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9525000" cx="146685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4620">
          <p15:clr>
            <a:srgbClr val="A4A3A4"/>
          </p15:clr>
        </p15:guide>
        <p15:guide id="3" pos="1101">
          <p15:clr>
            <a:srgbClr val="9AA0A6"/>
          </p15:clr>
        </p15:guide>
        <p15:guide id="4" pos="8139">
          <p15:clr>
            <a:srgbClr val="9AA0A6"/>
          </p15:clr>
        </p15:guide>
        <p15:guide id="5" orient="horz" pos="631">
          <p15:clr>
            <a:srgbClr val="9AA0A6"/>
          </p15:clr>
        </p15:guide>
        <p15:guide id="6" pos="300">
          <p15:clr>
            <a:srgbClr val="9AA0A6"/>
          </p15:clr>
        </p15:guide>
        <p15:guide id="7" pos="8942">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Qian Y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4620"/>
        <p:guide pos="1101"/>
        <p:guide pos="8139"/>
        <p:guide pos="631" orient="horz"/>
        <p:guide pos="300"/>
        <p:guide pos="894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23T15:15:19.036">
    <p:pos x="3878" y="3143"/>
    <p:text>Use Default button</p:text>
  </p:cm>
  <p:cm authorId="0" idx="2" dt="2021-07-23T13:46:24.909">
    <p:pos x="2885" y="2260"/>
    <p:text>Text fields with icons and labels https://material.io/components/text-fields#anatomy</p:text>
  </p:cm>
  <p:cm authorId="0" idx="3" dt="2021-07-23T13:43:02.892">
    <p:pos x="191" y="709"/>
    <p:text>Click on the hamburger icon opens up the Navigation Drawer (https://material.io/components/navigation-drawer).</p:text>
  </p:cm>
  <p:cm authorId="0" idx="4" dt="2021-07-23T13:44:05.715">
    <p:pos x="4449" y="1645"/>
    <p:text>Logo placeholder (png)</p:text>
  </p:cm>
  <p:cm authorId="0" idx="5" dt="2021-07-23T15:14:04.968">
    <p:pos x="2885" y="2664"/>
    <p:text>Use the Material Design grid system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7-23T13:49:05.370">
    <p:pos x="300" y="1597"/>
    <p:text>Use "Backdrop" with "subheader" to create this layered effect. https://material.io/components/backdrop#usage</p:text>
  </p:cm>
  <p:cm authorId="0" idx="7" dt="2021-07-23T14:07:14.077">
    <p:pos x="1053" y="1139"/>
    <p:text>Add some placeholder "chips". We will add interactivity and functions to populate the chips later. https://material.io/components/chips</p:text>
  </p:cm>
  <p:cm authorId="0" idx="8" dt="2021-07-23T14:01:48.529">
    <p:pos x="1129" y="2101"/>
    <p:text>Each search result is a "Card" (https://material.io/components/cards). At the moment, just make sure all the ML system outputs get displayed in each card (e.g. paper title, author, institution, PICO elements highlighted in the abstract, etc.). We will worry about formatting them and making them interactive later.</p:text>
  </p:cm>
  <p:cm authorId="0" idx="9" dt="2021-07-23T13:40:32.239">
    <p:pos x="191" y="709"/>
    <p:text>Prominent dense top app bar on desktop https://material.io/components/app-bars-top</p:text>
  </p:cm>
  <p:cm authorId="0" idx="10" dt="2021-07-23T14:03:14.168">
    <p:pos x="312" y="5412"/>
    <p:text>These "subheaders" are clickable/expandable. Effects after clicking/expanding are on the next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ge60bb37d56_0_0: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7" name="Google Shape;17;ge60bb37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0bb37d56_0_35: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0bb37d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0bb37d56_0_45: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0bb37d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0bb37d56_0_19: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0bb37d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ge60bb37d56_0_178: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ge60bb37d5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e60bb37d56_0_133: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e60bb37d5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e60bb37d56_0_7: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e60bb37d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0bb37d56_0_100: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0bb37d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1c9c383e_0_0: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1c9c3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71c9c383e_0_24: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71c9c38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0bb37d56_0_25: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0bb37d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0bb37d56_0_39:notes"/>
          <p:cNvSpPr/>
          <p:nvPr>
            <p:ph idx="2" type="sldImg"/>
          </p:nvPr>
        </p:nvSpPr>
        <p:spPr>
          <a:xfrm>
            <a:off x="788974" y="685800"/>
            <a:ext cx="52806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0bb37d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idx="12" type="sldNum"/>
          </p:nvPr>
        </p:nvSpPr>
        <p:spPr>
          <a:xfrm>
            <a:off x="13591234" y="8635587"/>
            <a:ext cx="879900" cy="7290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p:nvPr/>
        </p:nvSpPr>
        <p:spPr>
          <a:xfrm>
            <a:off x="476250" y="948000"/>
            <a:ext cx="13716000" cy="8577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9050" lIns="99050" spcFirstLastPara="1" rIns="99050" wrap="square" tIns="99050">
            <a:noAutofit/>
          </a:bodyPr>
          <a:lstStyle/>
          <a:p>
            <a:pPr indent="0" lvl="0" marL="0" rtl="0" algn="l">
              <a:spcBef>
                <a:spcPts val="0"/>
              </a:spcBef>
              <a:spcAft>
                <a:spcPts val="0"/>
              </a:spcAft>
              <a:buNone/>
            </a:pPr>
            <a:r>
              <a:t/>
            </a:r>
            <a:endParaRPr sz="1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500019" y="824120"/>
            <a:ext cx="13668600" cy="1060800"/>
          </a:xfrm>
          <a:prstGeom prst="rect">
            <a:avLst/>
          </a:prstGeom>
        </p:spPr>
        <p:txBody>
          <a:bodyPr anchorCtr="0" anchor="t" bIns="154075" lIns="154075" spcFirstLastPara="1" rIns="154075" wrap="square" tIns="154075">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3" name="Google Shape;13;p3"/>
          <p:cNvSpPr txBox="1"/>
          <p:nvPr>
            <p:ph idx="1" type="body"/>
          </p:nvPr>
        </p:nvSpPr>
        <p:spPr>
          <a:xfrm>
            <a:off x="500019" y="2134213"/>
            <a:ext cx="13668600" cy="6326700"/>
          </a:xfrm>
          <a:prstGeom prst="rect">
            <a:avLst/>
          </a:prstGeom>
        </p:spPr>
        <p:txBody>
          <a:bodyPr anchorCtr="0" anchor="t" bIns="154075" lIns="154075" spcFirstLastPara="1" rIns="154075" wrap="square" tIns="154075">
            <a:normAutofit/>
          </a:bodyPr>
          <a:lstStyle>
            <a:lvl1pPr indent="-419100" lvl="0" marL="457200">
              <a:spcBef>
                <a:spcPts val="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4" name="Google Shape;14;p3"/>
          <p:cNvSpPr txBox="1"/>
          <p:nvPr>
            <p:ph idx="12" type="sldNum"/>
          </p:nvPr>
        </p:nvSpPr>
        <p:spPr>
          <a:xfrm>
            <a:off x="13591234" y="8635587"/>
            <a:ext cx="879900" cy="7290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0019" y="824120"/>
            <a:ext cx="13668600" cy="1060800"/>
          </a:xfrm>
          <a:prstGeom prst="rect">
            <a:avLst/>
          </a:prstGeom>
          <a:noFill/>
          <a:ln>
            <a:noFill/>
          </a:ln>
        </p:spPr>
        <p:txBody>
          <a:bodyPr anchorCtr="0" anchor="t" bIns="154075" lIns="154075" spcFirstLastPara="1" rIns="154075" wrap="square" tIns="154075">
            <a:normAutofit/>
          </a:bodyPr>
          <a:lstStyle>
            <a:lvl1pPr lvl="0">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1pPr>
            <a:lvl2pPr lvl="1">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2pPr>
            <a:lvl3pPr lvl="2">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3pPr>
            <a:lvl4pPr lvl="3">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4pPr>
            <a:lvl5pPr lvl="4">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5pPr>
            <a:lvl6pPr lvl="5">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6pPr>
            <a:lvl7pPr lvl="6">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7pPr>
            <a:lvl8pPr lvl="7">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8pPr>
            <a:lvl9pPr lvl="8">
              <a:spcBef>
                <a:spcPts val="0"/>
              </a:spcBef>
              <a:spcAft>
                <a:spcPts val="0"/>
              </a:spcAft>
              <a:buClr>
                <a:schemeClr val="dk1"/>
              </a:buClr>
              <a:buSzPts val="4800"/>
              <a:buFont typeface="Roboto"/>
              <a:buNone/>
              <a:defRPr sz="48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500019" y="2134213"/>
            <a:ext cx="13668600" cy="6326700"/>
          </a:xfrm>
          <a:prstGeom prst="rect">
            <a:avLst/>
          </a:prstGeom>
          <a:noFill/>
          <a:ln>
            <a:noFill/>
          </a:ln>
        </p:spPr>
        <p:txBody>
          <a:bodyPr anchorCtr="0" anchor="t" bIns="154075" lIns="154075" spcFirstLastPara="1" rIns="154075" wrap="square" tIns="154075">
            <a:normAutofit/>
          </a:bodyPr>
          <a:lstStyle>
            <a:lvl1pPr indent="-419100" lvl="0" marL="457200">
              <a:lnSpc>
                <a:spcPct val="115000"/>
              </a:lnSpc>
              <a:spcBef>
                <a:spcPts val="0"/>
              </a:spcBef>
              <a:spcAft>
                <a:spcPts val="0"/>
              </a:spcAft>
              <a:buClr>
                <a:schemeClr val="dk2"/>
              </a:buClr>
              <a:buSzPts val="3000"/>
              <a:buFont typeface="Roboto"/>
              <a:buChar char="●"/>
              <a:defRPr sz="3000">
                <a:solidFill>
                  <a:schemeClr val="dk2"/>
                </a:solidFill>
                <a:latin typeface="Roboto"/>
                <a:ea typeface="Roboto"/>
                <a:cs typeface="Roboto"/>
                <a:sym typeface="Roboto"/>
              </a:defRPr>
            </a:lvl1pPr>
            <a:lvl2pPr indent="-381000" lvl="1" marL="9144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2pPr>
            <a:lvl3pPr indent="-381000" lvl="2" marL="13716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3pPr>
            <a:lvl4pPr indent="-381000" lvl="3" marL="18288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4pPr>
            <a:lvl5pPr indent="-381000" lvl="4" marL="2286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5pPr>
            <a:lvl6pPr indent="-381000" lvl="5" marL="2743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6pPr>
            <a:lvl7pPr indent="-381000" lvl="6" marL="32004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7pPr>
            <a:lvl8pPr indent="-381000" lvl="7" marL="36576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8pPr>
            <a:lvl9pPr indent="-381000" lvl="8" marL="41148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material.io/resources/tutorials#web" TargetMode="External"/><Relationship Id="rId4" Type="http://schemas.openxmlformats.org/officeDocument/2006/relationships/hyperlink" Target="https://codelabs.developers.google.com/codelabs/mdc-103-web#0" TargetMode="External"/><Relationship Id="rId5" Type="http://schemas.openxmlformats.org/officeDocument/2006/relationships/hyperlink" Target="https://material.io/design/layout/responsive-layout-grid.html" TargetMode="External"/><Relationship Id="rId6" Type="http://schemas.openxmlformats.org/officeDocument/2006/relationships/hyperlink" Target="https://material.io/components/backdrop"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5.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4"/>
          <p:cNvSpPr txBox="1"/>
          <p:nvPr>
            <p:ph type="title"/>
          </p:nvPr>
        </p:nvSpPr>
        <p:spPr>
          <a:xfrm>
            <a:off x="500019" y="824120"/>
            <a:ext cx="13668600" cy="1060800"/>
          </a:xfrm>
          <a:prstGeom prst="rect">
            <a:avLst/>
          </a:prstGeom>
        </p:spPr>
        <p:txBody>
          <a:bodyPr anchorCtr="0" anchor="t" bIns="154075" lIns="154075" spcFirstLastPara="1" rIns="154075" wrap="square" tIns="154075">
            <a:normAutofit/>
          </a:bodyPr>
          <a:lstStyle/>
          <a:p>
            <a:pPr indent="0" lvl="0" marL="0" rtl="0" algn="l">
              <a:spcBef>
                <a:spcPts val="0"/>
              </a:spcBef>
              <a:spcAft>
                <a:spcPts val="0"/>
              </a:spcAft>
              <a:buNone/>
            </a:pPr>
            <a:r>
              <a:rPr lang="en"/>
              <a:t>Setup</a:t>
            </a:r>
            <a:endParaRPr/>
          </a:p>
        </p:txBody>
      </p:sp>
      <p:sp>
        <p:nvSpPr>
          <p:cNvPr id="20" name="Google Shape;20;p4"/>
          <p:cNvSpPr txBox="1"/>
          <p:nvPr>
            <p:ph idx="1" type="body"/>
          </p:nvPr>
        </p:nvSpPr>
        <p:spPr>
          <a:xfrm>
            <a:off x="500019" y="2134213"/>
            <a:ext cx="13668600" cy="6326700"/>
          </a:xfrm>
          <a:prstGeom prst="rect">
            <a:avLst/>
          </a:prstGeom>
        </p:spPr>
        <p:txBody>
          <a:bodyPr anchorCtr="0" anchor="t" bIns="154075" lIns="154075" spcFirstLastPara="1" rIns="154075" wrap="square" tIns="154075">
            <a:normAutofit/>
          </a:bodyPr>
          <a:lstStyle/>
          <a:p>
            <a:pPr indent="-419100" lvl="0" marL="457200" rtl="0" algn="l">
              <a:spcBef>
                <a:spcPts val="0"/>
              </a:spcBef>
              <a:spcAft>
                <a:spcPts val="0"/>
              </a:spcAft>
              <a:buSzPts val="3000"/>
              <a:buChar char="●"/>
            </a:pPr>
            <a:r>
              <a:rPr lang="en"/>
              <a:t>1 home screen (search input) + four pages (search results)</a:t>
            </a:r>
            <a:endParaRPr/>
          </a:p>
          <a:p>
            <a:pPr indent="-419100" lvl="0" marL="457200" rtl="0" algn="l">
              <a:spcBef>
                <a:spcPts val="0"/>
              </a:spcBef>
              <a:spcAft>
                <a:spcPts val="0"/>
              </a:spcAft>
              <a:buSzPts val="3000"/>
              <a:buChar char="●"/>
            </a:pPr>
            <a:r>
              <a:rPr lang="en"/>
              <a:t>Import google Material Design CSS, js, icons, and fonts (Roboto)</a:t>
            </a:r>
            <a:endParaRPr/>
          </a:p>
          <a:p>
            <a:pPr indent="-381000" lvl="1" marL="914400" rtl="0" algn="l">
              <a:spcBef>
                <a:spcPts val="0"/>
              </a:spcBef>
              <a:spcAft>
                <a:spcPts val="0"/>
              </a:spcAft>
              <a:buSzPts val="2400"/>
              <a:buChar char="○"/>
            </a:pPr>
            <a:r>
              <a:rPr lang="en"/>
              <a:t>Tutorials </a:t>
            </a:r>
            <a:r>
              <a:rPr lang="en" u="sng">
                <a:solidFill>
                  <a:schemeClr val="hlink"/>
                </a:solidFill>
                <a:hlinkClick r:id="rId3"/>
              </a:rPr>
              <a:t>here</a:t>
            </a:r>
            <a:endParaRPr/>
          </a:p>
          <a:p>
            <a:pPr indent="-381000" lvl="1" marL="914400" rtl="0" algn="l">
              <a:spcBef>
                <a:spcPts val="0"/>
              </a:spcBef>
              <a:spcAft>
                <a:spcPts val="0"/>
              </a:spcAft>
              <a:buSzPts val="2400"/>
              <a:buChar char="○"/>
            </a:pPr>
            <a:r>
              <a:rPr lang="en"/>
              <a:t>Color &amp; layout (</a:t>
            </a:r>
            <a:r>
              <a:rPr lang="en" u="sng">
                <a:solidFill>
                  <a:schemeClr val="hlink"/>
                </a:solidFill>
                <a:hlinkClick r:id="rId4"/>
              </a:rPr>
              <a:t>tutorial</a:t>
            </a:r>
            <a:r>
              <a:rPr lang="en"/>
              <a:t>)</a:t>
            </a:r>
            <a:endParaRPr/>
          </a:p>
          <a:p>
            <a:pPr indent="-381000" lvl="2" marL="1371600" rtl="0" algn="l">
              <a:spcBef>
                <a:spcPts val="0"/>
              </a:spcBef>
              <a:spcAft>
                <a:spcPts val="0"/>
              </a:spcAft>
              <a:buSzPts val="2400"/>
              <a:buChar char="■"/>
            </a:pPr>
            <a:r>
              <a:rPr lang="en"/>
              <a:t>Set four theme colors (below)</a:t>
            </a:r>
            <a:endParaRPr/>
          </a:p>
          <a:p>
            <a:pPr indent="-381000" lvl="2" marL="1371600" rtl="0" algn="l">
              <a:spcBef>
                <a:spcPts val="0"/>
              </a:spcBef>
              <a:spcAft>
                <a:spcPts val="0"/>
              </a:spcAft>
              <a:buSzPts val="2400"/>
              <a:buChar char="■"/>
            </a:pPr>
            <a:r>
              <a:rPr lang="en"/>
              <a:t>We will use its </a:t>
            </a:r>
            <a:r>
              <a:rPr lang="en" u="sng">
                <a:solidFill>
                  <a:schemeClr val="hlink"/>
                </a:solidFill>
                <a:hlinkClick r:id="rId5"/>
              </a:rPr>
              <a:t>grid system</a:t>
            </a:r>
            <a:r>
              <a:rPr lang="en"/>
              <a:t> to create layouts for all pages</a:t>
            </a:r>
            <a:endParaRPr/>
          </a:p>
          <a:p>
            <a:pPr indent="-381000" lvl="2" marL="1371600" rtl="0" algn="l">
              <a:spcBef>
                <a:spcPts val="0"/>
              </a:spcBef>
              <a:spcAft>
                <a:spcPts val="0"/>
              </a:spcAft>
              <a:buSzPts val="2400"/>
              <a:buChar char="■"/>
            </a:pPr>
            <a:r>
              <a:rPr lang="en"/>
              <a:t>Search results pages will use its </a:t>
            </a:r>
            <a:r>
              <a:rPr lang="en" u="sng">
                <a:solidFill>
                  <a:schemeClr val="hlink"/>
                </a:solidFill>
                <a:hlinkClick r:id="rId6"/>
              </a:rPr>
              <a:t>backdrop</a:t>
            </a:r>
            <a:r>
              <a:rPr lang="en"/>
              <a:t> component</a:t>
            </a:r>
            <a:endParaRPr/>
          </a:p>
        </p:txBody>
      </p:sp>
      <p:pic>
        <p:nvPicPr>
          <p:cNvPr id="21" name="Google Shape;21;p4"/>
          <p:cNvPicPr preferRelativeResize="0"/>
          <p:nvPr/>
        </p:nvPicPr>
        <p:blipFill>
          <a:blip r:embed="rId7">
            <a:alphaModFix/>
          </a:blip>
          <a:stretch>
            <a:fillRect/>
          </a:stretch>
        </p:blipFill>
        <p:spPr>
          <a:xfrm>
            <a:off x="1015850" y="6765872"/>
            <a:ext cx="10056600" cy="1140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sp>
        <p:nvSpPr>
          <p:cNvPr id="145" name="Google Shape;145;p13"/>
          <p:cNvSpPr txBox="1"/>
          <p:nvPr/>
        </p:nvSpPr>
        <p:spPr>
          <a:xfrm>
            <a:off x="476250" y="207075"/>
            <a:ext cx="5756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Predictive modeling -- </a:t>
            </a:r>
            <a:r>
              <a:rPr b="1" lang="en" sz="1900">
                <a:solidFill>
                  <a:schemeClr val="dk1"/>
                </a:solidFill>
                <a:latin typeface="Roboto"/>
                <a:ea typeface="Roboto"/>
                <a:cs typeface="Roboto"/>
                <a:sym typeface="Roboto"/>
              </a:rPr>
              <a:t>contrastive evidence</a:t>
            </a:r>
            <a:endParaRPr b="1" sz="1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14"/>
          <p:cNvSpPr txBox="1"/>
          <p:nvPr/>
        </p:nvSpPr>
        <p:spPr>
          <a:xfrm>
            <a:off x="476250" y="207075"/>
            <a:ext cx="5756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Computer vision, image search</a:t>
            </a:r>
            <a:endParaRPr b="1" sz="19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5"/>
          <p:cNvSpPr txBox="1"/>
          <p:nvPr>
            <p:ph type="title"/>
          </p:nvPr>
        </p:nvSpPr>
        <p:spPr>
          <a:xfrm>
            <a:off x="500019" y="824120"/>
            <a:ext cx="13668600" cy="1060800"/>
          </a:xfrm>
          <a:prstGeom prst="rect">
            <a:avLst/>
          </a:prstGeom>
        </p:spPr>
        <p:txBody>
          <a:bodyPr anchorCtr="0" anchor="t" bIns="154075" lIns="154075" spcFirstLastPara="1" rIns="154075" wrap="square" tIns="154075">
            <a:normAutofit/>
          </a:bodyPr>
          <a:lstStyle/>
          <a:p>
            <a:pPr indent="0" lvl="0" marL="0" rtl="0" algn="l">
              <a:spcBef>
                <a:spcPts val="0"/>
              </a:spcBef>
              <a:spcAft>
                <a:spcPts val="0"/>
              </a:spcAft>
              <a:buNone/>
            </a:pPr>
            <a:r>
              <a:rPr lang="en"/>
              <a:t>Meeting Notes</a:t>
            </a:r>
            <a:endParaRPr/>
          </a:p>
        </p:txBody>
      </p:sp>
      <p:sp>
        <p:nvSpPr>
          <p:cNvPr id="27" name="Google Shape;27;p5"/>
          <p:cNvSpPr txBox="1"/>
          <p:nvPr>
            <p:ph idx="1" type="body"/>
          </p:nvPr>
        </p:nvSpPr>
        <p:spPr>
          <a:xfrm>
            <a:off x="500019" y="2134213"/>
            <a:ext cx="13668600" cy="6326700"/>
          </a:xfrm>
          <a:prstGeom prst="rect">
            <a:avLst/>
          </a:prstGeom>
        </p:spPr>
        <p:txBody>
          <a:bodyPr anchorCtr="0" anchor="t" bIns="154075" lIns="154075" spcFirstLastPara="1" rIns="154075" wrap="square" tIns="154075">
            <a:normAutofit/>
          </a:bodyPr>
          <a:lstStyle/>
          <a:p>
            <a:pPr indent="-419100" lvl="0" marL="457200" rtl="0" algn="l">
              <a:spcBef>
                <a:spcPts val="0"/>
              </a:spcBef>
              <a:spcAft>
                <a:spcPts val="0"/>
              </a:spcAft>
              <a:buSzPts val="3000"/>
              <a:buChar char="●"/>
            </a:pPr>
            <a:r>
              <a:rPr lang="en"/>
              <a:t>7/23</a:t>
            </a:r>
            <a:endParaRPr/>
          </a:p>
          <a:p>
            <a:pPr indent="-381000" lvl="1" marL="914400" rtl="0" algn="l">
              <a:spcBef>
                <a:spcPts val="0"/>
              </a:spcBef>
              <a:spcAft>
                <a:spcPts val="0"/>
              </a:spcAft>
              <a:buSzPts val="2400"/>
              <a:buChar char="○"/>
            </a:pPr>
            <a:r>
              <a:rPr lang="en"/>
              <a:t>Set up Flask pipeline, use placeholder database whose data </a:t>
            </a:r>
            <a:r>
              <a:rPr lang="en"/>
              <a:t>structure</a:t>
            </a:r>
            <a:r>
              <a:rPr lang="en"/>
              <a:t> is consistent with Bojian’s ML components</a:t>
            </a:r>
            <a:endParaRPr/>
          </a:p>
          <a:p>
            <a:pPr indent="-419100" lvl="0" marL="457200" rtl="0" algn="l">
              <a:spcBef>
                <a:spcPts val="0"/>
              </a:spcBef>
              <a:spcAft>
                <a:spcPts val="0"/>
              </a:spcAft>
              <a:buSzPts val="3000"/>
              <a:buChar char="●"/>
            </a:pPr>
            <a:r>
              <a:rPr lang="en"/>
              <a:t>cardiovascular</a:t>
            </a:r>
            <a:r>
              <a:rPr lang="en"/>
              <a:t>, </a:t>
            </a:r>
            <a:r>
              <a:rPr lang="en"/>
              <a:t>pediatric mental health, cancer</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6"/>
          <p:cNvSpPr txBox="1"/>
          <p:nvPr/>
        </p:nvSpPr>
        <p:spPr>
          <a:xfrm>
            <a:off x="476250" y="233200"/>
            <a:ext cx="1656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Home Page</a:t>
            </a:r>
            <a:endParaRPr b="1" sz="1900">
              <a:latin typeface="Roboto"/>
              <a:ea typeface="Roboto"/>
              <a:cs typeface="Roboto"/>
              <a:sym typeface="Roboto"/>
            </a:endParaRPr>
          </a:p>
        </p:txBody>
      </p:sp>
      <p:sp>
        <p:nvSpPr>
          <p:cNvPr id="33" name="Google Shape;33;p6"/>
          <p:cNvSpPr/>
          <p:nvPr/>
        </p:nvSpPr>
        <p:spPr>
          <a:xfrm>
            <a:off x="4581462" y="3588050"/>
            <a:ext cx="5505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Population of interest</a:t>
            </a:r>
            <a:endParaRPr sz="1800">
              <a:solidFill>
                <a:schemeClr val="dk2"/>
              </a:solidFill>
              <a:latin typeface="Roboto"/>
              <a:ea typeface="Roboto"/>
              <a:cs typeface="Roboto"/>
              <a:sym typeface="Roboto"/>
            </a:endParaRPr>
          </a:p>
        </p:txBody>
      </p:sp>
      <p:sp>
        <p:nvSpPr>
          <p:cNvPr id="34" name="Google Shape;34;p6"/>
          <p:cNvSpPr/>
          <p:nvPr/>
        </p:nvSpPr>
        <p:spPr>
          <a:xfrm>
            <a:off x="4581444" y="4230600"/>
            <a:ext cx="5505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a:t>
            </a:r>
            <a:r>
              <a:rPr lang="en" sz="1800">
                <a:solidFill>
                  <a:schemeClr val="dk2"/>
                </a:solidFill>
                <a:latin typeface="Roboto"/>
                <a:ea typeface="Roboto"/>
                <a:cs typeface="Roboto"/>
                <a:sym typeface="Roboto"/>
              </a:rPr>
              <a:t>Intervention and outcomes of interest</a:t>
            </a:r>
            <a:endParaRPr sz="1800">
              <a:solidFill>
                <a:schemeClr val="dk2"/>
              </a:solidFill>
              <a:latin typeface="Roboto"/>
              <a:ea typeface="Roboto"/>
              <a:cs typeface="Roboto"/>
              <a:sym typeface="Roboto"/>
            </a:endParaRPr>
          </a:p>
        </p:txBody>
      </p:sp>
      <p:pic>
        <p:nvPicPr>
          <p:cNvPr id="35" name="Google Shape;35;p6"/>
          <p:cNvPicPr preferRelativeResize="0"/>
          <p:nvPr/>
        </p:nvPicPr>
        <p:blipFill>
          <a:blip r:embed="rId4">
            <a:alphaModFix/>
          </a:blip>
          <a:stretch>
            <a:fillRect/>
          </a:stretch>
        </p:blipFill>
        <p:spPr>
          <a:xfrm>
            <a:off x="4710229" y="3670847"/>
            <a:ext cx="366300" cy="366300"/>
          </a:xfrm>
          <a:prstGeom prst="rect">
            <a:avLst/>
          </a:prstGeom>
          <a:noFill/>
          <a:ln>
            <a:noFill/>
          </a:ln>
        </p:spPr>
      </p:pic>
      <p:pic>
        <p:nvPicPr>
          <p:cNvPr id="36" name="Google Shape;36;p6"/>
          <p:cNvPicPr preferRelativeResize="0"/>
          <p:nvPr/>
        </p:nvPicPr>
        <p:blipFill>
          <a:blip r:embed="rId4">
            <a:alphaModFix/>
          </a:blip>
          <a:stretch>
            <a:fillRect/>
          </a:stretch>
        </p:blipFill>
        <p:spPr>
          <a:xfrm>
            <a:off x="4688300" y="4313397"/>
            <a:ext cx="366300" cy="366300"/>
          </a:xfrm>
          <a:prstGeom prst="rect">
            <a:avLst/>
          </a:prstGeom>
          <a:noFill/>
          <a:ln>
            <a:noFill/>
          </a:ln>
        </p:spPr>
      </p:pic>
      <p:pic>
        <p:nvPicPr>
          <p:cNvPr id="37" name="Google Shape;37;p6"/>
          <p:cNvPicPr preferRelativeResize="0"/>
          <p:nvPr/>
        </p:nvPicPr>
        <p:blipFill rotWithShape="1">
          <a:blip r:embed="rId5">
            <a:alphaModFix/>
          </a:blip>
          <a:srcRect b="43995" l="31473" r="0" t="18500"/>
          <a:stretch/>
        </p:blipFill>
        <p:spPr>
          <a:xfrm>
            <a:off x="7063200" y="2612662"/>
            <a:ext cx="1055150" cy="577475"/>
          </a:xfrm>
          <a:prstGeom prst="rect">
            <a:avLst/>
          </a:prstGeom>
          <a:noFill/>
          <a:ln>
            <a:noFill/>
          </a:ln>
        </p:spPr>
      </p:pic>
      <p:pic>
        <p:nvPicPr>
          <p:cNvPr id="38" name="Google Shape;38;p6"/>
          <p:cNvPicPr preferRelativeResize="0"/>
          <p:nvPr/>
        </p:nvPicPr>
        <p:blipFill>
          <a:blip r:embed="rId6">
            <a:alphaModFix/>
          </a:blip>
          <a:stretch>
            <a:fillRect/>
          </a:stretch>
        </p:blipFill>
        <p:spPr>
          <a:xfrm>
            <a:off x="304075" y="1125837"/>
            <a:ext cx="519475" cy="519475"/>
          </a:xfrm>
          <a:prstGeom prst="rect">
            <a:avLst/>
          </a:prstGeom>
          <a:noFill/>
          <a:ln>
            <a:noFill/>
          </a:ln>
        </p:spPr>
      </p:pic>
      <p:sp>
        <p:nvSpPr>
          <p:cNvPr id="39" name="Google Shape;39;p6"/>
          <p:cNvSpPr/>
          <p:nvPr/>
        </p:nvSpPr>
        <p:spPr>
          <a:xfrm>
            <a:off x="6156575" y="4990550"/>
            <a:ext cx="1516800" cy="7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Search</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nvSpPr>
        <p:spPr>
          <a:xfrm>
            <a:off x="476250" y="256525"/>
            <a:ext cx="3021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Search Result Page 1</a:t>
            </a:r>
            <a:endParaRPr b="1" sz="1900">
              <a:latin typeface="Roboto"/>
              <a:ea typeface="Roboto"/>
              <a:cs typeface="Roboto"/>
              <a:sym typeface="Roboto"/>
            </a:endParaRPr>
          </a:p>
        </p:txBody>
      </p:sp>
      <p:sp>
        <p:nvSpPr>
          <p:cNvPr id="45" name="Google Shape;45;p7"/>
          <p:cNvSpPr/>
          <p:nvPr/>
        </p:nvSpPr>
        <p:spPr>
          <a:xfrm>
            <a:off x="476250" y="2536625"/>
            <a:ext cx="13719900" cy="7124400"/>
          </a:xfrm>
          <a:prstGeom prst="round2SameRect">
            <a:avLst>
              <a:gd fmla="val 1691" name="adj1"/>
              <a:gd fmla="val 0" name="adj2"/>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7"/>
          <p:cNvGrpSpPr/>
          <p:nvPr/>
        </p:nvGrpSpPr>
        <p:grpSpPr>
          <a:xfrm>
            <a:off x="2352276" y="1185675"/>
            <a:ext cx="10545389" cy="531900"/>
            <a:chOff x="2352276" y="1185675"/>
            <a:chExt cx="10545389" cy="531900"/>
          </a:xfrm>
        </p:grpSpPr>
        <p:grpSp>
          <p:nvGrpSpPr>
            <p:cNvPr id="47" name="Google Shape;47;p7"/>
            <p:cNvGrpSpPr/>
            <p:nvPr/>
          </p:nvGrpSpPr>
          <p:grpSpPr>
            <a:xfrm>
              <a:off x="2352276" y="1185675"/>
              <a:ext cx="10545389" cy="531900"/>
              <a:chOff x="2354474" y="1490479"/>
              <a:chExt cx="10585614" cy="531900"/>
            </a:xfrm>
          </p:grpSpPr>
          <p:sp>
            <p:nvSpPr>
              <p:cNvPr id="48" name="Google Shape;48;p7"/>
              <p:cNvSpPr/>
              <p:nvPr/>
            </p:nvSpPr>
            <p:spPr>
              <a:xfrm>
                <a:off x="2354474" y="1490479"/>
                <a:ext cx="52377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chemeClr val="dk2"/>
                    </a:solidFill>
                    <a:latin typeface="Roboto"/>
                    <a:ea typeface="Roboto"/>
                    <a:cs typeface="Roboto"/>
                    <a:sym typeface="Roboto"/>
                  </a:rPr>
                  <a:t>Population</a:t>
                </a:r>
                <a:r>
                  <a:rPr lang="en" sz="1800">
                    <a:solidFill>
                      <a:schemeClr val="dk2"/>
                    </a:solidFill>
                    <a:latin typeface="Roboto"/>
                    <a:ea typeface="Roboto"/>
                    <a:cs typeface="Roboto"/>
                    <a:sym typeface="Roboto"/>
                  </a:rPr>
                  <a:t>  -- user’s search term</a:t>
                </a:r>
                <a:endParaRPr sz="1800">
                  <a:solidFill>
                    <a:schemeClr val="dk2"/>
                  </a:solidFill>
                  <a:latin typeface="Roboto"/>
                  <a:ea typeface="Roboto"/>
                  <a:cs typeface="Roboto"/>
                  <a:sym typeface="Roboto"/>
                </a:endParaRPr>
              </a:p>
            </p:txBody>
          </p:sp>
          <p:sp>
            <p:nvSpPr>
              <p:cNvPr id="49" name="Google Shape;49;p7"/>
              <p:cNvSpPr/>
              <p:nvPr/>
            </p:nvSpPr>
            <p:spPr>
              <a:xfrm>
                <a:off x="7702388" y="1490479"/>
                <a:ext cx="52377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	  User’s search term</a:t>
                </a:r>
                <a:endParaRPr sz="1800">
                  <a:solidFill>
                    <a:schemeClr val="dk2"/>
                  </a:solidFill>
                  <a:latin typeface="Roboto"/>
                  <a:ea typeface="Roboto"/>
                  <a:cs typeface="Roboto"/>
                  <a:sym typeface="Roboto"/>
                </a:endParaRPr>
              </a:p>
            </p:txBody>
          </p:sp>
        </p:grpSp>
        <p:pic>
          <p:nvPicPr>
            <p:cNvPr id="50" name="Google Shape;50;p7"/>
            <p:cNvPicPr preferRelativeResize="0"/>
            <p:nvPr/>
          </p:nvPicPr>
          <p:blipFill>
            <a:blip r:embed="rId4">
              <a:alphaModFix/>
            </a:blip>
            <a:stretch>
              <a:fillRect/>
            </a:stretch>
          </p:blipFill>
          <p:spPr>
            <a:xfrm>
              <a:off x="2474314" y="1268472"/>
              <a:ext cx="347157" cy="366300"/>
            </a:xfrm>
            <a:prstGeom prst="rect">
              <a:avLst/>
            </a:prstGeom>
            <a:noFill/>
            <a:ln>
              <a:noFill/>
            </a:ln>
          </p:spPr>
        </p:pic>
        <p:pic>
          <p:nvPicPr>
            <p:cNvPr id="51" name="Google Shape;51;p7"/>
            <p:cNvPicPr preferRelativeResize="0"/>
            <p:nvPr/>
          </p:nvPicPr>
          <p:blipFill>
            <a:blip r:embed="rId4">
              <a:alphaModFix/>
            </a:blip>
            <a:stretch>
              <a:fillRect/>
            </a:stretch>
          </p:blipFill>
          <p:spPr>
            <a:xfrm>
              <a:off x="7925575" y="1268472"/>
              <a:ext cx="347157" cy="366300"/>
            </a:xfrm>
            <a:prstGeom prst="rect">
              <a:avLst/>
            </a:prstGeom>
            <a:noFill/>
            <a:ln>
              <a:noFill/>
            </a:ln>
          </p:spPr>
        </p:pic>
      </p:grpSp>
      <p:grpSp>
        <p:nvGrpSpPr>
          <p:cNvPr id="52" name="Google Shape;52;p7"/>
          <p:cNvGrpSpPr/>
          <p:nvPr/>
        </p:nvGrpSpPr>
        <p:grpSpPr>
          <a:xfrm>
            <a:off x="304075" y="1096837"/>
            <a:ext cx="2454000" cy="577475"/>
            <a:chOff x="304075" y="1096837"/>
            <a:chExt cx="2454000" cy="577475"/>
          </a:xfrm>
        </p:grpSpPr>
        <p:pic>
          <p:nvPicPr>
            <p:cNvPr id="53" name="Google Shape;53;p7"/>
            <p:cNvPicPr preferRelativeResize="0"/>
            <p:nvPr/>
          </p:nvPicPr>
          <p:blipFill>
            <a:blip r:embed="rId5">
              <a:alphaModFix/>
            </a:blip>
            <a:stretch>
              <a:fillRect/>
            </a:stretch>
          </p:blipFill>
          <p:spPr>
            <a:xfrm>
              <a:off x="304075" y="1125837"/>
              <a:ext cx="519475" cy="519475"/>
            </a:xfrm>
            <a:prstGeom prst="rect">
              <a:avLst/>
            </a:prstGeom>
            <a:noFill/>
            <a:ln>
              <a:noFill/>
            </a:ln>
          </p:spPr>
        </p:pic>
        <p:pic>
          <p:nvPicPr>
            <p:cNvPr id="54" name="Google Shape;54;p7"/>
            <p:cNvPicPr preferRelativeResize="0"/>
            <p:nvPr/>
          </p:nvPicPr>
          <p:blipFill rotWithShape="1">
            <a:blip r:embed="rId6">
              <a:alphaModFix/>
            </a:blip>
            <a:srcRect b="43995" l="31473" r="0" t="18500"/>
            <a:stretch/>
          </p:blipFill>
          <p:spPr>
            <a:xfrm>
              <a:off x="1702925" y="1096837"/>
              <a:ext cx="1055150" cy="577475"/>
            </a:xfrm>
            <a:prstGeom prst="rect">
              <a:avLst/>
            </a:prstGeom>
            <a:noFill/>
            <a:ln>
              <a:noFill/>
            </a:ln>
          </p:spPr>
        </p:pic>
      </p:grpSp>
      <p:grpSp>
        <p:nvGrpSpPr>
          <p:cNvPr id="55" name="Google Shape;55;p7"/>
          <p:cNvGrpSpPr/>
          <p:nvPr/>
        </p:nvGrpSpPr>
        <p:grpSpPr>
          <a:xfrm>
            <a:off x="1519900" y="2679125"/>
            <a:ext cx="11748625" cy="6981901"/>
            <a:chOff x="1519900" y="2755325"/>
            <a:chExt cx="11748625" cy="6981901"/>
          </a:xfrm>
        </p:grpSpPr>
        <p:pic>
          <p:nvPicPr>
            <p:cNvPr id="56" name="Google Shape;56;p7"/>
            <p:cNvPicPr preferRelativeResize="0"/>
            <p:nvPr/>
          </p:nvPicPr>
          <p:blipFill rotWithShape="1">
            <a:blip r:embed="rId7">
              <a:alphaModFix/>
            </a:blip>
            <a:srcRect b="33903" l="0" r="0" t="6907"/>
            <a:stretch/>
          </p:blipFill>
          <p:spPr>
            <a:xfrm>
              <a:off x="1519900" y="3332300"/>
              <a:ext cx="11748625" cy="6404926"/>
            </a:xfrm>
            <a:prstGeom prst="rect">
              <a:avLst/>
            </a:prstGeom>
            <a:noFill/>
            <a:ln>
              <a:noFill/>
            </a:ln>
          </p:spPr>
        </p:pic>
        <p:sp>
          <p:nvSpPr>
            <p:cNvPr id="57" name="Google Shape;57;p7"/>
            <p:cNvSpPr txBox="1"/>
            <p:nvPr/>
          </p:nvSpPr>
          <p:spPr>
            <a:xfrm>
              <a:off x="1815650" y="2755325"/>
              <a:ext cx="2293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Review Articles</a:t>
              </a:r>
              <a:endParaRPr sz="1600">
                <a:solidFill>
                  <a:schemeClr val="dk2"/>
                </a:solidFill>
                <a:latin typeface="Roboto"/>
                <a:ea typeface="Roboto"/>
                <a:cs typeface="Roboto"/>
                <a:sym typeface="Roboto"/>
              </a:endParaRPr>
            </a:p>
          </p:txBody>
        </p:sp>
      </p:grpSp>
      <p:cxnSp>
        <p:nvCxnSpPr>
          <p:cNvPr id="58" name="Google Shape;58;p7"/>
          <p:cNvCxnSpPr/>
          <p:nvPr/>
        </p:nvCxnSpPr>
        <p:spPr>
          <a:xfrm>
            <a:off x="543275" y="3199475"/>
            <a:ext cx="13653000" cy="0"/>
          </a:xfrm>
          <a:prstGeom prst="straightConnector1">
            <a:avLst/>
          </a:prstGeom>
          <a:noFill/>
          <a:ln cap="flat" cmpd="sng" w="9525">
            <a:solidFill>
              <a:schemeClr val="dk2"/>
            </a:solidFill>
            <a:prstDash val="solid"/>
            <a:round/>
            <a:headEnd len="med" w="med" type="none"/>
            <a:tailEnd len="med" w="med" type="none"/>
          </a:ln>
        </p:spPr>
      </p:cxnSp>
      <p:grpSp>
        <p:nvGrpSpPr>
          <p:cNvPr id="59" name="Google Shape;59;p7"/>
          <p:cNvGrpSpPr/>
          <p:nvPr/>
        </p:nvGrpSpPr>
        <p:grpSpPr>
          <a:xfrm>
            <a:off x="496125" y="8592008"/>
            <a:ext cx="13719900" cy="577789"/>
            <a:chOff x="496113" y="8136725"/>
            <a:chExt cx="13719900" cy="7124400"/>
          </a:xfrm>
        </p:grpSpPr>
        <p:sp>
          <p:nvSpPr>
            <p:cNvPr id="60" name="Google Shape;60;p7"/>
            <p:cNvSpPr/>
            <p:nvPr/>
          </p:nvSpPr>
          <p:spPr>
            <a:xfrm>
              <a:off x="496113" y="8136725"/>
              <a:ext cx="13719900" cy="7124400"/>
            </a:xfrm>
            <a:prstGeom prst="round2SameRect">
              <a:avLst>
                <a:gd fmla="val 3264" name="adj1"/>
                <a:gd fmla="val 0" name="adj2"/>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nvSpPr>
          <p:spPr>
            <a:xfrm>
              <a:off x="1835513" y="9218806"/>
              <a:ext cx="2293500" cy="5313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Controlled Trials</a:t>
              </a:r>
              <a:endParaRPr sz="1600">
                <a:solidFill>
                  <a:schemeClr val="dk2"/>
                </a:solidFill>
                <a:latin typeface="Roboto"/>
                <a:ea typeface="Roboto"/>
                <a:cs typeface="Roboto"/>
                <a:sym typeface="Roboto"/>
              </a:endParaRPr>
            </a:p>
          </p:txBody>
        </p:sp>
      </p:grpSp>
      <p:grpSp>
        <p:nvGrpSpPr>
          <p:cNvPr id="62" name="Google Shape;62;p7"/>
          <p:cNvGrpSpPr/>
          <p:nvPr/>
        </p:nvGrpSpPr>
        <p:grpSpPr>
          <a:xfrm>
            <a:off x="496400" y="9169808"/>
            <a:ext cx="13719900" cy="577789"/>
            <a:chOff x="496113" y="8136725"/>
            <a:chExt cx="13719900" cy="7124400"/>
          </a:xfrm>
        </p:grpSpPr>
        <p:sp>
          <p:nvSpPr>
            <p:cNvPr id="63" name="Google Shape;63;p7"/>
            <p:cNvSpPr/>
            <p:nvPr/>
          </p:nvSpPr>
          <p:spPr>
            <a:xfrm>
              <a:off x="496113" y="8136725"/>
              <a:ext cx="13719900" cy="7124400"/>
            </a:xfrm>
            <a:prstGeom prst="round2SameRect">
              <a:avLst>
                <a:gd fmla="val 2936" name="adj1"/>
                <a:gd fmla="val 0" name="adj2"/>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nvSpPr>
          <p:spPr>
            <a:xfrm>
              <a:off x="1835513" y="9218927"/>
              <a:ext cx="3786000" cy="5313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Cohort Study and case Study</a:t>
              </a:r>
              <a:endParaRPr sz="1600">
                <a:solidFill>
                  <a:schemeClr val="dk2"/>
                </a:solidFill>
                <a:latin typeface="Roboto"/>
                <a:ea typeface="Roboto"/>
                <a:cs typeface="Roboto"/>
                <a:sym typeface="Roboto"/>
              </a:endParaRPr>
            </a:p>
          </p:txBody>
        </p:sp>
      </p:grpSp>
      <p:sp>
        <p:nvSpPr>
          <p:cNvPr id="65" name="Google Shape;65;p7"/>
          <p:cNvSpPr/>
          <p:nvPr/>
        </p:nvSpPr>
        <p:spPr>
          <a:xfrm>
            <a:off x="1792900" y="3335862"/>
            <a:ext cx="11127000" cy="2091600"/>
          </a:xfrm>
          <a:prstGeom prst="roundRect">
            <a:avLst>
              <a:gd fmla="val 784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1770750" y="5779472"/>
            <a:ext cx="11127000" cy="2676900"/>
          </a:xfrm>
          <a:prstGeom prst="roundRect">
            <a:avLst>
              <a:gd fmla="val 784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7"/>
          <p:cNvGrpSpPr/>
          <p:nvPr/>
        </p:nvGrpSpPr>
        <p:grpSpPr>
          <a:xfrm>
            <a:off x="1672300" y="1809485"/>
            <a:ext cx="6703164" cy="728476"/>
            <a:chOff x="1672300" y="1809485"/>
            <a:chExt cx="6703164" cy="728476"/>
          </a:xfrm>
        </p:grpSpPr>
        <p:pic>
          <p:nvPicPr>
            <p:cNvPr id="68" name="Google Shape;68;p7"/>
            <p:cNvPicPr preferRelativeResize="0"/>
            <p:nvPr/>
          </p:nvPicPr>
          <p:blipFill rotWithShape="1">
            <a:blip r:embed="rId8">
              <a:alphaModFix/>
            </a:blip>
            <a:srcRect b="46047" l="0" r="82015" t="41586"/>
            <a:stretch/>
          </p:blipFill>
          <p:spPr>
            <a:xfrm>
              <a:off x="1672300" y="1809485"/>
              <a:ext cx="1712314" cy="728476"/>
            </a:xfrm>
            <a:prstGeom prst="rect">
              <a:avLst/>
            </a:prstGeom>
            <a:noFill/>
            <a:ln>
              <a:noFill/>
            </a:ln>
          </p:spPr>
        </p:pic>
        <p:pic>
          <p:nvPicPr>
            <p:cNvPr id="69" name="Google Shape;69;p7"/>
            <p:cNvPicPr preferRelativeResize="0"/>
            <p:nvPr/>
          </p:nvPicPr>
          <p:blipFill rotWithShape="1">
            <a:blip r:embed="rId8">
              <a:alphaModFix/>
            </a:blip>
            <a:srcRect b="46047" l="0" r="82015" t="41586"/>
            <a:stretch/>
          </p:blipFill>
          <p:spPr>
            <a:xfrm>
              <a:off x="3335917" y="1809485"/>
              <a:ext cx="1712314" cy="728476"/>
            </a:xfrm>
            <a:prstGeom prst="rect">
              <a:avLst/>
            </a:prstGeom>
            <a:noFill/>
            <a:ln>
              <a:noFill/>
            </a:ln>
          </p:spPr>
        </p:pic>
        <p:pic>
          <p:nvPicPr>
            <p:cNvPr id="70" name="Google Shape;70;p7"/>
            <p:cNvPicPr preferRelativeResize="0"/>
            <p:nvPr/>
          </p:nvPicPr>
          <p:blipFill rotWithShape="1">
            <a:blip r:embed="rId8">
              <a:alphaModFix/>
            </a:blip>
            <a:srcRect b="46047" l="0" r="82015" t="41586"/>
            <a:stretch/>
          </p:blipFill>
          <p:spPr>
            <a:xfrm>
              <a:off x="4999533" y="1809485"/>
              <a:ext cx="1712314" cy="728476"/>
            </a:xfrm>
            <a:prstGeom prst="rect">
              <a:avLst/>
            </a:prstGeom>
            <a:noFill/>
            <a:ln>
              <a:noFill/>
            </a:ln>
          </p:spPr>
        </p:pic>
        <p:pic>
          <p:nvPicPr>
            <p:cNvPr id="71" name="Google Shape;71;p7"/>
            <p:cNvPicPr preferRelativeResize="0"/>
            <p:nvPr/>
          </p:nvPicPr>
          <p:blipFill rotWithShape="1">
            <a:blip r:embed="rId8">
              <a:alphaModFix/>
            </a:blip>
            <a:srcRect b="46047" l="0" r="82015" t="41586"/>
            <a:stretch/>
          </p:blipFill>
          <p:spPr>
            <a:xfrm>
              <a:off x="6663150" y="1809485"/>
              <a:ext cx="1712314" cy="728476"/>
            </a:xfrm>
            <a:prstGeom prst="rect">
              <a:avLst/>
            </a:prstGeom>
            <a:noFill/>
            <a:ln>
              <a:noFill/>
            </a:ln>
          </p:spPr>
        </p:pic>
      </p:grpSp>
      <p:pic>
        <p:nvPicPr>
          <p:cNvPr id="72" name="Google Shape;72;p7"/>
          <p:cNvPicPr preferRelativeResize="0"/>
          <p:nvPr/>
        </p:nvPicPr>
        <p:blipFill>
          <a:blip r:embed="rId9">
            <a:alphaModFix/>
          </a:blip>
          <a:stretch>
            <a:fillRect/>
          </a:stretch>
        </p:blipFill>
        <p:spPr>
          <a:xfrm>
            <a:off x="12129350" y="7777550"/>
            <a:ext cx="1013150" cy="101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8"/>
          <p:cNvSpPr txBox="1"/>
          <p:nvPr/>
        </p:nvSpPr>
        <p:spPr>
          <a:xfrm>
            <a:off x="476250" y="254825"/>
            <a:ext cx="6858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Search Result Page 1</a:t>
            </a:r>
            <a:endParaRPr b="1" sz="1900">
              <a:solidFill>
                <a:schemeClr val="dk1"/>
              </a:solidFill>
              <a:latin typeface="Roboto"/>
              <a:ea typeface="Roboto"/>
              <a:cs typeface="Roboto"/>
              <a:sym typeface="Roboto"/>
            </a:endParaRPr>
          </a:p>
          <a:p>
            <a:pPr indent="0" lvl="0" marL="0" rtl="0" algn="l">
              <a:spcBef>
                <a:spcPts val="0"/>
              </a:spcBef>
              <a:spcAft>
                <a:spcPts val="0"/>
              </a:spcAft>
              <a:buNone/>
            </a:pPr>
            <a:r>
              <a:rPr b="1" lang="en" sz="1900">
                <a:solidFill>
                  <a:schemeClr val="dk1"/>
                </a:solidFill>
                <a:latin typeface="Roboto"/>
                <a:ea typeface="Roboto"/>
                <a:cs typeface="Roboto"/>
                <a:sym typeface="Roboto"/>
              </a:rPr>
              <a:t>Search for individual &amp; collaborative decision making</a:t>
            </a:r>
            <a:endParaRPr b="1" sz="1900">
              <a:solidFill>
                <a:schemeClr val="dk1"/>
              </a:solidFill>
              <a:latin typeface="Roboto"/>
              <a:ea typeface="Roboto"/>
              <a:cs typeface="Roboto"/>
              <a:sym typeface="Roboto"/>
            </a:endParaRPr>
          </a:p>
        </p:txBody>
      </p:sp>
      <p:sp>
        <p:nvSpPr>
          <p:cNvPr id="78" name="Google Shape;78;p8"/>
          <p:cNvSpPr/>
          <p:nvPr/>
        </p:nvSpPr>
        <p:spPr>
          <a:xfrm>
            <a:off x="476250" y="2536625"/>
            <a:ext cx="13719900" cy="7124400"/>
          </a:xfrm>
          <a:prstGeom prst="round2SameRect">
            <a:avLst>
              <a:gd fmla="val 1691" name="adj1"/>
              <a:gd fmla="val 0" name="adj2"/>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8"/>
          <p:cNvGrpSpPr/>
          <p:nvPr/>
        </p:nvGrpSpPr>
        <p:grpSpPr>
          <a:xfrm>
            <a:off x="1792587" y="1784950"/>
            <a:ext cx="11126956" cy="531900"/>
            <a:chOff x="1792650" y="2089754"/>
            <a:chExt cx="11169400" cy="531900"/>
          </a:xfrm>
        </p:grpSpPr>
        <p:sp>
          <p:nvSpPr>
            <p:cNvPr id="80" name="Google Shape;80;p8"/>
            <p:cNvSpPr/>
            <p:nvPr/>
          </p:nvSpPr>
          <p:spPr>
            <a:xfrm>
              <a:off x="1792650" y="2089754"/>
              <a:ext cx="5526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Population of interest</a:t>
              </a:r>
              <a:endParaRPr sz="1800">
                <a:solidFill>
                  <a:schemeClr val="dk2"/>
                </a:solidFill>
                <a:latin typeface="Roboto"/>
                <a:ea typeface="Roboto"/>
                <a:cs typeface="Roboto"/>
                <a:sym typeface="Roboto"/>
              </a:endParaRPr>
            </a:p>
          </p:txBody>
        </p:sp>
        <p:sp>
          <p:nvSpPr>
            <p:cNvPr id="81" name="Google Shape;81;p8"/>
            <p:cNvSpPr/>
            <p:nvPr/>
          </p:nvSpPr>
          <p:spPr>
            <a:xfrm>
              <a:off x="7435450" y="2089754"/>
              <a:ext cx="5526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Intervention and outcomes of interest</a:t>
              </a:r>
              <a:endParaRPr sz="1800">
                <a:solidFill>
                  <a:schemeClr val="dk2"/>
                </a:solidFill>
                <a:latin typeface="Roboto"/>
                <a:ea typeface="Roboto"/>
                <a:cs typeface="Roboto"/>
                <a:sym typeface="Roboto"/>
              </a:endParaRPr>
            </a:p>
          </p:txBody>
        </p:sp>
      </p:grpSp>
      <p:pic>
        <p:nvPicPr>
          <p:cNvPr id="82" name="Google Shape;82;p8"/>
          <p:cNvPicPr preferRelativeResize="0"/>
          <p:nvPr/>
        </p:nvPicPr>
        <p:blipFill>
          <a:blip r:embed="rId3">
            <a:alphaModFix/>
          </a:blip>
          <a:stretch>
            <a:fillRect/>
          </a:stretch>
        </p:blipFill>
        <p:spPr>
          <a:xfrm>
            <a:off x="1921354" y="1867747"/>
            <a:ext cx="366300" cy="366300"/>
          </a:xfrm>
          <a:prstGeom prst="rect">
            <a:avLst/>
          </a:prstGeom>
          <a:noFill/>
          <a:ln>
            <a:noFill/>
          </a:ln>
        </p:spPr>
      </p:pic>
      <p:pic>
        <p:nvPicPr>
          <p:cNvPr id="83" name="Google Shape;83;p8"/>
          <p:cNvPicPr preferRelativeResize="0"/>
          <p:nvPr/>
        </p:nvPicPr>
        <p:blipFill>
          <a:blip r:embed="rId3">
            <a:alphaModFix/>
          </a:blip>
          <a:stretch>
            <a:fillRect/>
          </a:stretch>
        </p:blipFill>
        <p:spPr>
          <a:xfrm>
            <a:off x="7673200" y="1867747"/>
            <a:ext cx="366300" cy="366300"/>
          </a:xfrm>
          <a:prstGeom prst="rect">
            <a:avLst/>
          </a:prstGeom>
          <a:noFill/>
          <a:ln>
            <a:noFill/>
          </a:ln>
        </p:spPr>
      </p:pic>
      <p:pic>
        <p:nvPicPr>
          <p:cNvPr id="84" name="Google Shape;84;p8"/>
          <p:cNvPicPr preferRelativeResize="0"/>
          <p:nvPr/>
        </p:nvPicPr>
        <p:blipFill>
          <a:blip r:embed="rId4">
            <a:alphaModFix/>
          </a:blip>
          <a:stretch>
            <a:fillRect/>
          </a:stretch>
        </p:blipFill>
        <p:spPr>
          <a:xfrm>
            <a:off x="304075" y="1175700"/>
            <a:ext cx="519475" cy="519475"/>
          </a:xfrm>
          <a:prstGeom prst="rect">
            <a:avLst/>
          </a:prstGeom>
          <a:noFill/>
          <a:ln>
            <a:noFill/>
          </a:ln>
        </p:spPr>
      </p:pic>
      <p:pic>
        <p:nvPicPr>
          <p:cNvPr id="85" name="Google Shape;85;p8"/>
          <p:cNvPicPr preferRelativeResize="0"/>
          <p:nvPr/>
        </p:nvPicPr>
        <p:blipFill rotWithShape="1">
          <a:blip r:embed="rId5">
            <a:alphaModFix/>
          </a:blip>
          <a:srcRect b="43995" l="31473" r="0" t="18500"/>
          <a:stretch/>
        </p:blipFill>
        <p:spPr>
          <a:xfrm>
            <a:off x="1702925" y="1075975"/>
            <a:ext cx="1055150" cy="577475"/>
          </a:xfrm>
          <a:prstGeom prst="rect">
            <a:avLst/>
          </a:prstGeom>
          <a:noFill/>
          <a:ln>
            <a:noFill/>
          </a:ln>
        </p:spPr>
      </p:pic>
      <p:grpSp>
        <p:nvGrpSpPr>
          <p:cNvPr id="86" name="Google Shape;86;p8"/>
          <p:cNvGrpSpPr/>
          <p:nvPr/>
        </p:nvGrpSpPr>
        <p:grpSpPr>
          <a:xfrm>
            <a:off x="1519900" y="2679125"/>
            <a:ext cx="11748625" cy="6981901"/>
            <a:chOff x="1519900" y="2755325"/>
            <a:chExt cx="11748625" cy="6981901"/>
          </a:xfrm>
        </p:grpSpPr>
        <p:pic>
          <p:nvPicPr>
            <p:cNvPr id="87" name="Google Shape;87;p8"/>
            <p:cNvPicPr preferRelativeResize="0"/>
            <p:nvPr/>
          </p:nvPicPr>
          <p:blipFill rotWithShape="1">
            <a:blip r:embed="rId6">
              <a:alphaModFix/>
            </a:blip>
            <a:srcRect b="33903" l="0" r="0" t="6907"/>
            <a:stretch/>
          </p:blipFill>
          <p:spPr>
            <a:xfrm>
              <a:off x="1519900" y="3332300"/>
              <a:ext cx="11748625" cy="6404926"/>
            </a:xfrm>
            <a:prstGeom prst="rect">
              <a:avLst/>
            </a:prstGeom>
            <a:noFill/>
            <a:ln>
              <a:noFill/>
            </a:ln>
          </p:spPr>
        </p:pic>
        <p:sp>
          <p:nvSpPr>
            <p:cNvPr id="88" name="Google Shape;88;p8"/>
            <p:cNvSpPr txBox="1"/>
            <p:nvPr/>
          </p:nvSpPr>
          <p:spPr>
            <a:xfrm>
              <a:off x="1815650" y="2755325"/>
              <a:ext cx="2293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Review Articles</a:t>
              </a:r>
              <a:endParaRPr sz="1600">
                <a:solidFill>
                  <a:schemeClr val="dk2"/>
                </a:solidFill>
                <a:latin typeface="Roboto"/>
                <a:ea typeface="Roboto"/>
                <a:cs typeface="Roboto"/>
                <a:sym typeface="Roboto"/>
              </a:endParaRPr>
            </a:p>
          </p:txBody>
        </p:sp>
      </p:grpSp>
      <p:grpSp>
        <p:nvGrpSpPr>
          <p:cNvPr id="89" name="Google Shape;89;p8"/>
          <p:cNvGrpSpPr/>
          <p:nvPr/>
        </p:nvGrpSpPr>
        <p:grpSpPr>
          <a:xfrm>
            <a:off x="476250" y="3199475"/>
            <a:ext cx="13719900" cy="6461549"/>
            <a:chOff x="496113" y="8136725"/>
            <a:chExt cx="13719900" cy="6461549"/>
          </a:xfrm>
        </p:grpSpPr>
        <p:sp>
          <p:nvSpPr>
            <p:cNvPr id="90" name="Google Shape;90;p8"/>
            <p:cNvSpPr/>
            <p:nvPr/>
          </p:nvSpPr>
          <p:spPr>
            <a:xfrm>
              <a:off x="496113" y="8136725"/>
              <a:ext cx="13719900" cy="6325500"/>
            </a:xfrm>
            <a:prstGeom prst="round2SameRect">
              <a:avLst>
                <a:gd fmla="val 1691" name="adj1"/>
                <a:gd fmla="val 0" name="adj2"/>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8"/>
            <p:cNvGrpSpPr/>
            <p:nvPr/>
          </p:nvGrpSpPr>
          <p:grpSpPr>
            <a:xfrm>
              <a:off x="1539763" y="8279225"/>
              <a:ext cx="11748625" cy="6319049"/>
              <a:chOff x="1519900" y="2755325"/>
              <a:chExt cx="11748625" cy="6319049"/>
            </a:xfrm>
          </p:grpSpPr>
          <p:pic>
            <p:nvPicPr>
              <p:cNvPr id="92" name="Google Shape;92;p8"/>
              <p:cNvPicPr preferRelativeResize="0"/>
              <p:nvPr/>
            </p:nvPicPr>
            <p:blipFill rotWithShape="1">
              <a:blip r:embed="rId7">
                <a:alphaModFix/>
              </a:blip>
              <a:srcRect b="40026" l="0" r="0" t="6908"/>
              <a:stretch/>
            </p:blipFill>
            <p:spPr>
              <a:xfrm>
                <a:off x="1519900" y="3332300"/>
                <a:ext cx="11748625" cy="5742074"/>
              </a:xfrm>
              <a:prstGeom prst="rect">
                <a:avLst/>
              </a:prstGeom>
              <a:noFill/>
              <a:ln>
                <a:noFill/>
              </a:ln>
              <a:effectLst>
                <a:outerShdw blurRad="57150" rotWithShape="0" algn="bl" dir="5400000" dist="19050">
                  <a:srgbClr val="000000">
                    <a:alpha val="50000"/>
                  </a:srgbClr>
                </a:outerShdw>
              </a:effectLst>
            </p:spPr>
          </p:pic>
          <p:sp>
            <p:nvSpPr>
              <p:cNvPr id="93" name="Google Shape;93;p8"/>
              <p:cNvSpPr txBox="1"/>
              <p:nvPr/>
            </p:nvSpPr>
            <p:spPr>
              <a:xfrm>
                <a:off x="1815650" y="2755325"/>
                <a:ext cx="2293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Controlled Trials</a:t>
                </a:r>
                <a:endParaRPr sz="1600">
                  <a:solidFill>
                    <a:schemeClr val="dk2"/>
                  </a:solidFill>
                  <a:latin typeface="Roboto"/>
                  <a:ea typeface="Roboto"/>
                  <a:cs typeface="Roboto"/>
                  <a:sym typeface="Roboto"/>
                </a:endParaRPr>
              </a:p>
            </p:txBody>
          </p:sp>
        </p:grpSp>
      </p:grpSp>
      <p:cxnSp>
        <p:nvCxnSpPr>
          <p:cNvPr id="94" name="Google Shape;94;p8"/>
          <p:cNvCxnSpPr/>
          <p:nvPr/>
        </p:nvCxnSpPr>
        <p:spPr>
          <a:xfrm>
            <a:off x="1815650" y="3860850"/>
            <a:ext cx="11081400" cy="0"/>
          </a:xfrm>
          <a:prstGeom prst="straightConnector1">
            <a:avLst/>
          </a:prstGeom>
          <a:noFill/>
          <a:ln cap="flat" cmpd="sng" w="9525">
            <a:solidFill>
              <a:schemeClr val="dk2"/>
            </a:solidFill>
            <a:prstDash val="solid"/>
            <a:round/>
            <a:headEnd len="med" w="med" type="none"/>
            <a:tailEnd len="med" w="med" type="none"/>
          </a:ln>
        </p:spPr>
      </p:cxnSp>
      <p:grpSp>
        <p:nvGrpSpPr>
          <p:cNvPr id="95" name="Google Shape;95;p8"/>
          <p:cNvGrpSpPr/>
          <p:nvPr/>
        </p:nvGrpSpPr>
        <p:grpSpPr>
          <a:xfrm>
            <a:off x="496400" y="9169808"/>
            <a:ext cx="13719900" cy="577789"/>
            <a:chOff x="496113" y="8136725"/>
            <a:chExt cx="13719900" cy="7124400"/>
          </a:xfrm>
        </p:grpSpPr>
        <p:sp>
          <p:nvSpPr>
            <p:cNvPr id="96" name="Google Shape;96;p8"/>
            <p:cNvSpPr/>
            <p:nvPr/>
          </p:nvSpPr>
          <p:spPr>
            <a:xfrm>
              <a:off x="496113" y="8136725"/>
              <a:ext cx="13719900" cy="7124400"/>
            </a:xfrm>
            <a:prstGeom prst="round2SameRect">
              <a:avLst>
                <a:gd fmla="val 2936" name="adj1"/>
                <a:gd fmla="val 0" name="adj2"/>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txBox="1"/>
            <p:nvPr/>
          </p:nvSpPr>
          <p:spPr>
            <a:xfrm>
              <a:off x="1835513" y="9218927"/>
              <a:ext cx="3786000" cy="5313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Cohort Study, Case Study</a:t>
              </a:r>
              <a:endParaRPr sz="1600">
                <a:solidFill>
                  <a:schemeClr val="dk2"/>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nvSpPr>
        <p:spPr>
          <a:xfrm>
            <a:off x="476250" y="254825"/>
            <a:ext cx="8575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Search Result Page 2</a:t>
            </a:r>
            <a:br>
              <a:rPr b="1" lang="en" sz="1900">
                <a:solidFill>
                  <a:schemeClr val="dk1"/>
                </a:solidFill>
                <a:latin typeface="Roboto"/>
                <a:ea typeface="Roboto"/>
                <a:cs typeface="Roboto"/>
                <a:sym typeface="Roboto"/>
              </a:rPr>
            </a:br>
            <a:r>
              <a:rPr b="1" lang="en" sz="1900">
                <a:solidFill>
                  <a:schemeClr val="dk1"/>
                </a:solidFill>
                <a:latin typeface="Roboto"/>
                <a:ea typeface="Roboto"/>
                <a:cs typeface="Roboto"/>
                <a:sym typeface="Roboto"/>
              </a:rPr>
              <a:t>Literature explaining/elaborating on risk model predictions </a:t>
            </a:r>
            <a:endParaRPr b="1" sz="1900">
              <a:latin typeface="Roboto"/>
              <a:ea typeface="Roboto"/>
              <a:cs typeface="Roboto"/>
              <a:sym typeface="Roboto"/>
            </a:endParaRPr>
          </a:p>
        </p:txBody>
      </p:sp>
      <p:sp>
        <p:nvSpPr>
          <p:cNvPr id="103" name="Google Shape;103;p9"/>
          <p:cNvSpPr/>
          <p:nvPr/>
        </p:nvSpPr>
        <p:spPr>
          <a:xfrm>
            <a:off x="476250" y="2536625"/>
            <a:ext cx="13719900" cy="7124400"/>
          </a:xfrm>
          <a:prstGeom prst="round2SameRect">
            <a:avLst>
              <a:gd fmla="val 1691" name="adj1"/>
              <a:gd fmla="val 0" name="adj2"/>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9"/>
          <p:cNvGrpSpPr/>
          <p:nvPr/>
        </p:nvGrpSpPr>
        <p:grpSpPr>
          <a:xfrm>
            <a:off x="1792587" y="1784950"/>
            <a:ext cx="11126956" cy="531900"/>
            <a:chOff x="1792650" y="2089754"/>
            <a:chExt cx="11169400" cy="531900"/>
          </a:xfrm>
        </p:grpSpPr>
        <p:sp>
          <p:nvSpPr>
            <p:cNvPr id="105" name="Google Shape;105;p9"/>
            <p:cNvSpPr/>
            <p:nvPr/>
          </p:nvSpPr>
          <p:spPr>
            <a:xfrm>
              <a:off x="1792650" y="2089754"/>
              <a:ext cx="5526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Population of interest</a:t>
              </a:r>
              <a:endParaRPr sz="1800">
                <a:solidFill>
                  <a:schemeClr val="dk2"/>
                </a:solidFill>
                <a:latin typeface="Roboto"/>
                <a:ea typeface="Roboto"/>
                <a:cs typeface="Roboto"/>
                <a:sym typeface="Roboto"/>
              </a:endParaRPr>
            </a:p>
          </p:txBody>
        </p:sp>
        <p:sp>
          <p:nvSpPr>
            <p:cNvPr id="106" name="Google Shape;106;p9"/>
            <p:cNvSpPr/>
            <p:nvPr/>
          </p:nvSpPr>
          <p:spPr>
            <a:xfrm>
              <a:off x="7435450" y="2089754"/>
              <a:ext cx="5526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Intervention and outcomes of interest</a:t>
              </a:r>
              <a:endParaRPr sz="1800">
                <a:solidFill>
                  <a:schemeClr val="dk2"/>
                </a:solidFill>
                <a:latin typeface="Roboto"/>
                <a:ea typeface="Roboto"/>
                <a:cs typeface="Roboto"/>
                <a:sym typeface="Roboto"/>
              </a:endParaRPr>
            </a:p>
          </p:txBody>
        </p:sp>
      </p:grpSp>
      <p:pic>
        <p:nvPicPr>
          <p:cNvPr id="107" name="Google Shape;107;p9"/>
          <p:cNvPicPr preferRelativeResize="0"/>
          <p:nvPr/>
        </p:nvPicPr>
        <p:blipFill>
          <a:blip r:embed="rId3">
            <a:alphaModFix/>
          </a:blip>
          <a:stretch>
            <a:fillRect/>
          </a:stretch>
        </p:blipFill>
        <p:spPr>
          <a:xfrm>
            <a:off x="1921354" y="1867747"/>
            <a:ext cx="366300" cy="366300"/>
          </a:xfrm>
          <a:prstGeom prst="rect">
            <a:avLst/>
          </a:prstGeom>
          <a:noFill/>
          <a:ln>
            <a:noFill/>
          </a:ln>
        </p:spPr>
      </p:pic>
      <p:pic>
        <p:nvPicPr>
          <p:cNvPr id="108" name="Google Shape;108;p9"/>
          <p:cNvPicPr preferRelativeResize="0"/>
          <p:nvPr/>
        </p:nvPicPr>
        <p:blipFill>
          <a:blip r:embed="rId3">
            <a:alphaModFix/>
          </a:blip>
          <a:stretch>
            <a:fillRect/>
          </a:stretch>
        </p:blipFill>
        <p:spPr>
          <a:xfrm>
            <a:off x="7673200" y="1867747"/>
            <a:ext cx="366300" cy="366300"/>
          </a:xfrm>
          <a:prstGeom prst="rect">
            <a:avLst/>
          </a:prstGeom>
          <a:noFill/>
          <a:ln>
            <a:noFill/>
          </a:ln>
        </p:spPr>
      </p:pic>
      <p:pic>
        <p:nvPicPr>
          <p:cNvPr id="109" name="Google Shape;109;p9"/>
          <p:cNvPicPr preferRelativeResize="0"/>
          <p:nvPr/>
        </p:nvPicPr>
        <p:blipFill>
          <a:blip r:embed="rId4">
            <a:alphaModFix/>
          </a:blip>
          <a:stretch>
            <a:fillRect/>
          </a:stretch>
        </p:blipFill>
        <p:spPr>
          <a:xfrm>
            <a:off x="304075" y="1175700"/>
            <a:ext cx="519475" cy="519475"/>
          </a:xfrm>
          <a:prstGeom prst="rect">
            <a:avLst/>
          </a:prstGeom>
          <a:noFill/>
          <a:ln>
            <a:noFill/>
          </a:ln>
        </p:spPr>
      </p:pic>
      <p:pic>
        <p:nvPicPr>
          <p:cNvPr id="110" name="Google Shape;110;p9"/>
          <p:cNvPicPr preferRelativeResize="0"/>
          <p:nvPr/>
        </p:nvPicPr>
        <p:blipFill rotWithShape="1">
          <a:blip r:embed="rId5">
            <a:alphaModFix/>
          </a:blip>
          <a:srcRect b="43995" l="31473" r="0" t="18500"/>
          <a:stretch/>
        </p:blipFill>
        <p:spPr>
          <a:xfrm>
            <a:off x="1702925" y="1075975"/>
            <a:ext cx="1055150" cy="577475"/>
          </a:xfrm>
          <a:prstGeom prst="rect">
            <a:avLst/>
          </a:prstGeom>
          <a:noFill/>
          <a:ln>
            <a:noFill/>
          </a:ln>
        </p:spPr>
      </p:pic>
      <p:pic>
        <p:nvPicPr>
          <p:cNvPr id="111" name="Google Shape;111;p9"/>
          <p:cNvPicPr preferRelativeResize="0"/>
          <p:nvPr/>
        </p:nvPicPr>
        <p:blipFill rotWithShape="1">
          <a:blip r:embed="rId6">
            <a:alphaModFix/>
          </a:blip>
          <a:srcRect b="0" l="66261" r="0" t="0"/>
          <a:stretch/>
        </p:blipFill>
        <p:spPr>
          <a:xfrm>
            <a:off x="2296100" y="3077463"/>
            <a:ext cx="4935499" cy="5903125"/>
          </a:xfrm>
          <a:prstGeom prst="rect">
            <a:avLst/>
          </a:prstGeom>
          <a:noFill/>
          <a:ln>
            <a:noFill/>
          </a:ln>
        </p:spPr>
      </p:pic>
      <p:pic>
        <p:nvPicPr>
          <p:cNvPr id="112" name="Google Shape;112;p9"/>
          <p:cNvPicPr preferRelativeResize="0"/>
          <p:nvPr/>
        </p:nvPicPr>
        <p:blipFill rotWithShape="1">
          <a:blip r:embed="rId7">
            <a:alphaModFix/>
          </a:blip>
          <a:srcRect b="40026" l="0" r="36122" t="6908"/>
          <a:stretch/>
        </p:blipFill>
        <p:spPr>
          <a:xfrm>
            <a:off x="8257925" y="4356350"/>
            <a:ext cx="5670151" cy="4338540"/>
          </a:xfrm>
          <a:prstGeom prst="rect">
            <a:avLst/>
          </a:prstGeom>
          <a:noFill/>
          <a:ln>
            <a:noFill/>
          </a:ln>
          <a:effectLst>
            <a:outerShdw blurRad="57150" rotWithShape="0" algn="bl" dir="5400000" dist="19050">
              <a:srgbClr val="000000">
                <a:alpha val="50000"/>
              </a:srgbClr>
            </a:outerShdw>
          </a:effectLst>
        </p:spPr>
      </p:pic>
      <p:sp>
        <p:nvSpPr>
          <p:cNvPr id="113" name="Google Shape;113;p9"/>
          <p:cNvSpPr txBox="1"/>
          <p:nvPr/>
        </p:nvSpPr>
        <p:spPr>
          <a:xfrm>
            <a:off x="8281000" y="3341975"/>
            <a:ext cx="2293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Major Risk Factors</a:t>
            </a:r>
            <a:endParaRPr b="1" sz="1600">
              <a:solidFill>
                <a:schemeClr val="dk2"/>
              </a:solidFill>
              <a:latin typeface="Roboto"/>
              <a:ea typeface="Roboto"/>
              <a:cs typeface="Roboto"/>
              <a:sym typeface="Roboto"/>
            </a:endParaRPr>
          </a:p>
        </p:txBody>
      </p:sp>
      <p:sp>
        <p:nvSpPr>
          <p:cNvPr id="114" name="Google Shape;114;p9"/>
          <p:cNvSpPr txBox="1"/>
          <p:nvPr/>
        </p:nvSpPr>
        <p:spPr>
          <a:xfrm>
            <a:off x="8146793" y="3773075"/>
            <a:ext cx="3551100" cy="4311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a:buChar char="-"/>
            </a:pPr>
            <a:r>
              <a:rPr b="1" lang="en" sz="1600">
                <a:solidFill>
                  <a:schemeClr val="dk2"/>
                </a:solidFill>
                <a:latin typeface="Roboto"/>
                <a:ea typeface="Roboto"/>
                <a:cs typeface="Roboto"/>
                <a:sym typeface="Roboto"/>
              </a:rPr>
              <a:t>Bleeding (an outcome)</a:t>
            </a:r>
            <a:endParaRPr b="1" sz="16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sp>
        <p:nvSpPr>
          <p:cNvPr id="119" name="Google Shape;119;p10"/>
          <p:cNvSpPr/>
          <p:nvPr/>
        </p:nvSpPr>
        <p:spPr>
          <a:xfrm>
            <a:off x="476250" y="2536625"/>
            <a:ext cx="13719900" cy="7124400"/>
          </a:xfrm>
          <a:prstGeom prst="round2SameRect">
            <a:avLst>
              <a:gd fmla="val 1691" name="adj1"/>
              <a:gd fmla="val 0" name="adj2"/>
            </a:avLst>
          </a:pr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txBox="1"/>
          <p:nvPr/>
        </p:nvSpPr>
        <p:spPr>
          <a:xfrm>
            <a:off x="476250" y="254825"/>
            <a:ext cx="8575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Search Result Page 3</a:t>
            </a:r>
            <a:endParaRPr b="1" sz="1900">
              <a:solidFill>
                <a:schemeClr val="dk1"/>
              </a:solidFill>
              <a:latin typeface="Roboto"/>
              <a:ea typeface="Roboto"/>
              <a:cs typeface="Roboto"/>
              <a:sym typeface="Roboto"/>
            </a:endParaRPr>
          </a:p>
          <a:p>
            <a:pPr indent="0" lvl="0" marL="0" rtl="0" algn="l">
              <a:spcBef>
                <a:spcPts val="0"/>
              </a:spcBef>
              <a:spcAft>
                <a:spcPts val="0"/>
              </a:spcAft>
              <a:buNone/>
            </a:pPr>
            <a:r>
              <a:rPr b="1" lang="en" sz="1900">
                <a:solidFill>
                  <a:schemeClr val="dk1"/>
                </a:solidFill>
                <a:latin typeface="Roboto"/>
                <a:ea typeface="Roboto"/>
                <a:cs typeface="Roboto"/>
                <a:sym typeface="Roboto"/>
              </a:rPr>
              <a:t>Patient education</a:t>
            </a:r>
            <a:endParaRPr b="1" sz="1900">
              <a:latin typeface="Roboto"/>
              <a:ea typeface="Roboto"/>
              <a:cs typeface="Roboto"/>
              <a:sym typeface="Roboto"/>
            </a:endParaRPr>
          </a:p>
        </p:txBody>
      </p:sp>
      <p:grpSp>
        <p:nvGrpSpPr>
          <p:cNvPr id="121" name="Google Shape;121;p10"/>
          <p:cNvGrpSpPr/>
          <p:nvPr/>
        </p:nvGrpSpPr>
        <p:grpSpPr>
          <a:xfrm>
            <a:off x="1792587" y="1784950"/>
            <a:ext cx="11126956" cy="531900"/>
            <a:chOff x="1792650" y="2089754"/>
            <a:chExt cx="11169400" cy="531900"/>
          </a:xfrm>
        </p:grpSpPr>
        <p:sp>
          <p:nvSpPr>
            <p:cNvPr id="122" name="Google Shape;122;p10"/>
            <p:cNvSpPr/>
            <p:nvPr/>
          </p:nvSpPr>
          <p:spPr>
            <a:xfrm>
              <a:off x="1792650" y="2089754"/>
              <a:ext cx="5526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Population of interest</a:t>
              </a:r>
              <a:endParaRPr sz="1800">
                <a:solidFill>
                  <a:schemeClr val="dk2"/>
                </a:solidFill>
                <a:latin typeface="Roboto"/>
                <a:ea typeface="Roboto"/>
                <a:cs typeface="Roboto"/>
                <a:sym typeface="Roboto"/>
              </a:endParaRPr>
            </a:p>
          </p:txBody>
        </p:sp>
        <p:sp>
          <p:nvSpPr>
            <p:cNvPr id="123" name="Google Shape;123;p10"/>
            <p:cNvSpPr/>
            <p:nvPr/>
          </p:nvSpPr>
          <p:spPr>
            <a:xfrm>
              <a:off x="7435450" y="2089754"/>
              <a:ext cx="5526600" cy="531900"/>
            </a:xfrm>
            <a:prstGeom prst="roundRect">
              <a:avLst>
                <a:gd fmla="val 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sz="1800">
                  <a:solidFill>
                    <a:schemeClr val="dk2"/>
                  </a:solidFill>
                  <a:latin typeface="Roboto"/>
                  <a:ea typeface="Roboto"/>
                  <a:cs typeface="Roboto"/>
                  <a:sym typeface="Roboto"/>
                </a:rPr>
                <a:t>      Intervention and outcomes of interest</a:t>
              </a:r>
              <a:endParaRPr sz="1800">
                <a:solidFill>
                  <a:schemeClr val="dk2"/>
                </a:solidFill>
                <a:latin typeface="Roboto"/>
                <a:ea typeface="Roboto"/>
                <a:cs typeface="Roboto"/>
                <a:sym typeface="Roboto"/>
              </a:endParaRPr>
            </a:p>
          </p:txBody>
        </p:sp>
      </p:grpSp>
      <p:pic>
        <p:nvPicPr>
          <p:cNvPr id="124" name="Google Shape;124;p10"/>
          <p:cNvPicPr preferRelativeResize="0"/>
          <p:nvPr/>
        </p:nvPicPr>
        <p:blipFill>
          <a:blip r:embed="rId3">
            <a:alphaModFix/>
          </a:blip>
          <a:stretch>
            <a:fillRect/>
          </a:stretch>
        </p:blipFill>
        <p:spPr>
          <a:xfrm>
            <a:off x="1921354" y="1867747"/>
            <a:ext cx="366300" cy="366300"/>
          </a:xfrm>
          <a:prstGeom prst="rect">
            <a:avLst/>
          </a:prstGeom>
          <a:noFill/>
          <a:ln>
            <a:noFill/>
          </a:ln>
        </p:spPr>
      </p:pic>
      <p:pic>
        <p:nvPicPr>
          <p:cNvPr id="125" name="Google Shape;125;p10"/>
          <p:cNvPicPr preferRelativeResize="0"/>
          <p:nvPr/>
        </p:nvPicPr>
        <p:blipFill>
          <a:blip r:embed="rId3">
            <a:alphaModFix/>
          </a:blip>
          <a:stretch>
            <a:fillRect/>
          </a:stretch>
        </p:blipFill>
        <p:spPr>
          <a:xfrm>
            <a:off x="7673200" y="1867747"/>
            <a:ext cx="366300" cy="366300"/>
          </a:xfrm>
          <a:prstGeom prst="rect">
            <a:avLst/>
          </a:prstGeom>
          <a:noFill/>
          <a:ln>
            <a:noFill/>
          </a:ln>
        </p:spPr>
      </p:pic>
      <p:pic>
        <p:nvPicPr>
          <p:cNvPr id="126" name="Google Shape;126;p10"/>
          <p:cNvPicPr preferRelativeResize="0"/>
          <p:nvPr/>
        </p:nvPicPr>
        <p:blipFill>
          <a:blip r:embed="rId4">
            <a:alphaModFix/>
          </a:blip>
          <a:stretch>
            <a:fillRect/>
          </a:stretch>
        </p:blipFill>
        <p:spPr>
          <a:xfrm>
            <a:off x="304075" y="1175700"/>
            <a:ext cx="519475" cy="519475"/>
          </a:xfrm>
          <a:prstGeom prst="rect">
            <a:avLst/>
          </a:prstGeom>
          <a:noFill/>
          <a:ln>
            <a:noFill/>
          </a:ln>
        </p:spPr>
      </p:pic>
      <p:pic>
        <p:nvPicPr>
          <p:cNvPr id="127" name="Google Shape;127;p10"/>
          <p:cNvPicPr preferRelativeResize="0"/>
          <p:nvPr/>
        </p:nvPicPr>
        <p:blipFill rotWithShape="1">
          <a:blip r:embed="rId5">
            <a:alphaModFix/>
          </a:blip>
          <a:srcRect b="43995" l="31473" r="0" t="18500"/>
          <a:stretch/>
        </p:blipFill>
        <p:spPr>
          <a:xfrm>
            <a:off x="1702925" y="1075975"/>
            <a:ext cx="1055150" cy="577475"/>
          </a:xfrm>
          <a:prstGeom prst="rect">
            <a:avLst/>
          </a:prstGeom>
          <a:noFill/>
          <a:ln>
            <a:noFill/>
          </a:ln>
        </p:spPr>
      </p:pic>
      <p:pic>
        <p:nvPicPr>
          <p:cNvPr id="128" name="Google Shape;128;p10"/>
          <p:cNvPicPr preferRelativeResize="0"/>
          <p:nvPr/>
        </p:nvPicPr>
        <p:blipFill>
          <a:blip r:embed="rId6">
            <a:alphaModFix/>
          </a:blip>
          <a:stretch>
            <a:fillRect/>
          </a:stretch>
        </p:blipFill>
        <p:spPr>
          <a:xfrm>
            <a:off x="5475225" y="2821675"/>
            <a:ext cx="8720924" cy="6880725"/>
          </a:xfrm>
          <a:prstGeom prst="rect">
            <a:avLst/>
          </a:prstGeom>
          <a:noFill/>
          <a:ln>
            <a:noFill/>
          </a:ln>
        </p:spPr>
      </p:pic>
      <p:sp>
        <p:nvSpPr>
          <p:cNvPr id="129" name="Google Shape;129;p10"/>
          <p:cNvSpPr txBox="1"/>
          <p:nvPr/>
        </p:nvSpPr>
        <p:spPr>
          <a:xfrm>
            <a:off x="1311300" y="3900775"/>
            <a:ext cx="395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Roboto"/>
                <a:ea typeface="Roboto"/>
                <a:cs typeface="Roboto"/>
                <a:sym typeface="Roboto"/>
              </a:rPr>
              <a:t>Patient Education Packet</a:t>
            </a:r>
            <a:endParaRPr b="1" sz="2000">
              <a:latin typeface="Roboto"/>
              <a:ea typeface="Roboto"/>
              <a:cs typeface="Roboto"/>
              <a:sym typeface="Roboto"/>
            </a:endParaRPr>
          </a:p>
        </p:txBody>
      </p:sp>
      <p:pic>
        <p:nvPicPr>
          <p:cNvPr id="130" name="Google Shape;130;p10"/>
          <p:cNvPicPr preferRelativeResize="0"/>
          <p:nvPr/>
        </p:nvPicPr>
        <p:blipFill>
          <a:blip r:embed="rId7">
            <a:alphaModFix/>
          </a:blip>
          <a:stretch>
            <a:fillRect/>
          </a:stretch>
        </p:blipFill>
        <p:spPr>
          <a:xfrm>
            <a:off x="1150275" y="4779275"/>
            <a:ext cx="7591600" cy="400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11"/>
          <p:cNvSpPr txBox="1"/>
          <p:nvPr/>
        </p:nvSpPr>
        <p:spPr>
          <a:xfrm>
            <a:off x="476250" y="207075"/>
            <a:ext cx="7164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General, reproducible search -- based on population match</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Can send complete search with colleagues</a:t>
            </a:r>
            <a:endParaRPr b="1" sz="1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 name="Shape 139"/>
        <p:cNvGrpSpPr/>
        <p:nvPr/>
      </p:nvGrpSpPr>
      <p:grpSpPr>
        <a:xfrm>
          <a:off x="0" y="0"/>
          <a:ext cx="0" cy="0"/>
          <a:chOff x="0" y="0"/>
          <a:chExt cx="0" cy="0"/>
        </a:xfrm>
      </p:grpSpPr>
      <p:sp>
        <p:nvSpPr>
          <p:cNvPr id="140" name="Google Shape;140;p12"/>
          <p:cNvSpPr txBox="1"/>
          <p:nvPr/>
        </p:nvSpPr>
        <p:spPr>
          <a:xfrm>
            <a:off x="476250" y="207075"/>
            <a:ext cx="7164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Patient facing search</a:t>
            </a:r>
            <a:endParaRPr b="1" sz="19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