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1400"/>
              </a:spcBef>
              <a:spcAft>
                <a:spcPts val="1400"/>
              </a:spcAft>
              <a:buClr>
                <a:schemeClr val="dk1"/>
              </a:buClr>
              <a:buSzPct val="100000"/>
              <a:buFont typeface="Arial"/>
              <a:buNone/>
            </a:pPr>
            <a:r>
              <a:rPr lang="en-GB">
                <a:solidFill>
                  <a:schemeClr val="dk1"/>
                </a:solidFill>
                <a:highlight>
                  <a:srgbClr val="FFFFFF"/>
                </a:highlight>
                <a:latin typeface="Calibri"/>
                <a:ea typeface="Calibri"/>
                <a:cs typeface="Calibri"/>
                <a:sym typeface="Calibri"/>
              </a:rPr>
              <a:t>Good to hear you’ve been brainstorming.  Think hard about what makes somebody credible.  Use your own experiences when you determined somebody knew or didn’t know what he was talking about.  How do you measure credibility?  Who would take advantage of your solution?  Ideally, there would be multiple markets.  Lots to think about and that’s what will make this fun.</a:t>
            </a:r>
          </a:p>
          <a:p>
            <a:pPr lvl="0" rtl="0">
              <a:lnSpc>
                <a:spcPct val="115000"/>
              </a:lnSpc>
              <a:spcBef>
                <a:spcPts val="0"/>
              </a:spcBef>
              <a:buClr>
                <a:schemeClr val="dk1"/>
              </a:buClr>
              <a:buSzPct val="100000"/>
              <a:buFont typeface="Arial"/>
              <a:buNone/>
            </a:pPr>
            <a:r>
              <a:t/>
            </a:r>
            <a:endParaRPr>
              <a:solidFill>
                <a:schemeClr val="dk1"/>
              </a:solidFill>
              <a:highlight>
                <a:srgbClr val="FFFFFF"/>
              </a:highlight>
              <a:latin typeface="Calibri"/>
              <a:ea typeface="Calibri"/>
              <a:cs typeface="Calibri"/>
              <a:sym typeface="Calibri"/>
            </a:endParaRP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181425" y="418875"/>
            <a:ext cx="8520600" cy="792600"/>
          </a:xfrm>
          <a:prstGeom prst="rect">
            <a:avLst/>
          </a:prstGeom>
        </p:spPr>
        <p:txBody>
          <a:bodyPr anchorCtr="0" anchor="b" bIns="91425" lIns="91425" rIns="91425" wrap="square" tIns="91425">
            <a:noAutofit/>
          </a:bodyPr>
          <a:lstStyle/>
          <a:p>
            <a:pPr lvl="0" algn="l">
              <a:spcBef>
                <a:spcPts val="0"/>
              </a:spcBef>
              <a:buNone/>
            </a:pPr>
            <a:r>
              <a:rPr lang="en-GB" sz="3000"/>
              <a:t>What makes you credible?</a:t>
            </a:r>
          </a:p>
        </p:txBody>
      </p:sp>
      <p:sp>
        <p:nvSpPr>
          <p:cNvPr id="55" name="Shape 55"/>
          <p:cNvSpPr txBox="1"/>
          <p:nvPr/>
        </p:nvSpPr>
        <p:spPr>
          <a:xfrm>
            <a:off x="533400" y="1270225"/>
            <a:ext cx="8077200" cy="3468600"/>
          </a:xfrm>
          <a:prstGeom prst="rect">
            <a:avLst/>
          </a:prstGeom>
          <a:noFill/>
          <a:ln>
            <a:noFill/>
          </a:ln>
        </p:spPr>
        <p:txBody>
          <a:bodyPr anchorCtr="0" anchor="t" bIns="91425" lIns="91425" rIns="91425" wrap="square" tIns="91425">
            <a:noAutofit/>
          </a:bodyPr>
          <a:lstStyle/>
          <a:p>
            <a:pPr lvl="0">
              <a:spcBef>
                <a:spcPts val="0"/>
              </a:spcBef>
              <a:buNone/>
            </a:pPr>
            <a:r>
              <a:t/>
            </a:r>
            <a:endParaRPr/>
          </a:p>
          <a:p>
            <a:pPr indent="-228600" lvl="0" marL="457200" rtl="0">
              <a:spcBef>
                <a:spcPts val="0"/>
              </a:spcBef>
              <a:buChar char="●"/>
            </a:pPr>
            <a:r>
              <a:rPr lang="en-GB"/>
              <a:t>Background of person </a:t>
            </a:r>
          </a:p>
          <a:p>
            <a:pPr indent="-228600" lvl="0" marL="457200" rtl="0">
              <a:spcBef>
                <a:spcPts val="0"/>
              </a:spcBef>
              <a:buChar char="●"/>
            </a:pPr>
            <a:r>
              <a:rPr lang="en-GB"/>
              <a:t>Consistency across previous speeches/ writings</a:t>
            </a:r>
          </a:p>
          <a:p>
            <a:pPr indent="-228600" lvl="0" marL="457200" rtl="0">
              <a:spcBef>
                <a:spcPts val="0"/>
              </a:spcBef>
              <a:buChar char="●"/>
            </a:pPr>
            <a:r>
              <a:rPr lang="en-GB"/>
              <a:t>Facial expressions </a:t>
            </a:r>
          </a:p>
          <a:p>
            <a:pPr indent="-228600" lvl="1" marL="914400" rtl="0">
              <a:spcBef>
                <a:spcPts val="0"/>
              </a:spcBef>
              <a:buChar char="○"/>
            </a:pPr>
            <a:r>
              <a:rPr lang="en-GB"/>
              <a:t>Eye contact </a:t>
            </a:r>
          </a:p>
          <a:p>
            <a:pPr indent="-228600" lvl="0" marL="457200" rtl="0">
              <a:spcBef>
                <a:spcPts val="0"/>
              </a:spcBef>
              <a:buChar char="●"/>
            </a:pPr>
            <a:r>
              <a:rPr lang="en-GB"/>
              <a:t>Voice processing </a:t>
            </a:r>
          </a:p>
          <a:p>
            <a:pPr indent="-228600" lvl="1" marL="914400" rtl="0">
              <a:spcBef>
                <a:spcPts val="0"/>
              </a:spcBef>
              <a:buChar char="○"/>
            </a:pPr>
            <a:r>
              <a:rPr lang="en-GB"/>
              <a:t>Stutter </a:t>
            </a:r>
          </a:p>
          <a:p>
            <a:pPr indent="-228600" lvl="1" marL="914400" rtl="0">
              <a:spcBef>
                <a:spcPts val="0"/>
              </a:spcBef>
              <a:buChar char="○"/>
            </a:pPr>
            <a:r>
              <a:rPr lang="en-GB"/>
              <a:t>Tone</a:t>
            </a:r>
          </a:p>
          <a:p>
            <a:pPr indent="-228600" lvl="0" marL="457200" rtl="0">
              <a:spcBef>
                <a:spcPts val="0"/>
              </a:spcBef>
              <a:buChar char="●"/>
            </a:pPr>
            <a:r>
              <a:rPr lang="en-GB"/>
              <a:t>Number of sources backed by </a:t>
            </a:r>
          </a:p>
          <a:p>
            <a:pPr indent="-228600" lvl="1" marL="914400" rtl="0">
              <a:spcBef>
                <a:spcPts val="0"/>
              </a:spcBef>
              <a:buChar char="○"/>
            </a:pPr>
            <a:r>
              <a:rPr lang="en-GB"/>
              <a:t>Potentially need to normalize bias of sources being compared against</a:t>
            </a:r>
          </a:p>
          <a:p>
            <a:pPr indent="-228600" lvl="0" marL="457200" rtl="0">
              <a:spcBef>
                <a:spcPts val="0"/>
              </a:spcBef>
              <a:buChar char="●"/>
            </a:pPr>
            <a:r>
              <a:rPr lang="en-GB"/>
              <a:t>Background of sources being backed by</a:t>
            </a:r>
          </a:p>
          <a:p>
            <a:pPr indent="-228600" lvl="1" marL="914400" rtl="0">
              <a:spcBef>
                <a:spcPts val="0"/>
              </a:spcBef>
              <a:buChar char="○"/>
            </a:pPr>
            <a:r>
              <a:rPr lang="en-GB"/>
              <a:t>Institution? Individual?</a:t>
            </a:r>
          </a:p>
          <a:p>
            <a:pPr indent="-228600" lvl="1" marL="914400" rtl="0">
              <a:spcBef>
                <a:spcPts val="0"/>
              </a:spcBef>
              <a:buChar char="○"/>
            </a:pPr>
            <a:r>
              <a:rPr lang="en-GB"/>
              <a:t>Biased? </a:t>
            </a:r>
          </a:p>
          <a:p>
            <a:pPr indent="-228600" lvl="0" marL="457200" rtl="0">
              <a:spcBef>
                <a:spcPts val="0"/>
              </a:spcBef>
              <a:buClr>
                <a:schemeClr val="dk1"/>
              </a:buClr>
              <a:buChar char="●"/>
            </a:pPr>
            <a:r>
              <a:rPr lang="en-GB">
                <a:solidFill>
                  <a:schemeClr val="dk1"/>
                </a:solidFill>
              </a:rPr>
              <a:t>If applicable : proximity to subject being talked about. </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138425"/>
            <a:ext cx="8520600" cy="928200"/>
          </a:xfrm>
          <a:prstGeom prst="rect">
            <a:avLst/>
          </a:prstGeom>
        </p:spPr>
        <p:txBody>
          <a:bodyPr anchorCtr="0" anchor="b" bIns="91425" lIns="91425" rIns="91425" wrap="square" tIns="91425">
            <a:noAutofit/>
          </a:bodyPr>
          <a:lstStyle/>
          <a:p>
            <a:pPr lvl="0" algn="l">
              <a:spcBef>
                <a:spcPts val="0"/>
              </a:spcBef>
              <a:buNone/>
            </a:pPr>
            <a:r>
              <a:rPr lang="en-GB" sz="3000"/>
              <a:t>What do we want to create?</a:t>
            </a:r>
          </a:p>
        </p:txBody>
      </p:sp>
      <p:sp>
        <p:nvSpPr>
          <p:cNvPr id="61" name="Shape 61"/>
          <p:cNvSpPr txBox="1"/>
          <p:nvPr/>
        </p:nvSpPr>
        <p:spPr>
          <a:xfrm>
            <a:off x="553800" y="1164375"/>
            <a:ext cx="8278500" cy="1066800"/>
          </a:xfrm>
          <a:prstGeom prst="rect">
            <a:avLst/>
          </a:prstGeom>
          <a:noFill/>
          <a:ln>
            <a:noFill/>
          </a:ln>
        </p:spPr>
        <p:txBody>
          <a:bodyPr anchorCtr="0" anchor="t" bIns="91425" lIns="91425" rIns="91425" wrap="square" tIns="91425">
            <a:noAutofit/>
          </a:bodyPr>
          <a:lstStyle/>
          <a:p>
            <a:pPr indent="-228600" lvl="0" marL="457200" rtl="0">
              <a:spcBef>
                <a:spcPts val="0"/>
              </a:spcBef>
              <a:buChar char="●"/>
            </a:pPr>
            <a:r>
              <a:rPr lang="en-GB"/>
              <a:t>Prototype </a:t>
            </a:r>
          </a:p>
          <a:p>
            <a:pPr indent="-228600" lvl="0" marL="457200" rtl="0">
              <a:spcBef>
                <a:spcPts val="0"/>
              </a:spcBef>
              <a:buChar char="●"/>
            </a:pPr>
            <a:r>
              <a:rPr lang="en-GB"/>
              <a:t>Input : Audio / Video  </a:t>
            </a:r>
          </a:p>
          <a:p>
            <a:pPr indent="-228600" lvl="0" marL="457200">
              <a:spcBef>
                <a:spcPts val="0"/>
              </a:spcBef>
              <a:buChar char="●"/>
            </a:pPr>
            <a:r>
              <a:rPr lang="en-GB"/>
              <a:t>Output : Credibility Score </a:t>
            </a:r>
          </a:p>
        </p:txBody>
      </p:sp>
      <p:sp>
        <p:nvSpPr>
          <p:cNvPr id="62" name="Shape 62"/>
          <p:cNvSpPr txBox="1"/>
          <p:nvPr/>
        </p:nvSpPr>
        <p:spPr>
          <a:xfrm>
            <a:off x="455975" y="2279875"/>
            <a:ext cx="7173600" cy="1066800"/>
          </a:xfrm>
          <a:prstGeom prst="rect">
            <a:avLst/>
          </a:prstGeom>
          <a:noFill/>
          <a:ln>
            <a:noFill/>
          </a:ln>
        </p:spPr>
        <p:txBody>
          <a:bodyPr anchorCtr="0" anchor="t" bIns="91425" lIns="91425" rIns="91425" wrap="square" tIns="91425">
            <a:noAutofit/>
          </a:bodyPr>
          <a:lstStyle/>
          <a:p>
            <a:pPr lvl="0">
              <a:spcBef>
                <a:spcPts val="0"/>
              </a:spcBef>
              <a:buNone/>
            </a:pPr>
            <a:r>
              <a:rPr lang="en-GB" sz="3000"/>
              <a:t>For who?</a:t>
            </a:r>
          </a:p>
        </p:txBody>
      </p:sp>
      <p:sp>
        <p:nvSpPr>
          <p:cNvPr id="63" name="Shape 63"/>
          <p:cNvSpPr txBox="1"/>
          <p:nvPr/>
        </p:nvSpPr>
        <p:spPr>
          <a:xfrm>
            <a:off x="635125" y="3191850"/>
            <a:ext cx="8077200" cy="1685400"/>
          </a:xfrm>
          <a:prstGeom prst="rect">
            <a:avLst/>
          </a:prstGeom>
          <a:noFill/>
          <a:ln>
            <a:noFill/>
          </a:ln>
        </p:spPr>
        <p:txBody>
          <a:bodyPr anchorCtr="0" anchor="t" bIns="91425" lIns="91425" rIns="91425" wrap="square" tIns="91425">
            <a:noAutofit/>
          </a:bodyPr>
          <a:lstStyle/>
          <a:p>
            <a:pPr indent="-228600" lvl="0" marL="457200" rtl="0">
              <a:spcBef>
                <a:spcPts val="0"/>
              </a:spcBef>
              <a:buChar char="●"/>
            </a:pPr>
            <a:r>
              <a:rPr lang="en-GB"/>
              <a:t>Public Speakers that want feedback</a:t>
            </a:r>
          </a:p>
          <a:p>
            <a:pPr indent="-228600" lvl="0" marL="457200">
              <a:spcBef>
                <a:spcPts val="0"/>
              </a:spcBef>
              <a:buChar char="●"/>
            </a:pPr>
            <a:r>
              <a:rPr lang="en-GB"/>
              <a:t>Audiences interested in unbiased credibility rating of speaker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nvSpPr>
        <p:spPr>
          <a:xfrm>
            <a:off x="301275" y="341950"/>
            <a:ext cx="8142600" cy="871200"/>
          </a:xfrm>
          <a:prstGeom prst="rect">
            <a:avLst/>
          </a:prstGeom>
          <a:noFill/>
          <a:ln>
            <a:noFill/>
          </a:ln>
        </p:spPr>
        <p:txBody>
          <a:bodyPr anchorCtr="0" anchor="t" bIns="91425" lIns="91425" rIns="91425" wrap="square" tIns="91425">
            <a:noAutofit/>
          </a:bodyPr>
          <a:lstStyle/>
          <a:p>
            <a:pPr lvl="0" rtl="0">
              <a:spcBef>
                <a:spcPts val="0"/>
              </a:spcBef>
              <a:buNone/>
            </a:pPr>
            <a:r>
              <a:rPr lang="en-GB" sz="3000"/>
              <a:t>Overarching Goal?</a:t>
            </a:r>
          </a:p>
        </p:txBody>
      </p:sp>
      <p:sp>
        <p:nvSpPr>
          <p:cNvPr id="69" name="Shape 69"/>
          <p:cNvSpPr txBox="1"/>
          <p:nvPr/>
        </p:nvSpPr>
        <p:spPr>
          <a:xfrm>
            <a:off x="370575" y="1082925"/>
            <a:ext cx="7824900" cy="1758900"/>
          </a:xfrm>
          <a:prstGeom prst="rect">
            <a:avLst/>
          </a:prstGeom>
          <a:noFill/>
          <a:ln>
            <a:noFill/>
          </a:ln>
        </p:spPr>
        <p:txBody>
          <a:bodyPr anchorCtr="0" anchor="t" bIns="91425" lIns="91425" rIns="91425" wrap="square" tIns="91425">
            <a:noAutofit/>
          </a:bodyPr>
          <a:lstStyle/>
          <a:p>
            <a:pPr indent="-228600" lvl="0" marL="457200" rtl="0">
              <a:spcBef>
                <a:spcPts val="0"/>
              </a:spcBef>
              <a:buClr>
                <a:srgbClr val="FF0000"/>
              </a:buClr>
              <a:buChar char="●"/>
            </a:pPr>
            <a:r>
              <a:rPr lang="en-GB">
                <a:solidFill>
                  <a:srgbClr val="FF0000"/>
                </a:solidFill>
              </a:rPr>
              <a:t>NOT re-defining tech</a:t>
            </a:r>
          </a:p>
          <a:p>
            <a:pPr lvl="0">
              <a:spcBef>
                <a:spcPts val="0"/>
              </a:spcBef>
              <a:buNone/>
            </a:pPr>
            <a:r>
              <a:t/>
            </a:r>
            <a:endParaRPr>
              <a:solidFill>
                <a:schemeClr val="dk1"/>
              </a:solidFill>
            </a:endParaRPr>
          </a:p>
          <a:p>
            <a:pPr lvl="0" rtl="0">
              <a:spcBef>
                <a:spcPts val="0"/>
              </a:spcBef>
              <a:buNone/>
            </a:pPr>
            <a:r>
              <a:t/>
            </a:r>
            <a:endParaRPr>
              <a:solidFill>
                <a:schemeClr val="dk1"/>
              </a:solidFill>
            </a:endParaRPr>
          </a:p>
          <a:p>
            <a:pPr indent="-228600" lvl="0" marL="457200" rtl="0">
              <a:spcBef>
                <a:spcPts val="0"/>
              </a:spcBef>
              <a:buClr>
                <a:schemeClr val="dk1"/>
              </a:buClr>
              <a:buChar char="●"/>
            </a:pPr>
            <a:r>
              <a:rPr lang="en-GB">
                <a:solidFill>
                  <a:schemeClr val="dk1"/>
                </a:solidFill>
              </a:rPr>
              <a:t> “All encompassing” weighted algorithm that provides an easy to consume score </a:t>
            </a:r>
          </a:p>
          <a:p>
            <a:pPr indent="-228600" lvl="0" marL="457200" rtl="0">
              <a:spcBef>
                <a:spcPts val="0"/>
              </a:spcBef>
              <a:buClr>
                <a:schemeClr val="dk1"/>
              </a:buClr>
              <a:buChar char="●"/>
            </a:pPr>
            <a:r>
              <a:rPr lang="en-GB">
                <a:solidFill>
                  <a:schemeClr val="dk1"/>
                </a:solidFill>
              </a:rPr>
              <a:t>Platform to serve as a repository of truth </a:t>
            </a:r>
          </a:p>
          <a:p>
            <a:pPr indent="-228600" lvl="1" marL="914400" rtl="0">
              <a:spcBef>
                <a:spcPts val="0"/>
              </a:spcBef>
              <a:buClr>
                <a:schemeClr val="dk1"/>
              </a:buClr>
              <a:buChar char="○"/>
            </a:pPr>
            <a:r>
              <a:rPr lang="en-GB">
                <a:solidFill>
                  <a:schemeClr val="dk1"/>
                </a:solidFill>
              </a:rPr>
              <a:t>Compare speakers against one another </a:t>
            </a:r>
          </a:p>
          <a:p>
            <a:pPr indent="-228600" lvl="1" marL="914400" rtl="0">
              <a:spcBef>
                <a:spcPts val="0"/>
              </a:spcBef>
              <a:buClr>
                <a:schemeClr val="dk1"/>
              </a:buClr>
              <a:buChar char="○"/>
            </a:pPr>
            <a:r>
              <a:rPr lang="en-GB">
                <a:solidFill>
                  <a:schemeClr val="dk1"/>
                </a:solidFill>
              </a:rPr>
              <a:t>Facts/Figures about speaking style/content </a:t>
            </a:r>
          </a:p>
          <a:p>
            <a:pPr indent="-228600" lvl="2" marL="1371600" rtl="0">
              <a:spcBef>
                <a:spcPts val="0"/>
              </a:spcBef>
              <a:buClr>
                <a:schemeClr val="dk1"/>
              </a:buClr>
              <a:buChar char="■"/>
            </a:pPr>
            <a:r>
              <a:rPr lang="en-GB">
                <a:solidFill>
                  <a:schemeClr val="dk1"/>
                </a:solidFill>
              </a:rPr>
              <a:t>Speaker A has misspoken 5 times across all his speeches/text</a:t>
            </a:r>
          </a:p>
          <a:p>
            <a:pPr indent="-228600" lvl="2" marL="1371600" rtl="0">
              <a:spcBef>
                <a:spcPts val="0"/>
              </a:spcBef>
              <a:buClr>
                <a:schemeClr val="dk1"/>
              </a:buClr>
              <a:buChar char="■"/>
            </a:pPr>
            <a:r>
              <a:rPr lang="en-GB">
                <a:solidFill>
                  <a:schemeClr val="dk1"/>
                </a:solidFill>
              </a:rPr>
              <a:t>Speaker B has not substantiated 3 statements from his last speech </a:t>
            </a:r>
          </a:p>
          <a:p>
            <a:pPr indent="-228600" lvl="2" marL="1371600" rtl="0">
              <a:spcBef>
                <a:spcPts val="0"/>
              </a:spcBef>
              <a:buClr>
                <a:schemeClr val="dk1"/>
              </a:buClr>
              <a:buChar char="■"/>
            </a:pPr>
            <a:r>
              <a:rPr lang="en-GB">
                <a:solidFill>
                  <a:schemeClr val="dk1"/>
                </a:solidFill>
              </a:rPr>
              <a:t>Speaker A has an average credibility score of  93%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nvSpPr>
        <p:spPr>
          <a:xfrm>
            <a:off x="415275" y="341950"/>
            <a:ext cx="8126100" cy="692100"/>
          </a:xfrm>
          <a:prstGeom prst="rect">
            <a:avLst/>
          </a:prstGeom>
          <a:noFill/>
          <a:ln>
            <a:noFill/>
          </a:ln>
        </p:spPr>
        <p:txBody>
          <a:bodyPr anchorCtr="0" anchor="t" bIns="91425" lIns="91425" rIns="91425" wrap="square" tIns="91425">
            <a:noAutofit/>
          </a:bodyPr>
          <a:lstStyle/>
          <a:p>
            <a:pPr lvl="0">
              <a:spcBef>
                <a:spcPts val="0"/>
              </a:spcBef>
              <a:buNone/>
            </a:pPr>
            <a:r>
              <a:rPr lang="en-GB" sz="3000"/>
              <a:t>Questions for Anand</a:t>
            </a:r>
          </a:p>
        </p:txBody>
      </p:sp>
      <p:sp>
        <p:nvSpPr>
          <p:cNvPr id="75" name="Shape 75"/>
          <p:cNvSpPr txBox="1"/>
          <p:nvPr/>
        </p:nvSpPr>
        <p:spPr>
          <a:xfrm>
            <a:off x="618825" y="1148100"/>
            <a:ext cx="7026900" cy="3525600"/>
          </a:xfrm>
          <a:prstGeom prst="rect">
            <a:avLst/>
          </a:prstGeom>
          <a:noFill/>
          <a:ln>
            <a:noFill/>
          </a:ln>
        </p:spPr>
        <p:txBody>
          <a:bodyPr anchorCtr="0" anchor="t" bIns="91425" lIns="91425" rIns="91425" wrap="square" tIns="91425">
            <a:noAutofit/>
          </a:bodyPr>
          <a:lstStyle/>
          <a:p>
            <a:pPr indent="-228600" lvl="0" marL="457200" rtl="0">
              <a:spcBef>
                <a:spcPts val="0"/>
              </a:spcBef>
              <a:buChar char="●"/>
            </a:pPr>
            <a:r>
              <a:rPr lang="en-GB"/>
              <a:t>Multiple markets? How flexible is the project question to expand to different target demographics</a:t>
            </a:r>
          </a:p>
          <a:p>
            <a:pPr indent="-228600" lvl="0" marL="457200" rtl="0">
              <a:spcBef>
                <a:spcPts val="0"/>
              </a:spcBef>
              <a:buChar char="●"/>
            </a:pPr>
            <a:r>
              <a:rPr lang="en-GB"/>
              <a:t>Currently our product is very broadly defined. Do you see subsets of our idea that our more </a:t>
            </a:r>
            <a:r>
              <a:rPr lang="en-GB"/>
              <a:t>relevant</a:t>
            </a:r>
            <a:r>
              <a:rPr lang="en-GB"/>
              <a:t>. </a:t>
            </a:r>
          </a:p>
          <a:p>
            <a:pPr indent="-228600" lvl="0" marL="457200">
              <a:spcBef>
                <a:spcPts val="0"/>
              </a:spcBef>
              <a:buChar char="●"/>
            </a:pPr>
            <a:r>
              <a:rPr lang="en-GB"/>
              <a:t>What resources does Qualcomm have that we may not be aware off?</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Housekeeping</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lnSpc>
                <a:spcPct val="100000"/>
              </a:lnSpc>
              <a:spcBef>
                <a:spcPts val="0"/>
              </a:spcBef>
              <a:spcAft>
                <a:spcPts val="0"/>
              </a:spcAft>
              <a:buClr>
                <a:schemeClr val="dk1"/>
              </a:buClr>
              <a:buSzPct val="100000"/>
              <a:buChar char="●"/>
            </a:pPr>
            <a:r>
              <a:rPr lang="en-GB" sz="1400">
                <a:solidFill>
                  <a:schemeClr val="dk1"/>
                </a:solidFill>
              </a:rPr>
              <a:t>Two email threads </a:t>
            </a:r>
          </a:p>
          <a:p>
            <a:pPr indent="-317500" lvl="1" marL="914400" rtl="0">
              <a:lnSpc>
                <a:spcPct val="100000"/>
              </a:lnSpc>
              <a:spcBef>
                <a:spcPts val="0"/>
              </a:spcBef>
              <a:spcAft>
                <a:spcPts val="0"/>
              </a:spcAft>
              <a:buClr>
                <a:schemeClr val="dk1"/>
              </a:buClr>
              <a:buSzPct val="100000"/>
              <a:buChar char="○"/>
            </a:pPr>
            <a:r>
              <a:rPr lang="en-GB">
                <a:solidFill>
                  <a:schemeClr val="dk1"/>
                </a:solidFill>
              </a:rPr>
              <a:t>Weekly status reports -</a:t>
            </a:r>
          </a:p>
          <a:p>
            <a:pPr indent="-317500" lvl="2" marL="1371600" rtl="0">
              <a:lnSpc>
                <a:spcPct val="100000"/>
              </a:lnSpc>
              <a:spcBef>
                <a:spcPts val="0"/>
              </a:spcBef>
              <a:spcAft>
                <a:spcPts val="0"/>
              </a:spcAft>
              <a:buClr>
                <a:schemeClr val="dk1"/>
              </a:buClr>
              <a:buSzPct val="100000"/>
              <a:buChar char="■"/>
            </a:pPr>
            <a:r>
              <a:rPr lang="en-GB">
                <a:solidFill>
                  <a:schemeClr val="dk1"/>
                </a:solidFill>
              </a:rPr>
              <a:t>Purpose:  To update you and keep track of development</a:t>
            </a:r>
          </a:p>
          <a:p>
            <a:pPr indent="-228600" lvl="2" marL="1371600" rtl="0">
              <a:lnSpc>
                <a:spcPct val="100000"/>
              </a:lnSpc>
              <a:spcBef>
                <a:spcPts val="0"/>
              </a:spcBef>
              <a:spcAft>
                <a:spcPts val="0"/>
              </a:spcAft>
              <a:buClr>
                <a:schemeClr val="dk1"/>
              </a:buClr>
              <a:buChar char="■"/>
            </a:pPr>
            <a:r>
              <a:rPr lang="en-GB">
                <a:solidFill>
                  <a:schemeClr val="dk1"/>
                </a:solidFill>
              </a:rPr>
              <a:t>Email is sent out to entire class </a:t>
            </a:r>
          </a:p>
          <a:p>
            <a:pPr indent="-228600" lvl="1" marL="914400" rtl="0">
              <a:lnSpc>
                <a:spcPct val="100000"/>
              </a:lnSpc>
              <a:spcBef>
                <a:spcPts val="0"/>
              </a:spcBef>
              <a:spcAft>
                <a:spcPts val="0"/>
              </a:spcAft>
              <a:buClr>
                <a:schemeClr val="dk1"/>
              </a:buClr>
              <a:buChar char="○"/>
            </a:pPr>
            <a:r>
              <a:rPr lang="en-GB">
                <a:solidFill>
                  <a:schemeClr val="dk1"/>
                </a:solidFill>
              </a:rPr>
              <a:t>Discussion thread </a:t>
            </a:r>
          </a:p>
          <a:p>
            <a:pPr indent="-228600" lvl="2" marL="1371600" rtl="0">
              <a:lnSpc>
                <a:spcPct val="100000"/>
              </a:lnSpc>
              <a:spcBef>
                <a:spcPts val="0"/>
              </a:spcBef>
              <a:spcAft>
                <a:spcPts val="0"/>
              </a:spcAft>
              <a:buClr>
                <a:schemeClr val="dk1"/>
              </a:buClr>
              <a:buChar char="■"/>
            </a:pPr>
            <a:r>
              <a:rPr lang="en-GB">
                <a:solidFill>
                  <a:schemeClr val="dk1"/>
                </a:solidFill>
              </a:rPr>
              <a:t>Purpose : Informal discussion / Scheduling meetings </a:t>
            </a:r>
          </a:p>
          <a:p>
            <a:pPr indent="-228600" lvl="2" marL="1371600" rtl="0">
              <a:lnSpc>
                <a:spcPct val="100000"/>
              </a:lnSpc>
              <a:spcBef>
                <a:spcPts val="0"/>
              </a:spcBef>
              <a:spcAft>
                <a:spcPts val="0"/>
              </a:spcAft>
              <a:buClr>
                <a:schemeClr val="dk1"/>
              </a:buClr>
              <a:buChar char="■"/>
            </a:pPr>
            <a:r>
              <a:rPr lang="en-GB">
                <a:solidFill>
                  <a:schemeClr val="dk1"/>
                </a:solidFill>
              </a:rPr>
              <a:t>Email is internal to our team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
        <p:nvSpPr>
          <p:cNvPr id="88" name="Shape 88"/>
          <p:cNvSpPr/>
          <p:nvPr/>
        </p:nvSpPr>
        <p:spPr>
          <a:xfrm>
            <a:off x="1446250" y="1656975"/>
            <a:ext cx="1236300" cy="78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GB"/>
              <a:t>Audio/Video</a:t>
            </a:r>
          </a:p>
        </p:txBody>
      </p:sp>
      <p:sp>
        <p:nvSpPr>
          <p:cNvPr id="89" name="Shape 89"/>
          <p:cNvSpPr/>
          <p:nvPr/>
        </p:nvSpPr>
        <p:spPr>
          <a:xfrm>
            <a:off x="3615600" y="1325475"/>
            <a:ext cx="1842900" cy="14694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l">
              <a:spcBef>
                <a:spcPts val="0"/>
              </a:spcBef>
              <a:buNone/>
            </a:pPr>
            <a:r>
              <a:rPr lang="en-GB"/>
              <a:t>Classifier</a:t>
            </a:r>
          </a:p>
        </p:txBody>
      </p:sp>
      <p:sp>
        <p:nvSpPr>
          <p:cNvPr id="90" name="Shape 90"/>
          <p:cNvSpPr/>
          <p:nvPr/>
        </p:nvSpPr>
        <p:spPr>
          <a:xfrm>
            <a:off x="6286500" y="1733625"/>
            <a:ext cx="1038000" cy="653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GB"/>
              <a:t>Fact</a:t>
            </a:r>
          </a:p>
        </p:txBody>
      </p:sp>
      <p:cxnSp>
        <p:nvCxnSpPr>
          <p:cNvPr id="91" name="Shape 91"/>
          <p:cNvCxnSpPr>
            <a:stCxn id="88" idx="3"/>
            <a:endCxn id="89" idx="1"/>
          </p:cNvCxnSpPr>
          <p:nvPr/>
        </p:nvCxnSpPr>
        <p:spPr>
          <a:xfrm>
            <a:off x="2682550" y="2047725"/>
            <a:ext cx="933000" cy="12600"/>
          </a:xfrm>
          <a:prstGeom prst="straightConnector1">
            <a:avLst/>
          </a:prstGeom>
          <a:noFill/>
          <a:ln cap="flat" cmpd="sng" w="9525">
            <a:solidFill>
              <a:schemeClr val="dk2"/>
            </a:solidFill>
            <a:prstDash val="solid"/>
            <a:round/>
            <a:headEnd len="lg" w="lg" type="none"/>
            <a:tailEnd len="lg" w="lg" type="triangle"/>
          </a:ln>
        </p:spPr>
      </p:cxnSp>
      <p:cxnSp>
        <p:nvCxnSpPr>
          <p:cNvPr id="92" name="Shape 92"/>
          <p:cNvCxnSpPr>
            <a:stCxn id="89" idx="3"/>
            <a:endCxn id="90" idx="1"/>
          </p:cNvCxnSpPr>
          <p:nvPr/>
        </p:nvCxnSpPr>
        <p:spPr>
          <a:xfrm>
            <a:off x="5458500" y="2060175"/>
            <a:ext cx="828000" cy="0"/>
          </a:xfrm>
          <a:prstGeom prst="straightConnector1">
            <a:avLst/>
          </a:prstGeom>
          <a:noFill/>
          <a:ln cap="flat" cmpd="sng" w="9525">
            <a:solidFill>
              <a:schemeClr val="dk2"/>
            </a:solidFill>
            <a:prstDash val="solid"/>
            <a:round/>
            <a:headEnd len="lg" w="lg" type="none"/>
            <a:tailEnd len="lg" w="lg" type="triangle"/>
          </a:ln>
        </p:spPr>
      </p:cxnSp>
      <p:cxnSp>
        <p:nvCxnSpPr>
          <p:cNvPr id="93" name="Shape 93"/>
          <p:cNvCxnSpPr>
            <a:stCxn id="89" idx="2"/>
          </p:cNvCxnSpPr>
          <p:nvPr/>
        </p:nvCxnSpPr>
        <p:spPr>
          <a:xfrm>
            <a:off x="4537050" y="2794875"/>
            <a:ext cx="17700" cy="739200"/>
          </a:xfrm>
          <a:prstGeom prst="straightConnector1">
            <a:avLst/>
          </a:prstGeom>
          <a:noFill/>
          <a:ln cap="flat" cmpd="sng" w="9525">
            <a:solidFill>
              <a:schemeClr val="dk2"/>
            </a:solidFill>
            <a:prstDash val="solid"/>
            <a:round/>
            <a:headEnd len="lg" w="lg" type="none"/>
            <a:tailEnd len="lg" w="lg" type="triangle"/>
          </a:ln>
        </p:spPr>
      </p:cxnSp>
      <p:pic>
        <p:nvPicPr>
          <p:cNvPr descr="Trashcan - Free images on Pixabay" id="94" name="Shape 94"/>
          <p:cNvPicPr preferRelativeResize="0"/>
          <p:nvPr/>
        </p:nvPicPr>
        <p:blipFill>
          <a:blip r:embed="rId3">
            <a:alphaModFix/>
          </a:blip>
          <a:stretch>
            <a:fillRect/>
          </a:stretch>
        </p:blipFill>
        <p:spPr>
          <a:xfrm>
            <a:off x="4119086" y="3534075"/>
            <a:ext cx="835924" cy="1131325"/>
          </a:xfrm>
          <a:prstGeom prst="rect">
            <a:avLst/>
          </a:prstGeom>
          <a:noFill/>
          <a:ln>
            <a:noFill/>
          </a:ln>
        </p:spPr>
      </p:pic>
      <p:sp>
        <p:nvSpPr>
          <p:cNvPr id="95" name="Shape 95"/>
          <p:cNvSpPr txBox="1"/>
          <p:nvPr/>
        </p:nvSpPr>
        <p:spPr>
          <a:xfrm>
            <a:off x="5516725" y="1772825"/>
            <a:ext cx="670800" cy="210000"/>
          </a:xfrm>
          <a:prstGeom prst="rect">
            <a:avLst/>
          </a:prstGeom>
          <a:noFill/>
          <a:ln>
            <a:noFill/>
          </a:ln>
        </p:spPr>
        <p:txBody>
          <a:bodyPr anchorCtr="0" anchor="t" bIns="91425" lIns="91425" rIns="91425" wrap="square" tIns="91425">
            <a:noAutofit/>
          </a:bodyPr>
          <a:lstStyle/>
          <a:p>
            <a:pPr lvl="0">
              <a:spcBef>
                <a:spcPts val="0"/>
              </a:spcBef>
              <a:buNone/>
            </a:pPr>
            <a:r>
              <a:rPr lang="en-GB"/>
              <a:t>Fact</a:t>
            </a:r>
          </a:p>
        </p:txBody>
      </p:sp>
      <p:sp>
        <p:nvSpPr>
          <p:cNvPr id="96" name="Shape 96"/>
          <p:cNvSpPr txBox="1"/>
          <p:nvPr/>
        </p:nvSpPr>
        <p:spPr>
          <a:xfrm>
            <a:off x="4607000" y="3009125"/>
            <a:ext cx="933000" cy="210000"/>
          </a:xfrm>
          <a:prstGeom prst="rect">
            <a:avLst/>
          </a:prstGeom>
          <a:noFill/>
          <a:ln>
            <a:noFill/>
          </a:ln>
        </p:spPr>
        <p:txBody>
          <a:bodyPr anchorCtr="0" anchor="t" bIns="91425" lIns="91425" rIns="91425" wrap="square" tIns="91425">
            <a:noAutofit/>
          </a:bodyPr>
          <a:lstStyle/>
          <a:p>
            <a:pPr lvl="0">
              <a:spcBef>
                <a:spcPts val="0"/>
              </a:spcBef>
              <a:buNone/>
            </a:pPr>
            <a:r>
              <a:rPr lang="en-GB"/>
              <a:t>Opinion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