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15145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37587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173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4181482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664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4046211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367721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213495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82331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A2D09-108F-4F15-862A-E962C8F22888}"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151842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A2D09-108F-4F15-862A-E962C8F2288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353678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A2D09-108F-4F15-862A-E962C8F22888}"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134986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A2D09-108F-4F15-862A-E962C8F22888}"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18037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A2D09-108F-4F15-862A-E962C8F22888}"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290452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AA2D09-108F-4F15-862A-E962C8F2288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402000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A2D09-108F-4F15-862A-E962C8F22888}"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3182C6-49EA-4738-91DC-C255C873FF4C}" type="slidenum">
              <a:rPr lang="en-US" smtClean="0"/>
              <a:t>‹#›</a:t>
            </a:fld>
            <a:endParaRPr lang="en-US"/>
          </a:p>
        </p:txBody>
      </p:sp>
    </p:spTree>
    <p:extLst>
      <p:ext uri="{BB962C8B-B14F-4D97-AF65-F5344CB8AC3E}">
        <p14:creationId xmlns:p14="http://schemas.microsoft.com/office/powerpoint/2010/main" val="15146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AA2D09-108F-4F15-862A-E962C8F22888}" type="datetimeFigureOut">
              <a:rPr lang="en-US" smtClean="0"/>
              <a:t>5/26/2019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3182C6-49EA-4738-91DC-C255C873FF4C}" type="slidenum">
              <a:rPr lang="en-US" smtClean="0"/>
              <a:t>‹#›</a:t>
            </a:fld>
            <a:endParaRPr lang="en-US"/>
          </a:p>
        </p:txBody>
      </p:sp>
    </p:spTree>
    <p:extLst>
      <p:ext uri="{BB962C8B-B14F-4D97-AF65-F5344CB8AC3E}">
        <p14:creationId xmlns:p14="http://schemas.microsoft.com/office/powerpoint/2010/main" val="29468103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D355-51A1-4DBD-B763-F7211D2BF4CC}"/>
              </a:ext>
            </a:extLst>
          </p:cNvPr>
          <p:cNvSpPr>
            <a:spLocks noGrp="1"/>
          </p:cNvSpPr>
          <p:nvPr>
            <p:ph type="ctrTitle"/>
          </p:nvPr>
        </p:nvSpPr>
        <p:spPr>
          <a:xfrm>
            <a:off x="508776" y="2404531"/>
            <a:ext cx="8937227" cy="1646302"/>
          </a:xfrm>
        </p:spPr>
        <p:txBody>
          <a:bodyPr>
            <a:normAutofit fontScale="90000"/>
          </a:bodyPr>
          <a:lstStyle/>
          <a:p>
            <a:r>
              <a:rPr lang="en-US" dirty="0"/>
              <a:t>Final Presentation</a:t>
            </a:r>
            <a:br>
              <a:rPr lang="en-US" dirty="0"/>
            </a:br>
            <a:r>
              <a:rPr lang="en-US" dirty="0"/>
              <a:t>Sentiment Analysis Project</a:t>
            </a:r>
          </a:p>
        </p:txBody>
      </p:sp>
      <p:sp>
        <p:nvSpPr>
          <p:cNvPr id="3" name="Subtitle 2">
            <a:extLst>
              <a:ext uri="{FF2B5EF4-FFF2-40B4-BE49-F238E27FC236}">
                <a16:creationId xmlns:a16="http://schemas.microsoft.com/office/drawing/2014/main" id="{ADC2204F-1439-4889-B174-41F9A8237B50}"/>
              </a:ext>
            </a:extLst>
          </p:cNvPr>
          <p:cNvSpPr>
            <a:spLocks noGrp="1"/>
          </p:cNvSpPr>
          <p:nvPr>
            <p:ph type="subTitle" idx="1"/>
          </p:nvPr>
        </p:nvSpPr>
        <p:spPr/>
        <p:txBody>
          <a:bodyPr/>
          <a:lstStyle/>
          <a:p>
            <a:r>
              <a:rPr lang="en-US" dirty="0"/>
              <a:t>Cornellius Yudha Wijaya</a:t>
            </a:r>
          </a:p>
        </p:txBody>
      </p:sp>
    </p:spTree>
    <p:extLst>
      <p:ext uri="{BB962C8B-B14F-4D97-AF65-F5344CB8AC3E}">
        <p14:creationId xmlns:p14="http://schemas.microsoft.com/office/powerpoint/2010/main" val="229914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0AFB-33A3-4B58-A058-15293F3F4274}"/>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D773F587-6AF2-4097-98E7-3D03F86617FA}"/>
              </a:ext>
            </a:extLst>
          </p:cNvPr>
          <p:cNvSpPr>
            <a:spLocks noGrp="1"/>
          </p:cNvSpPr>
          <p:nvPr>
            <p:ph idx="1"/>
          </p:nvPr>
        </p:nvSpPr>
        <p:spPr/>
        <p:txBody>
          <a:bodyPr/>
          <a:lstStyle/>
          <a:p>
            <a:r>
              <a:rPr lang="en-US" dirty="0"/>
              <a:t>Further EDA to pinpoint the word that useful for predicting each sentiment</a:t>
            </a:r>
          </a:p>
          <a:p>
            <a:r>
              <a:rPr lang="en-US" dirty="0"/>
              <a:t>Apply further analysis text processing such as lemmatization and tagging</a:t>
            </a:r>
          </a:p>
          <a:p>
            <a:r>
              <a:rPr lang="en-US" dirty="0"/>
              <a:t>Increase the number of the data used for model processing</a:t>
            </a:r>
          </a:p>
        </p:txBody>
      </p:sp>
    </p:spTree>
    <p:extLst>
      <p:ext uri="{BB962C8B-B14F-4D97-AF65-F5344CB8AC3E}">
        <p14:creationId xmlns:p14="http://schemas.microsoft.com/office/powerpoint/2010/main" val="18898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7A9469-BAFA-4F5C-885F-C27CEC68DDDA}"/>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47E7F0B4-EE2D-458C-A0C5-73C17A31E5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8496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0317-A1CC-408E-8AC5-9242A366EBA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D4D97F-022D-45FB-A0E6-EA4C97671861}"/>
              </a:ext>
            </a:extLst>
          </p:cNvPr>
          <p:cNvSpPr>
            <a:spLocks noGrp="1"/>
          </p:cNvSpPr>
          <p:nvPr>
            <p:ph idx="1"/>
          </p:nvPr>
        </p:nvSpPr>
        <p:spPr/>
        <p:txBody>
          <a:bodyPr/>
          <a:lstStyle/>
          <a:p>
            <a:r>
              <a:rPr lang="en-US" dirty="0"/>
              <a:t>Natural Language Processing (NLP) is a field that deal with computer to teach the meaning behind the word. One of the process in the NLP field is Sentiment analysis</a:t>
            </a:r>
          </a:p>
          <a:p>
            <a:r>
              <a:rPr lang="en-US" dirty="0"/>
              <a:t>Sentiment analysis is a process to understand emotional meaning behind the written word</a:t>
            </a:r>
          </a:p>
          <a:p>
            <a:r>
              <a:rPr lang="en-US" dirty="0"/>
              <a:t>Sentiment analysis is useful to gain overview understanding of the online opinion quickly at the certain platform, such as social media and online shopping</a:t>
            </a:r>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2957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E11E-2D3E-4594-9D0B-611C2C0CAC0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03AD9B3-4D1F-45F0-90F5-4D75FC2F9B1F}"/>
              </a:ext>
            </a:extLst>
          </p:cNvPr>
          <p:cNvSpPr>
            <a:spLocks noGrp="1"/>
          </p:cNvSpPr>
          <p:nvPr>
            <p:ph idx="1"/>
          </p:nvPr>
        </p:nvSpPr>
        <p:spPr/>
        <p:txBody>
          <a:bodyPr/>
          <a:lstStyle/>
          <a:p>
            <a:r>
              <a:rPr lang="en-US" dirty="0"/>
              <a:t>Sentiment analysis is not a perfect science. Machine, without contextual understanding unable to understand the intent behind the word</a:t>
            </a:r>
          </a:p>
          <a:p>
            <a:r>
              <a:rPr lang="en-US" dirty="0"/>
              <a:t>To teach the contextual understanding to the machine, it require reliable dataset and machine learning model </a:t>
            </a:r>
          </a:p>
          <a:p>
            <a:r>
              <a:rPr lang="en-US" dirty="0"/>
              <a:t>The process to understand the meaning behind each word manually would involve significant time and effort </a:t>
            </a:r>
          </a:p>
        </p:txBody>
      </p:sp>
    </p:spTree>
    <p:extLst>
      <p:ext uri="{BB962C8B-B14F-4D97-AF65-F5344CB8AC3E}">
        <p14:creationId xmlns:p14="http://schemas.microsoft.com/office/powerpoint/2010/main" val="111363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6836-8949-4C2F-8686-F84C899DDB7C}"/>
              </a:ext>
            </a:extLst>
          </p:cNvPr>
          <p:cNvSpPr>
            <a:spLocks noGrp="1"/>
          </p:cNvSpPr>
          <p:nvPr>
            <p:ph type="title"/>
          </p:nvPr>
        </p:nvSpPr>
        <p:spPr/>
        <p:txBody>
          <a:bodyPr/>
          <a:lstStyle/>
          <a:p>
            <a:r>
              <a:rPr lang="en-US" dirty="0"/>
              <a:t>Target</a:t>
            </a:r>
          </a:p>
        </p:txBody>
      </p:sp>
      <p:sp>
        <p:nvSpPr>
          <p:cNvPr id="3" name="Content Placeholder 2">
            <a:extLst>
              <a:ext uri="{FF2B5EF4-FFF2-40B4-BE49-F238E27FC236}">
                <a16:creationId xmlns:a16="http://schemas.microsoft.com/office/drawing/2014/main" id="{F1FA3508-E198-4DCB-B5D2-BE9139ECBCFD}"/>
              </a:ext>
            </a:extLst>
          </p:cNvPr>
          <p:cNvSpPr>
            <a:spLocks noGrp="1"/>
          </p:cNvSpPr>
          <p:nvPr>
            <p:ph idx="1"/>
          </p:nvPr>
        </p:nvSpPr>
        <p:spPr/>
        <p:txBody>
          <a:bodyPr/>
          <a:lstStyle/>
          <a:p>
            <a:r>
              <a:rPr lang="en-US" dirty="0"/>
              <a:t>Acquire a model that capable to predict the sentiment behind the written word and ready to be used in the business industry</a:t>
            </a:r>
          </a:p>
          <a:p>
            <a:r>
              <a:rPr lang="en-US" dirty="0"/>
              <a:t>Amazon review dataset provided by the </a:t>
            </a:r>
            <a:r>
              <a:rPr lang="en-US" dirty="0" err="1"/>
              <a:t>opendata</a:t>
            </a:r>
            <a:r>
              <a:rPr lang="en-US" dirty="0"/>
              <a:t> AWS resources is a reliable dataset to be processed for sentiment analysis purpose</a:t>
            </a:r>
          </a:p>
          <a:p>
            <a:r>
              <a:rPr lang="en-US" dirty="0"/>
              <a:t>With reliable dataset, theoretically it would be possible to achieved a great model for sentiment prediction</a:t>
            </a:r>
          </a:p>
        </p:txBody>
      </p:sp>
    </p:spTree>
    <p:extLst>
      <p:ext uri="{BB962C8B-B14F-4D97-AF65-F5344CB8AC3E}">
        <p14:creationId xmlns:p14="http://schemas.microsoft.com/office/powerpoint/2010/main" val="316777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9119-06B3-421C-9C94-33BD101628AD}"/>
              </a:ext>
            </a:extLst>
          </p:cNvPr>
          <p:cNvSpPr>
            <a:spLocks noGrp="1"/>
          </p:cNvSpPr>
          <p:nvPr>
            <p:ph type="title"/>
          </p:nvPr>
        </p:nvSpPr>
        <p:spPr/>
        <p:txBody>
          <a:bodyPr/>
          <a:lstStyle/>
          <a:p>
            <a:r>
              <a:rPr lang="en-US" dirty="0"/>
              <a:t>Data</a:t>
            </a:r>
          </a:p>
        </p:txBody>
      </p:sp>
      <p:pic>
        <p:nvPicPr>
          <p:cNvPr id="4" name="Content Placeholder 3">
            <a:extLst>
              <a:ext uri="{FF2B5EF4-FFF2-40B4-BE49-F238E27FC236}">
                <a16:creationId xmlns:a16="http://schemas.microsoft.com/office/drawing/2014/main" id="{77A18B29-592F-4D07-84C7-27F968F1F5CE}"/>
              </a:ext>
            </a:extLst>
          </p:cNvPr>
          <p:cNvPicPr>
            <a:picLocks noGrp="1" noChangeAspect="1"/>
          </p:cNvPicPr>
          <p:nvPr>
            <p:ph sz="half" idx="1"/>
          </p:nvPr>
        </p:nvPicPr>
        <p:blipFill rotWithShape="1">
          <a:blip r:embed="rId2"/>
          <a:srcRect l="23960" t="66990" r="39311" b="11711"/>
          <a:stretch/>
        </p:blipFill>
        <p:spPr>
          <a:xfrm>
            <a:off x="2010160" y="1406781"/>
            <a:ext cx="5931016" cy="2114968"/>
          </a:xfrm>
          <a:prstGeom prst="rect">
            <a:avLst/>
          </a:prstGeom>
        </p:spPr>
      </p:pic>
      <p:sp>
        <p:nvSpPr>
          <p:cNvPr id="5" name="Content Placeholder 4">
            <a:extLst>
              <a:ext uri="{FF2B5EF4-FFF2-40B4-BE49-F238E27FC236}">
                <a16:creationId xmlns:a16="http://schemas.microsoft.com/office/drawing/2014/main" id="{79056A6D-554B-4D66-A6D5-5CCA1510BFD1}"/>
              </a:ext>
            </a:extLst>
          </p:cNvPr>
          <p:cNvSpPr>
            <a:spLocks noGrp="1"/>
          </p:cNvSpPr>
          <p:nvPr>
            <p:ph sz="half" idx="2"/>
          </p:nvPr>
        </p:nvSpPr>
        <p:spPr>
          <a:xfrm>
            <a:off x="2672262" y="3429000"/>
            <a:ext cx="4456702" cy="4592549"/>
          </a:xfrm>
        </p:spPr>
        <p:txBody>
          <a:bodyPr>
            <a:normAutofit/>
          </a:bodyPr>
          <a:lstStyle/>
          <a:p>
            <a:r>
              <a:rPr lang="en-US" sz="2000" dirty="0"/>
              <a:t>Initially, the data was split into 3 features. Title, Review and Rating</a:t>
            </a:r>
          </a:p>
          <a:p>
            <a:r>
              <a:rPr lang="en-US" sz="2000" dirty="0"/>
              <a:t>For Sentiment analysis process, Rating 1 and 2 are considered as ‘Negative’ Sentiment, Rating 3 is considered as ‘Neutral’ Sentiment, and Rating 4 and 5 are considered as ‘Positive’ Sentiment</a:t>
            </a:r>
          </a:p>
        </p:txBody>
      </p:sp>
    </p:spTree>
    <p:extLst>
      <p:ext uri="{BB962C8B-B14F-4D97-AF65-F5344CB8AC3E}">
        <p14:creationId xmlns:p14="http://schemas.microsoft.com/office/powerpoint/2010/main" val="144419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07AADC-A2A9-47EF-8015-0B4BA4D757FC}"/>
              </a:ext>
            </a:extLst>
          </p:cNvPr>
          <p:cNvSpPr>
            <a:spLocks noGrp="1"/>
          </p:cNvSpPr>
          <p:nvPr>
            <p:ph type="title"/>
          </p:nvPr>
        </p:nvSpPr>
        <p:spPr/>
        <p:txBody>
          <a:bodyPr/>
          <a:lstStyle/>
          <a:p>
            <a:r>
              <a:rPr lang="en-US" dirty="0"/>
              <a:t>EDA</a:t>
            </a:r>
          </a:p>
        </p:txBody>
      </p:sp>
      <p:sp>
        <p:nvSpPr>
          <p:cNvPr id="6" name="Content Placeholder 5">
            <a:extLst>
              <a:ext uri="{FF2B5EF4-FFF2-40B4-BE49-F238E27FC236}">
                <a16:creationId xmlns:a16="http://schemas.microsoft.com/office/drawing/2014/main" id="{FC3E8C75-E2EC-4A88-B536-72ADAEE9E363}"/>
              </a:ext>
            </a:extLst>
          </p:cNvPr>
          <p:cNvSpPr>
            <a:spLocks noGrp="1"/>
          </p:cNvSpPr>
          <p:nvPr>
            <p:ph idx="1"/>
          </p:nvPr>
        </p:nvSpPr>
        <p:spPr/>
        <p:txBody>
          <a:bodyPr/>
          <a:lstStyle/>
          <a:p>
            <a:r>
              <a:rPr lang="en-US" dirty="0"/>
              <a:t>Refer to the Notebook and Dashboard</a:t>
            </a:r>
          </a:p>
        </p:txBody>
      </p:sp>
    </p:spTree>
    <p:extLst>
      <p:ext uri="{BB962C8B-B14F-4D97-AF65-F5344CB8AC3E}">
        <p14:creationId xmlns:p14="http://schemas.microsoft.com/office/powerpoint/2010/main" val="260061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1570-91D8-4B35-ABDA-993E00A004A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5E9F21D4-73D5-4815-B53E-CA77753DD668}"/>
              </a:ext>
            </a:extLst>
          </p:cNvPr>
          <p:cNvSpPr>
            <a:spLocks noGrp="1"/>
          </p:cNvSpPr>
          <p:nvPr>
            <p:ph idx="1"/>
          </p:nvPr>
        </p:nvSpPr>
        <p:spPr/>
        <p:txBody>
          <a:bodyPr/>
          <a:lstStyle/>
          <a:p>
            <a:r>
              <a:rPr lang="en-US" dirty="0"/>
              <a:t>Refer to the Notebook and Dashboard</a:t>
            </a:r>
          </a:p>
          <a:p>
            <a:endParaRPr lang="en-US" dirty="0"/>
          </a:p>
        </p:txBody>
      </p:sp>
    </p:spTree>
    <p:extLst>
      <p:ext uri="{BB962C8B-B14F-4D97-AF65-F5344CB8AC3E}">
        <p14:creationId xmlns:p14="http://schemas.microsoft.com/office/powerpoint/2010/main" val="361595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DAD5-96F0-4263-831A-90112A7C0FD7}"/>
              </a:ext>
            </a:extLst>
          </p:cNvPr>
          <p:cNvSpPr>
            <a:spLocks noGrp="1"/>
          </p:cNvSpPr>
          <p:nvPr>
            <p:ph type="title"/>
          </p:nvPr>
        </p:nvSpPr>
        <p:spPr/>
        <p:txBody>
          <a:bodyPr/>
          <a:lstStyle/>
          <a:p>
            <a:r>
              <a:rPr lang="en-US" dirty="0"/>
              <a:t>Shortcoming</a:t>
            </a:r>
          </a:p>
        </p:txBody>
      </p:sp>
      <p:sp>
        <p:nvSpPr>
          <p:cNvPr id="3" name="Content Placeholder 2">
            <a:extLst>
              <a:ext uri="{FF2B5EF4-FFF2-40B4-BE49-F238E27FC236}">
                <a16:creationId xmlns:a16="http://schemas.microsoft.com/office/drawing/2014/main" id="{C2C04D7D-CC17-49B6-8EBB-ACF24E59C349}"/>
              </a:ext>
            </a:extLst>
          </p:cNvPr>
          <p:cNvSpPr>
            <a:spLocks noGrp="1"/>
          </p:cNvSpPr>
          <p:nvPr>
            <p:ph idx="1"/>
          </p:nvPr>
        </p:nvSpPr>
        <p:spPr/>
        <p:txBody>
          <a:bodyPr/>
          <a:lstStyle/>
          <a:p>
            <a:r>
              <a:rPr lang="en-US" dirty="0"/>
              <a:t>The model have a good accuracy, but the precision and recall for the ‘Neutral’ sentiment need to be better</a:t>
            </a:r>
          </a:p>
          <a:p>
            <a:r>
              <a:rPr lang="en-US" dirty="0"/>
              <a:t>The model depend on the sentence length. The review prediction model would certainly need longer word compared to the title prediction model. This problem is sort of alleviated by combining both the title and the review sentence together, but in real life business it would be only useful in the data that contain both of this feature. Otherwise, it would be better to use either the title or review prediction model depend on the sentence length.</a:t>
            </a:r>
          </a:p>
        </p:txBody>
      </p:sp>
    </p:spTree>
    <p:extLst>
      <p:ext uri="{BB962C8B-B14F-4D97-AF65-F5344CB8AC3E}">
        <p14:creationId xmlns:p14="http://schemas.microsoft.com/office/powerpoint/2010/main" val="185465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8939-BCAE-4632-A382-50E357B6390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C39573-BB4D-4F19-BF13-5BD4ACD372BD}"/>
              </a:ext>
            </a:extLst>
          </p:cNvPr>
          <p:cNvSpPr>
            <a:spLocks noGrp="1"/>
          </p:cNvSpPr>
          <p:nvPr>
            <p:ph idx="1"/>
          </p:nvPr>
        </p:nvSpPr>
        <p:spPr/>
        <p:txBody>
          <a:bodyPr/>
          <a:lstStyle/>
          <a:p>
            <a:r>
              <a:rPr lang="en-US" dirty="0"/>
              <a:t>The model already acquired a good accuracy, but still need improvement; specifically to predicting the ‘Neutral’ Sentiment</a:t>
            </a:r>
          </a:p>
          <a:p>
            <a:endParaRPr lang="en-US" dirty="0"/>
          </a:p>
          <a:p>
            <a:endParaRPr lang="en-US" dirty="0"/>
          </a:p>
        </p:txBody>
      </p:sp>
    </p:spTree>
    <p:extLst>
      <p:ext uri="{BB962C8B-B14F-4D97-AF65-F5344CB8AC3E}">
        <p14:creationId xmlns:p14="http://schemas.microsoft.com/office/powerpoint/2010/main" val="14740368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479</TotalTime>
  <Words>422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Final Presentation Sentiment Analysis Project</vt:lpstr>
      <vt:lpstr>Introduction</vt:lpstr>
      <vt:lpstr>Problem</vt:lpstr>
      <vt:lpstr>Target</vt:lpstr>
      <vt:lpstr>Data</vt:lpstr>
      <vt:lpstr>EDA</vt:lpstr>
      <vt:lpstr>Model</vt:lpstr>
      <vt:lpstr>Shortcoming</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creator>Cornellius Yudha Wijaya</dc:creator>
  <cp:lastModifiedBy>Cornellius Yudha Wijaya</cp:lastModifiedBy>
  <cp:revision>16</cp:revision>
  <dcterms:created xsi:type="dcterms:W3CDTF">2019-05-24T05:21:23Z</dcterms:created>
  <dcterms:modified xsi:type="dcterms:W3CDTF">2019-05-26T15:32:18Z</dcterms:modified>
</cp:coreProperties>
</file>