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1"/>
  </p:notesMasterIdLst>
  <p:sldIdLst>
    <p:sldId id="256" r:id="rId2"/>
    <p:sldId id="258" r:id="rId3"/>
    <p:sldId id="397" r:id="rId4"/>
    <p:sldId id="398" r:id="rId5"/>
    <p:sldId id="367" r:id="rId6"/>
    <p:sldId id="382" r:id="rId7"/>
    <p:sldId id="399" r:id="rId8"/>
    <p:sldId id="400" r:id="rId9"/>
    <p:sldId id="401" r:id="rId10"/>
    <p:sldId id="402" r:id="rId11"/>
    <p:sldId id="384" r:id="rId12"/>
    <p:sldId id="388" r:id="rId13"/>
    <p:sldId id="387" r:id="rId14"/>
    <p:sldId id="390" r:id="rId15"/>
    <p:sldId id="391" r:id="rId16"/>
    <p:sldId id="389" r:id="rId17"/>
    <p:sldId id="392" r:id="rId18"/>
    <p:sldId id="395" r:id="rId19"/>
    <p:sldId id="3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nelltech/CS5112-F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4.1: Applications of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E5C7-7A50-4B0C-B903-CD935C33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in CS of hardness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08F0-CE9B-4834-9A56-CA17AA68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 in many applications</a:t>
            </a:r>
          </a:p>
          <a:p>
            <a:r>
              <a:rPr lang="en-US" dirty="0"/>
              <a:t>Use case 1: hard problems can help you</a:t>
            </a:r>
          </a:p>
          <a:p>
            <a:pPr lvl="1"/>
            <a:r>
              <a:rPr lang="en-US" dirty="0"/>
              <a:t>Want to show that if you could break a code you could also solve a famous open problem (e.g. factoring efficiently)</a:t>
            </a:r>
          </a:p>
          <a:p>
            <a:pPr lvl="1"/>
            <a:r>
              <a:rPr lang="en-US" dirty="0"/>
              <a:t>Mostly shows up in adversarial situations</a:t>
            </a:r>
          </a:p>
          <a:p>
            <a:r>
              <a:rPr lang="en-US" dirty="0"/>
              <a:t>Use case 2: hard problems avoid wasting time</a:t>
            </a:r>
          </a:p>
          <a:p>
            <a:pPr lvl="1"/>
            <a:r>
              <a:rPr lang="en-US" dirty="0"/>
              <a:t>Showing that a problem is hard will keep people from working on it</a:t>
            </a:r>
          </a:p>
          <a:p>
            <a:pPr lvl="1"/>
            <a:r>
              <a:rPr lang="en-US" dirty="0"/>
              <a:t>Amusingly enough, sometimes it shows publications are wrong</a:t>
            </a:r>
          </a:p>
        </p:txBody>
      </p:sp>
    </p:spTree>
    <p:extLst>
      <p:ext uri="{BB962C8B-B14F-4D97-AF65-F5344CB8AC3E}">
        <p14:creationId xmlns:p14="http://schemas.microsoft.com/office/powerpoint/2010/main" val="28763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to the fun part…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cool stuff can we do with hashing?</a:t>
            </a:r>
          </a:p>
        </p:txBody>
      </p:sp>
    </p:spTree>
    <p:extLst>
      <p:ext uri="{BB962C8B-B14F-4D97-AF65-F5344CB8AC3E}">
        <p14:creationId xmlns:p14="http://schemas.microsoft.com/office/powerpoint/2010/main" val="30454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you are processing items, most of them are cheap but a few of them are very expensive. </a:t>
                </a:r>
              </a:p>
              <a:p>
                <a:pPr lvl="1"/>
                <a:r>
                  <a:rPr lang="en-US" dirty="0"/>
                  <a:t>Can we quickly figure out if an item </a:t>
                </a:r>
                <a:r>
                  <a:rPr lang="en-US" b="1" dirty="0"/>
                  <a:t>is</a:t>
                </a:r>
                <a:r>
                  <a:rPr lang="en-US" dirty="0"/>
                  <a:t> expensive?</a:t>
                </a:r>
              </a:p>
              <a:p>
                <a:pPr lvl="1"/>
                <a:r>
                  <a:rPr lang="en-US" dirty="0"/>
                  <a:t>Could store the expensive items in an associative array</a:t>
                </a:r>
              </a:p>
              <a:p>
                <a:pPr lvl="1"/>
                <a:r>
                  <a:rPr lang="en-US" dirty="0"/>
                  <a:t>Or use a binary valued hash table?</a:t>
                </a:r>
              </a:p>
              <a:p>
                <a:pPr lvl="2"/>
                <a:r>
                  <a:rPr lang="en-US" dirty="0"/>
                  <a:t>Efficient way to find out if an item </a:t>
                </a:r>
                <a:r>
                  <a:rPr lang="en-US" b="1" dirty="0"/>
                  <a:t>might be</a:t>
                </a:r>
                <a:r>
                  <a:rPr lang="en-US" dirty="0"/>
                  <a:t> expensive</a:t>
                </a:r>
              </a:p>
              <a:p>
                <a:r>
                  <a:rPr lang="en-US" dirty="0"/>
                  <a:t>We will query set membership but allow </a:t>
                </a:r>
                <a:r>
                  <a:rPr lang="en-US" i="1" dirty="0"/>
                  <a:t>false positives</a:t>
                </a:r>
              </a:p>
              <a:p>
                <a:pPr lvl="1"/>
                <a:r>
                  <a:rPr lang="en-US" dirty="0"/>
                  <a:t>I.e. the answer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either ‘possibly’ or ‘definitely not’</a:t>
                </a:r>
              </a:p>
              <a:p>
                <a:r>
                  <a:rPr lang="en-US" dirty="0"/>
                  <a:t>Use a few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bit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∀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1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 has 3 hash functions and 18 bit array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in the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not</a:t>
                </a:r>
              </a:p>
              <a:p>
                <a:r>
                  <a:rPr lang="en-US" dirty="0"/>
                  <a:t>Bits are (sort of) </a:t>
                </a:r>
                <a:r>
                  <a:rPr lang="en-US" b="1" dirty="0"/>
                  <a:t>signature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8"/>
                <a:endParaRPr lang="en-US" dirty="0"/>
              </a:p>
              <a:p>
                <a:pPr lvl="8"/>
                <a:endParaRPr lang="en-US" sz="1200" dirty="0"/>
              </a:p>
              <a:p>
                <a:pPr lvl="8"/>
                <a:endParaRPr lang="en-US" sz="1200" dirty="0"/>
              </a:p>
              <a:p>
                <a:pPr lvl="8"/>
                <a:endParaRPr lang="en-US" sz="1200" dirty="0"/>
              </a:p>
              <a:p>
                <a:pPr lvl="8"/>
                <a:r>
                  <a:rPr lang="en-US" sz="1200" dirty="0"/>
                  <a:t>Figure by David </a:t>
                </a:r>
                <a:r>
                  <a:rPr lang="en-US" sz="1200" dirty="0" err="1"/>
                  <a:t>Eppstein</a:t>
                </a:r>
                <a:r>
                  <a:rPr lang="en-US" sz="1200" dirty="0"/>
                  <a:t>, https://commons.wikimedia.org/w/index.php?curid=2609777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example</a:t>
            </a:r>
          </a:p>
        </p:txBody>
      </p:sp>
      <p:pic>
        <p:nvPicPr>
          <p:cNvPr id="10242" name="Picture 2" descr="https://upload.wikimedia.org/wikipedia/commons/thumb/a/ac/Bloom_filter.svg/649px-Bloom_fil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5" y="2818192"/>
            <a:ext cx="6846237" cy="24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CDN’s, like Akamai, make the web work (~70% of traffic)</a:t>
            </a:r>
          </a:p>
          <a:p>
            <a:r>
              <a:rPr lang="en-US" dirty="0"/>
              <a:t>About 75% of URL’s are ‘one hit wonders’</a:t>
            </a:r>
          </a:p>
          <a:p>
            <a:pPr lvl="1"/>
            <a:r>
              <a:rPr lang="en-US" dirty="0"/>
              <a:t>Never looked at again by anyone</a:t>
            </a:r>
          </a:p>
          <a:p>
            <a:pPr lvl="1"/>
            <a:r>
              <a:rPr lang="en-US" dirty="0"/>
              <a:t>Let’s not do the work to put these in the disk cache!</a:t>
            </a:r>
          </a:p>
          <a:p>
            <a:pPr lvl="2"/>
            <a:r>
              <a:rPr lang="en-US" dirty="0"/>
              <a:t>Cache on second hit</a:t>
            </a:r>
          </a:p>
          <a:p>
            <a:r>
              <a:rPr lang="en-US" dirty="0"/>
              <a:t>Use a Bloom filter to record URL’s that have been accessed</a:t>
            </a:r>
          </a:p>
          <a:p>
            <a:r>
              <a:rPr lang="en-US" dirty="0"/>
              <a:t>A one hit wonder will not be in the Bloom filter</a:t>
            </a:r>
          </a:p>
          <a:p>
            <a:r>
              <a:rPr lang="en-US" sz="1800" dirty="0"/>
              <a:t>See: </a:t>
            </a:r>
            <a:r>
              <a:rPr lang="en-US" sz="1800" dirty="0" err="1">
                <a:hlinkClick r:id="rId2" tooltip="Bruce Maggs"/>
              </a:rPr>
              <a:t>Maggs</a:t>
            </a:r>
            <a:r>
              <a:rPr lang="en-US" sz="1800" dirty="0">
                <a:hlinkClick r:id="rId2" tooltip="Bruce Maggs"/>
              </a:rPr>
              <a:t>, Bruce M.</a:t>
            </a:r>
            <a:r>
              <a:rPr lang="en-US" sz="1800" dirty="0"/>
              <a:t>; </a:t>
            </a:r>
            <a:r>
              <a:rPr lang="en-US" sz="1800" dirty="0" err="1">
                <a:hlinkClick r:id="rId3" tooltip="Ramesh Sitaraman"/>
              </a:rPr>
              <a:t>Sitaraman</a:t>
            </a:r>
            <a:r>
              <a:rPr lang="en-US" sz="1800" dirty="0">
                <a:hlinkClick r:id="rId3" tooltip="Ramesh Sitaraman"/>
              </a:rPr>
              <a:t>, Ramesh K.</a:t>
            </a:r>
            <a:r>
              <a:rPr lang="en-US" sz="1800" dirty="0"/>
              <a:t> (July 2015), </a:t>
            </a:r>
            <a:r>
              <a:rPr lang="en-US" sz="1800" dirty="0">
                <a:hlinkClick r:id="rId4"/>
              </a:rPr>
              <a:t>"Algorithmic nuggets in content delivery"</a:t>
            </a:r>
            <a:r>
              <a:rPr lang="en-US" sz="1800" dirty="0"/>
              <a:t> (PDF), </a:t>
            </a:r>
            <a:r>
              <a:rPr lang="en-US" sz="1800" i="1" dirty="0"/>
              <a:t>SIGCOMM Computer Communication Review</a:t>
            </a:r>
            <a:r>
              <a:rPr lang="en-US" sz="1800" dirty="0"/>
              <a:t>, New York, NY, USA,</a:t>
            </a:r>
            <a:r>
              <a:rPr lang="en-US" sz="1800" b="1" dirty="0"/>
              <a:t>45</a:t>
            </a:r>
            <a:r>
              <a:rPr lang="en-US" sz="1800" dirty="0"/>
              <a:t> (3): 52–66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web caching</a:t>
            </a:r>
          </a:p>
        </p:txBody>
      </p:sp>
    </p:spTree>
    <p:extLst>
      <p:ext uri="{BB962C8B-B14F-4D97-AF65-F5344CB8AC3E}">
        <p14:creationId xmlns:p14="http://schemas.microsoft.com/office/powerpoint/2010/main" val="213362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really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95544"/>
            <a:ext cx="10972801" cy="63062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Figures from: </a:t>
            </a:r>
            <a:r>
              <a:rPr lang="en-US" sz="1800" dirty="0" err="1">
                <a:solidFill>
                  <a:prstClr val="black"/>
                </a:solidFill>
                <a:hlinkClick r:id="rId2" tooltip="Bruce Maggs"/>
              </a:rPr>
              <a:t>Maggs</a:t>
            </a:r>
            <a:r>
              <a:rPr lang="en-US" sz="1800" dirty="0">
                <a:solidFill>
                  <a:prstClr val="black"/>
                </a:solidFill>
                <a:hlinkClick r:id="rId2" tooltip="Bruce Maggs"/>
              </a:rPr>
              <a:t>, Bruce M.</a:t>
            </a:r>
            <a:r>
              <a:rPr lang="en-US" sz="1800" dirty="0">
                <a:solidFill>
                  <a:prstClr val="black"/>
                </a:solidFill>
              </a:rPr>
              <a:t>; </a:t>
            </a:r>
            <a:r>
              <a:rPr lang="en-US" sz="1800" dirty="0" err="1">
                <a:solidFill>
                  <a:prstClr val="black"/>
                </a:solidFill>
                <a:hlinkClick r:id="rId3" tooltip="Ramesh Sitaraman"/>
              </a:rPr>
              <a:t>Sitaraman</a:t>
            </a:r>
            <a:r>
              <a:rPr lang="en-US" sz="1800" dirty="0">
                <a:solidFill>
                  <a:prstClr val="black"/>
                </a:solidFill>
                <a:hlinkClick r:id="rId3" tooltip="Ramesh Sitaraman"/>
              </a:rPr>
              <a:t>, Ramesh K.</a:t>
            </a:r>
            <a:r>
              <a:rPr lang="en-US" sz="1800" dirty="0">
                <a:solidFill>
                  <a:prstClr val="black"/>
                </a:solidFill>
              </a:rPr>
              <a:t> (July 2015), </a:t>
            </a:r>
            <a:r>
              <a:rPr lang="en-US" sz="1800" dirty="0">
                <a:solidFill>
                  <a:prstClr val="black"/>
                </a:solidFill>
                <a:hlinkClick r:id="rId4"/>
              </a:rPr>
              <a:t>"Algorithmic nuggets in content delivery"</a:t>
            </a:r>
            <a:r>
              <a:rPr lang="en-US" sz="1800" dirty="0">
                <a:solidFill>
                  <a:prstClr val="black"/>
                </a:solidFill>
              </a:rPr>
              <a:t> (PDF), </a:t>
            </a:r>
            <a:r>
              <a:rPr lang="en-US" sz="1800" i="1" dirty="0">
                <a:solidFill>
                  <a:prstClr val="black"/>
                </a:solidFill>
              </a:rPr>
              <a:t>SIGCOMM Computer Communication Review</a:t>
            </a:r>
            <a:r>
              <a:rPr lang="en-US" sz="1800" dirty="0">
                <a:solidFill>
                  <a:prstClr val="black"/>
                </a:solidFill>
              </a:rPr>
              <a:t>, New York, NY, USA,</a:t>
            </a:r>
            <a:r>
              <a:rPr lang="en-US" sz="1800" b="1" dirty="0">
                <a:solidFill>
                  <a:prstClr val="black"/>
                </a:solidFill>
              </a:rPr>
              <a:t>45</a:t>
            </a:r>
            <a:r>
              <a:rPr lang="en-US" sz="1800" dirty="0">
                <a:solidFill>
                  <a:prstClr val="black"/>
                </a:solidFill>
              </a:rPr>
              <a:t> (3): 52–66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85" y="1975853"/>
            <a:ext cx="8587828" cy="343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66" y="2094813"/>
            <a:ext cx="8305665" cy="31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facts about 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to build different hash functions, you can use a single one and divide its output into fields (usually)</a:t>
            </a:r>
          </a:p>
          <a:p>
            <a:r>
              <a:rPr lang="en-US" dirty="0"/>
              <a:t>Can calculate probability of false positives and keep it low</a:t>
            </a:r>
          </a:p>
          <a:p>
            <a:r>
              <a:rPr lang="en-US" dirty="0"/>
              <a:t>Time to add an element to the filter, or check if an element is in the filter, is independent of the size of the element (!)</a:t>
            </a:r>
          </a:p>
          <a:p>
            <a:r>
              <a:rPr lang="en-US" dirty="0"/>
              <a:t>You can estimate the size of the union of two sets from the bitwise OR of their Bloom filters</a:t>
            </a:r>
          </a:p>
        </p:txBody>
      </p:sp>
    </p:spTree>
    <p:extLst>
      <p:ext uri="{BB962C8B-B14F-4D97-AF65-F5344CB8AC3E}">
        <p14:creationId xmlns:p14="http://schemas.microsoft.com/office/powerpoint/2010/main" val="252050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you want to figure out how similar two sets are</a:t>
                </a:r>
              </a:p>
              <a:p>
                <a:pPr lvl="1"/>
                <a:r>
                  <a:rPr lang="en-US" dirty="0" err="1"/>
                  <a:t>Jacard</a:t>
                </a:r>
                <a:r>
                  <a:rPr lang="en-US" dirty="0"/>
                  <a:t> similarity measure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0 when disjoint and 1 when identical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to be the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the smallest value of the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uses hashing to compute a set’s “signature”</a:t>
                </a:r>
              </a:p>
              <a:p>
                <a:r>
                  <a:rPr lang="en-US" dirty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this with a bunch of different hash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500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2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 detection in articles</a:t>
            </a:r>
          </a:p>
          <a:p>
            <a:r>
              <a:rPr lang="en-US" dirty="0"/>
              <a:t>Collaborative filtering!</a:t>
            </a:r>
          </a:p>
          <a:p>
            <a:pPr lvl="1"/>
            <a:r>
              <a:rPr lang="en-US" dirty="0"/>
              <a:t>Amazon, </a:t>
            </a:r>
            <a:r>
              <a:rPr lang="en-US" dirty="0" err="1"/>
              <a:t>NetFlix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4173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processor, which holds the file</a:t>
            </a:r>
          </a:p>
        </p:txBody>
      </p:sp>
    </p:spTree>
    <p:extLst>
      <p:ext uri="{BB962C8B-B14F-4D97-AF65-F5344CB8AC3E}">
        <p14:creationId xmlns:p14="http://schemas.microsoft.com/office/powerpoint/2010/main" val="59787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https://github.com/cornelltech/CS5112-F18</a:t>
            </a:r>
            <a:endParaRPr lang="en-US" dirty="0"/>
          </a:p>
          <a:p>
            <a:pPr lvl="1"/>
            <a:r>
              <a:rPr lang="en-US" dirty="0"/>
              <a:t>As usual, this is pretty much all you need to know</a:t>
            </a:r>
          </a:p>
          <a:p>
            <a:r>
              <a:rPr lang="en-US" dirty="0"/>
              <a:t>HW 1 at Thursday 11:59PM</a:t>
            </a:r>
          </a:p>
          <a:p>
            <a:pPr lvl="1"/>
            <a:r>
              <a:rPr lang="en-US" dirty="0"/>
              <a:t>Also very high tech!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people did pretty well</a:t>
            </a:r>
          </a:p>
          <a:p>
            <a:pPr lvl="1"/>
            <a:r>
              <a:rPr lang="en-US" dirty="0"/>
              <a:t>6/6: 73 people</a:t>
            </a:r>
          </a:p>
          <a:p>
            <a:pPr lvl="1"/>
            <a:r>
              <a:rPr lang="en-US" dirty="0"/>
              <a:t>5/6: 58 people</a:t>
            </a:r>
          </a:p>
          <a:p>
            <a:pPr lvl="1"/>
            <a:r>
              <a:rPr lang="en-US" dirty="0"/>
              <a:t>4/5: 22 people</a:t>
            </a:r>
          </a:p>
          <a:p>
            <a:r>
              <a:rPr lang="en-US" dirty="0"/>
              <a:t>There was a Dijkstra question that required some thought</a:t>
            </a:r>
          </a:p>
          <a:p>
            <a:pPr lvl="1"/>
            <a:r>
              <a:rPr lang="en-US" dirty="0"/>
              <a:t>Might be on prelim/final in some form?</a:t>
            </a:r>
          </a:p>
          <a:p>
            <a:r>
              <a:rPr lang="en-US" dirty="0"/>
              <a:t>High tech solution seemed to work well</a:t>
            </a:r>
          </a:p>
          <a:p>
            <a:r>
              <a:rPr lang="en-US" dirty="0"/>
              <a:t>Reminder: we will drop your lowest 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course staff is slower than we hoped</a:t>
            </a:r>
          </a:p>
          <a:p>
            <a:r>
              <a:rPr lang="en-US" dirty="0"/>
              <a:t>Slack should be your primary contact</a:t>
            </a:r>
          </a:p>
          <a:p>
            <a:r>
              <a:rPr lang="en-US" dirty="0"/>
              <a:t>Each student has 1 slip day over the semester</a:t>
            </a:r>
          </a:p>
          <a:p>
            <a:r>
              <a:rPr lang="en-US" dirty="0"/>
              <a:t>For a pair, you can use a single day (not 2 days)</a:t>
            </a:r>
          </a:p>
          <a:p>
            <a:pPr lvl="1"/>
            <a:r>
              <a:rPr lang="en-US" dirty="0"/>
              <a:t>You need to tell us which student to charge it to</a:t>
            </a:r>
          </a:p>
          <a:p>
            <a:pPr lvl="1"/>
            <a:r>
              <a:rPr lang="en-US" dirty="0"/>
              <a:t>If you don’t, we will ask you, and eventually charge it to both of you</a:t>
            </a:r>
          </a:p>
        </p:txBody>
      </p:sp>
    </p:spTree>
    <p:extLst>
      <p:ext uri="{BB962C8B-B14F-4D97-AF65-F5344CB8AC3E}">
        <p14:creationId xmlns:p14="http://schemas.microsoft.com/office/powerpoint/2010/main" val="4773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applications of hashing!</a:t>
            </a:r>
          </a:p>
          <a:p>
            <a:pPr lvl="1"/>
            <a:r>
              <a:rPr lang="en-US" dirty="0"/>
              <a:t>Lots of billion-dollar ideas</a:t>
            </a:r>
          </a:p>
          <a:p>
            <a:r>
              <a:rPr lang="en-US" dirty="0"/>
              <a:t>Greg on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are an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HW 1</a:t>
            </a:r>
          </a:p>
        </p:txBody>
      </p:sp>
      <p:pic>
        <p:nvPicPr>
          <p:cNvPr id="8194" name="Picture 2" descr="https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1600202"/>
            <a:ext cx="7344988" cy="50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determine if there are collisions?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hashing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from bit strings to bit strings </a:t>
                </a:r>
              </a:p>
              <a:p>
                <a:pPr lvl="1"/>
                <a:r>
                  <a:rPr lang="en-US" dirty="0"/>
                  <a:t>No limits on the length of input or output</a:t>
                </a:r>
              </a:p>
              <a:p>
                <a:r>
                  <a:rPr lang="en-US" dirty="0"/>
                  <a:t>Recall: cryptographic hash functions shouldn’t have collisions</a:t>
                </a:r>
              </a:p>
              <a:p>
                <a:pPr lvl="1"/>
                <a:r>
                  <a:rPr lang="en-US" dirty="0"/>
                  <a:t>Two inputs with same output: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we tell this by inspecting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9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0000">
            <a:off x="3317273" y="2268479"/>
            <a:ext cx="508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excuses for failure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">
            <a:off x="3188687" y="2268479"/>
            <a:ext cx="5343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75656" y="6307877"/>
            <a:ext cx="52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Garey</a:t>
            </a:r>
            <a:r>
              <a:rPr lang="en-US" dirty="0"/>
              <a:t> &amp; Johnson, </a:t>
            </a:r>
            <a:r>
              <a:rPr lang="en-US" i="1" dirty="0"/>
              <a:t>Computers and Intractability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540000">
            <a:off x="3074387" y="1744604"/>
            <a:ext cx="5572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14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Uncomputable</a:t>
            </a:r>
            <a:r>
              <a:rPr lang="en-US" dirty="0"/>
              <a:t> vs intractable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Uncomputable</a:t>
                </a:r>
                <a:r>
                  <a:rPr lang="en-US" dirty="0"/>
                  <a:t>: proven to be this is impossible</a:t>
                </a:r>
              </a:p>
              <a:p>
                <a:pPr lvl="1"/>
                <a:r>
                  <a:rPr lang="en-US" dirty="0"/>
                  <a:t>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any collisions</a:t>
                </a:r>
              </a:p>
              <a:p>
                <a:pPr lvl="1"/>
                <a:r>
                  <a:rPr lang="en-US" dirty="0"/>
                  <a:t>Almost any question about a program</a:t>
                </a:r>
              </a:p>
              <a:p>
                <a:pPr lvl="1"/>
                <a:r>
                  <a:rPr lang="en-US" dirty="0"/>
                  <a:t>Some very subtle problems where the input size is unbounded</a:t>
                </a:r>
              </a:p>
              <a:p>
                <a:r>
                  <a:rPr lang="en-US" dirty="0"/>
                  <a:t>Intractable: proven at least as hard as famous open problems</a:t>
                </a:r>
              </a:p>
              <a:p>
                <a:pPr lvl="1"/>
                <a:r>
                  <a:rPr lang="en-US" dirty="0"/>
                  <a:t>Technically “NP-hard”</a:t>
                </a:r>
              </a:p>
              <a:p>
                <a:pPr lvl="1"/>
                <a:r>
                  <a:rPr lang="en-US" dirty="0"/>
                  <a:t>Almost any question about a graph, such as coloring</a:t>
                </a:r>
              </a:p>
              <a:p>
                <a:pPr lvl="2"/>
                <a:r>
                  <a:rPr lang="en-US" dirty="0"/>
                  <a:t>A tractable graph problem is pure gold!</a:t>
                </a:r>
              </a:p>
              <a:p>
                <a:pPr lvl="1"/>
                <a:r>
                  <a:rPr lang="en-US" dirty="0"/>
                  <a:t>Many problems in cryptography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201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36306</TotalTime>
  <Words>938</Words>
  <Application>Microsoft Office PowerPoint</Application>
  <PresentationFormat>Widescreen</PresentationFormat>
  <Paragraphs>117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Quiz 1 comments</vt:lpstr>
      <vt:lpstr>Homework comments</vt:lpstr>
      <vt:lpstr>Today</vt:lpstr>
      <vt:lpstr>Collisions are an issue</vt:lpstr>
      <vt:lpstr>Can you determine if there are collisions?</vt:lpstr>
      <vt:lpstr>Different excuses for failure</vt:lpstr>
      <vt:lpstr>Uncomputable vs intractable</vt:lpstr>
      <vt:lpstr>Uses in CS of hardness results</vt:lpstr>
      <vt:lpstr>Back to the fun part…</vt:lpstr>
      <vt:lpstr>Bloom filters</vt:lpstr>
      <vt:lpstr>Bloom filter example</vt:lpstr>
      <vt:lpstr>Application: web caching</vt:lpstr>
      <vt:lpstr>Bloom filters really work!</vt:lpstr>
      <vt:lpstr>Cool facts about Bloom filters</vt:lpstr>
      <vt:lpstr>MinHash</vt:lpstr>
      <vt:lpstr>MinHash applications</vt:lpstr>
      <vt:lpstr>Distributed hash tables (DHT)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588</cp:revision>
  <dcterms:created xsi:type="dcterms:W3CDTF">2013-08-17T21:02:01Z</dcterms:created>
  <dcterms:modified xsi:type="dcterms:W3CDTF">2018-09-04T18:45:57Z</dcterms:modified>
</cp:coreProperties>
</file>