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0bbc75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0bbc75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d60be80e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d60be80e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dd9d296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dd9d296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so remember that our $CornellCoin$ crypotocurrency is a distributed ledger; there’s no single centralized ledger that serves as the source of truth. Instead, everyone keeps their own version of the ledger… but how can we ensure that everyone’s ledger is the same? Any individual in the system will want to make sure that they both (1) don’t miss any ledger updates broadcast by others, and (2) have some assurance that everyone else has recorded the ledger updates that they have broadcast out. So what’s the idea with this algorithm?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e037171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e037171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the big idea is that we’re going to trust the person who has put the most “work” into ledger updates. When we say “work” in this context, we’re referring to a very particular challenge.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0bbc75c2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0bbc75c2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e037171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e037171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Recall from our earlier discussions about cryptographic hashes that they have the property that although the output is deterministic it’s also seemingly random. In other words, there’s no way to reverse the output of a hash into the corresponding input, and the only way to generate a particular output is to just brute force inputs until you get what you want.</a:t>
            </a:r>
            <a:endParaRPr/>
          </a:p>
          <a:p>
            <a:pPr indent="0" lvl="0" marL="0" rtl="0">
              <a:spcBef>
                <a:spcPts val="0"/>
              </a:spcBef>
              <a:spcAft>
                <a:spcPts val="0"/>
              </a:spcAft>
              <a:buNone/>
            </a:pPr>
            <a:r>
              <a:t/>
            </a:r>
            <a:endParaRPr/>
          </a:p>
          <a:p>
            <a:pPr indent="0" lvl="0" marL="0" rtl="0">
              <a:spcBef>
                <a:spcPts val="0"/>
              </a:spcBef>
              <a:spcAft>
                <a:spcPts val="0"/>
              </a:spcAft>
              <a:buNone/>
            </a:pPr>
            <a:r>
              <a:rPr lang="en"/>
              <a:t>We’re going to use this to our advantage. The idea is we’re going to challenge participants to take a few transactions (to be clear: not the whole ledger, just the most recent few) and find some number that can be appended to the ledger such that when the block+number is hashed the output is less than some certain threshold. Equivalently, you can think of the problem as finding a hash where the binary representation of the output starts with at least a certain number of 0’s (remember hashes have a fixed bit length, so this makes sense -- in this case we’re using 256). This handful of transactions + special number is a “block”.</a:t>
            </a:r>
            <a:endParaRPr/>
          </a:p>
          <a:p>
            <a:pPr indent="0" lvl="0" marL="0" rtl="0">
              <a:spcBef>
                <a:spcPts val="0"/>
              </a:spcBef>
              <a:spcAft>
                <a:spcPts val="0"/>
              </a:spcAft>
              <a:buNone/>
            </a:pPr>
            <a:r>
              <a:t/>
            </a:r>
            <a:endParaRPr/>
          </a:p>
          <a:p>
            <a:pPr indent="0" lvl="0" marL="0" rtl="0">
              <a:spcBef>
                <a:spcPts val="0"/>
              </a:spcBef>
              <a:spcAft>
                <a:spcPts val="0"/>
              </a:spcAft>
              <a:buNone/>
            </a:pPr>
            <a:r>
              <a:rPr lang="en"/>
              <a:t>So let’s say the miner wants to broadcast her block out to everyone. First, she has to complete this challenge. We’ll talk more later about how we should set the challenge threshold, but for now let’s say for $CornellCoin$ we set our challenge to hash the transactions + special number to a hash that starts with at least 10 0’s.</a:t>
            </a:r>
            <a:endParaRPr/>
          </a:p>
          <a:p>
            <a:pPr indent="0" lvl="0" marL="0" rtl="0">
              <a:spcBef>
                <a:spcPts val="0"/>
              </a:spcBef>
              <a:spcAft>
                <a:spcPts val="0"/>
              </a:spcAft>
              <a:buNone/>
            </a:pPr>
            <a:r>
              <a:t/>
            </a:r>
            <a:endParaRPr/>
          </a:p>
          <a:p>
            <a:pPr indent="0" lvl="0" marL="0">
              <a:spcBef>
                <a:spcPts val="0"/>
              </a:spcBef>
              <a:spcAft>
                <a:spcPts val="0"/>
              </a:spcAft>
              <a:buNone/>
            </a:pPr>
            <a:r>
              <a:rPr lang="en"/>
              <a:t>Since by design the miner has no better strategy than just guessing, she decides to just start with 16784. Bummer, that only starts with 3 0’s.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e0371711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e0371711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She tries again with another number… bummer this is only one 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e0371711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e0371711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OK third times a charm! The miner gets lucky and finds a number that hashes everything to a number that starts with more than 10 0’s. Great!</a:t>
            </a:r>
            <a:endParaRPr/>
          </a:p>
          <a:p>
            <a:pPr indent="0" lvl="0" marL="0" rtl="0">
              <a:spcBef>
                <a:spcPts val="0"/>
              </a:spcBef>
              <a:spcAft>
                <a:spcPts val="0"/>
              </a:spcAft>
              <a:buNone/>
            </a:pPr>
            <a:r>
              <a:t/>
            </a:r>
            <a:endParaRPr/>
          </a:p>
          <a:p>
            <a:pPr indent="0" lvl="0" marL="0" rtl="0">
              <a:spcBef>
                <a:spcPts val="0"/>
              </a:spcBef>
              <a:spcAft>
                <a:spcPts val="0"/>
              </a:spcAft>
              <a:buNone/>
            </a:pPr>
            <a:r>
              <a:rPr lang="en"/>
              <a:t>Now notice that this number 37212 effectively serves as “proof” that the miner has put in the work towards generating the number. When the miner broadcasts her handful of transactions here, she will broadcast that special number along with them. That way, everyone who hears the broadcast can run the SHA-256 hash themselves and quickly verify that the hash does in fact pass the challenge and start with enough 0’s. Since they all know that the miner had no better strategy than guessing numbers, they know that she must’ve put in the work to generate that valid special number.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0bbc75c2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0bbc75c2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0bbc75c2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0bbc75c2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0bbc75c2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0bbc75c2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0bbc75c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0bbc75c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0bbc75c2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0bbc75c2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0bbc75c2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0bbc75c2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40bbc75c2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0bbc75c2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3e0371711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e0371711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0bbc75c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40bbc75c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40bbc75c2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40bbc75c2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40bbc75c2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40bbc75c2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40bef9a5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40bef9a5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40bef9a5d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40bef9a5d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40bef9a5d6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40bef9a5d6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0bbc75c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0bbc75c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0bbc75c2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0bbc75c2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0bbc75c2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0bbc75c2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0bbc75c2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0bbc75c2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0bbc75c2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bbc75c2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0bbc75c2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0bbc75c2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dd9d296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dd9d296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Consensus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 Cryptographic Hashing</a:t>
            </a:r>
            <a:endParaRPr/>
          </a:p>
        </p:txBody>
      </p:sp>
      <p:sp>
        <p:nvSpPr>
          <p:cNvPr id="173" name="Google Shape;17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Requirements for a good cryptographic hash:</a:t>
            </a:r>
            <a:endParaRPr/>
          </a:p>
          <a:p>
            <a:pPr indent="-342900" lvl="0" marL="457200" rtl="0">
              <a:spcBef>
                <a:spcPts val="1600"/>
              </a:spcBef>
              <a:spcAft>
                <a:spcPts val="0"/>
              </a:spcAft>
              <a:buSzPts val="1800"/>
              <a:buChar char="●"/>
            </a:pPr>
            <a:r>
              <a:rPr lang="en"/>
              <a:t>Deterministic (i.e. a given input will always result in the same output)</a:t>
            </a:r>
            <a:endParaRPr/>
          </a:p>
          <a:p>
            <a:pPr indent="-342900" lvl="0" marL="457200" rtl="0">
              <a:spcBef>
                <a:spcPts val="0"/>
              </a:spcBef>
              <a:spcAft>
                <a:spcPts val="0"/>
              </a:spcAft>
              <a:buSzPts val="1800"/>
              <a:buChar char="●"/>
            </a:pPr>
            <a:r>
              <a:rPr lang="en"/>
              <a:t>Computationally infeasible to generate the input from the output</a:t>
            </a:r>
            <a:endParaRPr/>
          </a:p>
          <a:p>
            <a:pPr indent="-342900" lvl="0" marL="457200" rtl="0">
              <a:spcBef>
                <a:spcPts val="0"/>
              </a:spcBef>
              <a:spcAft>
                <a:spcPts val="0"/>
              </a:spcAft>
              <a:buSzPts val="1800"/>
              <a:buChar char="●"/>
            </a:pPr>
            <a:r>
              <a:rPr lang="en"/>
              <a:t>Small changes to input should result in big (random-looking) changes to output (the outputs should not appear correlated in any way)</a:t>
            </a:r>
            <a:endParaRPr/>
          </a:p>
          <a:p>
            <a:pPr indent="-342900" lvl="0" marL="457200" rtl="0">
              <a:spcBef>
                <a:spcPts val="0"/>
              </a:spcBef>
              <a:spcAft>
                <a:spcPts val="0"/>
              </a:spcAft>
              <a:buSzPts val="1800"/>
              <a:buChar char="●"/>
            </a:pPr>
            <a:r>
              <a:rPr lang="en"/>
              <a:t>Computationally infeasible to create two inputs with the same output</a:t>
            </a:r>
            <a:endParaRPr/>
          </a:p>
          <a:p>
            <a:pPr indent="-342900" lvl="0" marL="457200">
              <a:spcBef>
                <a:spcPts val="0"/>
              </a:spcBef>
              <a:spcAft>
                <a:spcPts val="0"/>
              </a:spcAft>
              <a:buSzPts val="1800"/>
              <a:buChar char="●"/>
            </a:pPr>
            <a:r>
              <a:rPr lang="en"/>
              <a:t>Ideally, fast to compute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grpSp>
        <p:nvGrpSpPr>
          <p:cNvPr id="179" name="Google Shape;179;p23"/>
          <p:cNvGrpSpPr/>
          <p:nvPr/>
        </p:nvGrpSpPr>
        <p:grpSpPr>
          <a:xfrm>
            <a:off x="1775150" y="1284975"/>
            <a:ext cx="688200" cy="1046450"/>
            <a:chOff x="1308425" y="1723525"/>
            <a:chExt cx="688200" cy="1046450"/>
          </a:xfrm>
        </p:grpSpPr>
        <p:sp>
          <p:nvSpPr>
            <p:cNvPr id="180" name="Google Shape;180;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2" name="Google Shape;182;p23"/>
          <p:cNvSpPr txBox="1"/>
          <p:nvPr/>
        </p:nvSpPr>
        <p:spPr>
          <a:xfrm>
            <a:off x="1865450" y="17766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183" name="Google Shape;183;p23"/>
          <p:cNvGrpSpPr/>
          <p:nvPr/>
        </p:nvGrpSpPr>
        <p:grpSpPr>
          <a:xfrm>
            <a:off x="5792200" y="1284975"/>
            <a:ext cx="688200" cy="1046450"/>
            <a:chOff x="1308425" y="1723525"/>
            <a:chExt cx="688200" cy="1046450"/>
          </a:xfrm>
        </p:grpSpPr>
        <p:sp>
          <p:nvSpPr>
            <p:cNvPr id="184" name="Google Shape;184;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6" name="Google Shape;186;p23"/>
          <p:cNvSpPr txBox="1"/>
          <p:nvPr/>
        </p:nvSpPr>
        <p:spPr>
          <a:xfrm>
            <a:off x="5882500" y="17766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187" name="Google Shape;187;p23"/>
          <p:cNvGrpSpPr/>
          <p:nvPr/>
        </p:nvGrpSpPr>
        <p:grpSpPr>
          <a:xfrm>
            <a:off x="1775150" y="3614350"/>
            <a:ext cx="688200" cy="1046450"/>
            <a:chOff x="1308425" y="1723525"/>
            <a:chExt cx="688200" cy="1046450"/>
          </a:xfrm>
        </p:grpSpPr>
        <p:sp>
          <p:nvSpPr>
            <p:cNvPr id="188" name="Google Shape;188;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0" name="Google Shape;190;p23"/>
          <p:cNvSpPr txBox="1"/>
          <p:nvPr/>
        </p:nvSpPr>
        <p:spPr>
          <a:xfrm>
            <a:off x="1775150" y="4128575"/>
            <a:ext cx="8868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191" name="Google Shape;191;p23"/>
          <p:cNvGrpSpPr/>
          <p:nvPr/>
        </p:nvGrpSpPr>
        <p:grpSpPr>
          <a:xfrm>
            <a:off x="5792200" y="3614350"/>
            <a:ext cx="688200" cy="1046450"/>
            <a:chOff x="1308425" y="1723525"/>
            <a:chExt cx="688200" cy="1046450"/>
          </a:xfrm>
        </p:grpSpPr>
        <p:sp>
          <p:nvSpPr>
            <p:cNvPr id="192" name="Google Shape;192;p2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2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4" name="Google Shape;194;p23"/>
          <p:cNvSpPr txBox="1"/>
          <p:nvPr/>
        </p:nvSpPr>
        <p:spPr>
          <a:xfrm>
            <a:off x="5703654" y="4128575"/>
            <a:ext cx="115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a:t>
            </a:r>
            <a:endParaRPr/>
          </a:p>
        </p:txBody>
      </p:sp>
      <p:sp>
        <p:nvSpPr>
          <p:cNvPr id="195" name="Google Shape;195;p23"/>
          <p:cNvSpPr/>
          <p:nvPr/>
        </p:nvSpPr>
        <p:spPr>
          <a:xfrm flipH="1">
            <a:off x="1026550" y="15881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23"/>
          <p:cNvSpPr/>
          <p:nvPr/>
        </p:nvSpPr>
        <p:spPr>
          <a:xfrm flipH="1">
            <a:off x="1026550" y="406782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23"/>
          <p:cNvSpPr/>
          <p:nvPr/>
        </p:nvSpPr>
        <p:spPr>
          <a:xfrm flipH="1">
            <a:off x="6734300" y="152185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23"/>
          <p:cNvSpPr/>
          <p:nvPr/>
        </p:nvSpPr>
        <p:spPr>
          <a:xfrm flipH="1">
            <a:off x="6796450" y="406782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23"/>
          <p:cNvSpPr/>
          <p:nvPr/>
        </p:nvSpPr>
        <p:spPr>
          <a:xfrm flipH="1" rot="1685396">
            <a:off x="2735770" y="1744643"/>
            <a:ext cx="115959" cy="30104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23"/>
          <p:cNvSpPr/>
          <p:nvPr/>
        </p:nvSpPr>
        <p:spPr>
          <a:xfrm flipH="1" rot="1686618">
            <a:off x="2779829" y="1667661"/>
            <a:ext cx="213935" cy="55403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23"/>
          <p:cNvSpPr/>
          <p:nvPr/>
        </p:nvSpPr>
        <p:spPr>
          <a:xfrm flipH="1" rot="1686712">
            <a:off x="2904425" y="1603495"/>
            <a:ext cx="308153" cy="79748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23"/>
          <p:cNvSpPr/>
          <p:nvPr/>
        </p:nvSpPr>
        <p:spPr>
          <a:xfrm flipH="1" rot="-827059">
            <a:off x="2749944" y="3868030"/>
            <a:ext cx="115836" cy="30116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23"/>
          <p:cNvSpPr/>
          <p:nvPr/>
        </p:nvSpPr>
        <p:spPr>
          <a:xfrm flipH="1" rot="-826984">
            <a:off x="2803037" y="3716351"/>
            <a:ext cx="214064" cy="55415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23"/>
          <p:cNvSpPr/>
          <p:nvPr/>
        </p:nvSpPr>
        <p:spPr>
          <a:xfrm flipH="1" rot="-824321">
            <a:off x="2922156" y="3522771"/>
            <a:ext cx="308218" cy="79753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23"/>
          <p:cNvSpPr/>
          <p:nvPr/>
        </p:nvSpPr>
        <p:spPr>
          <a:xfrm flipH="1" rot="9166356">
            <a:off x="5442642" y="1694774"/>
            <a:ext cx="116060" cy="30108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23"/>
          <p:cNvSpPr/>
          <p:nvPr/>
        </p:nvSpPr>
        <p:spPr>
          <a:xfrm flipH="1" rot="9167278">
            <a:off x="5299971" y="1616869"/>
            <a:ext cx="213871" cy="55386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23"/>
          <p:cNvSpPr/>
          <p:nvPr/>
        </p:nvSpPr>
        <p:spPr>
          <a:xfrm flipH="1" rot="9170179">
            <a:off x="5107769" y="1603489"/>
            <a:ext cx="308192" cy="797523"/>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23"/>
          <p:cNvSpPr/>
          <p:nvPr/>
        </p:nvSpPr>
        <p:spPr>
          <a:xfrm flipH="1" rot="-9293613">
            <a:off x="5404979" y="3803784"/>
            <a:ext cx="115955" cy="30103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23"/>
          <p:cNvSpPr/>
          <p:nvPr/>
        </p:nvSpPr>
        <p:spPr>
          <a:xfrm flipH="1" rot="-9296657">
            <a:off x="5260358" y="3632854"/>
            <a:ext cx="213932" cy="55389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23"/>
          <p:cNvSpPr/>
          <p:nvPr/>
        </p:nvSpPr>
        <p:spPr>
          <a:xfrm flipH="1" rot="-9295952">
            <a:off x="5038829" y="3462891"/>
            <a:ext cx="308012" cy="79735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216" name="Google Shape;21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BIG IDEA: trust the ledger that has had the most “work” into it.</a:t>
            </a:r>
            <a:br>
              <a:rPr lang="en" sz="2400"/>
            </a:br>
            <a:br>
              <a:rPr lang="en" sz="2400"/>
            </a:br>
            <a:endParaRPr sz="2400"/>
          </a:p>
          <a:p>
            <a:pPr indent="-381000" lvl="0" marL="457200" rtl="0">
              <a:spcBef>
                <a:spcPts val="0"/>
              </a:spcBef>
              <a:spcAft>
                <a:spcPts val="0"/>
              </a:spcAft>
              <a:buSzPts val="2400"/>
              <a:buChar char="●"/>
            </a:pPr>
            <a:r>
              <a:rPr lang="en" sz="2400"/>
              <a:t>What do we mean by work? Hashing!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grpSp>
        <p:nvGrpSpPr>
          <p:cNvPr id="222" name="Google Shape;222;p25"/>
          <p:cNvGrpSpPr/>
          <p:nvPr/>
        </p:nvGrpSpPr>
        <p:grpSpPr>
          <a:xfrm>
            <a:off x="4402213" y="1284963"/>
            <a:ext cx="688200" cy="1046450"/>
            <a:chOff x="1308425" y="1723525"/>
            <a:chExt cx="688200" cy="1046450"/>
          </a:xfrm>
        </p:grpSpPr>
        <p:sp>
          <p:nvSpPr>
            <p:cNvPr id="223" name="Google Shape;223;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Google Shape;224;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5" name="Google Shape;225;p25"/>
          <p:cNvSpPr txBox="1"/>
          <p:nvPr/>
        </p:nvSpPr>
        <p:spPr>
          <a:xfrm>
            <a:off x="4492513" y="1776638"/>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226" name="Google Shape;226;p25"/>
          <p:cNvGrpSpPr/>
          <p:nvPr/>
        </p:nvGrpSpPr>
        <p:grpSpPr>
          <a:xfrm>
            <a:off x="7129100" y="1284975"/>
            <a:ext cx="688200" cy="1046450"/>
            <a:chOff x="1308425" y="1723525"/>
            <a:chExt cx="688200" cy="1046450"/>
          </a:xfrm>
        </p:grpSpPr>
        <p:sp>
          <p:nvSpPr>
            <p:cNvPr id="227" name="Google Shape;227;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9" name="Google Shape;229;p25"/>
          <p:cNvSpPr txBox="1"/>
          <p:nvPr/>
        </p:nvSpPr>
        <p:spPr>
          <a:xfrm>
            <a:off x="7219400" y="17766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230" name="Google Shape;230;p25"/>
          <p:cNvGrpSpPr/>
          <p:nvPr/>
        </p:nvGrpSpPr>
        <p:grpSpPr>
          <a:xfrm>
            <a:off x="4442413" y="3614350"/>
            <a:ext cx="688200" cy="1046450"/>
            <a:chOff x="1308425" y="1723525"/>
            <a:chExt cx="688200" cy="1046450"/>
          </a:xfrm>
        </p:grpSpPr>
        <p:sp>
          <p:nvSpPr>
            <p:cNvPr id="231" name="Google Shape;231;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3" name="Google Shape;233;p25"/>
          <p:cNvSpPr txBox="1"/>
          <p:nvPr/>
        </p:nvSpPr>
        <p:spPr>
          <a:xfrm>
            <a:off x="4442413" y="4128575"/>
            <a:ext cx="8868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234" name="Google Shape;234;p25"/>
          <p:cNvGrpSpPr/>
          <p:nvPr/>
        </p:nvGrpSpPr>
        <p:grpSpPr>
          <a:xfrm>
            <a:off x="7129100" y="3614350"/>
            <a:ext cx="688200" cy="1046450"/>
            <a:chOff x="1308425" y="1723525"/>
            <a:chExt cx="688200" cy="1046450"/>
          </a:xfrm>
        </p:grpSpPr>
        <p:sp>
          <p:nvSpPr>
            <p:cNvPr id="235" name="Google Shape;235;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7" name="Google Shape;237;p25"/>
          <p:cNvSpPr txBox="1"/>
          <p:nvPr/>
        </p:nvSpPr>
        <p:spPr>
          <a:xfrm>
            <a:off x="7040554" y="4128575"/>
            <a:ext cx="115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a:t>
            </a:r>
            <a:endParaRPr/>
          </a:p>
        </p:txBody>
      </p:sp>
      <p:grpSp>
        <p:nvGrpSpPr>
          <p:cNvPr id="238" name="Google Shape;238;p25"/>
          <p:cNvGrpSpPr/>
          <p:nvPr/>
        </p:nvGrpSpPr>
        <p:grpSpPr>
          <a:xfrm>
            <a:off x="3702764" y="1490227"/>
            <a:ext cx="3250641" cy="3118493"/>
            <a:chOff x="3702764" y="1490227"/>
            <a:chExt cx="3250641" cy="3118493"/>
          </a:xfrm>
        </p:grpSpPr>
        <p:sp>
          <p:nvSpPr>
            <p:cNvPr id="239" name="Google Shape;239;p25"/>
            <p:cNvSpPr/>
            <p:nvPr/>
          </p:nvSpPr>
          <p:spPr>
            <a:xfrm flipH="1" rot="10595402">
              <a:off x="4103979" y="1699689"/>
              <a:ext cx="116005" cy="30113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Google Shape;240;p25"/>
            <p:cNvSpPr/>
            <p:nvPr/>
          </p:nvSpPr>
          <p:spPr>
            <a:xfrm flipH="1" rot="10592925">
              <a:off x="3949755" y="1579802"/>
              <a:ext cx="214289" cy="553902"/>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25"/>
            <p:cNvSpPr/>
            <p:nvPr/>
          </p:nvSpPr>
          <p:spPr>
            <a:xfrm flipH="1" rot="10595653">
              <a:off x="3726342" y="1498663"/>
              <a:ext cx="308044" cy="79762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25"/>
            <p:cNvSpPr/>
            <p:nvPr/>
          </p:nvSpPr>
          <p:spPr>
            <a:xfrm flipH="1" rot="-10719860">
              <a:off x="4104062" y="4045476"/>
              <a:ext cx="115831" cy="30100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25"/>
            <p:cNvSpPr/>
            <p:nvPr/>
          </p:nvSpPr>
          <p:spPr>
            <a:xfrm flipH="1" rot="-10713352">
              <a:off x="3949655" y="3916217"/>
              <a:ext cx="214268" cy="554279"/>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Google Shape;244;p25"/>
            <p:cNvSpPr/>
            <p:nvPr/>
          </p:nvSpPr>
          <p:spPr>
            <a:xfrm flipH="1" rot="-10709730">
              <a:off x="3761273" y="3807139"/>
              <a:ext cx="308506" cy="797661"/>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25"/>
            <p:cNvSpPr/>
            <p:nvPr/>
          </p:nvSpPr>
          <p:spPr>
            <a:xfrm flipH="1" rot="10398968">
              <a:off x="6820694" y="1775836"/>
              <a:ext cx="115988" cy="301049"/>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25"/>
            <p:cNvSpPr/>
            <p:nvPr/>
          </p:nvSpPr>
          <p:spPr>
            <a:xfrm flipH="1" rot="10404163">
              <a:off x="6666818" y="1661893"/>
              <a:ext cx="214118" cy="55389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25"/>
            <p:cNvSpPr/>
            <p:nvPr/>
          </p:nvSpPr>
          <p:spPr>
            <a:xfrm flipH="1" rot="10404444">
              <a:off x="6445788" y="1590713"/>
              <a:ext cx="308339" cy="797337"/>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25"/>
            <p:cNvSpPr/>
            <p:nvPr/>
          </p:nvSpPr>
          <p:spPr>
            <a:xfrm flipH="1" rot="-10746706">
              <a:off x="6834899" y="4025935"/>
              <a:ext cx="116114" cy="30093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Google Shape;249;p25"/>
            <p:cNvSpPr/>
            <p:nvPr/>
          </p:nvSpPr>
          <p:spPr>
            <a:xfrm flipH="1" rot="-10742228">
              <a:off x="6680423" y="3898169"/>
              <a:ext cx="214230" cy="55386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Google Shape;250;p25"/>
            <p:cNvSpPr/>
            <p:nvPr/>
          </p:nvSpPr>
          <p:spPr>
            <a:xfrm flipH="1" rot="-10746446">
              <a:off x="6454435" y="3803508"/>
              <a:ext cx="308137" cy="797495"/>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1" name="Google Shape;251;p25"/>
          <p:cNvGrpSpPr/>
          <p:nvPr/>
        </p:nvGrpSpPr>
        <p:grpSpPr>
          <a:xfrm>
            <a:off x="1208050" y="1284963"/>
            <a:ext cx="1184400" cy="3672313"/>
            <a:chOff x="1208050" y="1284963"/>
            <a:chExt cx="1184400" cy="3672313"/>
          </a:xfrm>
        </p:grpSpPr>
        <p:sp>
          <p:nvSpPr>
            <p:cNvPr id="252" name="Google Shape;252;p25"/>
            <p:cNvSpPr/>
            <p:nvPr/>
          </p:nvSpPr>
          <p:spPr>
            <a:xfrm flipH="1">
              <a:off x="1896238" y="16848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25"/>
            <p:cNvSpPr/>
            <p:nvPr/>
          </p:nvSpPr>
          <p:spPr>
            <a:xfrm flipH="1">
              <a:off x="1896250" y="2942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25"/>
            <p:cNvSpPr/>
            <p:nvPr/>
          </p:nvSpPr>
          <p:spPr>
            <a:xfrm flipH="1">
              <a:off x="1896250" y="43845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5" name="Google Shape;255;p25"/>
            <p:cNvGrpSpPr/>
            <p:nvPr/>
          </p:nvGrpSpPr>
          <p:grpSpPr>
            <a:xfrm>
              <a:off x="1208050" y="1284963"/>
              <a:ext cx="688200" cy="1046450"/>
              <a:chOff x="1308425" y="1723525"/>
              <a:chExt cx="688200" cy="1046450"/>
            </a:xfrm>
          </p:grpSpPr>
          <p:sp>
            <p:nvSpPr>
              <p:cNvPr id="256" name="Google Shape;256;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Miner</a:t>
                </a:r>
                <a:endParaRPr/>
              </a:p>
            </p:txBody>
          </p:sp>
          <p:sp>
            <p:nvSpPr>
              <p:cNvPr id="257" name="Google Shape;257;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8" name="Google Shape;258;p25"/>
            <p:cNvGrpSpPr/>
            <p:nvPr/>
          </p:nvGrpSpPr>
          <p:grpSpPr>
            <a:xfrm>
              <a:off x="1208050" y="2616763"/>
              <a:ext cx="688200" cy="1046450"/>
              <a:chOff x="1308425" y="1723525"/>
              <a:chExt cx="688200" cy="1046450"/>
            </a:xfrm>
          </p:grpSpPr>
          <p:sp>
            <p:nvSpPr>
              <p:cNvPr id="259" name="Google Shape;259;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260" name="Google Shape;260;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1" name="Google Shape;261;p25"/>
            <p:cNvGrpSpPr/>
            <p:nvPr/>
          </p:nvGrpSpPr>
          <p:grpSpPr>
            <a:xfrm>
              <a:off x="1208050" y="3910813"/>
              <a:ext cx="688200" cy="1046450"/>
              <a:chOff x="1308425" y="1723525"/>
              <a:chExt cx="688200" cy="1046450"/>
            </a:xfrm>
          </p:grpSpPr>
          <p:sp>
            <p:nvSpPr>
              <p:cNvPr id="262" name="Google Shape;262;p25"/>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263" name="Google Shape;263;p25"/>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4" name="Google Shape;264;p25"/>
          <p:cNvSpPr txBox="1"/>
          <p:nvPr/>
        </p:nvSpPr>
        <p:spPr>
          <a:xfrm>
            <a:off x="2986225" y="10177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accent2"/>
                </a:solidFill>
              </a:rPr>
              <a:t>Alice owes Bob 100CC</a:t>
            </a:r>
            <a:endParaRPr sz="1000">
              <a:solidFill>
                <a:schemeClr val="accent2"/>
              </a:solidFill>
            </a:endParaRPr>
          </a:p>
        </p:txBody>
      </p:sp>
      <p:sp>
        <p:nvSpPr>
          <p:cNvPr id="265" name="Google Shape;265;p25"/>
          <p:cNvSpPr txBox="1"/>
          <p:nvPr/>
        </p:nvSpPr>
        <p:spPr>
          <a:xfrm>
            <a:off x="5655775" y="10177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accent2"/>
                </a:solidFill>
              </a:rPr>
              <a:t>Bob owes Charlie 80CC</a:t>
            </a:r>
            <a:endParaRPr sz="1000">
              <a:solidFill>
                <a:schemeClr val="accent2"/>
              </a:solidFill>
            </a:endParaRPr>
          </a:p>
        </p:txBody>
      </p:sp>
      <p:sp>
        <p:nvSpPr>
          <p:cNvPr id="266" name="Google Shape;266;p25"/>
          <p:cNvSpPr txBox="1"/>
          <p:nvPr/>
        </p:nvSpPr>
        <p:spPr>
          <a:xfrm>
            <a:off x="2787475" y="34326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accent2"/>
                </a:solidFill>
              </a:rPr>
              <a:t>Alice owes Charlie 500CC</a:t>
            </a:r>
            <a:endParaRPr sz="1000">
              <a:solidFill>
                <a:schemeClr val="accent2"/>
              </a:solidFill>
            </a:endParaRPr>
          </a:p>
        </p:txBody>
      </p:sp>
      <p:sp>
        <p:nvSpPr>
          <p:cNvPr id="267" name="Google Shape;267;p25"/>
          <p:cNvSpPr txBox="1"/>
          <p:nvPr/>
        </p:nvSpPr>
        <p:spPr>
          <a:xfrm>
            <a:off x="5737375" y="34326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accent2"/>
                </a:solidFill>
              </a:rPr>
              <a:t>Bob owes Deborah 30CC</a:t>
            </a:r>
            <a:endParaRPr sz="10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273" name="Google Shape;273;p26"/>
          <p:cNvSpPr/>
          <p:nvPr/>
        </p:nvSpPr>
        <p:spPr>
          <a:xfrm flipH="1">
            <a:off x="1394375" y="175472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26"/>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Alice owes Bob 100CC</a:t>
            </a:r>
            <a:endParaRPr sz="1000"/>
          </a:p>
        </p:txBody>
      </p:sp>
      <p:sp>
        <p:nvSpPr>
          <p:cNvPr id="275" name="Google Shape;275;p26"/>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a:t>
            </a:r>
            <a:r>
              <a:rPr lang="en" sz="1000"/>
              <a:t>owes Charlie 80CC</a:t>
            </a:r>
            <a:endParaRPr sz="1000"/>
          </a:p>
        </p:txBody>
      </p:sp>
      <p:sp>
        <p:nvSpPr>
          <p:cNvPr id="276" name="Google Shape;276;p26"/>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277" name="Google Shape;277;p26"/>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a:t>
            </a:r>
            <a:r>
              <a:rPr lang="en" sz="1000"/>
              <a:t>owes Charlie 500CC</a:t>
            </a:r>
            <a:endParaRPr sz="1000"/>
          </a:p>
        </p:txBody>
      </p:sp>
      <p:sp>
        <p:nvSpPr>
          <p:cNvPr id="278" name="Google Shape;278;p26"/>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Google Shape;279;p26"/>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16784</a:t>
            </a:r>
            <a:endParaRPr/>
          </a:p>
        </p:txBody>
      </p:sp>
      <p:cxnSp>
        <p:nvCxnSpPr>
          <p:cNvPr id="280" name="Google Shape;280;p26"/>
          <p:cNvCxnSpPr/>
          <p:nvPr/>
        </p:nvCxnSpPr>
        <p:spPr>
          <a:xfrm>
            <a:off x="3701425" y="2596275"/>
            <a:ext cx="1691700" cy="12000"/>
          </a:xfrm>
          <a:prstGeom prst="straightConnector1">
            <a:avLst/>
          </a:prstGeom>
          <a:noFill/>
          <a:ln cap="flat" cmpd="sng" w="76200">
            <a:solidFill>
              <a:srgbClr val="CCCCCC"/>
            </a:solidFill>
            <a:prstDash val="solid"/>
            <a:round/>
            <a:headEnd len="med" w="med" type="none"/>
            <a:tailEnd len="med" w="med" type="triangle"/>
          </a:ln>
        </p:spPr>
      </p:cxnSp>
      <p:sp>
        <p:nvSpPr>
          <p:cNvPr id="281" name="Google Shape;281;p26"/>
          <p:cNvSpPr txBox="1"/>
          <p:nvPr/>
        </p:nvSpPr>
        <p:spPr>
          <a:xfrm>
            <a:off x="3924800" y="2080425"/>
            <a:ext cx="940500" cy="3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SHA-256</a:t>
            </a:r>
            <a:endParaRPr>
              <a:solidFill>
                <a:srgbClr val="FFFFFF"/>
              </a:solidFill>
            </a:endParaRPr>
          </a:p>
        </p:txBody>
      </p:sp>
      <p:sp>
        <p:nvSpPr>
          <p:cNvPr id="282" name="Google Shape;282;p26"/>
          <p:cNvSpPr txBox="1"/>
          <p:nvPr/>
        </p:nvSpPr>
        <p:spPr>
          <a:xfrm>
            <a:off x="5930375" y="2118825"/>
            <a:ext cx="2592900" cy="99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000111010100111000101000010100100100100001010010100000011111111100110….</a:t>
            </a:r>
            <a:endParaRPr>
              <a:solidFill>
                <a:srgbClr val="FFFFFF"/>
              </a:solidFill>
            </a:endParaRPr>
          </a:p>
        </p:txBody>
      </p:sp>
      <p:sp>
        <p:nvSpPr>
          <p:cNvPr id="283" name="Google Shape;283;p26"/>
          <p:cNvSpPr txBox="1"/>
          <p:nvPr/>
        </p:nvSpPr>
        <p:spPr>
          <a:xfrm>
            <a:off x="5981900" y="1534400"/>
            <a:ext cx="829200" cy="42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N = 10</a:t>
            </a:r>
            <a:endParaRPr>
              <a:solidFill>
                <a:srgbClr val="FFFFFF"/>
              </a:solidFill>
            </a:endParaRPr>
          </a:p>
        </p:txBody>
      </p:sp>
      <p:grpSp>
        <p:nvGrpSpPr>
          <p:cNvPr id="284" name="Google Shape;284;p26"/>
          <p:cNvGrpSpPr/>
          <p:nvPr/>
        </p:nvGrpSpPr>
        <p:grpSpPr>
          <a:xfrm>
            <a:off x="508475" y="2091050"/>
            <a:ext cx="688200" cy="1046450"/>
            <a:chOff x="1308425" y="1723525"/>
            <a:chExt cx="688200" cy="1046450"/>
          </a:xfrm>
        </p:grpSpPr>
        <p:sp>
          <p:nvSpPr>
            <p:cNvPr id="285" name="Google Shape;285;p2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2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7" name="Google Shape;287;p26"/>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pic>
        <p:nvPicPr>
          <p:cNvPr id="288" name="Google Shape;288;p26"/>
          <p:cNvPicPr preferRelativeResize="0"/>
          <p:nvPr/>
        </p:nvPicPr>
        <p:blipFill>
          <a:blip r:embed="rId3">
            <a:alphaModFix/>
          </a:blip>
          <a:stretch>
            <a:fillRect/>
          </a:stretch>
        </p:blipFill>
        <p:spPr>
          <a:xfrm>
            <a:off x="6738575" y="3375937"/>
            <a:ext cx="757500" cy="7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294" name="Google Shape;294;p27"/>
          <p:cNvSpPr/>
          <p:nvPr/>
        </p:nvSpPr>
        <p:spPr>
          <a:xfrm flipH="1">
            <a:off x="1394375" y="175472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5" name="Google Shape;295;p27"/>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27"/>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46816</a:t>
            </a:r>
            <a:endParaRPr/>
          </a:p>
        </p:txBody>
      </p:sp>
      <p:cxnSp>
        <p:nvCxnSpPr>
          <p:cNvPr id="297" name="Google Shape;297;p27"/>
          <p:cNvCxnSpPr/>
          <p:nvPr/>
        </p:nvCxnSpPr>
        <p:spPr>
          <a:xfrm>
            <a:off x="3701425" y="2596275"/>
            <a:ext cx="1691700" cy="12000"/>
          </a:xfrm>
          <a:prstGeom prst="straightConnector1">
            <a:avLst/>
          </a:prstGeom>
          <a:noFill/>
          <a:ln cap="flat" cmpd="sng" w="76200">
            <a:solidFill>
              <a:srgbClr val="CCCCCC"/>
            </a:solidFill>
            <a:prstDash val="solid"/>
            <a:round/>
            <a:headEnd len="med" w="med" type="none"/>
            <a:tailEnd len="med" w="med" type="triangle"/>
          </a:ln>
        </p:spPr>
      </p:cxnSp>
      <p:sp>
        <p:nvSpPr>
          <p:cNvPr id="298" name="Google Shape;298;p27"/>
          <p:cNvSpPr txBox="1"/>
          <p:nvPr/>
        </p:nvSpPr>
        <p:spPr>
          <a:xfrm>
            <a:off x="3924800" y="2080425"/>
            <a:ext cx="9405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sp>
        <p:nvSpPr>
          <p:cNvPr id="299" name="Google Shape;299;p27"/>
          <p:cNvSpPr txBox="1"/>
          <p:nvPr/>
        </p:nvSpPr>
        <p:spPr>
          <a:xfrm>
            <a:off x="5930375" y="2118825"/>
            <a:ext cx="2592900" cy="99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0111010011111111111111110010100000010101110101000000101001010….</a:t>
            </a:r>
            <a:endParaRPr>
              <a:solidFill>
                <a:srgbClr val="FFFFFF"/>
              </a:solidFill>
            </a:endParaRPr>
          </a:p>
        </p:txBody>
      </p:sp>
      <p:grpSp>
        <p:nvGrpSpPr>
          <p:cNvPr id="300" name="Google Shape;300;p27"/>
          <p:cNvGrpSpPr/>
          <p:nvPr/>
        </p:nvGrpSpPr>
        <p:grpSpPr>
          <a:xfrm>
            <a:off x="508475" y="2091050"/>
            <a:ext cx="688200" cy="1046450"/>
            <a:chOff x="1308425" y="1723525"/>
            <a:chExt cx="688200" cy="1046450"/>
          </a:xfrm>
        </p:grpSpPr>
        <p:sp>
          <p:nvSpPr>
            <p:cNvPr id="301" name="Google Shape;301;p2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2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3" name="Google Shape;303;p27"/>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304" name="Google Shape;304;p27"/>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305" name="Google Shape;305;p27"/>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306" name="Google Shape;306;p27"/>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307" name="Google Shape;307;p27"/>
          <p:cNvSpPr txBox="1"/>
          <p:nvPr/>
        </p:nvSpPr>
        <p:spPr>
          <a:xfrm>
            <a:off x="5981900" y="1534400"/>
            <a:ext cx="829200" cy="42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N = 10</a:t>
            </a:r>
            <a:endParaRPr>
              <a:solidFill>
                <a:srgbClr val="FFFFFF"/>
              </a:solidFill>
            </a:endParaRPr>
          </a:p>
        </p:txBody>
      </p:sp>
      <p:sp>
        <p:nvSpPr>
          <p:cNvPr id="308" name="Google Shape;308;p27"/>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pic>
        <p:nvPicPr>
          <p:cNvPr id="309" name="Google Shape;309;p27"/>
          <p:cNvPicPr preferRelativeResize="0"/>
          <p:nvPr/>
        </p:nvPicPr>
        <p:blipFill>
          <a:blip r:embed="rId3">
            <a:alphaModFix/>
          </a:blip>
          <a:stretch>
            <a:fillRect/>
          </a:stretch>
        </p:blipFill>
        <p:spPr>
          <a:xfrm>
            <a:off x="6738575" y="3375937"/>
            <a:ext cx="757500" cy="7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315" name="Google Shape;315;p28"/>
          <p:cNvSpPr/>
          <p:nvPr/>
        </p:nvSpPr>
        <p:spPr>
          <a:xfrm flipH="1">
            <a:off x="1394375" y="175472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6" name="Google Shape;316;p28"/>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28"/>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cxnSp>
        <p:nvCxnSpPr>
          <p:cNvPr id="318" name="Google Shape;318;p28"/>
          <p:cNvCxnSpPr/>
          <p:nvPr/>
        </p:nvCxnSpPr>
        <p:spPr>
          <a:xfrm>
            <a:off x="3701425" y="2596275"/>
            <a:ext cx="1691700" cy="12000"/>
          </a:xfrm>
          <a:prstGeom prst="straightConnector1">
            <a:avLst/>
          </a:prstGeom>
          <a:noFill/>
          <a:ln cap="flat" cmpd="sng" w="76200">
            <a:solidFill>
              <a:srgbClr val="CCCCCC"/>
            </a:solidFill>
            <a:prstDash val="solid"/>
            <a:round/>
            <a:headEnd len="med" w="med" type="none"/>
            <a:tailEnd len="med" w="med" type="triangle"/>
          </a:ln>
        </p:spPr>
      </p:cxnSp>
      <p:sp>
        <p:nvSpPr>
          <p:cNvPr id="319" name="Google Shape;319;p28"/>
          <p:cNvSpPr txBox="1"/>
          <p:nvPr/>
        </p:nvSpPr>
        <p:spPr>
          <a:xfrm>
            <a:off x="3924800" y="2080425"/>
            <a:ext cx="9405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sp>
        <p:nvSpPr>
          <p:cNvPr id="320" name="Google Shape;320;p28"/>
          <p:cNvSpPr txBox="1"/>
          <p:nvPr/>
        </p:nvSpPr>
        <p:spPr>
          <a:xfrm>
            <a:off x="5930375" y="2118825"/>
            <a:ext cx="2592900" cy="99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00000000000011100101111010101001010100000010101110101000000101001010….</a:t>
            </a:r>
            <a:endParaRPr>
              <a:solidFill>
                <a:srgbClr val="FFFFFF"/>
              </a:solidFill>
            </a:endParaRPr>
          </a:p>
        </p:txBody>
      </p:sp>
      <p:grpSp>
        <p:nvGrpSpPr>
          <p:cNvPr id="321" name="Google Shape;321;p28"/>
          <p:cNvGrpSpPr/>
          <p:nvPr/>
        </p:nvGrpSpPr>
        <p:grpSpPr>
          <a:xfrm>
            <a:off x="508475" y="2091050"/>
            <a:ext cx="688200" cy="1046450"/>
            <a:chOff x="1308425" y="1723525"/>
            <a:chExt cx="688200" cy="1046450"/>
          </a:xfrm>
        </p:grpSpPr>
        <p:sp>
          <p:nvSpPr>
            <p:cNvPr id="322" name="Google Shape;322;p2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2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4" name="Google Shape;324;p28"/>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325" name="Google Shape;325;p28"/>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326" name="Google Shape;326;p28"/>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327" name="Google Shape;327;p28"/>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328" name="Google Shape;328;p28"/>
          <p:cNvSpPr txBox="1"/>
          <p:nvPr/>
        </p:nvSpPr>
        <p:spPr>
          <a:xfrm>
            <a:off x="5981900" y="1534400"/>
            <a:ext cx="829200" cy="42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N = 10</a:t>
            </a:r>
            <a:endParaRPr>
              <a:solidFill>
                <a:srgbClr val="FFFFFF"/>
              </a:solidFill>
            </a:endParaRPr>
          </a:p>
        </p:txBody>
      </p:sp>
      <p:sp>
        <p:nvSpPr>
          <p:cNvPr id="329" name="Google Shape;329;p28"/>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pic>
        <p:nvPicPr>
          <p:cNvPr id="330" name="Google Shape;330;p28"/>
          <p:cNvPicPr preferRelativeResize="0"/>
          <p:nvPr/>
        </p:nvPicPr>
        <p:blipFill>
          <a:blip r:embed="rId3">
            <a:alphaModFix/>
          </a:blip>
          <a:stretch>
            <a:fillRect/>
          </a:stretch>
        </p:blipFill>
        <p:spPr>
          <a:xfrm>
            <a:off x="6793612" y="3322125"/>
            <a:ext cx="866425" cy="86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336" name="Google Shape;336;p29"/>
          <p:cNvSpPr/>
          <p:nvPr/>
        </p:nvSpPr>
        <p:spPr>
          <a:xfrm flipH="1">
            <a:off x="1394375" y="175472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7" name="Google Shape;337;p29"/>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Google Shape;338;p29"/>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339" name="Google Shape;339;p29"/>
          <p:cNvGrpSpPr/>
          <p:nvPr/>
        </p:nvGrpSpPr>
        <p:grpSpPr>
          <a:xfrm>
            <a:off x="508475" y="2091050"/>
            <a:ext cx="688200" cy="1046450"/>
            <a:chOff x="1308425" y="1723525"/>
            <a:chExt cx="688200" cy="1046450"/>
          </a:xfrm>
        </p:grpSpPr>
        <p:sp>
          <p:nvSpPr>
            <p:cNvPr id="340" name="Google Shape;340;p2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2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2" name="Google Shape;342;p29"/>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343" name="Google Shape;343;p29"/>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344" name="Google Shape;344;p29"/>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345" name="Google Shape;345;p29"/>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346" name="Google Shape;346;p29"/>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347" name="Google Shape;347;p29"/>
          <p:cNvGrpSpPr/>
          <p:nvPr/>
        </p:nvGrpSpPr>
        <p:grpSpPr>
          <a:xfrm>
            <a:off x="5629188" y="1290125"/>
            <a:ext cx="688200" cy="1046450"/>
            <a:chOff x="1308425" y="1723525"/>
            <a:chExt cx="688200" cy="1046450"/>
          </a:xfrm>
        </p:grpSpPr>
        <p:sp>
          <p:nvSpPr>
            <p:cNvPr id="348" name="Google Shape;348;p2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2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0" name="Google Shape;350;p29"/>
          <p:cNvSpPr txBox="1"/>
          <p:nvPr/>
        </p:nvSpPr>
        <p:spPr>
          <a:xfrm>
            <a:off x="5719488" y="17818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351" name="Google Shape;351;p29"/>
          <p:cNvGrpSpPr/>
          <p:nvPr/>
        </p:nvGrpSpPr>
        <p:grpSpPr>
          <a:xfrm>
            <a:off x="7721025" y="1264575"/>
            <a:ext cx="688200" cy="1046450"/>
            <a:chOff x="1308425" y="1723525"/>
            <a:chExt cx="688200" cy="1046450"/>
          </a:xfrm>
        </p:grpSpPr>
        <p:sp>
          <p:nvSpPr>
            <p:cNvPr id="352" name="Google Shape;352;p2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Google Shape;353;p2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4" name="Google Shape;354;p29"/>
          <p:cNvSpPr txBox="1"/>
          <p:nvPr/>
        </p:nvSpPr>
        <p:spPr>
          <a:xfrm>
            <a:off x="7811325" y="17562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355" name="Google Shape;355;p29"/>
          <p:cNvGrpSpPr/>
          <p:nvPr/>
        </p:nvGrpSpPr>
        <p:grpSpPr>
          <a:xfrm>
            <a:off x="5638088" y="3593938"/>
            <a:ext cx="688200" cy="1046450"/>
            <a:chOff x="1308425" y="1723525"/>
            <a:chExt cx="688200" cy="1046450"/>
          </a:xfrm>
        </p:grpSpPr>
        <p:sp>
          <p:nvSpPr>
            <p:cNvPr id="356" name="Google Shape;356;p2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Google Shape;357;p2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8" name="Google Shape;358;p29"/>
          <p:cNvSpPr txBox="1"/>
          <p:nvPr/>
        </p:nvSpPr>
        <p:spPr>
          <a:xfrm>
            <a:off x="5638088" y="4108163"/>
            <a:ext cx="8868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359" name="Google Shape;359;p29"/>
          <p:cNvGrpSpPr/>
          <p:nvPr/>
        </p:nvGrpSpPr>
        <p:grpSpPr>
          <a:xfrm>
            <a:off x="7721025" y="3593950"/>
            <a:ext cx="688200" cy="1046450"/>
            <a:chOff x="1308425" y="1723525"/>
            <a:chExt cx="688200" cy="1046450"/>
          </a:xfrm>
        </p:grpSpPr>
        <p:sp>
          <p:nvSpPr>
            <p:cNvPr id="360" name="Google Shape;360;p2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Google Shape;361;p2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2" name="Google Shape;362;p29"/>
          <p:cNvSpPr txBox="1"/>
          <p:nvPr/>
        </p:nvSpPr>
        <p:spPr>
          <a:xfrm>
            <a:off x="7632479" y="4108175"/>
            <a:ext cx="115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a:t>
            </a:r>
            <a:endParaRPr/>
          </a:p>
        </p:txBody>
      </p:sp>
      <p:sp>
        <p:nvSpPr>
          <p:cNvPr id="363" name="Google Shape;363;p29"/>
          <p:cNvSpPr/>
          <p:nvPr/>
        </p:nvSpPr>
        <p:spPr>
          <a:xfrm flipH="1" rot="-111056">
            <a:off x="3732362" y="245525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29"/>
          <p:cNvSpPr/>
          <p:nvPr/>
        </p:nvSpPr>
        <p:spPr>
          <a:xfrm flipH="1" rot="-117113">
            <a:off x="3813277" y="226804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Google Shape;365;p29"/>
          <p:cNvSpPr/>
          <p:nvPr/>
        </p:nvSpPr>
        <p:spPr>
          <a:xfrm flipH="1" rot="-116332">
            <a:off x="4000947" y="204078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371" name="Google Shape;371;p30"/>
          <p:cNvSpPr/>
          <p:nvPr/>
        </p:nvSpPr>
        <p:spPr>
          <a:xfrm flipH="1">
            <a:off x="1394375" y="175472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2" name="Google Shape;372;p30"/>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Google Shape;373;p30"/>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374" name="Google Shape;374;p30"/>
          <p:cNvGrpSpPr/>
          <p:nvPr/>
        </p:nvGrpSpPr>
        <p:grpSpPr>
          <a:xfrm>
            <a:off x="508475" y="2091050"/>
            <a:ext cx="688200" cy="1046450"/>
            <a:chOff x="1308425" y="1723525"/>
            <a:chExt cx="688200" cy="1046450"/>
          </a:xfrm>
        </p:grpSpPr>
        <p:sp>
          <p:nvSpPr>
            <p:cNvPr id="375" name="Google Shape;375;p3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3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7" name="Google Shape;377;p30"/>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378" name="Google Shape;378;p30"/>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379" name="Google Shape;379;p30"/>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380" name="Google Shape;380;p30"/>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381" name="Google Shape;381;p30"/>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382" name="Google Shape;382;p30"/>
          <p:cNvGrpSpPr/>
          <p:nvPr/>
        </p:nvGrpSpPr>
        <p:grpSpPr>
          <a:xfrm>
            <a:off x="5629188" y="1290125"/>
            <a:ext cx="688200" cy="1046450"/>
            <a:chOff x="1308425" y="1723525"/>
            <a:chExt cx="688200" cy="1046450"/>
          </a:xfrm>
        </p:grpSpPr>
        <p:sp>
          <p:nvSpPr>
            <p:cNvPr id="383" name="Google Shape;383;p3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Google Shape;384;p3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5" name="Google Shape;385;p30"/>
          <p:cNvSpPr txBox="1"/>
          <p:nvPr/>
        </p:nvSpPr>
        <p:spPr>
          <a:xfrm>
            <a:off x="5719488" y="17818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386" name="Google Shape;386;p30"/>
          <p:cNvSpPr/>
          <p:nvPr/>
        </p:nvSpPr>
        <p:spPr>
          <a:xfrm flipH="1" rot="-111056">
            <a:off x="3732362" y="245525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Google Shape;387;p30"/>
          <p:cNvSpPr/>
          <p:nvPr/>
        </p:nvSpPr>
        <p:spPr>
          <a:xfrm flipH="1" rot="-117113">
            <a:off x="3813277" y="226804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Google Shape;388;p30"/>
          <p:cNvSpPr/>
          <p:nvPr/>
        </p:nvSpPr>
        <p:spPr>
          <a:xfrm flipH="1" rot="-116332">
            <a:off x="4000947" y="204078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89" name="Google Shape;389;p30"/>
          <p:cNvGrpSpPr/>
          <p:nvPr/>
        </p:nvGrpSpPr>
        <p:grpSpPr>
          <a:xfrm>
            <a:off x="6690275" y="1367575"/>
            <a:ext cx="2204250" cy="1621200"/>
            <a:chOff x="6690275" y="1367575"/>
            <a:chExt cx="2204250" cy="1621200"/>
          </a:xfrm>
        </p:grpSpPr>
        <p:sp>
          <p:nvSpPr>
            <p:cNvPr id="390" name="Google Shape;390;p30"/>
            <p:cNvSpPr txBox="1"/>
            <p:nvPr/>
          </p:nvSpPr>
          <p:spPr>
            <a:xfrm>
              <a:off x="7811325" y="17562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sp>
          <p:nvSpPr>
            <p:cNvPr id="391" name="Google Shape;391;p30"/>
            <p:cNvSpPr/>
            <p:nvPr/>
          </p:nvSpPr>
          <p:spPr>
            <a:xfrm flipH="1">
              <a:off x="6690275" y="136757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2" name="Google Shape;392;p30"/>
            <p:cNvSpPr/>
            <p:nvPr/>
          </p:nvSpPr>
          <p:spPr>
            <a:xfrm>
              <a:off x="7167125" y="24705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Google Shape;393;p30"/>
            <p:cNvSpPr txBox="1"/>
            <p:nvPr/>
          </p:nvSpPr>
          <p:spPr>
            <a:xfrm>
              <a:off x="7272700" y="24897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sp>
          <p:nvSpPr>
            <p:cNvPr id="394" name="Google Shape;394;p30"/>
            <p:cNvSpPr txBox="1"/>
            <p:nvPr/>
          </p:nvSpPr>
          <p:spPr>
            <a:xfrm>
              <a:off x="6879725" y="16422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395" name="Google Shape;395;p30"/>
            <p:cNvSpPr txBox="1"/>
            <p:nvPr/>
          </p:nvSpPr>
          <p:spPr>
            <a:xfrm>
              <a:off x="6879725" y="17910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396" name="Google Shape;396;p30"/>
            <p:cNvSpPr txBox="1"/>
            <p:nvPr/>
          </p:nvSpPr>
          <p:spPr>
            <a:xfrm>
              <a:off x="6879725" y="19494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397" name="Google Shape;397;p30"/>
            <p:cNvSpPr txBox="1"/>
            <p:nvPr/>
          </p:nvSpPr>
          <p:spPr>
            <a:xfrm>
              <a:off x="6879125" y="21270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grpSp>
      <p:cxnSp>
        <p:nvCxnSpPr>
          <p:cNvPr id="398" name="Google Shape;398;p30"/>
          <p:cNvCxnSpPr/>
          <p:nvPr/>
        </p:nvCxnSpPr>
        <p:spPr>
          <a:xfrm flipH="1" rot="10800000">
            <a:off x="5929325" y="3085375"/>
            <a:ext cx="996300" cy="666900"/>
          </a:xfrm>
          <a:prstGeom prst="straightConnector1">
            <a:avLst/>
          </a:prstGeom>
          <a:noFill/>
          <a:ln cap="flat" cmpd="sng" w="38100">
            <a:solidFill>
              <a:srgbClr val="CCCCCC"/>
            </a:solidFill>
            <a:prstDash val="solid"/>
            <a:round/>
            <a:headEnd len="med" w="med" type="triangle"/>
            <a:tailEnd len="med" w="med" type="none"/>
          </a:ln>
        </p:spPr>
      </p:cxnSp>
      <p:sp>
        <p:nvSpPr>
          <p:cNvPr id="399" name="Google Shape;399;p30"/>
          <p:cNvSpPr txBox="1"/>
          <p:nvPr/>
        </p:nvSpPr>
        <p:spPr>
          <a:xfrm rot="-2220088">
            <a:off x="5846741" y="2981052"/>
            <a:ext cx="940622" cy="39330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sp>
        <p:nvSpPr>
          <p:cNvPr id="400" name="Google Shape;400;p30"/>
          <p:cNvSpPr txBox="1"/>
          <p:nvPr/>
        </p:nvSpPr>
        <p:spPr>
          <a:xfrm>
            <a:off x="5083325" y="3848875"/>
            <a:ext cx="2592900" cy="99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00000000000011100101111010101001010100000010101110101000000101001010….</a:t>
            </a:r>
            <a:endParaRPr>
              <a:solidFill>
                <a:srgbClr val="FFFFFF"/>
              </a:solidFill>
            </a:endParaRPr>
          </a:p>
        </p:txBody>
      </p:sp>
      <p:sp>
        <p:nvSpPr>
          <p:cNvPr id="401" name="Google Shape;401;p30"/>
          <p:cNvSpPr txBox="1"/>
          <p:nvPr/>
        </p:nvSpPr>
        <p:spPr>
          <a:xfrm>
            <a:off x="7875875" y="3848875"/>
            <a:ext cx="829200" cy="42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N = 10</a:t>
            </a:r>
            <a:endParaRPr>
              <a:solidFill>
                <a:srgbClr val="FFFFFF"/>
              </a:solidFill>
            </a:endParaRPr>
          </a:p>
        </p:txBody>
      </p:sp>
      <p:pic>
        <p:nvPicPr>
          <p:cNvPr id="402" name="Google Shape;402;p30"/>
          <p:cNvPicPr preferRelativeResize="0"/>
          <p:nvPr/>
        </p:nvPicPr>
        <p:blipFill>
          <a:blip r:embed="rId3">
            <a:alphaModFix/>
          </a:blip>
          <a:stretch>
            <a:fillRect/>
          </a:stretch>
        </p:blipFill>
        <p:spPr>
          <a:xfrm>
            <a:off x="7857262" y="4179375"/>
            <a:ext cx="866425" cy="86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408" name="Google Shape;408;p31"/>
          <p:cNvSpPr txBox="1"/>
          <p:nvPr>
            <p:ph idx="1" type="body"/>
          </p:nvPr>
        </p:nvSpPr>
        <p:spPr>
          <a:xfrm>
            <a:off x="311700" y="1152475"/>
            <a:ext cx="8520600" cy="508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What’s in it for the Miner?</a:t>
            </a:r>
            <a:endParaRPr/>
          </a:p>
        </p:txBody>
      </p:sp>
      <p:grpSp>
        <p:nvGrpSpPr>
          <p:cNvPr id="409" name="Google Shape;409;p31"/>
          <p:cNvGrpSpPr/>
          <p:nvPr/>
        </p:nvGrpSpPr>
        <p:grpSpPr>
          <a:xfrm>
            <a:off x="2365789" y="1924875"/>
            <a:ext cx="4063585" cy="2268000"/>
            <a:chOff x="2365789" y="1924875"/>
            <a:chExt cx="4063585" cy="2268000"/>
          </a:xfrm>
        </p:grpSpPr>
        <p:sp>
          <p:nvSpPr>
            <p:cNvPr id="410" name="Google Shape;410;p31"/>
            <p:cNvSpPr/>
            <p:nvPr/>
          </p:nvSpPr>
          <p:spPr>
            <a:xfrm flipH="1">
              <a:off x="3447073" y="1924875"/>
              <a:ext cx="2982300" cy="22680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1" name="Google Shape;411;p31"/>
            <p:cNvSpPr/>
            <p:nvPr/>
          </p:nvSpPr>
          <p:spPr>
            <a:xfrm>
              <a:off x="4029401" y="3560388"/>
              <a:ext cx="1218300" cy="480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12" name="Google Shape;412;p31"/>
            <p:cNvGrpSpPr/>
            <p:nvPr/>
          </p:nvGrpSpPr>
          <p:grpSpPr>
            <a:xfrm>
              <a:off x="2365789" y="2624416"/>
              <a:ext cx="840086" cy="1277402"/>
              <a:chOff x="1308425" y="1723525"/>
              <a:chExt cx="688200" cy="1046450"/>
            </a:xfrm>
          </p:grpSpPr>
          <p:sp>
            <p:nvSpPr>
              <p:cNvPr id="413" name="Google Shape;413;p3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Google Shape;414;p3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15" name="Google Shape;415;p31"/>
            <p:cNvSpPr txBox="1"/>
            <p:nvPr/>
          </p:nvSpPr>
          <p:spPr>
            <a:xfrm>
              <a:off x="3678549" y="2549200"/>
              <a:ext cx="20028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416" name="Google Shape;416;p31"/>
            <p:cNvSpPr txBox="1"/>
            <p:nvPr/>
          </p:nvSpPr>
          <p:spPr>
            <a:xfrm>
              <a:off x="3678549" y="2730839"/>
              <a:ext cx="26793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Charlie 80CC</a:t>
              </a:r>
              <a:endParaRPr/>
            </a:p>
          </p:txBody>
        </p:sp>
        <p:sp>
          <p:nvSpPr>
            <p:cNvPr id="417" name="Google Shape;417;p31"/>
            <p:cNvSpPr txBox="1"/>
            <p:nvPr/>
          </p:nvSpPr>
          <p:spPr>
            <a:xfrm>
              <a:off x="3678561" y="2924201"/>
              <a:ext cx="24597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Deborah 30CC</a:t>
              </a:r>
              <a:endParaRPr/>
            </a:p>
          </p:txBody>
        </p:sp>
        <p:sp>
          <p:nvSpPr>
            <p:cNvPr id="418" name="Google Shape;418;p31"/>
            <p:cNvSpPr txBox="1"/>
            <p:nvPr/>
          </p:nvSpPr>
          <p:spPr>
            <a:xfrm>
              <a:off x="3677828" y="3140973"/>
              <a:ext cx="24597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Charlie 500CC</a:t>
              </a:r>
              <a:endParaRPr/>
            </a:p>
          </p:txBody>
        </p:sp>
        <p:sp>
          <p:nvSpPr>
            <p:cNvPr id="419" name="Google Shape;419;p31"/>
            <p:cNvSpPr txBox="1"/>
            <p:nvPr/>
          </p:nvSpPr>
          <p:spPr>
            <a:xfrm>
              <a:off x="2422115" y="3287492"/>
              <a:ext cx="901800" cy="5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sp>
        <p:nvSpPr>
          <p:cNvPr id="420" name="Google Shape;420;p31"/>
          <p:cNvSpPr txBox="1"/>
          <p:nvPr/>
        </p:nvSpPr>
        <p:spPr>
          <a:xfrm>
            <a:off x="3677828" y="2276295"/>
            <a:ext cx="2030400" cy="37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rPr>
              <a:t>Miner receives 50CC</a:t>
            </a:r>
            <a:endParaRPr>
              <a:solidFill>
                <a:srgbClr val="CC0000"/>
              </a:solidFill>
            </a:endParaRPr>
          </a:p>
        </p:txBody>
      </p:sp>
      <p:sp>
        <p:nvSpPr>
          <p:cNvPr id="421" name="Google Shape;421;p31"/>
          <p:cNvSpPr txBox="1"/>
          <p:nvPr/>
        </p:nvSpPr>
        <p:spPr>
          <a:xfrm>
            <a:off x="1541000" y="1416500"/>
            <a:ext cx="5878200" cy="68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Consensus Algorithms: Byzantine Generals</a:t>
            </a:r>
            <a:endParaRPr/>
          </a:p>
        </p:txBody>
      </p:sp>
      <p:grpSp>
        <p:nvGrpSpPr>
          <p:cNvPr id="60" name="Google Shape;60;p14"/>
          <p:cNvGrpSpPr/>
          <p:nvPr/>
        </p:nvGrpSpPr>
        <p:grpSpPr>
          <a:xfrm>
            <a:off x="2104875" y="921350"/>
            <a:ext cx="4146575" cy="3750627"/>
            <a:chOff x="2104875" y="921350"/>
            <a:chExt cx="4146575" cy="3750627"/>
          </a:xfrm>
        </p:grpSpPr>
        <p:pic>
          <p:nvPicPr>
            <p:cNvPr id="61" name="Google Shape;61;p14"/>
            <p:cNvPicPr preferRelativeResize="0"/>
            <p:nvPr/>
          </p:nvPicPr>
          <p:blipFill>
            <a:blip r:embed="rId3">
              <a:alphaModFix/>
            </a:blip>
            <a:stretch>
              <a:fillRect/>
            </a:stretch>
          </p:blipFill>
          <p:spPr>
            <a:xfrm>
              <a:off x="3519300" y="2186000"/>
              <a:ext cx="1317724" cy="1317724"/>
            </a:xfrm>
            <a:prstGeom prst="rect">
              <a:avLst/>
            </a:prstGeom>
            <a:noFill/>
            <a:ln>
              <a:noFill/>
            </a:ln>
          </p:spPr>
        </p:pic>
        <p:pic>
          <p:nvPicPr>
            <p:cNvPr id="62" name="Google Shape;62;p14"/>
            <p:cNvPicPr preferRelativeResize="0"/>
            <p:nvPr/>
          </p:nvPicPr>
          <p:blipFill>
            <a:blip r:embed="rId4">
              <a:alphaModFix/>
            </a:blip>
            <a:stretch>
              <a:fillRect/>
            </a:stretch>
          </p:blipFill>
          <p:spPr>
            <a:xfrm>
              <a:off x="5594525" y="2470675"/>
              <a:ext cx="656925" cy="748375"/>
            </a:xfrm>
            <a:prstGeom prst="rect">
              <a:avLst/>
            </a:prstGeom>
            <a:noFill/>
            <a:ln>
              <a:noFill/>
            </a:ln>
          </p:spPr>
        </p:pic>
        <p:pic>
          <p:nvPicPr>
            <p:cNvPr id="63" name="Google Shape;63;p14"/>
            <p:cNvPicPr preferRelativeResize="0"/>
            <p:nvPr/>
          </p:nvPicPr>
          <p:blipFill>
            <a:blip r:embed="rId4">
              <a:alphaModFix/>
            </a:blip>
            <a:stretch>
              <a:fillRect/>
            </a:stretch>
          </p:blipFill>
          <p:spPr>
            <a:xfrm>
              <a:off x="3849688" y="921350"/>
              <a:ext cx="656925" cy="748375"/>
            </a:xfrm>
            <a:prstGeom prst="rect">
              <a:avLst/>
            </a:prstGeom>
            <a:noFill/>
            <a:ln>
              <a:noFill/>
            </a:ln>
          </p:spPr>
        </p:pic>
        <p:pic>
          <p:nvPicPr>
            <p:cNvPr id="64" name="Google Shape;64;p14"/>
            <p:cNvPicPr preferRelativeResize="0"/>
            <p:nvPr/>
          </p:nvPicPr>
          <p:blipFill>
            <a:blip r:embed="rId4">
              <a:alphaModFix/>
            </a:blip>
            <a:stretch>
              <a:fillRect/>
            </a:stretch>
          </p:blipFill>
          <p:spPr>
            <a:xfrm>
              <a:off x="2104875" y="2470675"/>
              <a:ext cx="656924" cy="748375"/>
            </a:xfrm>
            <a:prstGeom prst="rect">
              <a:avLst/>
            </a:prstGeom>
            <a:noFill/>
            <a:ln>
              <a:noFill/>
            </a:ln>
          </p:spPr>
        </p:pic>
        <p:pic>
          <p:nvPicPr>
            <p:cNvPr id="65" name="Google Shape;65;p14"/>
            <p:cNvPicPr preferRelativeResize="0"/>
            <p:nvPr/>
          </p:nvPicPr>
          <p:blipFill>
            <a:blip r:embed="rId5">
              <a:alphaModFix/>
            </a:blip>
            <a:stretch>
              <a:fillRect/>
            </a:stretch>
          </p:blipFill>
          <p:spPr>
            <a:xfrm>
              <a:off x="3928349" y="3962451"/>
              <a:ext cx="499624" cy="709526"/>
            </a:xfrm>
            <a:prstGeom prst="rect">
              <a:avLst/>
            </a:prstGeom>
            <a:noFill/>
            <a:ln>
              <a:noFill/>
            </a:ln>
          </p:spPr>
        </p:pic>
      </p:grpSp>
      <p:cxnSp>
        <p:nvCxnSpPr>
          <p:cNvPr id="66" name="Google Shape;66;p14"/>
          <p:cNvCxnSpPr>
            <a:stCxn id="64" idx="3"/>
            <a:endCxn id="61" idx="1"/>
          </p:cNvCxnSpPr>
          <p:nvPr/>
        </p:nvCxnSpPr>
        <p:spPr>
          <a:xfrm>
            <a:off x="2761800" y="2844862"/>
            <a:ext cx="757500" cy="0"/>
          </a:xfrm>
          <a:prstGeom prst="straightConnector1">
            <a:avLst/>
          </a:prstGeom>
          <a:noFill/>
          <a:ln cap="flat" cmpd="sng" w="38100">
            <a:solidFill>
              <a:srgbClr val="FFFF00"/>
            </a:solidFill>
            <a:prstDash val="solid"/>
            <a:round/>
            <a:headEnd len="med" w="med" type="none"/>
            <a:tailEnd len="med" w="med" type="triangle"/>
          </a:ln>
        </p:spPr>
      </p:cxnSp>
      <p:cxnSp>
        <p:nvCxnSpPr>
          <p:cNvPr id="67" name="Google Shape;67;p14"/>
          <p:cNvCxnSpPr>
            <a:stCxn id="63" idx="2"/>
            <a:endCxn id="61" idx="0"/>
          </p:cNvCxnSpPr>
          <p:nvPr/>
        </p:nvCxnSpPr>
        <p:spPr>
          <a:xfrm>
            <a:off x="4178150" y="1669725"/>
            <a:ext cx="0" cy="516300"/>
          </a:xfrm>
          <a:prstGeom prst="straightConnector1">
            <a:avLst/>
          </a:prstGeom>
          <a:noFill/>
          <a:ln cap="flat" cmpd="sng" w="38100">
            <a:solidFill>
              <a:srgbClr val="FFFF00"/>
            </a:solidFill>
            <a:prstDash val="solid"/>
            <a:round/>
            <a:headEnd len="med" w="med" type="none"/>
            <a:tailEnd len="med" w="med" type="triangle"/>
          </a:ln>
        </p:spPr>
      </p:cxnSp>
      <p:cxnSp>
        <p:nvCxnSpPr>
          <p:cNvPr id="68" name="Google Shape;68;p14"/>
          <p:cNvCxnSpPr>
            <a:stCxn id="62" idx="1"/>
            <a:endCxn id="61" idx="3"/>
          </p:cNvCxnSpPr>
          <p:nvPr/>
        </p:nvCxnSpPr>
        <p:spPr>
          <a:xfrm rot="10800000">
            <a:off x="4837025" y="2844862"/>
            <a:ext cx="757500" cy="0"/>
          </a:xfrm>
          <a:prstGeom prst="straightConnector1">
            <a:avLst/>
          </a:prstGeom>
          <a:noFill/>
          <a:ln cap="flat" cmpd="sng" w="38100">
            <a:solidFill>
              <a:srgbClr val="FFFF00"/>
            </a:solidFill>
            <a:prstDash val="solid"/>
            <a:round/>
            <a:headEnd len="med" w="med" type="none"/>
            <a:tailEnd len="med" w="med" type="triangle"/>
          </a:ln>
        </p:spPr>
      </p:cxnSp>
      <p:cxnSp>
        <p:nvCxnSpPr>
          <p:cNvPr id="69" name="Google Shape;69;p14"/>
          <p:cNvCxnSpPr>
            <a:stCxn id="65" idx="0"/>
            <a:endCxn id="61" idx="2"/>
          </p:cNvCxnSpPr>
          <p:nvPr/>
        </p:nvCxnSpPr>
        <p:spPr>
          <a:xfrm rot="10800000">
            <a:off x="4178161" y="3503751"/>
            <a:ext cx="0" cy="458700"/>
          </a:xfrm>
          <a:prstGeom prst="straightConnector1">
            <a:avLst/>
          </a:prstGeom>
          <a:noFill/>
          <a:ln cap="flat" cmpd="sng" w="38100">
            <a:solidFill>
              <a:srgbClr val="FFFF00"/>
            </a:solidFill>
            <a:prstDash val="solid"/>
            <a:round/>
            <a:headEnd len="med" w="med" type="none"/>
            <a:tailEnd len="med" w="med" type="triangle"/>
          </a:ln>
        </p:spPr>
      </p:cxnSp>
      <p:pic>
        <p:nvPicPr>
          <p:cNvPr id="70" name="Google Shape;70;p14"/>
          <p:cNvPicPr preferRelativeResize="0"/>
          <p:nvPr/>
        </p:nvPicPr>
        <p:blipFill>
          <a:blip r:embed="rId6">
            <a:alphaModFix/>
          </a:blip>
          <a:stretch>
            <a:fillRect/>
          </a:stretch>
        </p:blipFill>
        <p:spPr>
          <a:xfrm>
            <a:off x="3744950" y="2352625"/>
            <a:ext cx="866425" cy="86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427" name="Google Shape;427;p32"/>
          <p:cNvSpPr txBox="1"/>
          <p:nvPr>
            <p:ph idx="1" type="body"/>
          </p:nvPr>
        </p:nvSpPr>
        <p:spPr>
          <a:xfrm>
            <a:off x="311700" y="1152475"/>
            <a:ext cx="8520600" cy="651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How can Alice make sure her transaction makes it in?</a:t>
            </a:r>
            <a:endParaRPr/>
          </a:p>
        </p:txBody>
      </p:sp>
      <p:grpSp>
        <p:nvGrpSpPr>
          <p:cNvPr id="428" name="Google Shape;428;p32"/>
          <p:cNvGrpSpPr/>
          <p:nvPr/>
        </p:nvGrpSpPr>
        <p:grpSpPr>
          <a:xfrm>
            <a:off x="1208113" y="1804427"/>
            <a:ext cx="1220997" cy="3173882"/>
            <a:chOff x="1208113" y="1804427"/>
            <a:chExt cx="1220997" cy="3173882"/>
          </a:xfrm>
        </p:grpSpPr>
        <p:sp>
          <p:nvSpPr>
            <p:cNvPr id="429" name="Google Shape;429;p32"/>
            <p:cNvSpPr/>
            <p:nvPr/>
          </p:nvSpPr>
          <p:spPr>
            <a:xfrm flipH="1">
              <a:off x="2003110" y="2127402"/>
              <a:ext cx="426000" cy="491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0" name="Google Shape;430;p32"/>
            <p:cNvGrpSpPr/>
            <p:nvPr/>
          </p:nvGrpSpPr>
          <p:grpSpPr>
            <a:xfrm>
              <a:off x="1208113" y="1804427"/>
              <a:ext cx="710566" cy="898482"/>
              <a:chOff x="1308425" y="1723525"/>
              <a:chExt cx="688200" cy="1046450"/>
            </a:xfrm>
          </p:grpSpPr>
          <p:sp>
            <p:nvSpPr>
              <p:cNvPr id="431" name="Google Shape;431;p32"/>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432" name="Google Shape;432;p32"/>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3" name="Google Shape;433;p32"/>
            <p:cNvSpPr/>
            <p:nvPr/>
          </p:nvSpPr>
          <p:spPr>
            <a:xfrm flipH="1">
              <a:off x="2003110" y="3265102"/>
              <a:ext cx="426000" cy="491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4" name="Google Shape;434;p32"/>
            <p:cNvGrpSpPr/>
            <p:nvPr/>
          </p:nvGrpSpPr>
          <p:grpSpPr>
            <a:xfrm>
              <a:off x="1208113" y="2942127"/>
              <a:ext cx="710566" cy="898482"/>
              <a:chOff x="1308425" y="1723525"/>
              <a:chExt cx="688200" cy="1046450"/>
            </a:xfrm>
          </p:grpSpPr>
          <p:sp>
            <p:nvSpPr>
              <p:cNvPr id="435" name="Google Shape;435;p32"/>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436" name="Google Shape;436;p32"/>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7" name="Google Shape;437;p32"/>
            <p:cNvSpPr/>
            <p:nvPr/>
          </p:nvSpPr>
          <p:spPr>
            <a:xfrm flipH="1">
              <a:off x="2003110" y="4402802"/>
              <a:ext cx="426000" cy="491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38" name="Google Shape;438;p32"/>
            <p:cNvGrpSpPr/>
            <p:nvPr/>
          </p:nvGrpSpPr>
          <p:grpSpPr>
            <a:xfrm>
              <a:off x="1208113" y="4079827"/>
              <a:ext cx="710566" cy="898482"/>
              <a:chOff x="1308425" y="1723525"/>
              <a:chExt cx="688200" cy="1046450"/>
            </a:xfrm>
          </p:grpSpPr>
          <p:sp>
            <p:nvSpPr>
              <p:cNvPr id="439" name="Google Shape;439;p32"/>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440" name="Google Shape;440;p32"/>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441" name="Google Shape;441;p32"/>
          <p:cNvGrpSpPr/>
          <p:nvPr/>
        </p:nvGrpSpPr>
        <p:grpSpPr>
          <a:xfrm>
            <a:off x="4815139" y="3121338"/>
            <a:ext cx="1387648" cy="1046450"/>
            <a:chOff x="4815139" y="3121338"/>
            <a:chExt cx="1387648" cy="1046450"/>
          </a:xfrm>
        </p:grpSpPr>
        <p:grpSp>
          <p:nvGrpSpPr>
            <p:cNvPr id="442" name="Google Shape;442;p32"/>
            <p:cNvGrpSpPr/>
            <p:nvPr/>
          </p:nvGrpSpPr>
          <p:grpSpPr>
            <a:xfrm>
              <a:off x="5514588" y="3121338"/>
              <a:ext cx="688200" cy="1046450"/>
              <a:chOff x="1308425" y="1723525"/>
              <a:chExt cx="688200" cy="1046450"/>
            </a:xfrm>
          </p:grpSpPr>
          <p:sp>
            <p:nvSpPr>
              <p:cNvPr id="443" name="Google Shape;443;p32"/>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Google Shape;444;p32"/>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5" name="Google Shape;445;p32"/>
            <p:cNvSpPr txBox="1"/>
            <p:nvPr/>
          </p:nvSpPr>
          <p:spPr>
            <a:xfrm>
              <a:off x="5604888" y="3613013"/>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446" name="Google Shape;446;p32"/>
            <p:cNvSpPr/>
            <p:nvPr/>
          </p:nvSpPr>
          <p:spPr>
            <a:xfrm flipH="1" rot="10595402">
              <a:off x="5216354" y="3536064"/>
              <a:ext cx="116005" cy="30113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32"/>
            <p:cNvSpPr/>
            <p:nvPr/>
          </p:nvSpPr>
          <p:spPr>
            <a:xfrm flipH="1" rot="10592925">
              <a:off x="5062130" y="3416177"/>
              <a:ext cx="214289" cy="553902"/>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Google Shape;448;p32"/>
            <p:cNvSpPr/>
            <p:nvPr/>
          </p:nvSpPr>
          <p:spPr>
            <a:xfrm flipH="1" rot="10595653">
              <a:off x="4838717" y="3335038"/>
              <a:ext cx="308044" cy="79762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9" name="Google Shape;449;p32"/>
          <p:cNvSpPr txBox="1"/>
          <p:nvPr/>
        </p:nvSpPr>
        <p:spPr>
          <a:xfrm>
            <a:off x="3418800" y="2519825"/>
            <a:ext cx="21861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accent2"/>
                </a:solidFill>
              </a:rPr>
              <a:t>Alice owes Bob 100CC</a:t>
            </a:r>
            <a:endParaRPr>
              <a:solidFill>
                <a:schemeClr val="accent2"/>
              </a:solidFill>
            </a:endParaRPr>
          </a:p>
        </p:txBody>
      </p:sp>
      <p:sp>
        <p:nvSpPr>
          <p:cNvPr id="450" name="Google Shape;450;p32"/>
          <p:cNvSpPr txBox="1"/>
          <p:nvPr/>
        </p:nvSpPr>
        <p:spPr>
          <a:xfrm>
            <a:off x="3418800" y="2817425"/>
            <a:ext cx="21861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Alice tips Miner 5CC</a:t>
            </a:r>
            <a:endParaRPr>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456" name="Google Shape;456;p33"/>
          <p:cNvSpPr txBox="1"/>
          <p:nvPr>
            <p:ph idx="1" type="body"/>
          </p:nvPr>
        </p:nvSpPr>
        <p:spPr>
          <a:xfrm>
            <a:off x="311700" y="1152475"/>
            <a:ext cx="8520600" cy="508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can Alice make sure her transaction makes it in?</a:t>
            </a:r>
            <a:endParaRPr/>
          </a:p>
        </p:txBody>
      </p:sp>
      <p:sp>
        <p:nvSpPr>
          <p:cNvPr id="457" name="Google Shape;457;p33"/>
          <p:cNvSpPr/>
          <p:nvPr/>
        </p:nvSpPr>
        <p:spPr>
          <a:xfrm flipH="1">
            <a:off x="3447225" y="1924875"/>
            <a:ext cx="3278100" cy="22680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8" name="Google Shape;458;p33"/>
          <p:cNvSpPr/>
          <p:nvPr/>
        </p:nvSpPr>
        <p:spPr>
          <a:xfrm>
            <a:off x="4029401" y="3560388"/>
            <a:ext cx="1218300" cy="480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59" name="Google Shape;459;p33"/>
          <p:cNvGrpSpPr/>
          <p:nvPr/>
        </p:nvGrpSpPr>
        <p:grpSpPr>
          <a:xfrm>
            <a:off x="2365789" y="2624416"/>
            <a:ext cx="840086" cy="1277402"/>
            <a:chOff x="1308425" y="1723525"/>
            <a:chExt cx="688200" cy="1046450"/>
          </a:xfrm>
        </p:grpSpPr>
        <p:sp>
          <p:nvSpPr>
            <p:cNvPr id="460" name="Google Shape;460;p33"/>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Google Shape;461;p33"/>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2" name="Google Shape;462;p33"/>
          <p:cNvSpPr txBox="1"/>
          <p:nvPr/>
        </p:nvSpPr>
        <p:spPr>
          <a:xfrm>
            <a:off x="3678549" y="2549200"/>
            <a:ext cx="20028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Bob 100CC</a:t>
            </a:r>
            <a:endParaRPr/>
          </a:p>
        </p:txBody>
      </p:sp>
      <p:sp>
        <p:nvSpPr>
          <p:cNvPr id="463" name="Google Shape;463;p33"/>
          <p:cNvSpPr txBox="1"/>
          <p:nvPr/>
        </p:nvSpPr>
        <p:spPr>
          <a:xfrm>
            <a:off x="3678549" y="2730839"/>
            <a:ext cx="26793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Charlie 80CC</a:t>
            </a:r>
            <a:endParaRPr/>
          </a:p>
        </p:txBody>
      </p:sp>
      <p:sp>
        <p:nvSpPr>
          <p:cNvPr id="464" name="Google Shape;464;p33"/>
          <p:cNvSpPr txBox="1"/>
          <p:nvPr/>
        </p:nvSpPr>
        <p:spPr>
          <a:xfrm>
            <a:off x="3678561" y="2924201"/>
            <a:ext cx="24597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 owes Deborah 30CC</a:t>
            </a:r>
            <a:endParaRPr/>
          </a:p>
        </p:txBody>
      </p:sp>
      <p:sp>
        <p:nvSpPr>
          <p:cNvPr id="465" name="Google Shape;465;p33"/>
          <p:cNvSpPr txBox="1"/>
          <p:nvPr/>
        </p:nvSpPr>
        <p:spPr>
          <a:xfrm>
            <a:off x="3677828" y="3140973"/>
            <a:ext cx="2459700" cy="36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 owes Charlie 500CC</a:t>
            </a:r>
            <a:endParaRPr/>
          </a:p>
        </p:txBody>
      </p:sp>
      <p:sp>
        <p:nvSpPr>
          <p:cNvPr id="466" name="Google Shape;466;p33"/>
          <p:cNvSpPr txBox="1"/>
          <p:nvPr/>
        </p:nvSpPr>
        <p:spPr>
          <a:xfrm>
            <a:off x="2422115" y="3287492"/>
            <a:ext cx="901800" cy="55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sp>
        <p:nvSpPr>
          <p:cNvPr id="467" name="Google Shape;467;p33"/>
          <p:cNvSpPr txBox="1"/>
          <p:nvPr/>
        </p:nvSpPr>
        <p:spPr>
          <a:xfrm>
            <a:off x="3677828" y="2276295"/>
            <a:ext cx="2030400" cy="37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Miner receives 50CC</a:t>
            </a:r>
            <a:endParaRPr>
              <a:solidFill>
                <a:srgbClr val="CC0000"/>
              </a:solidFill>
            </a:endParaRPr>
          </a:p>
        </p:txBody>
      </p:sp>
      <p:grpSp>
        <p:nvGrpSpPr>
          <p:cNvPr id="468" name="Google Shape;468;p33"/>
          <p:cNvGrpSpPr/>
          <p:nvPr/>
        </p:nvGrpSpPr>
        <p:grpSpPr>
          <a:xfrm>
            <a:off x="5828654" y="2528789"/>
            <a:ext cx="699241" cy="861675"/>
            <a:chOff x="5828654" y="2528789"/>
            <a:chExt cx="699241" cy="861675"/>
          </a:xfrm>
        </p:grpSpPr>
        <p:sp>
          <p:nvSpPr>
            <p:cNvPr id="469" name="Google Shape;469;p33"/>
            <p:cNvSpPr txBox="1"/>
            <p:nvPr/>
          </p:nvSpPr>
          <p:spPr>
            <a:xfrm>
              <a:off x="5830695" y="2528789"/>
              <a:ext cx="697200" cy="26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+5CC</a:t>
              </a:r>
              <a:endParaRPr>
                <a:solidFill>
                  <a:srgbClr val="CC0000"/>
                </a:solidFill>
              </a:endParaRPr>
            </a:p>
          </p:txBody>
        </p:sp>
        <p:sp>
          <p:nvSpPr>
            <p:cNvPr id="470" name="Google Shape;470;p33"/>
            <p:cNvSpPr txBox="1"/>
            <p:nvPr/>
          </p:nvSpPr>
          <p:spPr>
            <a:xfrm>
              <a:off x="5830014" y="2742421"/>
              <a:ext cx="697200" cy="26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+2CC</a:t>
              </a:r>
              <a:endParaRPr>
                <a:solidFill>
                  <a:srgbClr val="CC0000"/>
                </a:solidFill>
              </a:endParaRPr>
            </a:p>
          </p:txBody>
        </p:sp>
        <p:sp>
          <p:nvSpPr>
            <p:cNvPr id="471" name="Google Shape;471;p33"/>
            <p:cNvSpPr txBox="1"/>
            <p:nvPr/>
          </p:nvSpPr>
          <p:spPr>
            <a:xfrm>
              <a:off x="5829334" y="2925438"/>
              <a:ext cx="697200" cy="26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+3CC</a:t>
              </a:r>
              <a:endParaRPr>
                <a:solidFill>
                  <a:srgbClr val="CC0000"/>
                </a:solidFill>
              </a:endParaRPr>
            </a:p>
          </p:txBody>
        </p:sp>
        <p:sp>
          <p:nvSpPr>
            <p:cNvPr id="472" name="Google Shape;472;p33"/>
            <p:cNvSpPr txBox="1"/>
            <p:nvPr/>
          </p:nvSpPr>
          <p:spPr>
            <a:xfrm>
              <a:off x="5828654" y="3128864"/>
              <a:ext cx="697200" cy="26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+5CC</a:t>
              </a:r>
              <a:endParaRPr>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478" name="Google Shape;478;p34"/>
          <p:cNvSpPr/>
          <p:nvPr/>
        </p:nvSpPr>
        <p:spPr>
          <a:xfrm flipH="1">
            <a:off x="1404575" y="213107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9" name="Google Shape;479;p34"/>
          <p:cNvSpPr/>
          <p:nvPr/>
        </p:nvSpPr>
        <p:spPr>
          <a:xfrm>
            <a:off x="1881425" y="32340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Google Shape;480;p34"/>
          <p:cNvSpPr txBox="1"/>
          <p:nvPr/>
        </p:nvSpPr>
        <p:spPr>
          <a:xfrm>
            <a:off x="1987000" y="32532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481" name="Google Shape;481;p34"/>
          <p:cNvGrpSpPr/>
          <p:nvPr/>
        </p:nvGrpSpPr>
        <p:grpSpPr>
          <a:xfrm>
            <a:off x="518675" y="2467400"/>
            <a:ext cx="688200" cy="1046450"/>
            <a:chOff x="1308425" y="1723525"/>
            <a:chExt cx="688200" cy="1046450"/>
          </a:xfrm>
        </p:grpSpPr>
        <p:sp>
          <p:nvSpPr>
            <p:cNvPr id="482" name="Google Shape;482;p34"/>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Google Shape;483;p34"/>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84" name="Google Shape;484;p34"/>
          <p:cNvSpPr txBox="1"/>
          <p:nvPr/>
        </p:nvSpPr>
        <p:spPr>
          <a:xfrm>
            <a:off x="1594025" y="24057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485" name="Google Shape;485;p34"/>
          <p:cNvSpPr txBox="1"/>
          <p:nvPr/>
        </p:nvSpPr>
        <p:spPr>
          <a:xfrm>
            <a:off x="1594025" y="25545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486" name="Google Shape;486;p34"/>
          <p:cNvSpPr txBox="1"/>
          <p:nvPr/>
        </p:nvSpPr>
        <p:spPr>
          <a:xfrm>
            <a:off x="1594025" y="27129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487" name="Google Shape;487;p34"/>
          <p:cNvSpPr txBox="1"/>
          <p:nvPr/>
        </p:nvSpPr>
        <p:spPr>
          <a:xfrm>
            <a:off x="1593425" y="28905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488" name="Google Shape;488;p34"/>
          <p:cNvSpPr txBox="1"/>
          <p:nvPr/>
        </p:nvSpPr>
        <p:spPr>
          <a:xfrm>
            <a:off x="564775" y="301052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489" name="Google Shape;489;p34"/>
          <p:cNvGrpSpPr/>
          <p:nvPr/>
        </p:nvGrpSpPr>
        <p:grpSpPr>
          <a:xfrm>
            <a:off x="5629188" y="1290125"/>
            <a:ext cx="688200" cy="1046450"/>
            <a:chOff x="1308425" y="1723525"/>
            <a:chExt cx="688200" cy="1046450"/>
          </a:xfrm>
        </p:grpSpPr>
        <p:sp>
          <p:nvSpPr>
            <p:cNvPr id="490" name="Google Shape;490;p34"/>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Google Shape;491;p34"/>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92" name="Google Shape;492;p34"/>
          <p:cNvSpPr txBox="1"/>
          <p:nvPr/>
        </p:nvSpPr>
        <p:spPr>
          <a:xfrm>
            <a:off x="5719488" y="17818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493" name="Google Shape;493;p34"/>
          <p:cNvSpPr/>
          <p:nvPr/>
        </p:nvSpPr>
        <p:spPr>
          <a:xfrm flipH="1" rot="-111056">
            <a:off x="3742562" y="283160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Google Shape;494;p34"/>
          <p:cNvSpPr/>
          <p:nvPr/>
        </p:nvSpPr>
        <p:spPr>
          <a:xfrm flipH="1" rot="-117113">
            <a:off x="3823477" y="264439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Google Shape;495;p34"/>
          <p:cNvSpPr/>
          <p:nvPr/>
        </p:nvSpPr>
        <p:spPr>
          <a:xfrm flipH="1" rot="-116332">
            <a:off x="4011147" y="241713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6" name="Google Shape;496;p34"/>
          <p:cNvGrpSpPr/>
          <p:nvPr/>
        </p:nvGrpSpPr>
        <p:grpSpPr>
          <a:xfrm>
            <a:off x="6690275" y="1367575"/>
            <a:ext cx="2204250" cy="1621200"/>
            <a:chOff x="6690275" y="1367575"/>
            <a:chExt cx="2204250" cy="1621200"/>
          </a:xfrm>
        </p:grpSpPr>
        <p:sp>
          <p:nvSpPr>
            <p:cNvPr id="497" name="Google Shape;497;p34"/>
            <p:cNvSpPr txBox="1"/>
            <p:nvPr/>
          </p:nvSpPr>
          <p:spPr>
            <a:xfrm>
              <a:off x="7811325" y="175625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sp>
          <p:nvSpPr>
            <p:cNvPr id="498" name="Google Shape;498;p34"/>
            <p:cNvSpPr/>
            <p:nvPr/>
          </p:nvSpPr>
          <p:spPr>
            <a:xfrm flipH="1">
              <a:off x="6690275" y="1367575"/>
              <a:ext cx="2014800" cy="162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99" name="Google Shape;499;p34"/>
            <p:cNvSpPr/>
            <p:nvPr/>
          </p:nvSpPr>
          <p:spPr>
            <a:xfrm>
              <a:off x="7167125" y="24705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Google Shape;500;p34"/>
            <p:cNvSpPr txBox="1"/>
            <p:nvPr/>
          </p:nvSpPr>
          <p:spPr>
            <a:xfrm>
              <a:off x="7272700" y="24897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sp>
          <p:nvSpPr>
            <p:cNvPr id="501" name="Google Shape;501;p34"/>
            <p:cNvSpPr txBox="1"/>
            <p:nvPr/>
          </p:nvSpPr>
          <p:spPr>
            <a:xfrm>
              <a:off x="6879725" y="16422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502" name="Google Shape;502;p34"/>
            <p:cNvSpPr txBox="1"/>
            <p:nvPr/>
          </p:nvSpPr>
          <p:spPr>
            <a:xfrm>
              <a:off x="6879725" y="17910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503" name="Google Shape;503;p34"/>
            <p:cNvSpPr txBox="1"/>
            <p:nvPr/>
          </p:nvSpPr>
          <p:spPr>
            <a:xfrm>
              <a:off x="6879725" y="19494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504" name="Google Shape;504;p34"/>
            <p:cNvSpPr txBox="1"/>
            <p:nvPr/>
          </p:nvSpPr>
          <p:spPr>
            <a:xfrm>
              <a:off x="6879125" y="21270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grpSp>
      <p:cxnSp>
        <p:nvCxnSpPr>
          <p:cNvPr id="505" name="Google Shape;505;p34"/>
          <p:cNvCxnSpPr/>
          <p:nvPr/>
        </p:nvCxnSpPr>
        <p:spPr>
          <a:xfrm flipH="1" rot="10800000">
            <a:off x="5929325" y="3085375"/>
            <a:ext cx="996300" cy="666900"/>
          </a:xfrm>
          <a:prstGeom prst="straightConnector1">
            <a:avLst/>
          </a:prstGeom>
          <a:noFill/>
          <a:ln cap="flat" cmpd="sng" w="38100">
            <a:solidFill>
              <a:srgbClr val="CCCCCC"/>
            </a:solidFill>
            <a:prstDash val="solid"/>
            <a:round/>
            <a:headEnd len="med" w="med" type="triangle"/>
            <a:tailEnd len="med" w="med" type="none"/>
          </a:ln>
        </p:spPr>
      </p:cxnSp>
      <p:sp>
        <p:nvSpPr>
          <p:cNvPr id="506" name="Google Shape;506;p34"/>
          <p:cNvSpPr txBox="1"/>
          <p:nvPr/>
        </p:nvSpPr>
        <p:spPr>
          <a:xfrm rot="-2220088">
            <a:off x="5846741" y="2981052"/>
            <a:ext cx="940622" cy="39330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sp>
        <p:nvSpPr>
          <p:cNvPr id="507" name="Google Shape;507;p34"/>
          <p:cNvSpPr txBox="1"/>
          <p:nvPr/>
        </p:nvSpPr>
        <p:spPr>
          <a:xfrm>
            <a:off x="5083325" y="3848875"/>
            <a:ext cx="2592900" cy="99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00000000000011100101111010101001010100000010101110101000000101001010….</a:t>
            </a:r>
            <a:endParaRPr>
              <a:solidFill>
                <a:srgbClr val="FFFFFF"/>
              </a:solidFill>
            </a:endParaRPr>
          </a:p>
        </p:txBody>
      </p:sp>
      <p:sp>
        <p:nvSpPr>
          <p:cNvPr id="508" name="Google Shape;508;p34"/>
          <p:cNvSpPr txBox="1"/>
          <p:nvPr/>
        </p:nvSpPr>
        <p:spPr>
          <a:xfrm>
            <a:off x="7875875" y="3848875"/>
            <a:ext cx="829200" cy="42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N = 10</a:t>
            </a:r>
            <a:endParaRPr>
              <a:solidFill>
                <a:srgbClr val="FFFFFF"/>
              </a:solidFill>
            </a:endParaRPr>
          </a:p>
        </p:txBody>
      </p:sp>
      <p:pic>
        <p:nvPicPr>
          <p:cNvPr id="509" name="Google Shape;509;p34"/>
          <p:cNvPicPr preferRelativeResize="0"/>
          <p:nvPr/>
        </p:nvPicPr>
        <p:blipFill>
          <a:blip r:embed="rId3">
            <a:alphaModFix/>
          </a:blip>
          <a:stretch>
            <a:fillRect/>
          </a:stretch>
        </p:blipFill>
        <p:spPr>
          <a:xfrm>
            <a:off x="7857262" y="4179375"/>
            <a:ext cx="866425" cy="866425"/>
          </a:xfrm>
          <a:prstGeom prst="rect">
            <a:avLst/>
          </a:prstGeom>
          <a:noFill/>
          <a:ln>
            <a:noFill/>
          </a:ln>
        </p:spPr>
      </p:pic>
      <p:sp>
        <p:nvSpPr>
          <p:cNvPr id="510" name="Google Shape;510;p34"/>
          <p:cNvSpPr txBox="1"/>
          <p:nvPr>
            <p:ph idx="1" type="body"/>
          </p:nvPr>
        </p:nvSpPr>
        <p:spPr>
          <a:xfrm>
            <a:off x="311700" y="1102100"/>
            <a:ext cx="8520600" cy="508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does Alice know she hasn’t missed</a:t>
            </a:r>
            <a:br>
              <a:rPr lang="en"/>
            </a:br>
            <a:r>
              <a:rPr lang="en"/>
              <a:t>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grpSp>
        <p:nvGrpSpPr>
          <p:cNvPr id="515" name="Google Shape;515;p35"/>
          <p:cNvGrpSpPr/>
          <p:nvPr/>
        </p:nvGrpSpPr>
        <p:grpSpPr>
          <a:xfrm>
            <a:off x="3442275" y="1724025"/>
            <a:ext cx="2204250" cy="2021100"/>
            <a:chOff x="3442275" y="1724025"/>
            <a:chExt cx="2204250" cy="2021100"/>
          </a:xfrm>
        </p:grpSpPr>
        <p:sp>
          <p:nvSpPr>
            <p:cNvPr id="516" name="Google Shape;516;p35"/>
            <p:cNvSpPr/>
            <p:nvPr/>
          </p:nvSpPr>
          <p:spPr>
            <a:xfrm flipH="1">
              <a:off x="3442275" y="1724025"/>
              <a:ext cx="2014800" cy="2021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7" name="Google Shape;517;p35"/>
            <p:cNvSpPr/>
            <p:nvPr/>
          </p:nvSpPr>
          <p:spPr>
            <a:xfrm>
              <a:off x="3919125" y="32268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Google Shape;518;p35"/>
            <p:cNvSpPr txBox="1"/>
            <p:nvPr/>
          </p:nvSpPr>
          <p:spPr>
            <a:xfrm>
              <a:off x="3631725" y="23984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519" name="Google Shape;519;p35"/>
            <p:cNvSpPr txBox="1"/>
            <p:nvPr/>
          </p:nvSpPr>
          <p:spPr>
            <a:xfrm>
              <a:off x="3631725" y="25472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520" name="Google Shape;520;p35"/>
            <p:cNvSpPr txBox="1"/>
            <p:nvPr/>
          </p:nvSpPr>
          <p:spPr>
            <a:xfrm>
              <a:off x="3631725" y="27056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521" name="Google Shape;521;p35"/>
            <p:cNvSpPr txBox="1"/>
            <p:nvPr/>
          </p:nvSpPr>
          <p:spPr>
            <a:xfrm>
              <a:off x="3631125" y="28832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grpSp>
      <p:sp>
        <p:nvSpPr>
          <p:cNvPr id="522" name="Google Shape;52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523" name="Google Shape;523;p35"/>
          <p:cNvSpPr/>
          <p:nvPr/>
        </p:nvSpPr>
        <p:spPr>
          <a:xfrm>
            <a:off x="3904875" y="205765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24" name="Google Shape;524;p35"/>
          <p:cNvGrpSpPr/>
          <p:nvPr/>
        </p:nvGrpSpPr>
        <p:grpSpPr>
          <a:xfrm>
            <a:off x="510925" y="1745450"/>
            <a:ext cx="2203650" cy="2021100"/>
            <a:chOff x="510925" y="1745450"/>
            <a:chExt cx="2203650" cy="2021100"/>
          </a:xfrm>
        </p:grpSpPr>
        <p:sp>
          <p:nvSpPr>
            <p:cNvPr id="525" name="Google Shape;525;p35"/>
            <p:cNvSpPr/>
            <p:nvPr/>
          </p:nvSpPr>
          <p:spPr>
            <a:xfrm flipH="1">
              <a:off x="510925" y="1745450"/>
              <a:ext cx="2014800" cy="2021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6" name="Google Shape;526;p35"/>
            <p:cNvSpPr/>
            <p:nvPr/>
          </p:nvSpPr>
          <p:spPr>
            <a:xfrm>
              <a:off x="987775" y="324825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Google Shape;527;p35"/>
            <p:cNvSpPr txBox="1"/>
            <p:nvPr/>
          </p:nvSpPr>
          <p:spPr>
            <a:xfrm>
              <a:off x="1093350" y="3267425"/>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01482</a:t>
              </a:r>
              <a:endParaRPr/>
            </a:p>
          </p:txBody>
        </p:sp>
        <p:sp>
          <p:nvSpPr>
            <p:cNvPr id="528" name="Google Shape;528;p35"/>
            <p:cNvSpPr txBox="1"/>
            <p:nvPr/>
          </p:nvSpPr>
          <p:spPr>
            <a:xfrm>
              <a:off x="700375" y="2419900"/>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Eve owes Fred 20CC</a:t>
              </a:r>
              <a:endParaRPr sz="1000"/>
            </a:p>
          </p:txBody>
        </p:sp>
        <p:sp>
          <p:nvSpPr>
            <p:cNvPr id="529" name="Google Shape;529;p35"/>
            <p:cNvSpPr txBox="1"/>
            <p:nvPr/>
          </p:nvSpPr>
          <p:spPr>
            <a:xfrm>
              <a:off x="700375" y="2568700"/>
              <a:ext cx="16095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Fred</a:t>
              </a:r>
              <a:r>
                <a:rPr lang="en" sz="1000"/>
                <a:t> owes Gina 123CC</a:t>
              </a:r>
              <a:endParaRPr sz="1000"/>
            </a:p>
          </p:txBody>
        </p:sp>
        <p:sp>
          <p:nvSpPr>
            <p:cNvPr id="530" name="Google Shape;530;p35"/>
            <p:cNvSpPr txBox="1"/>
            <p:nvPr/>
          </p:nvSpPr>
          <p:spPr>
            <a:xfrm>
              <a:off x="700375" y="2727100"/>
              <a:ext cx="1549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Fred ows Harold 10CC</a:t>
              </a:r>
              <a:endParaRPr sz="1000"/>
            </a:p>
          </p:txBody>
        </p:sp>
        <p:sp>
          <p:nvSpPr>
            <p:cNvPr id="531" name="Google Shape;531;p35"/>
            <p:cNvSpPr txBox="1"/>
            <p:nvPr/>
          </p:nvSpPr>
          <p:spPr>
            <a:xfrm>
              <a:off x="699775" y="29046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Gina </a:t>
              </a:r>
              <a:r>
                <a:rPr lang="en" sz="1000"/>
                <a:t>owes Eve 500CC</a:t>
              </a:r>
              <a:endParaRPr sz="1000"/>
            </a:p>
          </p:txBody>
        </p:sp>
      </p:grpSp>
      <p:grpSp>
        <p:nvGrpSpPr>
          <p:cNvPr id="532" name="Google Shape;532;p35"/>
          <p:cNvGrpSpPr/>
          <p:nvPr/>
        </p:nvGrpSpPr>
        <p:grpSpPr>
          <a:xfrm>
            <a:off x="2571750" y="2007648"/>
            <a:ext cx="1631100" cy="740327"/>
            <a:chOff x="2571750" y="2007648"/>
            <a:chExt cx="1631100" cy="740327"/>
          </a:xfrm>
        </p:grpSpPr>
        <p:cxnSp>
          <p:nvCxnSpPr>
            <p:cNvPr id="533" name="Google Shape;533;p35"/>
            <p:cNvCxnSpPr/>
            <p:nvPr/>
          </p:nvCxnSpPr>
          <p:spPr>
            <a:xfrm flipH="1" rot="10800000">
              <a:off x="2571750" y="2283575"/>
              <a:ext cx="1631100" cy="464400"/>
            </a:xfrm>
            <a:prstGeom prst="curvedConnector3">
              <a:avLst>
                <a:gd fmla="val 50000" name="adj1"/>
              </a:avLst>
            </a:prstGeom>
            <a:noFill/>
            <a:ln cap="flat" cmpd="sng" w="28575">
              <a:solidFill>
                <a:srgbClr val="FFFF00"/>
              </a:solidFill>
              <a:prstDash val="solid"/>
              <a:round/>
              <a:headEnd len="med" w="med" type="oval"/>
              <a:tailEnd len="med" w="med" type="triangle"/>
            </a:ln>
          </p:spPr>
        </p:cxnSp>
        <p:sp>
          <p:nvSpPr>
            <p:cNvPr id="534" name="Google Shape;534;p35"/>
            <p:cNvSpPr txBox="1"/>
            <p:nvPr/>
          </p:nvSpPr>
          <p:spPr>
            <a:xfrm rot="-1017319">
              <a:off x="2615910" y="2140406"/>
              <a:ext cx="977280" cy="44878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00"/>
                  </a:solidFill>
                </a:rPr>
                <a:t>SHA-256</a:t>
              </a:r>
              <a:endParaRPr>
                <a:solidFill>
                  <a:srgbClr val="FFFF00"/>
                </a:solidFill>
              </a:endParaRPr>
            </a:p>
          </p:txBody>
        </p:sp>
      </p:grpSp>
      <p:grpSp>
        <p:nvGrpSpPr>
          <p:cNvPr id="535" name="Google Shape;535;p35"/>
          <p:cNvGrpSpPr/>
          <p:nvPr/>
        </p:nvGrpSpPr>
        <p:grpSpPr>
          <a:xfrm>
            <a:off x="-389150" y="1674025"/>
            <a:ext cx="8808500" cy="2021100"/>
            <a:chOff x="-389150" y="1674025"/>
            <a:chExt cx="8808500" cy="2021100"/>
          </a:xfrm>
        </p:grpSpPr>
        <p:sp>
          <p:nvSpPr>
            <p:cNvPr id="536" name="Google Shape;536;p35"/>
            <p:cNvSpPr txBox="1"/>
            <p:nvPr/>
          </p:nvSpPr>
          <p:spPr>
            <a:xfrm>
              <a:off x="4024700" y="32460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537" name="Google Shape;537;p35"/>
            <p:cNvGrpSpPr/>
            <p:nvPr/>
          </p:nvGrpSpPr>
          <p:grpSpPr>
            <a:xfrm>
              <a:off x="-389150" y="1674025"/>
              <a:ext cx="8808500" cy="2021100"/>
              <a:chOff x="-389150" y="1674025"/>
              <a:chExt cx="8808500" cy="2021100"/>
            </a:xfrm>
          </p:grpSpPr>
          <p:sp>
            <p:nvSpPr>
              <p:cNvPr id="538" name="Google Shape;538;p35"/>
              <p:cNvSpPr/>
              <p:nvPr/>
            </p:nvSpPr>
            <p:spPr>
              <a:xfrm>
                <a:off x="973525" y="20790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nvGrpSpPr>
              <p:cNvPr id="539" name="Google Shape;539;p35"/>
              <p:cNvGrpSpPr/>
              <p:nvPr/>
            </p:nvGrpSpPr>
            <p:grpSpPr>
              <a:xfrm>
                <a:off x="-389150" y="1674025"/>
                <a:ext cx="8808500" cy="2021100"/>
                <a:chOff x="-389150" y="1674025"/>
                <a:chExt cx="8808500" cy="2021100"/>
              </a:xfrm>
            </p:grpSpPr>
            <p:grpSp>
              <p:nvGrpSpPr>
                <p:cNvPr id="540" name="Google Shape;540;p35"/>
                <p:cNvGrpSpPr/>
                <p:nvPr/>
              </p:nvGrpSpPr>
              <p:grpSpPr>
                <a:xfrm>
                  <a:off x="-192875" y="1674025"/>
                  <a:ext cx="8612225" cy="2021100"/>
                  <a:chOff x="-192875" y="1674025"/>
                  <a:chExt cx="8612225" cy="2021100"/>
                </a:xfrm>
              </p:grpSpPr>
              <p:cxnSp>
                <p:nvCxnSpPr>
                  <p:cNvPr id="541" name="Google Shape;541;p35"/>
                  <p:cNvCxnSpPr/>
                  <p:nvPr/>
                </p:nvCxnSpPr>
                <p:spPr>
                  <a:xfrm flipH="1" rot="10800000">
                    <a:off x="-192875" y="2269275"/>
                    <a:ext cx="1631100" cy="464400"/>
                  </a:xfrm>
                  <a:prstGeom prst="curvedConnector3">
                    <a:avLst>
                      <a:gd fmla="val 50000" name="adj1"/>
                    </a:avLst>
                  </a:prstGeom>
                  <a:noFill/>
                  <a:ln cap="flat" cmpd="sng" w="28575">
                    <a:solidFill>
                      <a:srgbClr val="FFFF00"/>
                    </a:solidFill>
                    <a:prstDash val="solid"/>
                    <a:round/>
                    <a:headEnd len="med" w="med" type="oval"/>
                    <a:tailEnd len="med" w="med" type="triangle"/>
                  </a:ln>
                </p:spPr>
              </p:cxnSp>
              <p:sp>
                <p:nvSpPr>
                  <p:cNvPr id="542" name="Google Shape;542;p35"/>
                  <p:cNvSpPr/>
                  <p:nvPr/>
                </p:nvSpPr>
                <p:spPr>
                  <a:xfrm flipH="1">
                    <a:off x="6404550" y="1674025"/>
                    <a:ext cx="2014800" cy="2021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3" name="Google Shape;543;p35"/>
                  <p:cNvSpPr/>
                  <p:nvPr/>
                </p:nvSpPr>
                <p:spPr>
                  <a:xfrm>
                    <a:off x="6881400" y="31768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Google Shape;544;p35"/>
                  <p:cNvSpPr txBox="1"/>
                  <p:nvPr/>
                </p:nvSpPr>
                <p:spPr>
                  <a:xfrm>
                    <a:off x="7106050" y="3172175"/>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545" name="Google Shape;545;p35"/>
                  <p:cNvSpPr/>
                  <p:nvPr/>
                </p:nvSpPr>
                <p:spPr>
                  <a:xfrm>
                    <a:off x="6867150" y="200765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546" name="Google Shape;546;p35"/>
                  <p:cNvCxnSpPr/>
                  <p:nvPr/>
                </p:nvCxnSpPr>
                <p:spPr>
                  <a:xfrm flipH="1" rot="10800000">
                    <a:off x="5534025" y="2233575"/>
                    <a:ext cx="1631100" cy="464400"/>
                  </a:xfrm>
                  <a:prstGeom prst="curvedConnector3">
                    <a:avLst>
                      <a:gd fmla="val 50000" name="adj1"/>
                    </a:avLst>
                  </a:prstGeom>
                  <a:noFill/>
                  <a:ln cap="flat" cmpd="sng" w="28575">
                    <a:solidFill>
                      <a:srgbClr val="FFFF00"/>
                    </a:solidFill>
                    <a:prstDash val="solid"/>
                    <a:round/>
                    <a:headEnd len="med" w="med" type="oval"/>
                    <a:tailEnd len="med" w="med" type="triangle"/>
                  </a:ln>
                </p:spPr>
              </p:cxnSp>
              <p:sp>
                <p:nvSpPr>
                  <p:cNvPr id="547" name="Google Shape;547;p35"/>
                  <p:cNvSpPr txBox="1"/>
                  <p:nvPr/>
                </p:nvSpPr>
                <p:spPr>
                  <a:xfrm>
                    <a:off x="6869900" y="2605075"/>
                    <a:ext cx="10359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t>
                    </a:r>
                    <a:endParaRPr/>
                  </a:p>
                </p:txBody>
              </p:sp>
            </p:grpSp>
            <p:sp>
              <p:nvSpPr>
                <p:cNvPr id="548" name="Google Shape;548;p35"/>
                <p:cNvSpPr txBox="1"/>
                <p:nvPr/>
              </p:nvSpPr>
              <p:spPr>
                <a:xfrm rot="-1017319">
                  <a:off x="5625835" y="2051331"/>
                  <a:ext cx="977280" cy="448784"/>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00"/>
                      </a:solidFill>
                    </a:rPr>
                    <a:t>SHA-256</a:t>
                  </a:r>
                  <a:endParaRPr>
                    <a:solidFill>
                      <a:srgbClr val="FFFF00"/>
                    </a:solidFill>
                  </a:endParaRPr>
                </a:p>
              </p:txBody>
            </p:sp>
            <p:sp>
              <p:nvSpPr>
                <p:cNvPr id="549" name="Google Shape;549;p35"/>
                <p:cNvSpPr txBox="1"/>
                <p:nvPr/>
              </p:nvSpPr>
              <p:spPr>
                <a:xfrm rot="-1017319">
                  <a:off x="-344990" y="2211831"/>
                  <a:ext cx="977280" cy="448784"/>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00"/>
                      </a:solidFill>
                    </a:rPr>
                    <a:t>SHA-256</a:t>
                  </a:r>
                  <a:endParaRPr>
                    <a:solidFill>
                      <a:srgbClr val="FFFF00"/>
                    </a:solidFill>
                  </a:endParaRPr>
                </a:p>
              </p:txBody>
            </p:sp>
          </p:grpSp>
        </p:grpSp>
      </p:grpSp>
      <p:sp>
        <p:nvSpPr>
          <p:cNvPr id="550" name="Google Shape;550;p35"/>
          <p:cNvSpPr txBox="1"/>
          <p:nvPr/>
        </p:nvSpPr>
        <p:spPr>
          <a:xfrm>
            <a:off x="3628450" y="4351425"/>
            <a:ext cx="22605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E06666"/>
                </a:solidFill>
              </a:rPr>
              <a:t>BLOCKCHAIN</a:t>
            </a:r>
            <a:endParaRPr b="1" sz="1800">
              <a:solidFill>
                <a:srgbClr val="E0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556" name="Google Shape;556;p36"/>
          <p:cNvSpPr/>
          <p:nvPr/>
        </p:nvSpPr>
        <p:spPr>
          <a:xfrm flipH="1">
            <a:off x="1404575" y="1722675"/>
            <a:ext cx="2014800" cy="20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7" name="Google Shape;557;p36"/>
          <p:cNvSpPr/>
          <p:nvPr/>
        </p:nvSpPr>
        <p:spPr>
          <a:xfrm>
            <a:off x="1881425" y="32340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Google Shape;558;p36"/>
          <p:cNvSpPr txBox="1"/>
          <p:nvPr/>
        </p:nvSpPr>
        <p:spPr>
          <a:xfrm>
            <a:off x="1987000" y="32532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559" name="Google Shape;559;p36"/>
          <p:cNvGrpSpPr/>
          <p:nvPr/>
        </p:nvGrpSpPr>
        <p:grpSpPr>
          <a:xfrm>
            <a:off x="518675" y="2467400"/>
            <a:ext cx="688200" cy="1046450"/>
            <a:chOff x="1308425" y="1723525"/>
            <a:chExt cx="688200" cy="1046450"/>
          </a:xfrm>
        </p:grpSpPr>
        <p:sp>
          <p:nvSpPr>
            <p:cNvPr id="560" name="Google Shape;560;p3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Google Shape;561;p3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2" name="Google Shape;562;p36"/>
          <p:cNvSpPr txBox="1"/>
          <p:nvPr/>
        </p:nvSpPr>
        <p:spPr>
          <a:xfrm>
            <a:off x="1594025" y="24057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563" name="Google Shape;563;p36"/>
          <p:cNvSpPr txBox="1"/>
          <p:nvPr/>
        </p:nvSpPr>
        <p:spPr>
          <a:xfrm>
            <a:off x="1594025" y="25545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564" name="Google Shape;564;p36"/>
          <p:cNvSpPr txBox="1"/>
          <p:nvPr/>
        </p:nvSpPr>
        <p:spPr>
          <a:xfrm>
            <a:off x="1594025" y="27129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565" name="Google Shape;565;p36"/>
          <p:cNvSpPr txBox="1"/>
          <p:nvPr/>
        </p:nvSpPr>
        <p:spPr>
          <a:xfrm>
            <a:off x="1593425" y="28905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566" name="Google Shape;566;p36"/>
          <p:cNvSpPr txBox="1"/>
          <p:nvPr/>
        </p:nvSpPr>
        <p:spPr>
          <a:xfrm>
            <a:off x="564775" y="301052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567" name="Google Shape;567;p36"/>
          <p:cNvGrpSpPr/>
          <p:nvPr/>
        </p:nvGrpSpPr>
        <p:grpSpPr>
          <a:xfrm>
            <a:off x="5629188" y="1290125"/>
            <a:ext cx="688200" cy="1046450"/>
            <a:chOff x="1308425" y="1723525"/>
            <a:chExt cx="688200" cy="1046450"/>
          </a:xfrm>
        </p:grpSpPr>
        <p:sp>
          <p:nvSpPr>
            <p:cNvPr id="568" name="Google Shape;568;p36"/>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36"/>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0" name="Google Shape;570;p36"/>
          <p:cNvSpPr txBox="1"/>
          <p:nvPr/>
        </p:nvSpPr>
        <p:spPr>
          <a:xfrm>
            <a:off x="5719488" y="17818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571" name="Google Shape;571;p36"/>
          <p:cNvSpPr/>
          <p:nvPr/>
        </p:nvSpPr>
        <p:spPr>
          <a:xfrm flipH="1" rot="-111056">
            <a:off x="3742562" y="283160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36"/>
          <p:cNvSpPr/>
          <p:nvPr/>
        </p:nvSpPr>
        <p:spPr>
          <a:xfrm flipH="1" rot="-117113">
            <a:off x="3823477" y="264439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Google Shape;573;p36"/>
          <p:cNvSpPr/>
          <p:nvPr/>
        </p:nvSpPr>
        <p:spPr>
          <a:xfrm flipH="1" rot="-116332">
            <a:off x="4011147" y="241713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Google Shape;574;p36"/>
          <p:cNvSpPr txBox="1"/>
          <p:nvPr/>
        </p:nvSpPr>
        <p:spPr>
          <a:xfrm>
            <a:off x="5338450" y="3752475"/>
            <a:ext cx="1213500" cy="39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83332</a:t>
            </a:r>
            <a:endParaRPr sz="1800">
              <a:solidFill>
                <a:srgbClr val="FFFFFF"/>
              </a:solidFill>
            </a:endParaRPr>
          </a:p>
        </p:txBody>
      </p:sp>
      <p:pic>
        <p:nvPicPr>
          <p:cNvPr id="575" name="Google Shape;575;p36"/>
          <p:cNvPicPr preferRelativeResize="0"/>
          <p:nvPr/>
        </p:nvPicPr>
        <p:blipFill>
          <a:blip r:embed="rId3">
            <a:alphaModFix/>
          </a:blip>
          <a:stretch>
            <a:fillRect/>
          </a:stretch>
        </p:blipFill>
        <p:spPr>
          <a:xfrm>
            <a:off x="6705587" y="3752475"/>
            <a:ext cx="866425" cy="866425"/>
          </a:xfrm>
          <a:prstGeom prst="rect">
            <a:avLst/>
          </a:prstGeom>
          <a:noFill/>
          <a:ln>
            <a:noFill/>
          </a:ln>
        </p:spPr>
      </p:pic>
      <p:sp>
        <p:nvSpPr>
          <p:cNvPr id="576" name="Google Shape;576;p36"/>
          <p:cNvSpPr/>
          <p:nvPr/>
        </p:nvSpPr>
        <p:spPr>
          <a:xfrm>
            <a:off x="1882309" y="206545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Google Shape;577;p36"/>
          <p:cNvSpPr txBox="1"/>
          <p:nvPr/>
        </p:nvSpPr>
        <p:spPr>
          <a:xfrm>
            <a:off x="1987884" y="208463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sp>
        <p:nvSpPr>
          <p:cNvPr id="578" name="Google Shape;578;p36"/>
          <p:cNvSpPr/>
          <p:nvPr/>
        </p:nvSpPr>
        <p:spPr>
          <a:xfrm flipH="1">
            <a:off x="5083325" y="15270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79" name="Google Shape;579;p36"/>
          <p:cNvGrpSpPr/>
          <p:nvPr/>
        </p:nvGrpSpPr>
        <p:grpSpPr>
          <a:xfrm>
            <a:off x="5823102" y="2737602"/>
            <a:ext cx="1102523" cy="1014673"/>
            <a:chOff x="5823102" y="2737602"/>
            <a:chExt cx="1102523" cy="1014673"/>
          </a:xfrm>
        </p:grpSpPr>
        <p:cxnSp>
          <p:nvCxnSpPr>
            <p:cNvPr id="580" name="Google Shape;580;p36"/>
            <p:cNvCxnSpPr/>
            <p:nvPr/>
          </p:nvCxnSpPr>
          <p:spPr>
            <a:xfrm flipH="1" rot="10800000">
              <a:off x="5929325" y="3085375"/>
              <a:ext cx="996300" cy="666900"/>
            </a:xfrm>
            <a:prstGeom prst="straightConnector1">
              <a:avLst/>
            </a:prstGeom>
            <a:noFill/>
            <a:ln cap="flat" cmpd="sng" w="38100">
              <a:solidFill>
                <a:srgbClr val="CCCCCC"/>
              </a:solidFill>
              <a:prstDash val="solid"/>
              <a:round/>
              <a:headEnd len="med" w="med" type="triangle"/>
              <a:tailEnd len="med" w="med" type="none"/>
            </a:ln>
          </p:spPr>
        </p:cxnSp>
        <p:sp>
          <p:nvSpPr>
            <p:cNvPr id="581" name="Google Shape;581;p36"/>
            <p:cNvSpPr txBox="1"/>
            <p:nvPr/>
          </p:nvSpPr>
          <p:spPr>
            <a:xfrm rot="-2220088">
              <a:off x="5846741" y="2981052"/>
              <a:ext cx="940622" cy="39330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grpSp>
      <p:grpSp>
        <p:nvGrpSpPr>
          <p:cNvPr id="582" name="Google Shape;582;p36"/>
          <p:cNvGrpSpPr/>
          <p:nvPr/>
        </p:nvGrpSpPr>
        <p:grpSpPr>
          <a:xfrm>
            <a:off x="6705575" y="1064275"/>
            <a:ext cx="2203650" cy="2021100"/>
            <a:chOff x="6705575" y="1064275"/>
            <a:chExt cx="2203650" cy="2021100"/>
          </a:xfrm>
        </p:grpSpPr>
        <p:grpSp>
          <p:nvGrpSpPr>
            <p:cNvPr id="583" name="Google Shape;583;p36"/>
            <p:cNvGrpSpPr/>
            <p:nvPr/>
          </p:nvGrpSpPr>
          <p:grpSpPr>
            <a:xfrm>
              <a:off x="6705575" y="1064275"/>
              <a:ext cx="2203650" cy="2021100"/>
              <a:chOff x="510925" y="1745450"/>
              <a:chExt cx="2203650" cy="2021100"/>
            </a:xfrm>
          </p:grpSpPr>
          <p:sp>
            <p:nvSpPr>
              <p:cNvPr id="584" name="Google Shape;584;p36"/>
              <p:cNvSpPr/>
              <p:nvPr/>
            </p:nvSpPr>
            <p:spPr>
              <a:xfrm flipH="1">
                <a:off x="510925" y="1745450"/>
                <a:ext cx="2014800" cy="2021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5" name="Google Shape;585;p36"/>
              <p:cNvSpPr/>
              <p:nvPr/>
            </p:nvSpPr>
            <p:spPr>
              <a:xfrm>
                <a:off x="987775" y="324825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Google Shape;586;p36"/>
              <p:cNvSpPr txBox="1"/>
              <p:nvPr/>
            </p:nvSpPr>
            <p:spPr>
              <a:xfrm>
                <a:off x="1093350" y="3267425"/>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01482</a:t>
                </a:r>
                <a:endParaRPr/>
              </a:p>
            </p:txBody>
          </p:sp>
          <p:sp>
            <p:nvSpPr>
              <p:cNvPr id="587" name="Google Shape;587;p36"/>
              <p:cNvSpPr txBox="1"/>
              <p:nvPr/>
            </p:nvSpPr>
            <p:spPr>
              <a:xfrm>
                <a:off x="700375" y="2419900"/>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Eve owes Fred 20CC</a:t>
                </a:r>
                <a:endParaRPr sz="1000"/>
              </a:p>
            </p:txBody>
          </p:sp>
          <p:sp>
            <p:nvSpPr>
              <p:cNvPr id="588" name="Google Shape;588;p36"/>
              <p:cNvSpPr txBox="1"/>
              <p:nvPr/>
            </p:nvSpPr>
            <p:spPr>
              <a:xfrm>
                <a:off x="700375" y="2568700"/>
                <a:ext cx="16095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Fred owes Gina 123CC</a:t>
                </a:r>
                <a:endParaRPr sz="1000"/>
              </a:p>
            </p:txBody>
          </p:sp>
          <p:sp>
            <p:nvSpPr>
              <p:cNvPr id="589" name="Google Shape;589;p36"/>
              <p:cNvSpPr txBox="1"/>
              <p:nvPr/>
            </p:nvSpPr>
            <p:spPr>
              <a:xfrm>
                <a:off x="700375" y="2727100"/>
                <a:ext cx="1549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Fred ows Harold 10CC</a:t>
                </a:r>
                <a:endParaRPr sz="1000"/>
              </a:p>
            </p:txBody>
          </p:sp>
          <p:sp>
            <p:nvSpPr>
              <p:cNvPr id="590" name="Google Shape;590;p36"/>
              <p:cNvSpPr txBox="1"/>
              <p:nvPr/>
            </p:nvSpPr>
            <p:spPr>
              <a:xfrm>
                <a:off x="699775" y="29046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Gina owes Eve 500CC</a:t>
                </a:r>
                <a:endParaRPr sz="1000"/>
              </a:p>
            </p:txBody>
          </p:sp>
        </p:grpSp>
        <p:sp>
          <p:nvSpPr>
            <p:cNvPr id="591" name="Google Shape;591;p36"/>
            <p:cNvSpPr/>
            <p:nvPr/>
          </p:nvSpPr>
          <p:spPr>
            <a:xfrm>
              <a:off x="7157784" y="138850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Google Shape;592;p36"/>
            <p:cNvSpPr txBox="1"/>
            <p:nvPr/>
          </p:nvSpPr>
          <p:spPr>
            <a:xfrm>
              <a:off x="7263359" y="140768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75245</a:t>
              </a:r>
              <a:endParaRPr/>
            </a:p>
          </p:txBody>
        </p:sp>
      </p:grpSp>
      <p:cxnSp>
        <p:nvCxnSpPr>
          <p:cNvPr id="593" name="Google Shape;593;p36"/>
          <p:cNvCxnSpPr>
            <a:endCxn id="577" idx="3"/>
          </p:cNvCxnSpPr>
          <p:nvPr/>
        </p:nvCxnSpPr>
        <p:spPr>
          <a:xfrm rot="10800000">
            <a:off x="2726784" y="2238234"/>
            <a:ext cx="2611800" cy="1710900"/>
          </a:xfrm>
          <a:prstGeom prst="straightConnector1">
            <a:avLst/>
          </a:prstGeom>
          <a:noFill/>
          <a:ln cap="flat" cmpd="sng" w="38100">
            <a:solidFill>
              <a:srgbClr val="CC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grpSp>
        <p:nvGrpSpPr>
          <p:cNvPr id="599" name="Google Shape;599;p37"/>
          <p:cNvGrpSpPr/>
          <p:nvPr/>
        </p:nvGrpSpPr>
        <p:grpSpPr>
          <a:xfrm>
            <a:off x="518675" y="2467400"/>
            <a:ext cx="688200" cy="1046450"/>
            <a:chOff x="1308425" y="1723525"/>
            <a:chExt cx="688200" cy="1046450"/>
          </a:xfrm>
        </p:grpSpPr>
        <p:sp>
          <p:nvSpPr>
            <p:cNvPr id="600" name="Google Shape;600;p3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Google Shape;601;p3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2" name="Google Shape;602;p37"/>
          <p:cNvSpPr txBox="1"/>
          <p:nvPr/>
        </p:nvSpPr>
        <p:spPr>
          <a:xfrm>
            <a:off x="564775" y="301052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603" name="Google Shape;603;p37"/>
          <p:cNvGrpSpPr/>
          <p:nvPr/>
        </p:nvGrpSpPr>
        <p:grpSpPr>
          <a:xfrm>
            <a:off x="5629188" y="1290125"/>
            <a:ext cx="688200" cy="1046450"/>
            <a:chOff x="1308425" y="1723525"/>
            <a:chExt cx="688200" cy="1046450"/>
          </a:xfrm>
        </p:grpSpPr>
        <p:sp>
          <p:nvSpPr>
            <p:cNvPr id="604" name="Google Shape;604;p37"/>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Google Shape;605;p37"/>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6" name="Google Shape;606;p37"/>
          <p:cNvSpPr txBox="1"/>
          <p:nvPr/>
        </p:nvSpPr>
        <p:spPr>
          <a:xfrm>
            <a:off x="5719488" y="1781800"/>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sp>
        <p:nvSpPr>
          <p:cNvPr id="607" name="Google Shape;607;p37"/>
          <p:cNvSpPr/>
          <p:nvPr/>
        </p:nvSpPr>
        <p:spPr>
          <a:xfrm flipH="1" rot="-111056">
            <a:off x="3742562" y="283160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Google Shape;608;p37"/>
          <p:cNvSpPr/>
          <p:nvPr/>
        </p:nvSpPr>
        <p:spPr>
          <a:xfrm flipH="1" rot="-117113">
            <a:off x="3823477" y="264439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Google Shape;609;p37"/>
          <p:cNvSpPr/>
          <p:nvPr/>
        </p:nvSpPr>
        <p:spPr>
          <a:xfrm flipH="1" rot="-116332">
            <a:off x="4011147" y="241713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10" name="Google Shape;610;p37"/>
          <p:cNvGrpSpPr/>
          <p:nvPr/>
        </p:nvGrpSpPr>
        <p:grpSpPr>
          <a:xfrm>
            <a:off x="5083325" y="2737602"/>
            <a:ext cx="3640363" cy="2308198"/>
            <a:chOff x="5083325" y="2737602"/>
            <a:chExt cx="3640363" cy="2308198"/>
          </a:xfrm>
        </p:grpSpPr>
        <p:cxnSp>
          <p:nvCxnSpPr>
            <p:cNvPr id="611" name="Google Shape;611;p37"/>
            <p:cNvCxnSpPr/>
            <p:nvPr/>
          </p:nvCxnSpPr>
          <p:spPr>
            <a:xfrm flipH="1" rot="10800000">
              <a:off x="5929325" y="3085375"/>
              <a:ext cx="996300" cy="666900"/>
            </a:xfrm>
            <a:prstGeom prst="straightConnector1">
              <a:avLst/>
            </a:prstGeom>
            <a:noFill/>
            <a:ln cap="flat" cmpd="sng" w="38100">
              <a:solidFill>
                <a:srgbClr val="CCCCCC"/>
              </a:solidFill>
              <a:prstDash val="solid"/>
              <a:round/>
              <a:headEnd len="med" w="med" type="triangle"/>
              <a:tailEnd len="med" w="med" type="none"/>
            </a:ln>
          </p:spPr>
        </p:cxnSp>
        <p:sp>
          <p:nvSpPr>
            <p:cNvPr id="612" name="Google Shape;612;p37"/>
            <p:cNvSpPr txBox="1"/>
            <p:nvPr/>
          </p:nvSpPr>
          <p:spPr>
            <a:xfrm rot="-2220088">
              <a:off x="5846741" y="2981052"/>
              <a:ext cx="940622" cy="39330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SHA-256</a:t>
              </a:r>
              <a:endParaRPr>
                <a:solidFill>
                  <a:srgbClr val="FFFFFF"/>
                </a:solidFill>
              </a:endParaRPr>
            </a:p>
          </p:txBody>
        </p:sp>
        <p:sp>
          <p:nvSpPr>
            <p:cNvPr id="613" name="Google Shape;613;p37"/>
            <p:cNvSpPr txBox="1"/>
            <p:nvPr/>
          </p:nvSpPr>
          <p:spPr>
            <a:xfrm>
              <a:off x="5083325" y="3848875"/>
              <a:ext cx="2592900" cy="99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00000000000011100101111010101001010100000010101110101000000101001010….</a:t>
              </a:r>
              <a:endParaRPr>
                <a:solidFill>
                  <a:srgbClr val="FFFFFF"/>
                </a:solidFill>
              </a:endParaRPr>
            </a:p>
          </p:txBody>
        </p:sp>
        <p:sp>
          <p:nvSpPr>
            <p:cNvPr id="614" name="Google Shape;614;p37"/>
            <p:cNvSpPr txBox="1"/>
            <p:nvPr/>
          </p:nvSpPr>
          <p:spPr>
            <a:xfrm>
              <a:off x="7875875" y="3848875"/>
              <a:ext cx="829200" cy="42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N = 10</a:t>
              </a:r>
              <a:endParaRPr>
                <a:solidFill>
                  <a:srgbClr val="FFFFFF"/>
                </a:solidFill>
              </a:endParaRPr>
            </a:p>
          </p:txBody>
        </p:sp>
        <p:pic>
          <p:nvPicPr>
            <p:cNvPr id="615" name="Google Shape;615;p37"/>
            <p:cNvPicPr preferRelativeResize="0"/>
            <p:nvPr/>
          </p:nvPicPr>
          <p:blipFill>
            <a:blip r:embed="rId3">
              <a:alphaModFix/>
            </a:blip>
            <a:stretch>
              <a:fillRect/>
            </a:stretch>
          </p:blipFill>
          <p:spPr>
            <a:xfrm>
              <a:off x="7857262" y="4179375"/>
              <a:ext cx="866425" cy="866425"/>
            </a:xfrm>
            <a:prstGeom prst="rect">
              <a:avLst/>
            </a:prstGeom>
            <a:noFill/>
            <a:ln>
              <a:noFill/>
            </a:ln>
          </p:spPr>
        </p:pic>
      </p:grpSp>
      <p:sp>
        <p:nvSpPr>
          <p:cNvPr id="616" name="Google Shape;616;p37"/>
          <p:cNvSpPr/>
          <p:nvPr/>
        </p:nvSpPr>
        <p:spPr>
          <a:xfrm flipH="1">
            <a:off x="1404575" y="1722675"/>
            <a:ext cx="2014800" cy="20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7" name="Google Shape;617;p37"/>
          <p:cNvSpPr/>
          <p:nvPr/>
        </p:nvSpPr>
        <p:spPr>
          <a:xfrm>
            <a:off x="1881425" y="32340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Google Shape;618;p37"/>
          <p:cNvSpPr txBox="1"/>
          <p:nvPr/>
        </p:nvSpPr>
        <p:spPr>
          <a:xfrm>
            <a:off x="1987000" y="32532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sp>
        <p:nvSpPr>
          <p:cNvPr id="619" name="Google Shape;619;p37"/>
          <p:cNvSpPr txBox="1"/>
          <p:nvPr/>
        </p:nvSpPr>
        <p:spPr>
          <a:xfrm>
            <a:off x="1594025" y="24057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620" name="Google Shape;620;p37"/>
          <p:cNvSpPr txBox="1"/>
          <p:nvPr/>
        </p:nvSpPr>
        <p:spPr>
          <a:xfrm>
            <a:off x="1594025" y="25545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621" name="Google Shape;621;p37"/>
          <p:cNvSpPr txBox="1"/>
          <p:nvPr/>
        </p:nvSpPr>
        <p:spPr>
          <a:xfrm>
            <a:off x="1594025" y="27129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622" name="Google Shape;622;p37"/>
          <p:cNvSpPr txBox="1"/>
          <p:nvPr/>
        </p:nvSpPr>
        <p:spPr>
          <a:xfrm>
            <a:off x="1593425" y="28905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623" name="Google Shape;623;p37"/>
          <p:cNvSpPr/>
          <p:nvPr/>
        </p:nvSpPr>
        <p:spPr>
          <a:xfrm>
            <a:off x="1882309" y="206545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Google Shape;624;p37"/>
          <p:cNvSpPr txBox="1"/>
          <p:nvPr/>
        </p:nvSpPr>
        <p:spPr>
          <a:xfrm>
            <a:off x="1987884" y="208463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grpSp>
        <p:nvGrpSpPr>
          <p:cNvPr id="625" name="Google Shape;625;p37"/>
          <p:cNvGrpSpPr/>
          <p:nvPr/>
        </p:nvGrpSpPr>
        <p:grpSpPr>
          <a:xfrm>
            <a:off x="6884800" y="1036650"/>
            <a:ext cx="2204250" cy="2029800"/>
            <a:chOff x="6925625" y="1055575"/>
            <a:chExt cx="2204250" cy="2029800"/>
          </a:xfrm>
        </p:grpSpPr>
        <p:sp>
          <p:nvSpPr>
            <p:cNvPr id="626" name="Google Shape;626;p37"/>
            <p:cNvSpPr/>
            <p:nvPr/>
          </p:nvSpPr>
          <p:spPr>
            <a:xfrm flipH="1">
              <a:off x="6925625" y="1055575"/>
              <a:ext cx="2014800" cy="20298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7" name="Google Shape;627;p37"/>
            <p:cNvSpPr/>
            <p:nvPr/>
          </p:nvSpPr>
          <p:spPr>
            <a:xfrm>
              <a:off x="7402475" y="256697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Google Shape;628;p37"/>
            <p:cNvSpPr txBox="1"/>
            <p:nvPr/>
          </p:nvSpPr>
          <p:spPr>
            <a:xfrm>
              <a:off x="7508050" y="258615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sp>
          <p:nvSpPr>
            <p:cNvPr id="629" name="Google Shape;629;p37"/>
            <p:cNvSpPr txBox="1"/>
            <p:nvPr/>
          </p:nvSpPr>
          <p:spPr>
            <a:xfrm>
              <a:off x="7115075" y="173862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630" name="Google Shape;630;p37"/>
            <p:cNvSpPr txBox="1"/>
            <p:nvPr/>
          </p:nvSpPr>
          <p:spPr>
            <a:xfrm>
              <a:off x="7115075" y="18874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631" name="Google Shape;631;p37"/>
            <p:cNvSpPr txBox="1"/>
            <p:nvPr/>
          </p:nvSpPr>
          <p:spPr>
            <a:xfrm>
              <a:off x="7115075" y="20458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632" name="Google Shape;632;p37"/>
            <p:cNvSpPr txBox="1"/>
            <p:nvPr/>
          </p:nvSpPr>
          <p:spPr>
            <a:xfrm>
              <a:off x="7114475" y="222340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633" name="Google Shape;633;p37"/>
            <p:cNvSpPr/>
            <p:nvPr/>
          </p:nvSpPr>
          <p:spPr>
            <a:xfrm>
              <a:off x="7403359" y="139835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Google Shape;634;p37"/>
            <p:cNvSpPr txBox="1"/>
            <p:nvPr/>
          </p:nvSpPr>
          <p:spPr>
            <a:xfrm>
              <a:off x="7508934" y="141753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grpSp>
      <p:sp>
        <p:nvSpPr>
          <p:cNvPr id="635" name="Google Shape;635;p37"/>
          <p:cNvSpPr/>
          <p:nvPr/>
        </p:nvSpPr>
        <p:spPr>
          <a:xfrm flipH="1">
            <a:off x="5083325" y="15270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641" name="Google Shape;641;p38"/>
          <p:cNvSpPr/>
          <p:nvPr/>
        </p:nvSpPr>
        <p:spPr>
          <a:xfrm flipH="1">
            <a:off x="1394375" y="1334850"/>
            <a:ext cx="2014800" cy="204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2" name="Google Shape;642;p38"/>
          <p:cNvSpPr/>
          <p:nvPr/>
        </p:nvSpPr>
        <p:spPr>
          <a:xfrm>
            <a:off x="1871225" y="2857725"/>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Google Shape;643;p38"/>
          <p:cNvSpPr txBox="1"/>
          <p:nvPr/>
        </p:nvSpPr>
        <p:spPr>
          <a:xfrm>
            <a:off x="1976800" y="2876900"/>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644" name="Google Shape;644;p38"/>
          <p:cNvGrpSpPr/>
          <p:nvPr/>
        </p:nvGrpSpPr>
        <p:grpSpPr>
          <a:xfrm>
            <a:off x="508475" y="2091050"/>
            <a:ext cx="688200" cy="1046450"/>
            <a:chOff x="1308425" y="1723525"/>
            <a:chExt cx="688200" cy="1046450"/>
          </a:xfrm>
        </p:grpSpPr>
        <p:sp>
          <p:nvSpPr>
            <p:cNvPr id="645" name="Google Shape;645;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Google Shape;646;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47" name="Google Shape;647;p38"/>
          <p:cNvSpPr txBox="1"/>
          <p:nvPr/>
        </p:nvSpPr>
        <p:spPr>
          <a:xfrm>
            <a:off x="1583825" y="2029375"/>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648" name="Google Shape;648;p38"/>
          <p:cNvSpPr txBox="1"/>
          <p:nvPr/>
        </p:nvSpPr>
        <p:spPr>
          <a:xfrm>
            <a:off x="1583825" y="21781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649" name="Google Shape;649;p38"/>
          <p:cNvSpPr txBox="1"/>
          <p:nvPr/>
        </p:nvSpPr>
        <p:spPr>
          <a:xfrm>
            <a:off x="1583825" y="233657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650" name="Google Shape;650;p38"/>
          <p:cNvSpPr txBox="1"/>
          <p:nvPr/>
        </p:nvSpPr>
        <p:spPr>
          <a:xfrm>
            <a:off x="1583225" y="25141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651" name="Google Shape;651;p38"/>
          <p:cNvSpPr txBox="1"/>
          <p:nvPr/>
        </p:nvSpPr>
        <p:spPr>
          <a:xfrm>
            <a:off x="554575" y="2634175"/>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nvGrpSpPr>
          <p:cNvPr id="652" name="Google Shape;652;p38"/>
          <p:cNvGrpSpPr/>
          <p:nvPr/>
        </p:nvGrpSpPr>
        <p:grpSpPr>
          <a:xfrm>
            <a:off x="5036063" y="1279900"/>
            <a:ext cx="688200" cy="1046450"/>
            <a:chOff x="1308425" y="1723525"/>
            <a:chExt cx="688200" cy="1046450"/>
          </a:xfrm>
        </p:grpSpPr>
        <p:sp>
          <p:nvSpPr>
            <p:cNvPr id="653" name="Google Shape;653;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Google Shape;654;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5" name="Google Shape;655;p38"/>
          <p:cNvSpPr txBox="1"/>
          <p:nvPr/>
        </p:nvSpPr>
        <p:spPr>
          <a:xfrm>
            <a:off x="5126363" y="1771575"/>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nvGrpSpPr>
          <p:cNvPr id="656" name="Google Shape;656;p38"/>
          <p:cNvGrpSpPr/>
          <p:nvPr/>
        </p:nvGrpSpPr>
        <p:grpSpPr>
          <a:xfrm>
            <a:off x="6393125" y="1279900"/>
            <a:ext cx="688200" cy="1046450"/>
            <a:chOff x="1308425" y="1723525"/>
            <a:chExt cx="688200" cy="1046450"/>
          </a:xfrm>
        </p:grpSpPr>
        <p:sp>
          <p:nvSpPr>
            <p:cNvPr id="657" name="Google Shape;657;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8" name="Google Shape;658;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9" name="Google Shape;659;p38"/>
          <p:cNvSpPr txBox="1"/>
          <p:nvPr/>
        </p:nvSpPr>
        <p:spPr>
          <a:xfrm>
            <a:off x="6483425" y="1771575"/>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Bob</a:t>
            </a:r>
            <a:endParaRPr/>
          </a:p>
        </p:txBody>
      </p:sp>
      <p:grpSp>
        <p:nvGrpSpPr>
          <p:cNvPr id="660" name="Google Shape;660;p38"/>
          <p:cNvGrpSpPr/>
          <p:nvPr/>
        </p:nvGrpSpPr>
        <p:grpSpPr>
          <a:xfrm>
            <a:off x="5044963" y="3583713"/>
            <a:ext cx="688200" cy="1046450"/>
            <a:chOff x="1308425" y="1723525"/>
            <a:chExt cx="688200" cy="1046450"/>
          </a:xfrm>
        </p:grpSpPr>
        <p:sp>
          <p:nvSpPr>
            <p:cNvPr id="661" name="Google Shape;661;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2" name="Google Shape;662;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3" name="Google Shape;663;p38"/>
          <p:cNvSpPr txBox="1"/>
          <p:nvPr/>
        </p:nvSpPr>
        <p:spPr>
          <a:xfrm>
            <a:off x="5044963" y="4097938"/>
            <a:ext cx="8868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Charlie</a:t>
            </a:r>
            <a:endParaRPr/>
          </a:p>
        </p:txBody>
      </p:sp>
      <p:grpSp>
        <p:nvGrpSpPr>
          <p:cNvPr id="664" name="Google Shape;664;p38"/>
          <p:cNvGrpSpPr/>
          <p:nvPr/>
        </p:nvGrpSpPr>
        <p:grpSpPr>
          <a:xfrm>
            <a:off x="6393125" y="3609275"/>
            <a:ext cx="688200" cy="1046450"/>
            <a:chOff x="1308425" y="1723525"/>
            <a:chExt cx="688200" cy="1046450"/>
          </a:xfrm>
        </p:grpSpPr>
        <p:sp>
          <p:nvSpPr>
            <p:cNvPr id="665" name="Google Shape;665;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Google Shape;666;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7" name="Google Shape;667;p38"/>
          <p:cNvSpPr txBox="1"/>
          <p:nvPr/>
        </p:nvSpPr>
        <p:spPr>
          <a:xfrm>
            <a:off x="6304579" y="4123500"/>
            <a:ext cx="1155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Deborah</a:t>
            </a:r>
            <a:endParaRPr/>
          </a:p>
        </p:txBody>
      </p:sp>
      <p:sp>
        <p:nvSpPr>
          <p:cNvPr id="668" name="Google Shape;668;p38"/>
          <p:cNvSpPr/>
          <p:nvPr/>
        </p:nvSpPr>
        <p:spPr>
          <a:xfrm flipH="1" rot="-111056">
            <a:off x="3615975" y="245525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Google Shape;669;p38"/>
          <p:cNvSpPr/>
          <p:nvPr/>
        </p:nvSpPr>
        <p:spPr>
          <a:xfrm flipH="1" rot="-117113">
            <a:off x="3696890" y="226804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 name="Google Shape;670;p38"/>
          <p:cNvSpPr/>
          <p:nvPr/>
        </p:nvSpPr>
        <p:spPr>
          <a:xfrm flipH="1" rot="-116332">
            <a:off x="3884559" y="204078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71" name="Google Shape;671;p38"/>
          <p:cNvGrpSpPr/>
          <p:nvPr/>
        </p:nvGrpSpPr>
        <p:grpSpPr>
          <a:xfrm>
            <a:off x="7597000" y="1023613"/>
            <a:ext cx="1184400" cy="3672313"/>
            <a:chOff x="1208050" y="1284963"/>
            <a:chExt cx="1184400" cy="3672313"/>
          </a:xfrm>
        </p:grpSpPr>
        <p:sp>
          <p:nvSpPr>
            <p:cNvPr id="672" name="Google Shape;672;p38"/>
            <p:cNvSpPr/>
            <p:nvPr/>
          </p:nvSpPr>
          <p:spPr>
            <a:xfrm flipH="1">
              <a:off x="1896238" y="16848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Google Shape;673;p38"/>
            <p:cNvSpPr/>
            <p:nvPr/>
          </p:nvSpPr>
          <p:spPr>
            <a:xfrm flipH="1">
              <a:off x="1896250" y="2942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Google Shape;674;p38"/>
            <p:cNvSpPr/>
            <p:nvPr/>
          </p:nvSpPr>
          <p:spPr>
            <a:xfrm flipH="1">
              <a:off x="1896250" y="43845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75" name="Google Shape;675;p38"/>
            <p:cNvGrpSpPr/>
            <p:nvPr/>
          </p:nvGrpSpPr>
          <p:grpSpPr>
            <a:xfrm>
              <a:off x="1208050" y="1284963"/>
              <a:ext cx="688200" cy="1046450"/>
              <a:chOff x="1308425" y="1723525"/>
              <a:chExt cx="688200" cy="1046450"/>
            </a:xfrm>
          </p:grpSpPr>
          <p:sp>
            <p:nvSpPr>
              <p:cNvPr id="676" name="Google Shape;676;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677" name="Google Shape;677;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8" name="Google Shape;678;p38"/>
            <p:cNvGrpSpPr/>
            <p:nvPr/>
          </p:nvGrpSpPr>
          <p:grpSpPr>
            <a:xfrm>
              <a:off x="1208050" y="2616763"/>
              <a:ext cx="688200" cy="1046450"/>
              <a:chOff x="1308425" y="1723525"/>
              <a:chExt cx="688200" cy="1046450"/>
            </a:xfrm>
          </p:grpSpPr>
          <p:sp>
            <p:nvSpPr>
              <p:cNvPr id="679" name="Google Shape;679;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680" name="Google Shape;680;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1" name="Google Shape;681;p38"/>
            <p:cNvGrpSpPr/>
            <p:nvPr/>
          </p:nvGrpSpPr>
          <p:grpSpPr>
            <a:xfrm>
              <a:off x="1208050" y="3910813"/>
              <a:ext cx="688200" cy="1046450"/>
              <a:chOff x="1308425" y="1723525"/>
              <a:chExt cx="688200" cy="1046450"/>
            </a:xfrm>
          </p:grpSpPr>
          <p:sp>
            <p:nvSpPr>
              <p:cNvPr id="682" name="Google Shape;682;p38"/>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Miner</a:t>
                </a:r>
                <a:endParaRPr/>
              </a:p>
            </p:txBody>
          </p:sp>
          <p:sp>
            <p:nvSpPr>
              <p:cNvPr id="683" name="Google Shape;683;p38"/>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684" name="Google Shape;684;p38"/>
          <p:cNvSpPr/>
          <p:nvPr/>
        </p:nvSpPr>
        <p:spPr>
          <a:xfrm flipH="1">
            <a:off x="4547075" y="16500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Google Shape;685;p38"/>
          <p:cNvSpPr/>
          <p:nvPr/>
        </p:nvSpPr>
        <p:spPr>
          <a:xfrm flipH="1">
            <a:off x="4547075" y="39041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Google Shape;686;p38"/>
          <p:cNvSpPr/>
          <p:nvPr/>
        </p:nvSpPr>
        <p:spPr>
          <a:xfrm flipH="1">
            <a:off x="5931775" y="16054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Google Shape;687;p38"/>
          <p:cNvSpPr/>
          <p:nvPr/>
        </p:nvSpPr>
        <p:spPr>
          <a:xfrm flipH="1">
            <a:off x="5931775" y="397645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Google Shape;688;p38"/>
          <p:cNvSpPr/>
          <p:nvPr/>
        </p:nvSpPr>
        <p:spPr>
          <a:xfrm>
            <a:off x="1871234" y="1626484"/>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Google Shape;689;p38"/>
          <p:cNvSpPr txBox="1"/>
          <p:nvPr/>
        </p:nvSpPr>
        <p:spPr>
          <a:xfrm>
            <a:off x="1976809" y="1645659"/>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695" name="Google Shape;695;p39"/>
          <p:cNvSpPr txBox="1"/>
          <p:nvPr>
            <p:ph idx="1" type="body"/>
          </p:nvPr>
        </p:nvSpPr>
        <p:spPr>
          <a:xfrm>
            <a:off x="311700" y="1152475"/>
            <a:ext cx="8520600" cy="451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What if Alice hears two different Miners at the same time?</a:t>
            </a:r>
            <a:endParaRPr/>
          </a:p>
        </p:txBody>
      </p:sp>
      <p:grpSp>
        <p:nvGrpSpPr>
          <p:cNvPr id="696" name="Google Shape;696;p39"/>
          <p:cNvGrpSpPr/>
          <p:nvPr/>
        </p:nvGrpSpPr>
        <p:grpSpPr>
          <a:xfrm>
            <a:off x="311700" y="2196025"/>
            <a:ext cx="8661550" cy="2041200"/>
            <a:chOff x="311700" y="2196025"/>
            <a:chExt cx="8661550" cy="2041200"/>
          </a:xfrm>
        </p:grpSpPr>
        <p:sp>
          <p:nvSpPr>
            <p:cNvPr id="697" name="Google Shape;697;p39"/>
            <p:cNvSpPr/>
            <p:nvPr/>
          </p:nvSpPr>
          <p:spPr>
            <a:xfrm flipH="1">
              <a:off x="1096700" y="2196025"/>
              <a:ext cx="2014800" cy="204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8" name="Google Shape;698;p39"/>
            <p:cNvSpPr/>
            <p:nvPr/>
          </p:nvSpPr>
          <p:spPr>
            <a:xfrm>
              <a:off x="1573550" y="371890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Google Shape;699;p39"/>
            <p:cNvSpPr txBox="1"/>
            <p:nvPr/>
          </p:nvSpPr>
          <p:spPr>
            <a:xfrm>
              <a:off x="1679125" y="3738075"/>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37212</a:t>
              </a:r>
              <a:endParaRPr/>
            </a:p>
          </p:txBody>
        </p:sp>
        <p:grpSp>
          <p:nvGrpSpPr>
            <p:cNvPr id="700" name="Google Shape;700;p39"/>
            <p:cNvGrpSpPr/>
            <p:nvPr/>
          </p:nvGrpSpPr>
          <p:grpSpPr>
            <a:xfrm>
              <a:off x="311700" y="2952225"/>
              <a:ext cx="688200" cy="1046450"/>
              <a:chOff x="1308425" y="1723525"/>
              <a:chExt cx="688200" cy="1046450"/>
            </a:xfrm>
          </p:grpSpPr>
          <p:sp>
            <p:nvSpPr>
              <p:cNvPr id="701" name="Google Shape;701;p3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Google Shape;702;p3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03" name="Google Shape;703;p39"/>
            <p:cNvSpPr txBox="1"/>
            <p:nvPr/>
          </p:nvSpPr>
          <p:spPr>
            <a:xfrm>
              <a:off x="1286150" y="2890550"/>
              <a:ext cx="15063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Bob 100CC</a:t>
              </a:r>
              <a:endParaRPr sz="1000"/>
            </a:p>
          </p:txBody>
        </p:sp>
        <p:sp>
          <p:nvSpPr>
            <p:cNvPr id="704" name="Google Shape;704;p39"/>
            <p:cNvSpPr txBox="1"/>
            <p:nvPr/>
          </p:nvSpPr>
          <p:spPr>
            <a:xfrm>
              <a:off x="1286150" y="30393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Charlie 80CC</a:t>
              </a:r>
              <a:endParaRPr sz="1000"/>
            </a:p>
          </p:txBody>
        </p:sp>
        <p:sp>
          <p:nvSpPr>
            <p:cNvPr id="705" name="Google Shape;705;p39"/>
            <p:cNvSpPr txBox="1"/>
            <p:nvPr/>
          </p:nvSpPr>
          <p:spPr>
            <a:xfrm>
              <a:off x="1286150" y="31977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Bob owes Deborah 30CC</a:t>
              </a:r>
              <a:endParaRPr sz="1000"/>
            </a:p>
          </p:txBody>
        </p:sp>
        <p:sp>
          <p:nvSpPr>
            <p:cNvPr id="706" name="Google Shape;706;p39"/>
            <p:cNvSpPr txBox="1"/>
            <p:nvPr/>
          </p:nvSpPr>
          <p:spPr>
            <a:xfrm>
              <a:off x="1285550" y="33753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Alice owes Charlie 500CC</a:t>
              </a:r>
              <a:endParaRPr sz="1000"/>
            </a:p>
          </p:txBody>
        </p:sp>
        <p:sp>
          <p:nvSpPr>
            <p:cNvPr id="707" name="Google Shape;707;p39"/>
            <p:cNvSpPr txBox="1"/>
            <p:nvPr/>
          </p:nvSpPr>
          <p:spPr>
            <a:xfrm>
              <a:off x="357800" y="3495350"/>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sp>
          <p:nvSpPr>
            <p:cNvPr id="708" name="Google Shape;708;p39"/>
            <p:cNvSpPr/>
            <p:nvPr/>
          </p:nvSpPr>
          <p:spPr>
            <a:xfrm>
              <a:off x="1573559" y="248765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Google Shape;709;p39"/>
            <p:cNvSpPr txBox="1"/>
            <p:nvPr/>
          </p:nvSpPr>
          <p:spPr>
            <a:xfrm>
              <a:off x="1679134" y="250683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sp>
          <p:nvSpPr>
            <p:cNvPr id="710" name="Google Shape;710;p39"/>
            <p:cNvSpPr/>
            <p:nvPr/>
          </p:nvSpPr>
          <p:spPr>
            <a:xfrm flipH="1">
              <a:off x="6075250" y="2196025"/>
              <a:ext cx="2014800" cy="20412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11" name="Google Shape;711;p39"/>
            <p:cNvSpPr/>
            <p:nvPr/>
          </p:nvSpPr>
          <p:spPr>
            <a:xfrm>
              <a:off x="6552100" y="3718900"/>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Google Shape;712;p39"/>
            <p:cNvSpPr txBox="1"/>
            <p:nvPr/>
          </p:nvSpPr>
          <p:spPr>
            <a:xfrm>
              <a:off x="6657675" y="3738075"/>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00653</a:t>
              </a:r>
              <a:endParaRPr/>
            </a:p>
          </p:txBody>
        </p:sp>
        <p:grpSp>
          <p:nvGrpSpPr>
            <p:cNvPr id="713" name="Google Shape;713;p39"/>
            <p:cNvGrpSpPr/>
            <p:nvPr/>
          </p:nvGrpSpPr>
          <p:grpSpPr>
            <a:xfrm>
              <a:off x="8188250" y="2952225"/>
              <a:ext cx="688200" cy="1046450"/>
              <a:chOff x="1308425" y="1723525"/>
              <a:chExt cx="688200" cy="1046450"/>
            </a:xfrm>
          </p:grpSpPr>
          <p:sp>
            <p:nvSpPr>
              <p:cNvPr id="714" name="Google Shape;714;p3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Google Shape;715;p3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16" name="Google Shape;716;p39"/>
            <p:cNvSpPr txBox="1"/>
            <p:nvPr/>
          </p:nvSpPr>
          <p:spPr>
            <a:xfrm>
              <a:off x="6264700" y="2890550"/>
              <a:ext cx="16989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Ingrid</a:t>
              </a:r>
              <a:r>
                <a:rPr lang="en" sz="1000"/>
                <a:t> owes Jerry 10CC</a:t>
              </a:r>
              <a:endParaRPr sz="1000"/>
            </a:p>
          </p:txBody>
        </p:sp>
        <p:sp>
          <p:nvSpPr>
            <p:cNvPr id="717" name="Google Shape;717;p39"/>
            <p:cNvSpPr txBox="1"/>
            <p:nvPr/>
          </p:nvSpPr>
          <p:spPr>
            <a:xfrm>
              <a:off x="6264700" y="30393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Kevin</a:t>
              </a:r>
              <a:r>
                <a:rPr lang="en" sz="1000"/>
                <a:t> owes Jerry 8CC</a:t>
              </a:r>
              <a:endParaRPr sz="1000"/>
            </a:p>
          </p:txBody>
        </p:sp>
        <p:sp>
          <p:nvSpPr>
            <p:cNvPr id="718" name="Google Shape;718;p39"/>
            <p:cNvSpPr txBox="1"/>
            <p:nvPr/>
          </p:nvSpPr>
          <p:spPr>
            <a:xfrm>
              <a:off x="6264700" y="3197750"/>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Lena</a:t>
              </a:r>
              <a:r>
                <a:rPr lang="en" sz="1000"/>
                <a:t> owes Ingrid 30CC</a:t>
              </a:r>
              <a:endParaRPr sz="1000"/>
            </a:p>
          </p:txBody>
        </p:sp>
        <p:sp>
          <p:nvSpPr>
            <p:cNvPr id="719" name="Google Shape;719;p39"/>
            <p:cNvSpPr txBox="1"/>
            <p:nvPr/>
          </p:nvSpPr>
          <p:spPr>
            <a:xfrm>
              <a:off x="6264100" y="3375325"/>
              <a:ext cx="2014800" cy="29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Jerry</a:t>
              </a:r>
              <a:r>
                <a:rPr lang="en" sz="1000"/>
                <a:t> owes Lena 70CC</a:t>
              </a:r>
              <a:endParaRPr sz="1000"/>
            </a:p>
          </p:txBody>
        </p:sp>
        <p:sp>
          <p:nvSpPr>
            <p:cNvPr id="720" name="Google Shape;720;p39"/>
            <p:cNvSpPr txBox="1"/>
            <p:nvPr/>
          </p:nvSpPr>
          <p:spPr>
            <a:xfrm>
              <a:off x="8234350" y="3495350"/>
              <a:ext cx="738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sp>
          <p:nvSpPr>
            <p:cNvPr id="721" name="Google Shape;721;p39"/>
            <p:cNvSpPr/>
            <p:nvPr/>
          </p:nvSpPr>
          <p:spPr>
            <a:xfrm>
              <a:off x="6552109" y="2487659"/>
              <a:ext cx="998100" cy="3933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Google Shape;722;p39"/>
            <p:cNvSpPr txBox="1"/>
            <p:nvPr/>
          </p:nvSpPr>
          <p:spPr>
            <a:xfrm>
              <a:off x="6657684" y="2506834"/>
              <a:ext cx="738900" cy="3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83332</a:t>
              </a:r>
              <a:endParaRPr/>
            </a:p>
          </p:txBody>
        </p:sp>
        <p:sp>
          <p:nvSpPr>
            <p:cNvPr id="723" name="Google Shape;723;p39"/>
            <p:cNvSpPr/>
            <p:nvPr/>
          </p:nvSpPr>
          <p:spPr>
            <a:xfrm flipH="1" rot="-111056">
              <a:off x="3055812" y="3057603"/>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Google Shape;724;p39"/>
            <p:cNvSpPr/>
            <p:nvPr/>
          </p:nvSpPr>
          <p:spPr>
            <a:xfrm flipH="1" rot="-117113">
              <a:off x="3136727" y="2870395"/>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Google Shape;725;p39"/>
            <p:cNvSpPr/>
            <p:nvPr/>
          </p:nvSpPr>
          <p:spPr>
            <a:xfrm flipH="1" rot="-116332">
              <a:off x="3324397" y="264313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Google Shape;726;p39"/>
            <p:cNvSpPr/>
            <p:nvPr/>
          </p:nvSpPr>
          <p:spPr>
            <a:xfrm flipH="1" rot="10688944">
              <a:off x="5939268" y="3000198"/>
              <a:ext cx="167187" cy="432850"/>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Google Shape;727;p39"/>
            <p:cNvSpPr/>
            <p:nvPr/>
          </p:nvSpPr>
          <p:spPr>
            <a:xfrm flipH="1" rot="10682887">
              <a:off x="5717261" y="2823878"/>
              <a:ext cx="308279" cy="796378"/>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Google Shape;728;p39"/>
            <p:cNvSpPr/>
            <p:nvPr/>
          </p:nvSpPr>
          <p:spPr>
            <a:xfrm flipH="1" rot="10683668">
              <a:off x="5394516" y="2700533"/>
              <a:ext cx="443354" cy="1146984"/>
            </a:xfrm>
            <a:prstGeom prst="moon">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29" name="Google Shape;729;p39"/>
            <p:cNvGrpSpPr/>
            <p:nvPr/>
          </p:nvGrpSpPr>
          <p:grpSpPr>
            <a:xfrm>
              <a:off x="4157838" y="2693400"/>
              <a:ext cx="688200" cy="1046450"/>
              <a:chOff x="1308425" y="1723525"/>
              <a:chExt cx="688200" cy="1046450"/>
            </a:xfrm>
          </p:grpSpPr>
          <p:sp>
            <p:nvSpPr>
              <p:cNvPr id="730" name="Google Shape;730;p39"/>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Google Shape;731;p39"/>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32" name="Google Shape;732;p39"/>
            <p:cNvSpPr txBox="1"/>
            <p:nvPr/>
          </p:nvSpPr>
          <p:spPr>
            <a:xfrm>
              <a:off x="4216431" y="3211771"/>
              <a:ext cx="5979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Alice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Proof of Work</a:t>
            </a:r>
            <a:endParaRPr/>
          </a:p>
        </p:txBody>
      </p:sp>
      <p:sp>
        <p:nvSpPr>
          <p:cNvPr id="738" name="Google Shape;738;p40"/>
          <p:cNvSpPr txBox="1"/>
          <p:nvPr>
            <p:ph idx="1" type="body"/>
          </p:nvPr>
        </p:nvSpPr>
        <p:spPr>
          <a:xfrm>
            <a:off x="311700" y="1152475"/>
            <a:ext cx="8520600" cy="470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Answer: choose the longest chain</a:t>
            </a:r>
            <a:endParaRPr/>
          </a:p>
        </p:txBody>
      </p:sp>
      <p:grpSp>
        <p:nvGrpSpPr>
          <p:cNvPr id="739" name="Google Shape;739;p40"/>
          <p:cNvGrpSpPr/>
          <p:nvPr/>
        </p:nvGrpSpPr>
        <p:grpSpPr>
          <a:xfrm>
            <a:off x="508475" y="2091070"/>
            <a:ext cx="1939825" cy="2201662"/>
            <a:chOff x="508475" y="2091070"/>
            <a:chExt cx="1939825" cy="2201662"/>
          </a:xfrm>
        </p:grpSpPr>
        <p:grpSp>
          <p:nvGrpSpPr>
            <p:cNvPr id="740" name="Google Shape;740;p40"/>
            <p:cNvGrpSpPr/>
            <p:nvPr/>
          </p:nvGrpSpPr>
          <p:grpSpPr>
            <a:xfrm>
              <a:off x="508475" y="2091070"/>
              <a:ext cx="785000" cy="832137"/>
              <a:chOff x="508475" y="2091070"/>
              <a:chExt cx="785000" cy="832137"/>
            </a:xfrm>
          </p:grpSpPr>
          <p:grpSp>
            <p:nvGrpSpPr>
              <p:cNvPr id="741" name="Google Shape;741;p40"/>
              <p:cNvGrpSpPr/>
              <p:nvPr/>
            </p:nvGrpSpPr>
            <p:grpSpPr>
              <a:xfrm>
                <a:off x="508475" y="2091070"/>
                <a:ext cx="688200" cy="832137"/>
                <a:chOff x="1308425" y="1723525"/>
                <a:chExt cx="688200" cy="1046450"/>
              </a:xfrm>
            </p:grpSpPr>
            <p:sp>
              <p:nvSpPr>
                <p:cNvPr id="742" name="Google Shape;742;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Google Shape;743;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44" name="Google Shape;744;p40"/>
              <p:cNvSpPr txBox="1"/>
              <p:nvPr/>
            </p:nvSpPr>
            <p:spPr>
              <a:xfrm>
                <a:off x="554575" y="2522937"/>
                <a:ext cx="738900" cy="3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grpSp>
          <p:nvGrpSpPr>
            <p:cNvPr id="745" name="Google Shape;745;p40"/>
            <p:cNvGrpSpPr/>
            <p:nvPr/>
          </p:nvGrpSpPr>
          <p:grpSpPr>
            <a:xfrm>
              <a:off x="508475" y="3460595"/>
              <a:ext cx="785000" cy="832137"/>
              <a:chOff x="508475" y="2091070"/>
              <a:chExt cx="785000" cy="832137"/>
            </a:xfrm>
          </p:grpSpPr>
          <p:grpSp>
            <p:nvGrpSpPr>
              <p:cNvPr id="746" name="Google Shape;746;p40"/>
              <p:cNvGrpSpPr/>
              <p:nvPr/>
            </p:nvGrpSpPr>
            <p:grpSpPr>
              <a:xfrm>
                <a:off x="508475" y="2091070"/>
                <a:ext cx="688200" cy="832137"/>
                <a:chOff x="1308425" y="1723525"/>
                <a:chExt cx="688200" cy="1046450"/>
              </a:xfrm>
            </p:grpSpPr>
            <p:sp>
              <p:nvSpPr>
                <p:cNvPr id="747" name="Google Shape;747;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Google Shape;748;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49" name="Google Shape;749;p40"/>
              <p:cNvSpPr txBox="1"/>
              <p:nvPr/>
            </p:nvSpPr>
            <p:spPr>
              <a:xfrm>
                <a:off x="554575" y="2522937"/>
                <a:ext cx="738900" cy="3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sp>
          <p:nvSpPr>
            <p:cNvPr id="750" name="Google Shape;750;p40"/>
            <p:cNvSpPr/>
            <p:nvPr/>
          </p:nvSpPr>
          <p:spPr>
            <a:xfrm flipH="1">
              <a:off x="1952100" y="22207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Google Shape;751;p40"/>
            <p:cNvSpPr/>
            <p:nvPr/>
          </p:nvSpPr>
          <p:spPr>
            <a:xfrm flipH="1">
              <a:off x="1952100" y="3655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2" name="Google Shape;752;p40"/>
          <p:cNvGrpSpPr/>
          <p:nvPr/>
        </p:nvGrpSpPr>
        <p:grpSpPr>
          <a:xfrm>
            <a:off x="1551684" y="1622882"/>
            <a:ext cx="1628476" cy="3288463"/>
            <a:chOff x="1551684" y="1622882"/>
            <a:chExt cx="1628476" cy="3288463"/>
          </a:xfrm>
        </p:grpSpPr>
        <p:grpSp>
          <p:nvGrpSpPr>
            <p:cNvPr id="753" name="Google Shape;753;p40"/>
            <p:cNvGrpSpPr/>
            <p:nvPr/>
          </p:nvGrpSpPr>
          <p:grpSpPr>
            <a:xfrm>
              <a:off x="1551684" y="1622882"/>
              <a:ext cx="449876" cy="379338"/>
              <a:chOff x="1308425" y="1723525"/>
              <a:chExt cx="688200" cy="1046450"/>
            </a:xfrm>
          </p:grpSpPr>
          <p:sp>
            <p:nvSpPr>
              <p:cNvPr id="754" name="Google Shape;754;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Google Shape;755;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6" name="Google Shape;756;p40"/>
            <p:cNvGrpSpPr/>
            <p:nvPr/>
          </p:nvGrpSpPr>
          <p:grpSpPr>
            <a:xfrm>
              <a:off x="2140984" y="1622882"/>
              <a:ext cx="449876" cy="379338"/>
              <a:chOff x="1308425" y="1723525"/>
              <a:chExt cx="688200" cy="1046450"/>
            </a:xfrm>
          </p:grpSpPr>
          <p:sp>
            <p:nvSpPr>
              <p:cNvPr id="757" name="Google Shape;757;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Google Shape;758;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59" name="Google Shape;759;p40"/>
            <p:cNvGrpSpPr/>
            <p:nvPr/>
          </p:nvGrpSpPr>
          <p:grpSpPr>
            <a:xfrm>
              <a:off x="2730284" y="1622882"/>
              <a:ext cx="449876" cy="379338"/>
              <a:chOff x="1308425" y="1723525"/>
              <a:chExt cx="688200" cy="1046450"/>
            </a:xfrm>
          </p:grpSpPr>
          <p:sp>
            <p:nvSpPr>
              <p:cNvPr id="760" name="Google Shape;760;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Google Shape;761;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2" name="Google Shape;762;p40"/>
            <p:cNvGrpSpPr/>
            <p:nvPr/>
          </p:nvGrpSpPr>
          <p:grpSpPr>
            <a:xfrm>
              <a:off x="1975259" y="4532007"/>
              <a:ext cx="449876" cy="379338"/>
              <a:chOff x="1308425" y="1723525"/>
              <a:chExt cx="688200" cy="1046450"/>
            </a:xfrm>
          </p:grpSpPr>
          <p:sp>
            <p:nvSpPr>
              <p:cNvPr id="763" name="Google Shape;763;p40"/>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Google Shape;764;p40"/>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765" name="Google Shape;765;p40"/>
          <p:cNvGrpSpPr/>
          <p:nvPr/>
        </p:nvGrpSpPr>
        <p:grpSpPr>
          <a:xfrm>
            <a:off x="2386275" y="2220788"/>
            <a:ext cx="1077850" cy="572700"/>
            <a:chOff x="2386275" y="2220788"/>
            <a:chExt cx="1077850" cy="572700"/>
          </a:xfrm>
        </p:grpSpPr>
        <p:sp>
          <p:nvSpPr>
            <p:cNvPr id="766" name="Google Shape;766;p40"/>
            <p:cNvSpPr/>
            <p:nvPr/>
          </p:nvSpPr>
          <p:spPr>
            <a:xfrm flipH="1">
              <a:off x="2967925" y="22207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67" name="Google Shape;767;p40"/>
            <p:cNvCxnSpPr>
              <a:stCxn id="750" idx="1"/>
              <a:endCxn id="766" idx="3"/>
            </p:cNvCxnSpPr>
            <p:nvPr/>
          </p:nvCxnSpPr>
          <p:spPr>
            <a:xfrm>
              <a:off x="2386275" y="2507138"/>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68" name="Google Shape;768;p40"/>
          <p:cNvGrpSpPr/>
          <p:nvPr/>
        </p:nvGrpSpPr>
        <p:grpSpPr>
          <a:xfrm>
            <a:off x="3402100" y="2220775"/>
            <a:ext cx="1109063" cy="572700"/>
            <a:chOff x="3402100" y="2220775"/>
            <a:chExt cx="1109063" cy="572700"/>
          </a:xfrm>
        </p:grpSpPr>
        <p:sp>
          <p:nvSpPr>
            <p:cNvPr id="769" name="Google Shape;769;p40"/>
            <p:cNvSpPr/>
            <p:nvPr/>
          </p:nvSpPr>
          <p:spPr>
            <a:xfrm flipH="1">
              <a:off x="4014963" y="22207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0" name="Google Shape;770;p40"/>
            <p:cNvCxnSpPr>
              <a:stCxn id="766" idx="1"/>
              <a:endCxn id="769" idx="3"/>
            </p:cNvCxnSpPr>
            <p:nvPr/>
          </p:nvCxnSpPr>
          <p:spPr>
            <a:xfrm>
              <a:off x="3402100" y="2507138"/>
              <a:ext cx="6750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71" name="Google Shape;771;p40"/>
          <p:cNvGrpSpPr/>
          <p:nvPr/>
        </p:nvGrpSpPr>
        <p:grpSpPr>
          <a:xfrm>
            <a:off x="4449138" y="2220763"/>
            <a:ext cx="1109063" cy="572700"/>
            <a:chOff x="4449138" y="2220763"/>
            <a:chExt cx="1109063" cy="572700"/>
          </a:xfrm>
        </p:grpSpPr>
        <p:sp>
          <p:nvSpPr>
            <p:cNvPr id="772" name="Google Shape;772;p40"/>
            <p:cNvSpPr/>
            <p:nvPr/>
          </p:nvSpPr>
          <p:spPr>
            <a:xfrm flipH="1">
              <a:off x="506200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3" name="Google Shape;773;p40"/>
            <p:cNvCxnSpPr>
              <a:stCxn id="769" idx="1"/>
              <a:endCxn id="772" idx="3"/>
            </p:cNvCxnSpPr>
            <p:nvPr/>
          </p:nvCxnSpPr>
          <p:spPr>
            <a:xfrm>
              <a:off x="4449138" y="2507125"/>
              <a:ext cx="6750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74" name="Google Shape;774;p40"/>
          <p:cNvGrpSpPr/>
          <p:nvPr/>
        </p:nvGrpSpPr>
        <p:grpSpPr>
          <a:xfrm>
            <a:off x="5496175" y="2220763"/>
            <a:ext cx="1077875" cy="572700"/>
            <a:chOff x="5496175" y="2220763"/>
            <a:chExt cx="1077875" cy="572700"/>
          </a:xfrm>
        </p:grpSpPr>
        <p:sp>
          <p:nvSpPr>
            <p:cNvPr id="775" name="Google Shape;775;p40"/>
            <p:cNvSpPr/>
            <p:nvPr/>
          </p:nvSpPr>
          <p:spPr>
            <a:xfrm flipH="1">
              <a:off x="607785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6" name="Google Shape;776;p40"/>
            <p:cNvCxnSpPr>
              <a:stCxn id="772" idx="1"/>
              <a:endCxn id="775" idx="3"/>
            </p:cNvCxnSpPr>
            <p:nvPr/>
          </p:nvCxnSpPr>
          <p:spPr>
            <a:xfrm>
              <a:off x="5496175" y="2507113"/>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77" name="Google Shape;777;p40"/>
          <p:cNvGrpSpPr/>
          <p:nvPr/>
        </p:nvGrpSpPr>
        <p:grpSpPr>
          <a:xfrm>
            <a:off x="6512025" y="2220763"/>
            <a:ext cx="1077875" cy="572700"/>
            <a:chOff x="6512025" y="2220763"/>
            <a:chExt cx="1077875" cy="572700"/>
          </a:xfrm>
        </p:grpSpPr>
        <p:sp>
          <p:nvSpPr>
            <p:cNvPr id="778" name="Google Shape;778;p40"/>
            <p:cNvSpPr/>
            <p:nvPr/>
          </p:nvSpPr>
          <p:spPr>
            <a:xfrm flipH="1">
              <a:off x="709370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9" name="Google Shape;779;p40"/>
            <p:cNvCxnSpPr>
              <a:stCxn id="775" idx="1"/>
              <a:endCxn id="778" idx="3"/>
            </p:cNvCxnSpPr>
            <p:nvPr/>
          </p:nvCxnSpPr>
          <p:spPr>
            <a:xfrm>
              <a:off x="6512025" y="2507113"/>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80" name="Google Shape;780;p40"/>
          <p:cNvGrpSpPr/>
          <p:nvPr/>
        </p:nvGrpSpPr>
        <p:grpSpPr>
          <a:xfrm>
            <a:off x="2386275" y="3655900"/>
            <a:ext cx="1077850" cy="572700"/>
            <a:chOff x="2386275" y="3655900"/>
            <a:chExt cx="1077850" cy="572700"/>
          </a:xfrm>
        </p:grpSpPr>
        <p:sp>
          <p:nvSpPr>
            <p:cNvPr id="781" name="Google Shape;781;p40"/>
            <p:cNvSpPr/>
            <p:nvPr/>
          </p:nvSpPr>
          <p:spPr>
            <a:xfrm flipH="1">
              <a:off x="2967925" y="3655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2" name="Google Shape;782;p40"/>
            <p:cNvCxnSpPr>
              <a:stCxn id="751" idx="1"/>
              <a:endCxn id="781" idx="3"/>
            </p:cNvCxnSpPr>
            <p:nvPr/>
          </p:nvCxnSpPr>
          <p:spPr>
            <a:xfrm>
              <a:off x="2386275" y="3942250"/>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83" name="Google Shape;783;p40"/>
          <p:cNvGrpSpPr/>
          <p:nvPr/>
        </p:nvGrpSpPr>
        <p:grpSpPr>
          <a:xfrm>
            <a:off x="3402100" y="3655888"/>
            <a:ext cx="1077850" cy="572700"/>
            <a:chOff x="3402100" y="3655888"/>
            <a:chExt cx="1077850" cy="572700"/>
          </a:xfrm>
        </p:grpSpPr>
        <p:sp>
          <p:nvSpPr>
            <p:cNvPr id="784" name="Google Shape;784;p40"/>
            <p:cNvSpPr/>
            <p:nvPr/>
          </p:nvSpPr>
          <p:spPr>
            <a:xfrm flipH="1">
              <a:off x="3983750" y="36558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5" name="Google Shape;785;p40"/>
            <p:cNvCxnSpPr>
              <a:stCxn id="781" idx="1"/>
              <a:endCxn id="784" idx="3"/>
            </p:cNvCxnSpPr>
            <p:nvPr/>
          </p:nvCxnSpPr>
          <p:spPr>
            <a:xfrm>
              <a:off x="3402100" y="3942250"/>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786" name="Google Shape;786;p40"/>
          <p:cNvGrpSpPr/>
          <p:nvPr/>
        </p:nvGrpSpPr>
        <p:grpSpPr>
          <a:xfrm>
            <a:off x="7527875" y="2220763"/>
            <a:ext cx="1077875" cy="572700"/>
            <a:chOff x="7527875" y="2220763"/>
            <a:chExt cx="1077875" cy="572700"/>
          </a:xfrm>
        </p:grpSpPr>
        <p:sp>
          <p:nvSpPr>
            <p:cNvPr id="787" name="Google Shape;787;p40"/>
            <p:cNvSpPr/>
            <p:nvPr/>
          </p:nvSpPr>
          <p:spPr>
            <a:xfrm flipH="1">
              <a:off x="810955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8" name="Google Shape;788;p40"/>
            <p:cNvCxnSpPr>
              <a:stCxn id="778" idx="1"/>
              <a:endCxn id="787" idx="3"/>
            </p:cNvCxnSpPr>
            <p:nvPr/>
          </p:nvCxnSpPr>
          <p:spPr>
            <a:xfrm>
              <a:off x="7527875" y="2507113"/>
              <a:ext cx="643800" cy="0"/>
            </a:xfrm>
            <a:prstGeom prst="straightConnector1">
              <a:avLst/>
            </a:prstGeom>
            <a:noFill/>
            <a:ln cap="flat" cmpd="sng" w="9525">
              <a:solidFill>
                <a:srgbClr val="FFFF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Proof of Work</a:t>
            </a:r>
            <a:endParaRPr/>
          </a:p>
        </p:txBody>
      </p:sp>
      <p:sp>
        <p:nvSpPr>
          <p:cNvPr id="794" name="Google Shape;794;p41"/>
          <p:cNvSpPr txBox="1"/>
          <p:nvPr>
            <p:ph idx="1" type="body"/>
          </p:nvPr>
        </p:nvSpPr>
        <p:spPr>
          <a:xfrm>
            <a:off x="311700" y="944425"/>
            <a:ext cx="8520600" cy="470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Also protection against fraud!</a:t>
            </a:r>
            <a:endParaRPr/>
          </a:p>
          <a:p>
            <a:pPr indent="-317500" lvl="1" marL="914400" rtl="0">
              <a:spcBef>
                <a:spcPts val="0"/>
              </a:spcBef>
              <a:spcAft>
                <a:spcPts val="0"/>
              </a:spcAft>
              <a:buSzPts val="1400"/>
              <a:buChar char="○"/>
            </a:pPr>
            <a:r>
              <a:rPr lang="en"/>
              <a:t>(So long as you don’t have 51% of computation power)</a:t>
            </a:r>
            <a:endParaRPr/>
          </a:p>
        </p:txBody>
      </p:sp>
      <p:grpSp>
        <p:nvGrpSpPr>
          <p:cNvPr id="795" name="Google Shape;795;p41"/>
          <p:cNvGrpSpPr/>
          <p:nvPr/>
        </p:nvGrpSpPr>
        <p:grpSpPr>
          <a:xfrm>
            <a:off x="508475" y="2091070"/>
            <a:ext cx="785000" cy="832137"/>
            <a:chOff x="508475" y="2091070"/>
            <a:chExt cx="785000" cy="832137"/>
          </a:xfrm>
        </p:grpSpPr>
        <p:grpSp>
          <p:nvGrpSpPr>
            <p:cNvPr id="796" name="Google Shape;796;p41"/>
            <p:cNvGrpSpPr/>
            <p:nvPr/>
          </p:nvGrpSpPr>
          <p:grpSpPr>
            <a:xfrm>
              <a:off x="508475" y="2091070"/>
              <a:ext cx="688200" cy="832137"/>
              <a:chOff x="1308425" y="1723525"/>
              <a:chExt cx="688200" cy="1046450"/>
            </a:xfrm>
          </p:grpSpPr>
          <p:sp>
            <p:nvSpPr>
              <p:cNvPr id="797" name="Google Shape;797;p4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Google Shape;798;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99" name="Google Shape;799;p41"/>
            <p:cNvSpPr txBox="1"/>
            <p:nvPr/>
          </p:nvSpPr>
          <p:spPr>
            <a:xfrm>
              <a:off x="554575" y="2522937"/>
              <a:ext cx="738900" cy="3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Miner</a:t>
              </a:r>
              <a:endParaRPr/>
            </a:p>
          </p:txBody>
        </p:sp>
      </p:grpSp>
      <p:grpSp>
        <p:nvGrpSpPr>
          <p:cNvPr id="800" name="Google Shape;800;p41"/>
          <p:cNvGrpSpPr/>
          <p:nvPr/>
        </p:nvGrpSpPr>
        <p:grpSpPr>
          <a:xfrm>
            <a:off x="508475" y="3460498"/>
            <a:ext cx="688200" cy="909968"/>
            <a:chOff x="1308425" y="1723525"/>
            <a:chExt cx="688200" cy="980738"/>
          </a:xfrm>
        </p:grpSpPr>
        <p:sp>
          <p:nvSpPr>
            <p:cNvPr id="801" name="Google Shape;801;p41"/>
            <p:cNvSpPr/>
            <p:nvPr/>
          </p:nvSpPr>
          <p:spPr>
            <a:xfrm>
              <a:off x="1308425" y="2197263"/>
              <a:ext cx="688200" cy="5070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Google Shape;802;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03" name="Google Shape;803;p41"/>
          <p:cNvSpPr txBox="1"/>
          <p:nvPr/>
        </p:nvSpPr>
        <p:spPr>
          <a:xfrm>
            <a:off x="554575" y="3849970"/>
            <a:ext cx="738900" cy="41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Evil</a:t>
            </a:r>
            <a:endParaRPr/>
          </a:p>
          <a:p>
            <a:pPr indent="0" lvl="0" marL="0" rtl="0">
              <a:spcBef>
                <a:spcPts val="0"/>
              </a:spcBef>
              <a:spcAft>
                <a:spcPts val="0"/>
              </a:spcAft>
              <a:buNone/>
            </a:pPr>
            <a:r>
              <a:rPr lang="en"/>
              <a:t>Miner</a:t>
            </a:r>
            <a:endParaRPr/>
          </a:p>
        </p:txBody>
      </p:sp>
      <p:sp>
        <p:nvSpPr>
          <p:cNvPr id="804" name="Google Shape;804;p41"/>
          <p:cNvSpPr/>
          <p:nvPr/>
        </p:nvSpPr>
        <p:spPr>
          <a:xfrm flipH="1">
            <a:off x="1952100" y="22207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Google Shape;805;p41"/>
          <p:cNvSpPr/>
          <p:nvPr/>
        </p:nvSpPr>
        <p:spPr>
          <a:xfrm flipH="1">
            <a:off x="1952100" y="3655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6" name="Google Shape;806;p41"/>
          <p:cNvGrpSpPr/>
          <p:nvPr/>
        </p:nvGrpSpPr>
        <p:grpSpPr>
          <a:xfrm>
            <a:off x="1551684" y="1622882"/>
            <a:ext cx="1628476" cy="3288463"/>
            <a:chOff x="1551684" y="1622882"/>
            <a:chExt cx="1628476" cy="3288463"/>
          </a:xfrm>
        </p:grpSpPr>
        <p:grpSp>
          <p:nvGrpSpPr>
            <p:cNvPr id="807" name="Google Shape;807;p41"/>
            <p:cNvGrpSpPr/>
            <p:nvPr/>
          </p:nvGrpSpPr>
          <p:grpSpPr>
            <a:xfrm>
              <a:off x="1551684" y="1622882"/>
              <a:ext cx="449876" cy="379338"/>
              <a:chOff x="1308425" y="1723525"/>
              <a:chExt cx="688200" cy="1046450"/>
            </a:xfrm>
          </p:grpSpPr>
          <p:sp>
            <p:nvSpPr>
              <p:cNvPr id="808" name="Google Shape;808;p4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Google Shape;809;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0" name="Google Shape;810;p41"/>
            <p:cNvGrpSpPr/>
            <p:nvPr/>
          </p:nvGrpSpPr>
          <p:grpSpPr>
            <a:xfrm>
              <a:off x="2140984" y="1622882"/>
              <a:ext cx="449876" cy="379338"/>
              <a:chOff x="1308425" y="1723525"/>
              <a:chExt cx="688200" cy="1046450"/>
            </a:xfrm>
          </p:grpSpPr>
          <p:sp>
            <p:nvSpPr>
              <p:cNvPr id="811" name="Google Shape;811;p4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2" name="Google Shape;812;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3" name="Google Shape;813;p41"/>
            <p:cNvGrpSpPr/>
            <p:nvPr/>
          </p:nvGrpSpPr>
          <p:grpSpPr>
            <a:xfrm>
              <a:off x="2730284" y="1622882"/>
              <a:ext cx="449876" cy="379338"/>
              <a:chOff x="1308425" y="1723525"/>
              <a:chExt cx="688200" cy="1046450"/>
            </a:xfrm>
          </p:grpSpPr>
          <p:sp>
            <p:nvSpPr>
              <p:cNvPr id="814" name="Google Shape;814;p4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Google Shape;815;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16" name="Google Shape;816;p41"/>
            <p:cNvGrpSpPr/>
            <p:nvPr/>
          </p:nvGrpSpPr>
          <p:grpSpPr>
            <a:xfrm>
              <a:off x="1975259" y="4532007"/>
              <a:ext cx="449876" cy="379338"/>
              <a:chOff x="1308425" y="1723525"/>
              <a:chExt cx="688200" cy="1046450"/>
            </a:xfrm>
          </p:grpSpPr>
          <p:sp>
            <p:nvSpPr>
              <p:cNvPr id="817" name="Google Shape;817;p41"/>
              <p:cNvSpPr/>
              <p:nvPr/>
            </p:nvSpPr>
            <p:spPr>
              <a:xfrm>
                <a:off x="1308425" y="2197275"/>
                <a:ext cx="688200" cy="5727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Google Shape;818;p41"/>
              <p:cNvSpPr/>
              <p:nvPr/>
            </p:nvSpPr>
            <p:spPr>
              <a:xfrm>
                <a:off x="1377275" y="1723525"/>
                <a:ext cx="550500" cy="40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819" name="Google Shape;819;p41"/>
          <p:cNvGrpSpPr/>
          <p:nvPr/>
        </p:nvGrpSpPr>
        <p:grpSpPr>
          <a:xfrm>
            <a:off x="2386275" y="2220788"/>
            <a:ext cx="1077850" cy="572700"/>
            <a:chOff x="2386275" y="2220788"/>
            <a:chExt cx="1077850" cy="572700"/>
          </a:xfrm>
        </p:grpSpPr>
        <p:sp>
          <p:nvSpPr>
            <p:cNvPr id="820" name="Google Shape;820;p41"/>
            <p:cNvSpPr/>
            <p:nvPr/>
          </p:nvSpPr>
          <p:spPr>
            <a:xfrm flipH="1">
              <a:off x="2967925" y="22207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21" name="Google Shape;821;p41"/>
            <p:cNvCxnSpPr>
              <a:stCxn id="804" idx="1"/>
              <a:endCxn id="820" idx="3"/>
            </p:cNvCxnSpPr>
            <p:nvPr/>
          </p:nvCxnSpPr>
          <p:spPr>
            <a:xfrm>
              <a:off x="2386275" y="2507138"/>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22" name="Google Shape;822;p41"/>
          <p:cNvGrpSpPr/>
          <p:nvPr/>
        </p:nvGrpSpPr>
        <p:grpSpPr>
          <a:xfrm>
            <a:off x="3402100" y="2220775"/>
            <a:ext cx="1109063" cy="572700"/>
            <a:chOff x="3402100" y="2220775"/>
            <a:chExt cx="1109063" cy="572700"/>
          </a:xfrm>
        </p:grpSpPr>
        <p:sp>
          <p:nvSpPr>
            <p:cNvPr id="823" name="Google Shape;823;p41"/>
            <p:cNvSpPr/>
            <p:nvPr/>
          </p:nvSpPr>
          <p:spPr>
            <a:xfrm flipH="1">
              <a:off x="4014963" y="2220775"/>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24" name="Google Shape;824;p41"/>
            <p:cNvCxnSpPr>
              <a:stCxn id="820" idx="1"/>
              <a:endCxn id="823" idx="3"/>
            </p:cNvCxnSpPr>
            <p:nvPr/>
          </p:nvCxnSpPr>
          <p:spPr>
            <a:xfrm>
              <a:off x="3402100" y="2507138"/>
              <a:ext cx="6750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25" name="Google Shape;825;p41"/>
          <p:cNvGrpSpPr/>
          <p:nvPr/>
        </p:nvGrpSpPr>
        <p:grpSpPr>
          <a:xfrm>
            <a:off x="4449138" y="2220763"/>
            <a:ext cx="1109063" cy="572700"/>
            <a:chOff x="4449138" y="2220763"/>
            <a:chExt cx="1109063" cy="572700"/>
          </a:xfrm>
        </p:grpSpPr>
        <p:sp>
          <p:nvSpPr>
            <p:cNvPr id="826" name="Google Shape;826;p41"/>
            <p:cNvSpPr/>
            <p:nvPr/>
          </p:nvSpPr>
          <p:spPr>
            <a:xfrm flipH="1">
              <a:off x="506200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27" name="Google Shape;827;p41"/>
            <p:cNvCxnSpPr>
              <a:stCxn id="823" idx="1"/>
              <a:endCxn id="826" idx="3"/>
            </p:cNvCxnSpPr>
            <p:nvPr/>
          </p:nvCxnSpPr>
          <p:spPr>
            <a:xfrm>
              <a:off x="4449138" y="2507125"/>
              <a:ext cx="6750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28" name="Google Shape;828;p41"/>
          <p:cNvGrpSpPr/>
          <p:nvPr/>
        </p:nvGrpSpPr>
        <p:grpSpPr>
          <a:xfrm>
            <a:off x="5496175" y="2220763"/>
            <a:ext cx="1077875" cy="572700"/>
            <a:chOff x="5496175" y="2220763"/>
            <a:chExt cx="1077875" cy="572700"/>
          </a:xfrm>
        </p:grpSpPr>
        <p:sp>
          <p:nvSpPr>
            <p:cNvPr id="829" name="Google Shape;829;p41"/>
            <p:cNvSpPr/>
            <p:nvPr/>
          </p:nvSpPr>
          <p:spPr>
            <a:xfrm flipH="1">
              <a:off x="607785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0" name="Google Shape;830;p41"/>
            <p:cNvCxnSpPr>
              <a:stCxn id="826" idx="1"/>
              <a:endCxn id="829" idx="3"/>
            </p:cNvCxnSpPr>
            <p:nvPr/>
          </p:nvCxnSpPr>
          <p:spPr>
            <a:xfrm>
              <a:off x="5496175" y="2507113"/>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31" name="Google Shape;831;p41"/>
          <p:cNvGrpSpPr/>
          <p:nvPr/>
        </p:nvGrpSpPr>
        <p:grpSpPr>
          <a:xfrm>
            <a:off x="6512025" y="2220763"/>
            <a:ext cx="1077875" cy="572700"/>
            <a:chOff x="6512025" y="2220763"/>
            <a:chExt cx="1077875" cy="572700"/>
          </a:xfrm>
        </p:grpSpPr>
        <p:sp>
          <p:nvSpPr>
            <p:cNvPr id="832" name="Google Shape;832;p41"/>
            <p:cNvSpPr/>
            <p:nvPr/>
          </p:nvSpPr>
          <p:spPr>
            <a:xfrm flipH="1">
              <a:off x="709370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3" name="Google Shape;833;p41"/>
            <p:cNvCxnSpPr>
              <a:stCxn id="829" idx="1"/>
              <a:endCxn id="832" idx="3"/>
            </p:cNvCxnSpPr>
            <p:nvPr/>
          </p:nvCxnSpPr>
          <p:spPr>
            <a:xfrm>
              <a:off x="6512025" y="2507113"/>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34" name="Google Shape;834;p41"/>
          <p:cNvGrpSpPr/>
          <p:nvPr/>
        </p:nvGrpSpPr>
        <p:grpSpPr>
          <a:xfrm>
            <a:off x="2386275" y="3655900"/>
            <a:ext cx="1077850" cy="572700"/>
            <a:chOff x="2386275" y="3655900"/>
            <a:chExt cx="1077850" cy="572700"/>
          </a:xfrm>
        </p:grpSpPr>
        <p:sp>
          <p:nvSpPr>
            <p:cNvPr id="835" name="Google Shape;835;p41"/>
            <p:cNvSpPr/>
            <p:nvPr/>
          </p:nvSpPr>
          <p:spPr>
            <a:xfrm flipH="1">
              <a:off x="2967925" y="3655900"/>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6" name="Google Shape;836;p41"/>
            <p:cNvCxnSpPr>
              <a:stCxn id="805" idx="1"/>
              <a:endCxn id="835" idx="3"/>
            </p:cNvCxnSpPr>
            <p:nvPr/>
          </p:nvCxnSpPr>
          <p:spPr>
            <a:xfrm>
              <a:off x="2386275" y="3942250"/>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37" name="Google Shape;837;p41"/>
          <p:cNvGrpSpPr/>
          <p:nvPr/>
        </p:nvGrpSpPr>
        <p:grpSpPr>
          <a:xfrm>
            <a:off x="3402100" y="3655888"/>
            <a:ext cx="1077850" cy="572700"/>
            <a:chOff x="3402100" y="3655888"/>
            <a:chExt cx="1077850" cy="572700"/>
          </a:xfrm>
        </p:grpSpPr>
        <p:sp>
          <p:nvSpPr>
            <p:cNvPr id="838" name="Google Shape;838;p41"/>
            <p:cNvSpPr/>
            <p:nvPr/>
          </p:nvSpPr>
          <p:spPr>
            <a:xfrm flipH="1">
              <a:off x="3983750" y="3655888"/>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9" name="Google Shape;839;p41"/>
            <p:cNvCxnSpPr>
              <a:stCxn id="835" idx="1"/>
              <a:endCxn id="838" idx="3"/>
            </p:cNvCxnSpPr>
            <p:nvPr/>
          </p:nvCxnSpPr>
          <p:spPr>
            <a:xfrm>
              <a:off x="3402100" y="3942250"/>
              <a:ext cx="643800" cy="0"/>
            </a:xfrm>
            <a:prstGeom prst="straightConnector1">
              <a:avLst/>
            </a:prstGeom>
            <a:noFill/>
            <a:ln cap="flat" cmpd="sng" w="9525">
              <a:solidFill>
                <a:srgbClr val="FFFF00"/>
              </a:solidFill>
              <a:prstDash val="solid"/>
              <a:round/>
              <a:headEnd len="med" w="med" type="none"/>
              <a:tailEnd len="med" w="med" type="triangle"/>
            </a:ln>
          </p:spPr>
        </p:cxnSp>
      </p:grpSp>
      <p:grpSp>
        <p:nvGrpSpPr>
          <p:cNvPr id="840" name="Google Shape;840;p41"/>
          <p:cNvGrpSpPr/>
          <p:nvPr/>
        </p:nvGrpSpPr>
        <p:grpSpPr>
          <a:xfrm>
            <a:off x="7527875" y="2220763"/>
            <a:ext cx="1077875" cy="572700"/>
            <a:chOff x="7527875" y="2220763"/>
            <a:chExt cx="1077875" cy="572700"/>
          </a:xfrm>
        </p:grpSpPr>
        <p:sp>
          <p:nvSpPr>
            <p:cNvPr id="841" name="Google Shape;841;p41"/>
            <p:cNvSpPr/>
            <p:nvPr/>
          </p:nvSpPr>
          <p:spPr>
            <a:xfrm flipH="1">
              <a:off x="8109550" y="2220763"/>
              <a:ext cx="496200" cy="572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42" name="Google Shape;842;p41"/>
            <p:cNvCxnSpPr>
              <a:stCxn id="832" idx="1"/>
              <a:endCxn id="841" idx="3"/>
            </p:cNvCxnSpPr>
            <p:nvPr/>
          </p:nvCxnSpPr>
          <p:spPr>
            <a:xfrm>
              <a:off x="7527875" y="2507113"/>
              <a:ext cx="643800" cy="0"/>
            </a:xfrm>
            <a:prstGeom prst="straightConnector1">
              <a:avLst/>
            </a:prstGeom>
            <a:noFill/>
            <a:ln cap="flat" cmpd="sng" w="9525">
              <a:solidFill>
                <a:srgbClr val="FFFF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pic>
        <p:nvPicPr>
          <p:cNvPr id="76" name="Google Shape;76;p15"/>
          <p:cNvPicPr preferRelativeResize="0"/>
          <p:nvPr/>
        </p:nvPicPr>
        <p:blipFill>
          <a:blip r:embed="rId3">
            <a:alphaModFix/>
          </a:blip>
          <a:stretch>
            <a:fillRect/>
          </a:stretch>
        </p:blipFill>
        <p:spPr>
          <a:xfrm>
            <a:off x="3519300" y="2186000"/>
            <a:ext cx="1317724" cy="1317724"/>
          </a:xfrm>
          <a:prstGeom prst="rect">
            <a:avLst/>
          </a:prstGeom>
          <a:noFill/>
          <a:ln>
            <a:noFill/>
          </a:ln>
        </p:spPr>
      </p:pic>
      <p:pic>
        <p:nvPicPr>
          <p:cNvPr id="77" name="Google Shape;77;p15"/>
          <p:cNvPicPr preferRelativeResize="0"/>
          <p:nvPr/>
        </p:nvPicPr>
        <p:blipFill>
          <a:blip r:embed="rId4">
            <a:alphaModFix/>
          </a:blip>
          <a:stretch>
            <a:fillRect/>
          </a:stretch>
        </p:blipFill>
        <p:spPr>
          <a:xfrm>
            <a:off x="5594525" y="2470675"/>
            <a:ext cx="656925" cy="748375"/>
          </a:xfrm>
          <a:prstGeom prst="rect">
            <a:avLst/>
          </a:prstGeom>
          <a:noFill/>
          <a:ln>
            <a:noFill/>
          </a:ln>
        </p:spPr>
      </p:pic>
      <p:pic>
        <p:nvPicPr>
          <p:cNvPr id="78" name="Google Shape;78;p15"/>
          <p:cNvPicPr preferRelativeResize="0"/>
          <p:nvPr/>
        </p:nvPicPr>
        <p:blipFill>
          <a:blip r:embed="rId4">
            <a:alphaModFix/>
          </a:blip>
          <a:stretch>
            <a:fillRect/>
          </a:stretch>
        </p:blipFill>
        <p:spPr>
          <a:xfrm>
            <a:off x="3849688" y="921350"/>
            <a:ext cx="656925" cy="748375"/>
          </a:xfrm>
          <a:prstGeom prst="rect">
            <a:avLst/>
          </a:prstGeom>
          <a:noFill/>
          <a:ln>
            <a:noFill/>
          </a:ln>
        </p:spPr>
      </p:pic>
      <p:pic>
        <p:nvPicPr>
          <p:cNvPr id="79" name="Google Shape;79;p15"/>
          <p:cNvPicPr preferRelativeResize="0"/>
          <p:nvPr/>
        </p:nvPicPr>
        <p:blipFill>
          <a:blip r:embed="rId4">
            <a:alphaModFix/>
          </a:blip>
          <a:stretch>
            <a:fillRect/>
          </a:stretch>
        </p:blipFill>
        <p:spPr>
          <a:xfrm>
            <a:off x="2104875" y="2470675"/>
            <a:ext cx="656924" cy="748375"/>
          </a:xfrm>
          <a:prstGeom prst="rect">
            <a:avLst/>
          </a:prstGeom>
          <a:noFill/>
          <a:ln>
            <a:noFill/>
          </a:ln>
        </p:spPr>
      </p:pic>
      <p:pic>
        <p:nvPicPr>
          <p:cNvPr id="80" name="Google Shape;80;p15"/>
          <p:cNvPicPr preferRelativeResize="0"/>
          <p:nvPr/>
        </p:nvPicPr>
        <p:blipFill>
          <a:blip r:embed="rId5">
            <a:alphaModFix/>
          </a:blip>
          <a:stretch>
            <a:fillRect/>
          </a:stretch>
        </p:blipFill>
        <p:spPr>
          <a:xfrm>
            <a:off x="3928349" y="3962451"/>
            <a:ext cx="499624" cy="709526"/>
          </a:xfrm>
          <a:prstGeom prst="rect">
            <a:avLst/>
          </a:prstGeom>
          <a:noFill/>
          <a:ln>
            <a:noFill/>
          </a:ln>
        </p:spPr>
      </p:pic>
      <p:cxnSp>
        <p:nvCxnSpPr>
          <p:cNvPr id="81" name="Google Shape;81;p15"/>
          <p:cNvCxnSpPr>
            <a:stCxn id="79" idx="3"/>
            <a:endCxn id="76" idx="1"/>
          </p:cNvCxnSpPr>
          <p:nvPr/>
        </p:nvCxnSpPr>
        <p:spPr>
          <a:xfrm>
            <a:off x="2761800" y="2844862"/>
            <a:ext cx="757500" cy="0"/>
          </a:xfrm>
          <a:prstGeom prst="straightConnector1">
            <a:avLst/>
          </a:prstGeom>
          <a:noFill/>
          <a:ln cap="flat" cmpd="sng" w="38100">
            <a:solidFill>
              <a:srgbClr val="FFFF00"/>
            </a:solidFill>
            <a:prstDash val="solid"/>
            <a:round/>
            <a:headEnd len="med" w="med" type="none"/>
            <a:tailEnd len="med" w="med" type="triangle"/>
          </a:ln>
        </p:spPr>
      </p:cxnSp>
      <p:cxnSp>
        <p:nvCxnSpPr>
          <p:cNvPr id="82" name="Google Shape;82;p15"/>
          <p:cNvCxnSpPr>
            <a:stCxn id="78" idx="2"/>
            <a:endCxn id="76" idx="0"/>
          </p:cNvCxnSpPr>
          <p:nvPr/>
        </p:nvCxnSpPr>
        <p:spPr>
          <a:xfrm>
            <a:off x="4178150" y="1669725"/>
            <a:ext cx="0" cy="516300"/>
          </a:xfrm>
          <a:prstGeom prst="straightConnector1">
            <a:avLst/>
          </a:prstGeom>
          <a:noFill/>
          <a:ln cap="flat" cmpd="sng" w="38100">
            <a:solidFill>
              <a:srgbClr val="FFFF00"/>
            </a:solidFill>
            <a:prstDash val="solid"/>
            <a:round/>
            <a:headEnd len="med" w="med" type="none"/>
            <a:tailEnd len="med" w="med" type="triangle"/>
          </a:ln>
        </p:spPr>
      </p:cxnSp>
      <p:cxnSp>
        <p:nvCxnSpPr>
          <p:cNvPr id="83" name="Google Shape;83;p15"/>
          <p:cNvCxnSpPr>
            <a:stCxn id="77" idx="1"/>
            <a:endCxn id="76" idx="3"/>
          </p:cNvCxnSpPr>
          <p:nvPr/>
        </p:nvCxnSpPr>
        <p:spPr>
          <a:xfrm rot="10800000">
            <a:off x="4837025" y="2844862"/>
            <a:ext cx="757500" cy="0"/>
          </a:xfrm>
          <a:prstGeom prst="straightConnector1">
            <a:avLst/>
          </a:prstGeom>
          <a:noFill/>
          <a:ln cap="flat" cmpd="sng" w="38100">
            <a:solidFill>
              <a:srgbClr val="FFFF00"/>
            </a:solidFill>
            <a:prstDash val="solid"/>
            <a:round/>
            <a:headEnd len="med" w="med" type="none"/>
            <a:tailEnd len="med" w="med" type="triangle"/>
          </a:ln>
        </p:spPr>
      </p:cxnSp>
      <p:cxnSp>
        <p:nvCxnSpPr>
          <p:cNvPr id="84" name="Google Shape;84;p15"/>
          <p:cNvCxnSpPr>
            <a:stCxn id="80" idx="0"/>
            <a:endCxn id="76" idx="2"/>
          </p:cNvCxnSpPr>
          <p:nvPr/>
        </p:nvCxnSpPr>
        <p:spPr>
          <a:xfrm rot="10800000">
            <a:off x="4178161" y="3503751"/>
            <a:ext cx="0" cy="458700"/>
          </a:xfrm>
          <a:prstGeom prst="straightConnector1">
            <a:avLst/>
          </a:prstGeom>
          <a:noFill/>
          <a:ln cap="flat" cmpd="sng" w="38100">
            <a:solidFill>
              <a:srgbClr val="FFFF00"/>
            </a:solidFill>
            <a:prstDash val="solid"/>
            <a:round/>
            <a:headEnd len="med" w="med" type="none"/>
            <a:tailEnd len="med" w="med" type="triangle"/>
          </a:ln>
        </p:spPr>
      </p:cxnSp>
      <p:pic>
        <p:nvPicPr>
          <p:cNvPr id="85" name="Google Shape;85;p15"/>
          <p:cNvPicPr preferRelativeResize="0"/>
          <p:nvPr/>
        </p:nvPicPr>
        <p:blipFill>
          <a:blip r:embed="rId6">
            <a:alphaModFix/>
          </a:blip>
          <a:stretch>
            <a:fillRect/>
          </a:stretch>
        </p:blipFill>
        <p:spPr>
          <a:xfrm>
            <a:off x="3799425" y="2466137"/>
            <a:ext cx="757500" cy="7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xit" presetID="10" presetSubtype="0">
                                  <p:stCondLst>
                                    <p:cond delay="0"/>
                                  </p:stCondLst>
                                  <p:childTnLst>
                                    <p:animEffect filter="fade" transition="out">
                                      <p:cBhvr>
                                        <p:cTn dur="1000"/>
                                        <p:tgtEl>
                                          <p:spTgt spid="81"/>
                                        </p:tgtEl>
                                      </p:cBhvr>
                                    </p:animEffect>
                                    <p:set>
                                      <p:cBhvr>
                                        <p:cTn dur="1" fill="hold">
                                          <p:stCondLst>
                                            <p:cond delay="1000"/>
                                          </p:stCondLst>
                                        </p:cTn>
                                        <p:tgtEl>
                                          <p:spTgt spid="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xit" presetID="10" presetSubtype="0">
                                  <p:stCondLst>
                                    <p:cond delay="0"/>
                                  </p:stCondLst>
                                  <p:childTnLst>
                                    <p:animEffect filter="fade" transition="out">
                                      <p:cBhvr>
                                        <p:cTn dur="1000"/>
                                        <p:tgtEl>
                                          <p:spTgt spid="82"/>
                                        </p:tgtEl>
                                      </p:cBhvr>
                                    </p:animEffect>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pic>
        <p:nvPicPr>
          <p:cNvPr id="91" name="Google Shape;91;p16"/>
          <p:cNvPicPr preferRelativeResize="0"/>
          <p:nvPr/>
        </p:nvPicPr>
        <p:blipFill>
          <a:blip r:embed="rId3">
            <a:alphaModFix/>
          </a:blip>
          <a:stretch>
            <a:fillRect/>
          </a:stretch>
        </p:blipFill>
        <p:spPr>
          <a:xfrm>
            <a:off x="5812750" y="2282375"/>
            <a:ext cx="1317724" cy="1317724"/>
          </a:xfrm>
          <a:prstGeom prst="rect">
            <a:avLst/>
          </a:prstGeom>
          <a:noFill/>
          <a:ln>
            <a:noFill/>
          </a:ln>
        </p:spPr>
      </p:pic>
      <p:pic>
        <p:nvPicPr>
          <p:cNvPr id="92" name="Google Shape;92;p16"/>
          <p:cNvPicPr preferRelativeResize="0"/>
          <p:nvPr/>
        </p:nvPicPr>
        <p:blipFill>
          <a:blip r:embed="rId4">
            <a:alphaModFix/>
          </a:blip>
          <a:stretch>
            <a:fillRect/>
          </a:stretch>
        </p:blipFill>
        <p:spPr>
          <a:xfrm>
            <a:off x="7887975" y="2567050"/>
            <a:ext cx="656924" cy="748375"/>
          </a:xfrm>
          <a:prstGeom prst="rect">
            <a:avLst/>
          </a:prstGeom>
          <a:noFill/>
          <a:ln>
            <a:noFill/>
          </a:ln>
        </p:spPr>
      </p:pic>
      <p:pic>
        <p:nvPicPr>
          <p:cNvPr id="93" name="Google Shape;93;p16"/>
          <p:cNvPicPr preferRelativeResize="0"/>
          <p:nvPr/>
        </p:nvPicPr>
        <p:blipFill>
          <a:blip r:embed="rId4">
            <a:alphaModFix/>
          </a:blip>
          <a:stretch>
            <a:fillRect/>
          </a:stretch>
        </p:blipFill>
        <p:spPr>
          <a:xfrm>
            <a:off x="6143138" y="1017725"/>
            <a:ext cx="656925" cy="748375"/>
          </a:xfrm>
          <a:prstGeom prst="rect">
            <a:avLst/>
          </a:prstGeom>
          <a:noFill/>
          <a:ln>
            <a:noFill/>
          </a:ln>
        </p:spPr>
      </p:pic>
      <p:pic>
        <p:nvPicPr>
          <p:cNvPr id="94" name="Google Shape;94;p16"/>
          <p:cNvPicPr preferRelativeResize="0"/>
          <p:nvPr/>
        </p:nvPicPr>
        <p:blipFill>
          <a:blip r:embed="rId4">
            <a:alphaModFix/>
          </a:blip>
          <a:stretch>
            <a:fillRect/>
          </a:stretch>
        </p:blipFill>
        <p:spPr>
          <a:xfrm>
            <a:off x="4398325" y="2567050"/>
            <a:ext cx="656925" cy="748375"/>
          </a:xfrm>
          <a:prstGeom prst="rect">
            <a:avLst/>
          </a:prstGeom>
          <a:noFill/>
          <a:ln>
            <a:noFill/>
          </a:ln>
        </p:spPr>
      </p:pic>
      <p:pic>
        <p:nvPicPr>
          <p:cNvPr id="95" name="Google Shape;95;p16"/>
          <p:cNvPicPr preferRelativeResize="0"/>
          <p:nvPr/>
        </p:nvPicPr>
        <p:blipFill>
          <a:blip r:embed="rId5">
            <a:alphaModFix/>
          </a:blip>
          <a:stretch>
            <a:fillRect/>
          </a:stretch>
        </p:blipFill>
        <p:spPr>
          <a:xfrm>
            <a:off x="6221799" y="4058826"/>
            <a:ext cx="499624" cy="709526"/>
          </a:xfrm>
          <a:prstGeom prst="rect">
            <a:avLst/>
          </a:prstGeom>
          <a:noFill/>
          <a:ln>
            <a:noFill/>
          </a:ln>
        </p:spPr>
      </p:pic>
      <p:sp>
        <p:nvSpPr>
          <p:cNvPr id="96" name="Google Shape;96;p16"/>
          <p:cNvSpPr txBox="1"/>
          <p:nvPr/>
        </p:nvSpPr>
        <p:spPr>
          <a:xfrm>
            <a:off x="311700" y="1351050"/>
            <a:ext cx="3833700" cy="34173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2"/>
              </a:buClr>
              <a:buSzPts val="1800"/>
              <a:buChar char="●"/>
            </a:pPr>
            <a:r>
              <a:rPr lang="en" sz="1800">
                <a:solidFill>
                  <a:schemeClr val="accent2"/>
                </a:solidFill>
              </a:rPr>
              <a:t>Key Question: How do we coordinate with all the other generals at once?</a:t>
            </a:r>
            <a:br>
              <a:rPr lang="en" sz="1800">
                <a:solidFill>
                  <a:schemeClr val="accent2"/>
                </a:solidFill>
              </a:rPr>
            </a:br>
            <a:br>
              <a:rPr lang="en" sz="1800">
                <a:solidFill>
                  <a:schemeClr val="accent2"/>
                </a:solidFill>
              </a:rPr>
            </a:br>
            <a:endParaRPr sz="1800">
              <a:solidFill>
                <a:schemeClr val="accent2"/>
              </a:solidFill>
            </a:endParaRPr>
          </a:p>
          <a:p>
            <a:pPr indent="-342900" lvl="0" marL="457200" rtl="0">
              <a:lnSpc>
                <a:spcPct val="115000"/>
              </a:lnSpc>
              <a:spcBef>
                <a:spcPts val="0"/>
              </a:spcBef>
              <a:spcAft>
                <a:spcPts val="0"/>
              </a:spcAft>
              <a:buClr>
                <a:schemeClr val="accent2"/>
              </a:buClr>
              <a:buSzPts val="1800"/>
              <a:buChar char="●"/>
            </a:pPr>
            <a:r>
              <a:rPr lang="en" sz="1800">
                <a:solidFill>
                  <a:schemeClr val="accent2"/>
                </a:solidFill>
              </a:rPr>
              <a:t>Assume we can’t send signals the enemy can see (like torches)</a:t>
            </a:r>
            <a:endParaRPr sz="1800">
              <a:solidFill>
                <a:schemeClr val="accent2"/>
              </a:solidFill>
            </a:endParaRPr>
          </a:p>
          <a:p>
            <a:pPr indent="-342900" lvl="0" marL="457200" rtl="0">
              <a:lnSpc>
                <a:spcPct val="115000"/>
              </a:lnSpc>
              <a:spcBef>
                <a:spcPts val="0"/>
              </a:spcBef>
              <a:spcAft>
                <a:spcPts val="0"/>
              </a:spcAft>
              <a:buClr>
                <a:schemeClr val="accent2"/>
              </a:buClr>
              <a:buSzPts val="1800"/>
              <a:buChar char="●"/>
            </a:pPr>
            <a:r>
              <a:rPr lang="en" sz="1800">
                <a:solidFill>
                  <a:schemeClr val="accent2"/>
                </a:solidFill>
              </a:rPr>
              <a:t>We’re going to have to send messengers</a:t>
            </a:r>
            <a:endParaRPr sz="1800">
              <a:solidFill>
                <a:schemeClr val="accent2"/>
              </a:solidFill>
            </a:endParaRPr>
          </a:p>
        </p:txBody>
      </p:sp>
      <p:pic>
        <p:nvPicPr>
          <p:cNvPr id="97" name="Google Shape;97;p16"/>
          <p:cNvPicPr preferRelativeResize="0"/>
          <p:nvPr/>
        </p:nvPicPr>
        <p:blipFill>
          <a:blip r:embed="rId6">
            <a:alphaModFix/>
          </a:blip>
          <a:stretch>
            <a:fillRect/>
          </a:stretch>
        </p:blipFill>
        <p:spPr>
          <a:xfrm>
            <a:off x="7405311" y="3908650"/>
            <a:ext cx="811009" cy="572701"/>
          </a:xfrm>
          <a:prstGeom prst="rect">
            <a:avLst/>
          </a:prstGeom>
          <a:noFill/>
          <a:ln>
            <a:noFill/>
          </a:ln>
        </p:spPr>
      </p:pic>
      <p:cxnSp>
        <p:nvCxnSpPr>
          <p:cNvPr id="98" name="Google Shape;98;p16"/>
          <p:cNvCxnSpPr>
            <a:stCxn id="95" idx="3"/>
            <a:endCxn id="92" idx="2"/>
          </p:cNvCxnSpPr>
          <p:nvPr/>
        </p:nvCxnSpPr>
        <p:spPr>
          <a:xfrm flipH="1" rot="10800000">
            <a:off x="6721423" y="3315289"/>
            <a:ext cx="1494900" cy="1098300"/>
          </a:xfrm>
          <a:prstGeom prst="straightConnector1">
            <a:avLst/>
          </a:prstGeom>
          <a:noFill/>
          <a:ln cap="flat" cmpd="sng" w="28575">
            <a:solidFill>
              <a:srgbClr val="E06666"/>
            </a:solidFill>
            <a:prstDash val="solid"/>
            <a:round/>
            <a:headEnd len="med" w="med" type="none"/>
            <a:tailEnd len="med" w="med" type="triangle"/>
          </a:ln>
        </p:spPr>
      </p:cxnSp>
      <p:cxnSp>
        <p:nvCxnSpPr>
          <p:cNvPr id="99" name="Google Shape;99;p16"/>
          <p:cNvCxnSpPr>
            <a:stCxn id="95" idx="1"/>
            <a:endCxn id="94" idx="2"/>
          </p:cNvCxnSpPr>
          <p:nvPr/>
        </p:nvCxnSpPr>
        <p:spPr>
          <a:xfrm rot="10800000">
            <a:off x="4726899" y="3315289"/>
            <a:ext cx="1494900" cy="1098300"/>
          </a:xfrm>
          <a:prstGeom prst="straightConnector1">
            <a:avLst/>
          </a:prstGeom>
          <a:noFill/>
          <a:ln cap="flat" cmpd="sng" w="28575">
            <a:solidFill>
              <a:srgbClr val="E06666"/>
            </a:solidFill>
            <a:prstDash val="solid"/>
            <a:round/>
            <a:headEnd len="med" w="med" type="none"/>
            <a:tailEnd len="med" w="med" type="triangle"/>
          </a:ln>
        </p:spPr>
      </p:cxnSp>
      <p:pic>
        <p:nvPicPr>
          <p:cNvPr id="100" name="Google Shape;100;p16"/>
          <p:cNvPicPr preferRelativeResize="0"/>
          <p:nvPr/>
        </p:nvPicPr>
        <p:blipFill>
          <a:blip r:embed="rId6">
            <a:alphaModFix/>
          </a:blip>
          <a:stretch>
            <a:fillRect/>
          </a:stretch>
        </p:blipFill>
        <p:spPr>
          <a:xfrm flipH="1">
            <a:off x="4639123" y="3908650"/>
            <a:ext cx="898799" cy="572701"/>
          </a:xfrm>
          <a:prstGeom prst="rect">
            <a:avLst/>
          </a:prstGeom>
          <a:noFill/>
          <a:ln>
            <a:noFill/>
          </a:ln>
        </p:spPr>
      </p:pic>
      <p:cxnSp>
        <p:nvCxnSpPr>
          <p:cNvPr id="101" name="Google Shape;101;p16"/>
          <p:cNvCxnSpPr>
            <a:stCxn id="92" idx="0"/>
            <a:endCxn id="93" idx="3"/>
          </p:cNvCxnSpPr>
          <p:nvPr/>
        </p:nvCxnSpPr>
        <p:spPr>
          <a:xfrm rot="10800000">
            <a:off x="6800137" y="1391950"/>
            <a:ext cx="1416300" cy="1175100"/>
          </a:xfrm>
          <a:prstGeom prst="straightConnector1">
            <a:avLst/>
          </a:prstGeom>
          <a:noFill/>
          <a:ln cap="flat" cmpd="sng" w="28575">
            <a:solidFill>
              <a:srgbClr val="E06666"/>
            </a:solidFill>
            <a:prstDash val="solid"/>
            <a:round/>
            <a:headEnd len="med" w="med" type="none"/>
            <a:tailEnd len="med" w="med" type="triangle"/>
          </a:ln>
        </p:spPr>
      </p:cxnSp>
      <p:pic>
        <p:nvPicPr>
          <p:cNvPr id="102" name="Google Shape;102;p16"/>
          <p:cNvPicPr preferRelativeResize="0"/>
          <p:nvPr/>
        </p:nvPicPr>
        <p:blipFill>
          <a:blip r:embed="rId6">
            <a:alphaModFix/>
          </a:blip>
          <a:stretch>
            <a:fillRect/>
          </a:stretch>
        </p:blipFill>
        <p:spPr>
          <a:xfrm flipH="1">
            <a:off x="7564798" y="1401113"/>
            <a:ext cx="898799" cy="57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pic>
        <p:nvPicPr>
          <p:cNvPr id="108" name="Google Shape;108;p17"/>
          <p:cNvPicPr preferRelativeResize="0"/>
          <p:nvPr/>
        </p:nvPicPr>
        <p:blipFill>
          <a:blip r:embed="rId3">
            <a:alphaModFix/>
          </a:blip>
          <a:stretch>
            <a:fillRect/>
          </a:stretch>
        </p:blipFill>
        <p:spPr>
          <a:xfrm>
            <a:off x="5812750" y="2282375"/>
            <a:ext cx="1317724" cy="1317724"/>
          </a:xfrm>
          <a:prstGeom prst="rect">
            <a:avLst/>
          </a:prstGeom>
          <a:noFill/>
          <a:ln>
            <a:noFill/>
          </a:ln>
        </p:spPr>
      </p:pic>
      <p:pic>
        <p:nvPicPr>
          <p:cNvPr id="109" name="Google Shape;109;p17"/>
          <p:cNvPicPr preferRelativeResize="0"/>
          <p:nvPr/>
        </p:nvPicPr>
        <p:blipFill>
          <a:blip r:embed="rId4">
            <a:alphaModFix/>
          </a:blip>
          <a:stretch>
            <a:fillRect/>
          </a:stretch>
        </p:blipFill>
        <p:spPr>
          <a:xfrm>
            <a:off x="7887975" y="2567050"/>
            <a:ext cx="656924" cy="748375"/>
          </a:xfrm>
          <a:prstGeom prst="rect">
            <a:avLst/>
          </a:prstGeom>
          <a:noFill/>
          <a:ln>
            <a:noFill/>
          </a:ln>
        </p:spPr>
      </p:pic>
      <p:pic>
        <p:nvPicPr>
          <p:cNvPr id="110" name="Google Shape;110;p17"/>
          <p:cNvPicPr preferRelativeResize="0"/>
          <p:nvPr/>
        </p:nvPicPr>
        <p:blipFill>
          <a:blip r:embed="rId4">
            <a:alphaModFix/>
          </a:blip>
          <a:stretch>
            <a:fillRect/>
          </a:stretch>
        </p:blipFill>
        <p:spPr>
          <a:xfrm>
            <a:off x="6143138" y="1017725"/>
            <a:ext cx="656925" cy="748375"/>
          </a:xfrm>
          <a:prstGeom prst="rect">
            <a:avLst/>
          </a:prstGeom>
          <a:noFill/>
          <a:ln>
            <a:noFill/>
          </a:ln>
        </p:spPr>
      </p:pic>
      <p:pic>
        <p:nvPicPr>
          <p:cNvPr id="111" name="Google Shape;111;p17"/>
          <p:cNvPicPr preferRelativeResize="0"/>
          <p:nvPr/>
        </p:nvPicPr>
        <p:blipFill>
          <a:blip r:embed="rId4">
            <a:alphaModFix/>
          </a:blip>
          <a:stretch>
            <a:fillRect/>
          </a:stretch>
        </p:blipFill>
        <p:spPr>
          <a:xfrm>
            <a:off x="4398325" y="2567050"/>
            <a:ext cx="656925" cy="748375"/>
          </a:xfrm>
          <a:prstGeom prst="rect">
            <a:avLst/>
          </a:prstGeom>
          <a:noFill/>
          <a:ln>
            <a:noFill/>
          </a:ln>
        </p:spPr>
      </p:pic>
      <p:pic>
        <p:nvPicPr>
          <p:cNvPr id="112" name="Google Shape;112;p17"/>
          <p:cNvPicPr preferRelativeResize="0"/>
          <p:nvPr/>
        </p:nvPicPr>
        <p:blipFill>
          <a:blip r:embed="rId5">
            <a:alphaModFix/>
          </a:blip>
          <a:stretch>
            <a:fillRect/>
          </a:stretch>
        </p:blipFill>
        <p:spPr>
          <a:xfrm>
            <a:off x="6221799" y="4058826"/>
            <a:ext cx="499624" cy="709526"/>
          </a:xfrm>
          <a:prstGeom prst="rect">
            <a:avLst/>
          </a:prstGeom>
          <a:noFill/>
          <a:ln>
            <a:noFill/>
          </a:ln>
        </p:spPr>
      </p:pic>
      <p:sp>
        <p:nvSpPr>
          <p:cNvPr id="113" name="Google Shape;113;p17"/>
          <p:cNvSpPr txBox="1"/>
          <p:nvPr/>
        </p:nvSpPr>
        <p:spPr>
          <a:xfrm>
            <a:off x="311700" y="1351050"/>
            <a:ext cx="3915600" cy="34173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2"/>
              </a:buClr>
              <a:buSzPts val="1800"/>
              <a:buChar char="●"/>
            </a:pPr>
            <a:r>
              <a:rPr lang="en" sz="1800">
                <a:solidFill>
                  <a:schemeClr val="accent2"/>
                </a:solidFill>
              </a:rPr>
              <a:t>What issues might we have?</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the messengers made it?</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that the message wasn’t intercepted and replaced?</a:t>
            </a:r>
            <a:endParaRPr sz="1800">
              <a:solidFill>
                <a:schemeClr val="accent2"/>
              </a:solidFill>
            </a:endParaRPr>
          </a:p>
          <a:p>
            <a:pPr indent="-342900" lvl="2" marL="1371600" rtl="0">
              <a:lnSpc>
                <a:spcPct val="115000"/>
              </a:lnSpc>
              <a:spcBef>
                <a:spcPts val="0"/>
              </a:spcBef>
              <a:spcAft>
                <a:spcPts val="0"/>
              </a:spcAft>
              <a:buClr>
                <a:schemeClr val="accent2"/>
              </a:buClr>
              <a:buSzPts val="1800"/>
              <a:buChar char="■"/>
            </a:pPr>
            <a:r>
              <a:rPr lang="en" sz="1800">
                <a:solidFill>
                  <a:schemeClr val="accent2"/>
                </a:solidFill>
              </a:rPr>
              <a:t>Same for the response</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that the generals will even go along with the plan?</a:t>
            </a:r>
            <a:endParaRPr sz="1800">
              <a:solidFill>
                <a:schemeClr val="accent2"/>
              </a:solidFill>
            </a:endParaRPr>
          </a:p>
        </p:txBody>
      </p:sp>
      <p:pic>
        <p:nvPicPr>
          <p:cNvPr id="114" name="Google Shape;114;p17"/>
          <p:cNvPicPr preferRelativeResize="0"/>
          <p:nvPr/>
        </p:nvPicPr>
        <p:blipFill>
          <a:blip r:embed="rId6">
            <a:alphaModFix/>
          </a:blip>
          <a:stretch>
            <a:fillRect/>
          </a:stretch>
        </p:blipFill>
        <p:spPr>
          <a:xfrm>
            <a:off x="7405311" y="3908650"/>
            <a:ext cx="811009" cy="572701"/>
          </a:xfrm>
          <a:prstGeom prst="rect">
            <a:avLst/>
          </a:prstGeom>
          <a:noFill/>
          <a:ln>
            <a:noFill/>
          </a:ln>
        </p:spPr>
      </p:pic>
      <p:cxnSp>
        <p:nvCxnSpPr>
          <p:cNvPr id="115" name="Google Shape;115;p17"/>
          <p:cNvCxnSpPr>
            <a:stCxn id="112" idx="3"/>
            <a:endCxn id="109" idx="2"/>
          </p:cNvCxnSpPr>
          <p:nvPr/>
        </p:nvCxnSpPr>
        <p:spPr>
          <a:xfrm flipH="1" rot="10800000">
            <a:off x="6721423" y="3315289"/>
            <a:ext cx="1494900" cy="1098300"/>
          </a:xfrm>
          <a:prstGeom prst="straightConnector1">
            <a:avLst/>
          </a:prstGeom>
          <a:noFill/>
          <a:ln cap="flat" cmpd="sng" w="28575">
            <a:solidFill>
              <a:srgbClr val="E06666"/>
            </a:solidFill>
            <a:prstDash val="solid"/>
            <a:round/>
            <a:headEnd len="med" w="med" type="none"/>
            <a:tailEnd len="med" w="med" type="triangle"/>
          </a:ln>
        </p:spPr>
      </p:cxnSp>
      <p:cxnSp>
        <p:nvCxnSpPr>
          <p:cNvPr id="116" name="Google Shape;116;p17"/>
          <p:cNvCxnSpPr>
            <a:stCxn id="112" idx="1"/>
            <a:endCxn id="111" idx="2"/>
          </p:cNvCxnSpPr>
          <p:nvPr/>
        </p:nvCxnSpPr>
        <p:spPr>
          <a:xfrm rot="10800000">
            <a:off x="4726899" y="3315289"/>
            <a:ext cx="1494900" cy="1098300"/>
          </a:xfrm>
          <a:prstGeom prst="straightConnector1">
            <a:avLst/>
          </a:prstGeom>
          <a:noFill/>
          <a:ln cap="flat" cmpd="sng" w="28575">
            <a:solidFill>
              <a:srgbClr val="E06666"/>
            </a:solidFill>
            <a:prstDash val="solid"/>
            <a:round/>
            <a:headEnd len="med" w="med" type="none"/>
            <a:tailEnd len="med" w="med" type="triangle"/>
          </a:ln>
        </p:spPr>
      </p:cxnSp>
      <p:pic>
        <p:nvPicPr>
          <p:cNvPr id="117" name="Google Shape;117;p17"/>
          <p:cNvPicPr preferRelativeResize="0"/>
          <p:nvPr/>
        </p:nvPicPr>
        <p:blipFill>
          <a:blip r:embed="rId6">
            <a:alphaModFix/>
          </a:blip>
          <a:stretch>
            <a:fillRect/>
          </a:stretch>
        </p:blipFill>
        <p:spPr>
          <a:xfrm flipH="1">
            <a:off x="4639123" y="3908650"/>
            <a:ext cx="898799" cy="572701"/>
          </a:xfrm>
          <a:prstGeom prst="rect">
            <a:avLst/>
          </a:prstGeom>
          <a:noFill/>
          <a:ln>
            <a:noFill/>
          </a:ln>
        </p:spPr>
      </p:pic>
      <p:cxnSp>
        <p:nvCxnSpPr>
          <p:cNvPr id="118" name="Google Shape;118;p17"/>
          <p:cNvCxnSpPr>
            <a:stCxn id="109" idx="0"/>
            <a:endCxn id="110" idx="3"/>
          </p:cNvCxnSpPr>
          <p:nvPr/>
        </p:nvCxnSpPr>
        <p:spPr>
          <a:xfrm rot="10800000">
            <a:off x="6800137" y="1391950"/>
            <a:ext cx="1416300" cy="1175100"/>
          </a:xfrm>
          <a:prstGeom prst="straightConnector1">
            <a:avLst/>
          </a:prstGeom>
          <a:noFill/>
          <a:ln cap="flat" cmpd="sng" w="28575">
            <a:solidFill>
              <a:srgbClr val="E06666"/>
            </a:solidFill>
            <a:prstDash val="solid"/>
            <a:round/>
            <a:headEnd len="med" w="med" type="none"/>
            <a:tailEnd len="med" w="med" type="triangle"/>
          </a:ln>
        </p:spPr>
      </p:cxnSp>
      <p:pic>
        <p:nvPicPr>
          <p:cNvPr id="119" name="Google Shape;119;p17"/>
          <p:cNvPicPr preferRelativeResize="0"/>
          <p:nvPr/>
        </p:nvPicPr>
        <p:blipFill>
          <a:blip r:embed="rId6">
            <a:alphaModFix/>
          </a:blip>
          <a:stretch>
            <a:fillRect/>
          </a:stretch>
        </p:blipFill>
        <p:spPr>
          <a:xfrm flipH="1">
            <a:off x="7564798" y="1401113"/>
            <a:ext cx="898799" cy="57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pic>
        <p:nvPicPr>
          <p:cNvPr id="125" name="Google Shape;125;p18"/>
          <p:cNvPicPr preferRelativeResize="0"/>
          <p:nvPr/>
        </p:nvPicPr>
        <p:blipFill>
          <a:blip r:embed="rId3">
            <a:alphaModFix/>
          </a:blip>
          <a:stretch>
            <a:fillRect/>
          </a:stretch>
        </p:blipFill>
        <p:spPr>
          <a:xfrm>
            <a:off x="5812750" y="2282375"/>
            <a:ext cx="1317724" cy="1317724"/>
          </a:xfrm>
          <a:prstGeom prst="rect">
            <a:avLst/>
          </a:prstGeom>
          <a:noFill/>
          <a:ln>
            <a:noFill/>
          </a:ln>
        </p:spPr>
      </p:pic>
      <p:pic>
        <p:nvPicPr>
          <p:cNvPr id="126" name="Google Shape;126;p18"/>
          <p:cNvPicPr preferRelativeResize="0"/>
          <p:nvPr/>
        </p:nvPicPr>
        <p:blipFill>
          <a:blip r:embed="rId4">
            <a:alphaModFix/>
          </a:blip>
          <a:stretch>
            <a:fillRect/>
          </a:stretch>
        </p:blipFill>
        <p:spPr>
          <a:xfrm>
            <a:off x="7887975" y="2567050"/>
            <a:ext cx="656924" cy="748375"/>
          </a:xfrm>
          <a:prstGeom prst="rect">
            <a:avLst/>
          </a:prstGeom>
          <a:noFill/>
          <a:ln>
            <a:noFill/>
          </a:ln>
        </p:spPr>
      </p:pic>
      <p:pic>
        <p:nvPicPr>
          <p:cNvPr id="127" name="Google Shape;127;p18"/>
          <p:cNvPicPr preferRelativeResize="0"/>
          <p:nvPr/>
        </p:nvPicPr>
        <p:blipFill>
          <a:blip r:embed="rId4">
            <a:alphaModFix/>
          </a:blip>
          <a:stretch>
            <a:fillRect/>
          </a:stretch>
        </p:blipFill>
        <p:spPr>
          <a:xfrm>
            <a:off x="6143138" y="1017725"/>
            <a:ext cx="656925" cy="748375"/>
          </a:xfrm>
          <a:prstGeom prst="rect">
            <a:avLst/>
          </a:prstGeom>
          <a:noFill/>
          <a:ln>
            <a:noFill/>
          </a:ln>
        </p:spPr>
      </p:pic>
      <p:pic>
        <p:nvPicPr>
          <p:cNvPr id="128" name="Google Shape;128;p18"/>
          <p:cNvPicPr preferRelativeResize="0"/>
          <p:nvPr/>
        </p:nvPicPr>
        <p:blipFill>
          <a:blip r:embed="rId4">
            <a:alphaModFix/>
          </a:blip>
          <a:stretch>
            <a:fillRect/>
          </a:stretch>
        </p:blipFill>
        <p:spPr>
          <a:xfrm>
            <a:off x="4398325" y="2567050"/>
            <a:ext cx="656925" cy="748375"/>
          </a:xfrm>
          <a:prstGeom prst="rect">
            <a:avLst/>
          </a:prstGeom>
          <a:noFill/>
          <a:ln>
            <a:noFill/>
          </a:ln>
        </p:spPr>
      </p:pic>
      <p:pic>
        <p:nvPicPr>
          <p:cNvPr id="129" name="Google Shape;129;p18"/>
          <p:cNvPicPr preferRelativeResize="0"/>
          <p:nvPr/>
        </p:nvPicPr>
        <p:blipFill>
          <a:blip r:embed="rId5">
            <a:alphaModFix/>
          </a:blip>
          <a:stretch>
            <a:fillRect/>
          </a:stretch>
        </p:blipFill>
        <p:spPr>
          <a:xfrm>
            <a:off x="6221799" y="4058826"/>
            <a:ext cx="499624" cy="709526"/>
          </a:xfrm>
          <a:prstGeom prst="rect">
            <a:avLst/>
          </a:prstGeom>
          <a:noFill/>
          <a:ln>
            <a:noFill/>
          </a:ln>
        </p:spPr>
      </p:pic>
      <p:sp>
        <p:nvSpPr>
          <p:cNvPr id="130" name="Google Shape;130;p18"/>
          <p:cNvSpPr txBox="1"/>
          <p:nvPr/>
        </p:nvSpPr>
        <p:spPr>
          <a:xfrm>
            <a:off x="311700" y="1351050"/>
            <a:ext cx="3915600" cy="341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2"/>
              </a:buClr>
              <a:buSzPts val="1800"/>
              <a:buFont typeface="Arial"/>
              <a:buChar char="●"/>
            </a:pPr>
            <a:r>
              <a:rPr lang="en" sz="1800">
                <a:solidFill>
                  <a:schemeClr val="accent2"/>
                </a:solidFill>
              </a:rPr>
              <a:t>How does this relate to Computer Science?</a:t>
            </a:r>
            <a:endParaRPr sz="1800">
              <a:solidFill>
                <a:schemeClr val="accent2"/>
              </a:solidFill>
            </a:endParaRPr>
          </a:p>
          <a:p>
            <a:pPr indent="-342900" lvl="1" marL="914400" marR="0" rtl="0" algn="l">
              <a:lnSpc>
                <a:spcPct val="115000"/>
              </a:lnSpc>
              <a:spcBef>
                <a:spcPts val="0"/>
              </a:spcBef>
              <a:spcAft>
                <a:spcPts val="0"/>
              </a:spcAft>
              <a:buClr>
                <a:schemeClr val="accent2"/>
              </a:buClr>
              <a:buSzPts val="1800"/>
              <a:buChar char="○"/>
            </a:pPr>
            <a:r>
              <a:rPr lang="en" sz="1800">
                <a:solidFill>
                  <a:schemeClr val="accent2"/>
                </a:solidFill>
              </a:rPr>
              <a:t>Replace generals with computers and messengers with network packets</a:t>
            </a:r>
            <a:endParaRPr sz="1800">
              <a:solidFill>
                <a:schemeClr val="accent2"/>
              </a:solidFill>
            </a:endParaRPr>
          </a:p>
        </p:txBody>
      </p:sp>
      <p:pic>
        <p:nvPicPr>
          <p:cNvPr id="131" name="Google Shape;131;p18"/>
          <p:cNvPicPr preferRelativeResize="0"/>
          <p:nvPr/>
        </p:nvPicPr>
        <p:blipFill>
          <a:blip r:embed="rId6">
            <a:alphaModFix/>
          </a:blip>
          <a:stretch>
            <a:fillRect/>
          </a:stretch>
        </p:blipFill>
        <p:spPr>
          <a:xfrm>
            <a:off x="7405311" y="3908650"/>
            <a:ext cx="811009" cy="572701"/>
          </a:xfrm>
          <a:prstGeom prst="rect">
            <a:avLst/>
          </a:prstGeom>
          <a:noFill/>
          <a:ln>
            <a:noFill/>
          </a:ln>
        </p:spPr>
      </p:pic>
      <p:cxnSp>
        <p:nvCxnSpPr>
          <p:cNvPr id="132" name="Google Shape;132;p18"/>
          <p:cNvCxnSpPr>
            <a:stCxn id="129" idx="3"/>
            <a:endCxn id="126" idx="2"/>
          </p:cNvCxnSpPr>
          <p:nvPr/>
        </p:nvCxnSpPr>
        <p:spPr>
          <a:xfrm flipH="1" rot="10800000">
            <a:off x="6721423" y="3315289"/>
            <a:ext cx="1494900" cy="1098300"/>
          </a:xfrm>
          <a:prstGeom prst="straightConnector1">
            <a:avLst/>
          </a:prstGeom>
          <a:noFill/>
          <a:ln cap="flat" cmpd="sng" w="28575">
            <a:solidFill>
              <a:srgbClr val="E06666"/>
            </a:solidFill>
            <a:prstDash val="solid"/>
            <a:round/>
            <a:headEnd len="med" w="med" type="none"/>
            <a:tailEnd len="med" w="med" type="triangle"/>
          </a:ln>
        </p:spPr>
      </p:cxnSp>
      <p:cxnSp>
        <p:nvCxnSpPr>
          <p:cNvPr id="133" name="Google Shape;133;p18"/>
          <p:cNvCxnSpPr>
            <a:stCxn id="129" idx="1"/>
            <a:endCxn id="128" idx="2"/>
          </p:cNvCxnSpPr>
          <p:nvPr/>
        </p:nvCxnSpPr>
        <p:spPr>
          <a:xfrm rot="10800000">
            <a:off x="4726899" y="3315289"/>
            <a:ext cx="1494900" cy="1098300"/>
          </a:xfrm>
          <a:prstGeom prst="straightConnector1">
            <a:avLst/>
          </a:prstGeom>
          <a:noFill/>
          <a:ln cap="flat" cmpd="sng" w="28575">
            <a:solidFill>
              <a:srgbClr val="E06666"/>
            </a:solidFill>
            <a:prstDash val="solid"/>
            <a:round/>
            <a:headEnd len="med" w="med" type="none"/>
            <a:tailEnd len="med" w="med" type="triangle"/>
          </a:ln>
        </p:spPr>
      </p:cxnSp>
      <p:pic>
        <p:nvPicPr>
          <p:cNvPr id="134" name="Google Shape;134;p18"/>
          <p:cNvPicPr preferRelativeResize="0"/>
          <p:nvPr/>
        </p:nvPicPr>
        <p:blipFill>
          <a:blip r:embed="rId6">
            <a:alphaModFix/>
          </a:blip>
          <a:stretch>
            <a:fillRect/>
          </a:stretch>
        </p:blipFill>
        <p:spPr>
          <a:xfrm flipH="1">
            <a:off x="4639123" y="3908650"/>
            <a:ext cx="898799" cy="572701"/>
          </a:xfrm>
          <a:prstGeom prst="rect">
            <a:avLst/>
          </a:prstGeom>
          <a:noFill/>
          <a:ln>
            <a:noFill/>
          </a:ln>
        </p:spPr>
      </p:pic>
      <p:cxnSp>
        <p:nvCxnSpPr>
          <p:cNvPr id="135" name="Google Shape;135;p18"/>
          <p:cNvCxnSpPr>
            <a:stCxn id="126" idx="0"/>
            <a:endCxn id="127" idx="3"/>
          </p:cNvCxnSpPr>
          <p:nvPr/>
        </p:nvCxnSpPr>
        <p:spPr>
          <a:xfrm rot="10800000">
            <a:off x="6800137" y="1391950"/>
            <a:ext cx="1416300" cy="1175100"/>
          </a:xfrm>
          <a:prstGeom prst="straightConnector1">
            <a:avLst/>
          </a:prstGeom>
          <a:noFill/>
          <a:ln cap="flat" cmpd="sng" w="28575">
            <a:solidFill>
              <a:srgbClr val="E06666"/>
            </a:solidFill>
            <a:prstDash val="solid"/>
            <a:round/>
            <a:headEnd len="med" w="med" type="none"/>
            <a:tailEnd len="med" w="med" type="triangle"/>
          </a:ln>
        </p:spPr>
      </p:cxnSp>
      <p:pic>
        <p:nvPicPr>
          <p:cNvPr id="136" name="Google Shape;136;p18"/>
          <p:cNvPicPr preferRelativeResize="0"/>
          <p:nvPr/>
        </p:nvPicPr>
        <p:blipFill>
          <a:blip r:embed="rId6">
            <a:alphaModFix/>
          </a:blip>
          <a:stretch>
            <a:fillRect/>
          </a:stretch>
        </p:blipFill>
        <p:spPr>
          <a:xfrm flipH="1">
            <a:off x="7564798" y="1401113"/>
            <a:ext cx="898799" cy="57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sp>
        <p:nvSpPr>
          <p:cNvPr id="142" name="Google Shape;142;p19"/>
          <p:cNvSpPr txBox="1"/>
          <p:nvPr/>
        </p:nvSpPr>
        <p:spPr>
          <a:xfrm>
            <a:off x="311700" y="1351050"/>
            <a:ext cx="3915600" cy="341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2"/>
              </a:buClr>
              <a:buSzPts val="1800"/>
              <a:buFont typeface="Arial"/>
              <a:buChar char="●"/>
            </a:pPr>
            <a:r>
              <a:rPr lang="en" sz="1800">
                <a:solidFill>
                  <a:schemeClr val="accent2"/>
                </a:solidFill>
              </a:rPr>
              <a:t>How does this relate to Computer Science?</a:t>
            </a:r>
            <a:endParaRPr sz="1800">
              <a:solidFill>
                <a:schemeClr val="accent2"/>
              </a:solidFill>
            </a:endParaRPr>
          </a:p>
          <a:p>
            <a:pPr indent="-342900" lvl="1" marL="914400" marR="0" rtl="0" algn="l">
              <a:lnSpc>
                <a:spcPct val="115000"/>
              </a:lnSpc>
              <a:spcBef>
                <a:spcPts val="0"/>
              </a:spcBef>
              <a:spcAft>
                <a:spcPts val="0"/>
              </a:spcAft>
              <a:buClr>
                <a:schemeClr val="accent2"/>
              </a:buClr>
              <a:buSzPts val="1800"/>
              <a:buChar char="○"/>
            </a:pPr>
            <a:r>
              <a:rPr lang="en" sz="1800">
                <a:solidFill>
                  <a:schemeClr val="accent2"/>
                </a:solidFill>
              </a:rPr>
              <a:t>Replace generals with computers and messengers with network packets</a:t>
            </a:r>
            <a:endParaRPr sz="1800">
              <a:solidFill>
                <a:schemeClr val="accent2"/>
              </a:solidFill>
            </a:endParaRPr>
          </a:p>
        </p:txBody>
      </p:sp>
      <p:cxnSp>
        <p:nvCxnSpPr>
          <p:cNvPr id="143" name="Google Shape;143;p19"/>
          <p:cNvCxnSpPr>
            <a:stCxn id="144" idx="3"/>
            <a:endCxn id="145" idx="1"/>
          </p:cNvCxnSpPr>
          <p:nvPr/>
        </p:nvCxnSpPr>
        <p:spPr>
          <a:xfrm flipH="1" rot="10800000">
            <a:off x="6758676" y="2985525"/>
            <a:ext cx="1555500" cy="1443000"/>
          </a:xfrm>
          <a:prstGeom prst="straightConnector1">
            <a:avLst/>
          </a:prstGeom>
          <a:noFill/>
          <a:ln cap="flat" cmpd="sng" w="28575">
            <a:solidFill>
              <a:srgbClr val="E06666"/>
            </a:solidFill>
            <a:prstDash val="solid"/>
            <a:round/>
            <a:headEnd len="med" w="med" type="triangle"/>
            <a:tailEnd len="med" w="med" type="triangle"/>
          </a:ln>
        </p:spPr>
      </p:cxnSp>
      <p:cxnSp>
        <p:nvCxnSpPr>
          <p:cNvPr id="146" name="Google Shape;146;p19"/>
          <p:cNvCxnSpPr>
            <a:stCxn id="144" idx="1"/>
            <a:endCxn id="147" idx="3"/>
          </p:cNvCxnSpPr>
          <p:nvPr/>
        </p:nvCxnSpPr>
        <p:spPr>
          <a:xfrm rot="10800000">
            <a:off x="4663850" y="2985525"/>
            <a:ext cx="1520700" cy="1443000"/>
          </a:xfrm>
          <a:prstGeom prst="straightConnector1">
            <a:avLst/>
          </a:prstGeom>
          <a:noFill/>
          <a:ln cap="flat" cmpd="sng" w="28575">
            <a:solidFill>
              <a:srgbClr val="E06666"/>
            </a:solidFill>
            <a:prstDash val="solid"/>
            <a:round/>
            <a:headEnd len="med" w="med" type="triangle"/>
            <a:tailEnd len="med" w="med" type="triangle"/>
          </a:ln>
        </p:spPr>
      </p:cxnSp>
      <p:cxnSp>
        <p:nvCxnSpPr>
          <p:cNvPr id="148" name="Google Shape;148;p19"/>
          <p:cNvCxnSpPr>
            <a:stCxn id="145" idx="1"/>
            <a:endCxn id="149" idx="3"/>
          </p:cNvCxnSpPr>
          <p:nvPr/>
        </p:nvCxnSpPr>
        <p:spPr>
          <a:xfrm rot="10800000">
            <a:off x="6758663" y="1486025"/>
            <a:ext cx="1555500" cy="1499400"/>
          </a:xfrm>
          <a:prstGeom prst="straightConnector1">
            <a:avLst/>
          </a:prstGeom>
          <a:noFill/>
          <a:ln cap="flat" cmpd="sng" w="28575">
            <a:solidFill>
              <a:srgbClr val="E06666"/>
            </a:solidFill>
            <a:prstDash val="solid"/>
            <a:round/>
            <a:headEnd len="med" w="med" type="triangle"/>
            <a:tailEnd len="med" w="med" type="triangle"/>
          </a:ln>
        </p:spPr>
      </p:cxnSp>
      <p:pic>
        <p:nvPicPr>
          <p:cNvPr id="149" name="Google Shape;149;p19"/>
          <p:cNvPicPr preferRelativeResize="0"/>
          <p:nvPr/>
        </p:nvPicPr>
        <p:blipFill>
          <a:blip r:embed="rId3">
            <a:alphaModFix/>
          </a:blip>
          <a:stretch>
            <a:fillRect/>
          </a:stretch>
        </p:blipFill>
        <p:spPr>
          <a:xfrm>
            <a:off x="6184550" y="1067538"/>
            <a:ext cx="574126" cy="836775"/>
          </a:xfrm>
          <a:prstGeom prst="rect">
            <a:avLst/>
          </a:prstGeom>
          <a:noFill/>
          <a:ln>
            <a:noFill/>
          </a:ln>
        </p:spPr>
      </p:pic>
      <p:pic>
        <p:nvPicPr>
          <p:cNvPr id="147" name="Google Shape;147;p19"/>
          <p:cNvPicPr preferRelativeResize="0"/>
          <p:nvPr/>
        </p:nvPicPr>
        <p:blipFill>
          <a:blip r:embed="rId3">
            <a:alphaModFix/>
          </a:blip>
          <a:stretch>
            <a:fillRect/>
          </a:stretch>
        </p:blipFill>
        <p:spPr>
          <a:xfrm>
            <a:off x="4089713" y="2567050"/>
            <a:ext cx="574126" cy="836775"/>
          </a:xfrm>
          <a:prstGeom prst="rect">
            <a:avLst/>
          </a:prstGeom>
          <a:noFill/>
          <a:ln>
            <a:noFill/>
          </a:ln>
        </p:spPr>
      </p:pic>
      <p:pic>
        <p:nvPicPr>
          <p:cNvPr id="145" name="Google Shape;145;p19"/>
          <p:cNvPicPr preferRelativeResize="0"/>
          <p:nvPr/>
        </p:nvPicPr>
        <p:blipFill>
          <a:blip r:embed="rId3">
            <a:alphaModFix/>
          </a:blip>
          <a:stretch>
            <a:fillRect/>
          </a:stretch>
        </p:blipFill>
        <p:spPr>
          <a:xfrm>
            <a:off x="8314163" y="2567038"/>
            <a:ext cx="574126" cy="836775"/>
          </a:xfrm>
          <a:prstGeom prst="rect">
            <a:avLst/>
          </a:prstGeom>
          <a:noFill/>
          <a:ln>
            <a:noFill/>
          </a:ln>
        </p:spPr>
      </p:pic>
      <p:pic>
        <p:nvPicPr>
          <p:cNvPr id="144" name="Google Shape;144;p19"/>
          <p:cNvPicPr preferRelativeResize="0"/>
          <p:nvPr/>
        </p:nvPicPr>
        <p:blipFill>
          <a:blip r:embed="rId3">
            <a:alphaModFix/>
          </a:blip>
          <a:stretch>
            <a:fillRect/>
          </a:stretch>
        </p:blipFill>
        <p:spPr>
          <a:xfrm>
            <a:off x="6184550" y="4010138"/>
            <a:ext cx="574126" cy="83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Consensus Algorithms: Byzantine Generals</a:t>
            </a:r>
            <a:endParaRPr/>
          </a:p>
        </p:txBody>
      </p:sp>
      <p:cxnSp>
        <p:nvCxnSpPr>
          <p:cNvPr id="155" name="Google Shape;155;p20"/>
          <p:cNvCxnSpPr>
            <a:stCxn id="156" idx="3"/>
            <a:endCxn id="157" idx="1"/>
          </p:cNvCxnSpPr>
          <p:nvPr/>
        </p:nvCxnSpPr>
        <p:spPr>
          <a:xfrm flipH="1" rot="10800000">
            <a:off x="6758676" y="2985525"/>
            <a:ext cx="1555500" cy="1443000"/>
          </a:xfrm>
          <a:prstGeom prst="straightConnector1">
            <a:avLst/>
          </a:prstGeom>
          <a:noFill/>
          <a:ln cap="flat" cmpd="sng" w="28575">
            <a:solidFill>
              <a:srgbClr val="E06666"/>
            </a:solidFill>
            <a:prstDash val="solid"/>
            <a:round/>
            <a:headEnd len="med" w="med" type="triangle"/>
            <a:tailEnd len="med" w="med" type="triangle"/>
          </a:ln>
        </p:spPr>
      </p:cxnSp>
      <p:cxnSp>
        <p:nvCxnSpPr>
          <p:cNvPr id="158" name="Google Shape;158;p20"/>
          <p:cNvCxnSpPr>
            <a:stCxn id="156" idx="1"/>
            <a:endCxn id="159" idx="3"/>
          </p:cNvCxnSpPr>
          <p:nvPr/>
        </p:nvCxnSpPr>
        <p:spPr>
          <a:xfrm rot="10800000">
            <a:off x="4663850" y="2985525"/>
            <a:ext cx="1520700" cy="1443000"/>
          </a:xfrm>
          <a:prstGeom prst="straightConnector1">
            <a:avLst/>
          </a:prstGeom>
          <a:noFill/>
          <a:ln cap="flat" cmpd="sng" w="28575">
            <a:solidFill>
              <a:srgbClr val="E06666"/>
            </a:solidFill>
            <a:prstDash val="solid"/>
            <a:round/>
            <a:headEnd len="med" w="med" type="triangle"/>
            <a:tailEnd len="med" w="med" type="triangle"/>
          </a:ln>
        </p:spPr>
      </p:cxnSp>
      <p:cxnSp>
        <p:nvCxnSpPr>
          <p:cNvPr id="160" name="Google Shape;160;p20"/>
          <p:cNvCxnSpPr>
            <a:stCxn id="157" idx="1"/>
            <a:endCxn id="161" idx="3"/>
          </p:cNvCxnSpPr>
          <p:nvPr/>
        </p:nvCxnSpPr>
        <p:spPr>
          <a:xfrm rot="10800000">
            <a:off x="6758663" y="1486025"/>
            <a:ext cx="1555500" cy="1499400"/>
          </a:xfrm>
          <a:prstGeom prst="straightConnector1">
            <a:avLst/>
          </a:prstGeom>
          <a:noFill/>
          <a:ln cap="flat" cmpd="sng" w="28575">
            <a:solidFill>
              <a:srgbClr val="E06666"/>
            </a:solidFill>
            <a:prstDash val="solid"/>
            <a:round/>
            <a:headEnd len="med" w="med" type="triangle"/>
            <a:tailEnd len="med" w="med" type="triangle"/>
          </a:ln>
        </p:spPr>
      </p:cxnSp>
      <p:pic>
        <p:nvPicPr>
          <p:cNvPr id="161" name="Google Shape;161;p20"/>
          <p:cNvPicPr preferRelativeResize="0"/>
          <p:nvPr/>
        </p:nvPicPr>
        <p:blipFill>
          <a:blip r:embed="rId3">
            <a:alphaModFix/>
          </a:blip>
          <a:stretch>
            <a:fillRect/>
          </a:stretch>
        </p:blipFill>
        <p:spPr>
          <a:xfrm>
            <a:off x="6184550" y="1067538"/>
            <a:ext cx="574126" cy="836775"/>
          </a:xfrm>
          <a:prstGeom prst="rect">
            <a:avLst/>
          </a:prstGeom>
          <a:noFill/>
          <a:ln>
            <a:noFill/>
          </a:ln>
        </p:spPr>
      </p:pic>
      <p:pic>
        <p:nvPicPr>
          <p:cNvPr id="157" name="Google Shape;157;p20"/>
          <p:cNvPicPr preferRelativeResize="0"/>
          <p:nvPr/>
        </p:nvPicPr>
        <p:blipFill>
          <a:blip r:embed="rId3">
            <a:alphaModFix/>
          </a:blip>
          <a:stretch>
            <a:fillRect/>
          </a:stretch>
        </p:blipFill>
        <p:spPr>
          <a:xfrm>
            <a:off x="8314163" y="2567038"/>
            <a:ext cx="574126" cy="836775"/>
          </a:xfrm>
          <a:prstGeom prst="rect">
            <a:avLst/>
          </a:prstGeom>
          <a:noFill/>
          <a:ln>
            <a:noFill/>
          </a:ln>
        </p:spPr>
      </p:pic>
      <p:pic>
        <p:nvPicPr>
          <p:cNvPr id="156" name="Google Shape;156;p20"/>
          <p:cNvPicPr preferRelativeResize="0"/>
          <p:nvPr/>
        </p:nvPicPr>
        <p:blipFill>
          <a:blip r:embed="rId3">
            <a:alphaModFix/>
          </a:blip>
          <a:stretch>
            <a:fillRect/>
          </a:stretch>
        </p:blipFill>
        <p:spPr>
          <a:xfrm>
            <a:off x="6184550" y="4010138"/>
            <a:ext cx="574126" cy="836775"/>
          </a:xfrm>
          <a:prstGeom prst="rect">
            <a:avLst/>
          </a:prstGeom>
          <a:noFill/>
          <a:ln>
            <a:noFill/>
          </a:ln>
        </p:spPr>
      </p:pic>
      <p:sp>
        <p:nvSpPr>
          <p:cNvPr id="162" name="Google Shape;162;p20"/>
          <p:cNvSpPr txBox="1"/>
          <p:nvPr/>
        </p:nvSpPr>
        <p:spPr>
          <a:xfrm>
            <a:off x="311700" y="1067550"/>
            <a:ext cx="3915600" cy="34173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2"/>
              </a:buClr>
              <a:buSzPts val="1800"/>
              <a:buChar char="●"/>
            </a:pPr>
            <a:r>
              <a:rPr lang="en" sz="1800">
                <a:solidFill>
                  <a:schemeClr val="accent2"/>
                </a:solidFill>
              </a:rPr>
              <a:t>What issues might we have?</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the packets made it?</a:t>
            </a:r>
            <a:endParaRPr sz="1800">
              <a:solidFill>
                <a:schemeClr val="accent2"/>
              </a:solidFill>
            </a:endParaRPr>
          </a:p>
          <a:p>
            <a:pPr indent="-342900" lvl="2" marL="1371600" rtl="0">
              <a:lnSpc>
                <a:spcPct val="115000"/>
              </a:lnSpc>
              <a:spcBef>
                <a:spcPts val="0"/>
              </a:spcBef>
              <a:spcAft>
                <a:spcPts val="0"/>
              </a:spcAft>
              <a:buClr>
                <a:schemeClr val="accent2"/>
              </a:buClr>
              <a:buSzPts val="1800"/>
              <a:buChar char="■"/>
            </a:pPr>
            <a:r>
              <a:rPr lang="en" sz="1800">
                <a:solidFill>
                  <a:schemeClr val="accent2"/>
                </a:solidFill>
              </a:rPr>
              <a:t>Networking (TCP)</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that the packet wasn’t intercepted and replaced?</a:t>
            </a:r>
            <a:endParaRPr sz="1800">
              <a:solidFill>
                <a:schemeClr val="accent2"/>
              </a:solidFill>
            </a:endParaRPr>
          </a:p>
          <a:p>
            <a:pPr indent="-342900" lvl="2" marL="1371600" rtl="0">
              <a:lnSpc>
                <a:spcPct val="115000"/>
              </a:lnSpc>
              <a:spcBef>
                <a:spcPts val="0"/>
              </a:spcBef>
              <a:spcAft>
                <a:spcPts val="0"/>
              </a:spcAft>
              <a:buClr>
                <a:schemeClr val="accent2"/>
              </a:buClr>
              <a:buSzPts val="1800"/>
              <a:buChar char="■"/>
            </a:pPr>
            <a:r>
              <a:rPr lang="en" sz="1800">
                <a:solidFill>
                  <a:schemeClr val="accent2"/>
                </a:solidFill>
              </a:rPr>
              <a:t>Encryption, Digital Signatures, etc.</a:t>
            </a:r>
            <a:endParaRPr sz="1800">
              <a:solidFill>
                <a:schemeClr val="accent2"/>
              </a:solidFill>
            </a:endParaRPr>
          </a:p>
          <a:p>
            <a:pPr indent="-342900" lvl="1" marL="914400" rtl="0">
              <a:lnSpc>
                <a:spcPct val="115000"/>
              </a:lnSpc>
              <a:spcBef>
                <a:spcPts val="0"/>
              </a:spcBef>
              <a:spcAft>
                <a:spcPts val="0"/>
              </a:spcAft>
              <a:buClr>
                <a:schemeClr val="accent2"/>
              </a:buClr>
              <a:buSzPts val="1800"/>
              <a:buChar char="○"/>
            </a:pPr>
            <a:r>
              <a:rPr lang="en" sz="1800">
                <a:solidFill>
                  <a:schemeClr val="accent2"/>
                </a:solidFill>
              </a:rPr>
              <a:t>How do we know that the other computers aren’t working against us?</a:t>
            </a:r>
            <a:endParaRPr sz="1800">
              <a:solidFill>
                <a:schemeClr val="accent2"/>
              </a:solidFill>
            </a:endParaRPr>
          </a:p>
        </p:txBody>
      </p:sp>
      <p:pic>
        <p:nvPicPr>
          <p:cNvPr id="159" name="Google Shape;159;p20"/>
          <p:cNvPicPr preferRelativeResize="0"/>
          <p:nvPr/>
        </p:nvPicPr>
        <p:blipFill>
          <a:blip r:embed="rId3">
            <a:alphaModFix/>
          </a:blip>
          <a:stretch>
            <a:fillRect/>
          </a:stretch>
        </p:blipFill>
        <p:spPr>
          <a:xfrm>
            <a:off x="4089713" y="2567050"/>
            <a:ext cx="574126" cy="83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Proof of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