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d60be80e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d60be80e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let’s talk about consensus algorithms.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0d151d103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40d151d103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dd14c91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dd14c91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consensus algorithm we’re going to look at is Paxos.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dd14c91e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dd14c91e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for our purposes, we’re going to be talking about a particular definition of consensus.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 particular, we’re just going to be talking about consensus on a single “thing.” So for instance, this could be a decision amongst you and your friends about what </a:t>
            </a:r>
            <a:r>
              <a:rPr lang="en"/>
              <a:t>restaurant</a:t>
            </a:r>
            <a:r>
              <a:rPr lang="en"/>
              <a:t> to go to this evening, but it doesn’t involved a decision about what to order when you get there (although you could do another “round” of the decision making process on that… more on that later).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We’re also not going to worry about uniform consensus (where ALL parties agree) and instead go for a “majority rules” consensus like in an election. Uniform consensus is necessarily harder (and less fault tolerant) since it has stronger requirements on a decision being made. If you’re interested it’s another area of study you can look into, but we’re not going to cover it in this course.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Now, even though we’re sticking with majority consensus, it’s important that eventually all participants can find out what the majority decided.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It’s also important that participants are happy to reach consensus on any value, not necessarily just the one they propose. In other words, no “rage quitting” :)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And lastly (and sort of the point of why this is hard), we have to assume that communication channels are imperfect. This could mean that messages are lost because a connection is bad, or one of the machines goes down, etc.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40d151d103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40d151d103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40d151d103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40d151d103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0d151d103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0d151d103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0d151d103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0d151d103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let’s talk about consensus algorithms.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0d151d1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0d151d1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0d151d10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0d151d10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0d151d103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0d151d103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0d151d103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0d151d103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0d151d103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0d151d103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0d151d103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0d151d103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youtube.com/watch?v=d7nAGI_NZPk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Consensus Algorithms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of Work: Miner Pools</a:t>
            </a:r>
            <a:endParaRPr/>
          </a:p>
        </p:txBody>
      </p:sp>
      <p:sp>
        <p:nvSpPr>
          <p:cNvPr id="297" name="Google Shape;29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Miners do work on behalf of the pool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long as they can show that they’re helping, they get a cut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Very roughly like tip sharing at a diner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But… is there anything stopping you from being in multiple pools?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Potential for abuse: can broadcast near misses but save actual hits for your “real” pool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Paxos</a:t>
            </a:r>
            <a:endParaRPr/>
          </a:p>
        </p:txBody>
      </p:sp>
      <p:sp>
        <p:nvSpPr>
          <p:cNvPr id="303" name="Google Shape;303;p23"/>
          <p:cNvSpPr txBox="1"/>
          <p:nvPr/>
        </p:nvSpPr>
        <p:spPr>
          <a:xfrm>
            <a:off x="2817200" y="4522800"/>
            <a:ext cx="37803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Citation: Google Tech Talks video on Paxos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Paxos</a:t>
            </a:r>
            <a:endParaRPr/>
          </a:p>
        </p:txBody>
      </p:sp>
      <p:sp>
        <p:nvSpPr>
          <p:cNvPr id="309" name="Google Shape;30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we mean by consensus?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Consensus is on </a:t>
            </a:r>
            <a:r>
              <a:rPr b="1" lang="en" u="sng"/>
              <a:t>one</a:t>
            </a:r>
            <a:r>
              <a:rPr lang="en"/>
              <a:t> value.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Consensus is reached once a </a:t>
            </a:r>
            <a:r>
              <a:rPr b="1" lang="en" u="sng"/>
              <a:t>majority</a:t>
            </a:r>
            <a:r>
              <a:rPr lang="en"/>
              <a:t> </a:t>
            </a:r>
            <a:r>
              <a:rPr lang="en"/>
              <a:t>of participants agree.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a consensus is reached, everyone can </a:t>
            </a:r>
            <a:r>
              <a:rPr b="1" lang="en" u="sng"/>
              <a:t>eventually</a:t>
            </a:r>
            <a:r>
              <a:rPr lang="en"/>
              <a:t> </a:t>
            </a:r>
            <a:r>
              <a:rPr lang="en"/>
              <a:t>know the result.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Participants are happy to reach consensus on </a:t>
            </a:r>
            <a:r>
              <a:rPr b="1" lang="en" u="sng"/>
              <a:t>any</a:t>
            </a:r>
            <a:r>
              <a:rPr lang="en"/>
              <a:t> result, not just the one they propose.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Communication channels are </a:t>
            </a:r>
            <a:r>
              <a:rPr b="1" lang="en" u="sng"/>
              <a:t>not</a:t>
            </a:r>
            <a:r>
              <a:rPr lang="en"/>
              <a:t> perfect (messages may be lost).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Paxos</a:t>
            </a:r>
            <a:endParaRPr/>
          </a:p>
        </p:txBody>
      </p:sp>
      <p:grpSp>
        <p:nvGrpSpPr>
          <p:cNvPr id="315" name="Google Shape;315;p25"/>
          <p:cNvGrpSpPr/>
          <p:nvPr/>
        </p:nvGrpSpPr>
        <p:grpSpPr>
          <a:xfrm>
            <a:off x="2280149" y="2502587"/>
            <a:ext cx="534663" cy="812987"/>
            <a:chOff x="1308425" y="1723525"/>
            <a:chExt cx="688200" cy="1046450"/>
          </a:xfrm>
        </p:grpSpPr>
        <p:sp>
          <p:nvSpPr>
            <p:cNvPr id="316" name="Google Shape;316;p25"/>
            <p:cNvSpPr/>
            <p:nvPr/>
          </p:nvSpPr>
          <p:spPr>
            <a:xfrm>
              <a:off x="1308425" y="2197275"/>
              <a:ext cx="688200" cy="5727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ADADAD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5"/>
            <p:cNvSpPr/>
            <p:nvPr/>
          </p:nvSpPr>
          <p:spPr>
            <a:xfrm>
              <a:off x="1377275" y="1723525"/>
              <a:ext cx="550500" cy="406200"/>
            </a:xfrm>
            <a:prstGeom prst="ellipse">
              <a:avLst/>
            </a:prstGeom>
            <a:solidFill>
              <a:srgbClr val="ADADAD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8" name="Google Shape;318;p25"/>
          <p:cNvSpPr txBox="1"/>
          <p:nvPr/>
        </p:nvSpPr>
        <p:spPr>
          <a:xfrm>
            <a:off x="2273556" y="2884650"/>
            <a:ext cx="5958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grpSp>
        <p:nvGrpSpPr>
          <p:cNvPr id="319" name="Google Shape;319;p25"/>
          <p:cNvGrpSpPr/>
          <p:nvPr/>
        </p:nvGrpSpPr>
        <p:grpSpPr>
          <a:xfrm>
            <a:off x="3229024" y="1292337"/>
            <a:ext cx="534663" cy="812987"/>
            <a:chOff x="1308425" y="1723525"/>
            <a:chExt cx="688200" cy="1046450"/>
          </a:xfrm>
        </p:grpSpPr>
        <p:sp>
          <p:nvSpPr>
            <p:cNvPr id="320" name="Google Shape;320;p25"/>
            <p:cNvSpPr/>
            <p:nvPr/>
          </p:nvSpPr>
          <p:spPr>
            <a:xfrm>
              <a:off x="1308425" y="2197275"/>
              <a:ext cx="688200" cy="5727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ADADAD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5"/>
            <p:cNvSpPr/>
            <p:nvPr/>
          </p:nvSpPr>
          <p:spPr>
            <a:xfrm>
              <a:off x="1377275" y="1723525"/>
              <a:ext cx="550500" cy="406200"/>
            </a:xfrm>
            <a:prstGeom prst="ellipse">
              <a:avLst/>
            </a:prstGeom>
            <a:solidFill>
              <a:srgbClr val="ADADAD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2" name="Google Shape;322;p25"/>
          <p:cNvSpPr txBox="1"/>
          <p:nvPr/>
        </p:nvSpPr>
        <p:spPr>
          <a:xfrm>
            <a:off x="3222431" y="1674400"/>
            <a:ext cx="5958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grpSp>
        <p:nvGrpSpPr>
          <p:cNvPr id="323" name="Google Shape;323;p25"/>
          <p:cNvGrpSpPr/>
          <p:nvPr/>
        </p:nvGrpSpPr>
        <p:grpSpPr>
          <a:xfrm>
            <a:off x="4724859" y="1390738"/>
            <a:ext cx="572101" cy="851182"/>
            <a:chOff x="1308425" y="1723525"/>
            <a:chExt cx="688200" cy="1046450"/>
          </a:xfrm>
        </p:grpSpPr>
        <p:sp>
          <p:nvSpPr>
            <p:cNvPr id="324" name="Google Shape;324;p25"/>
            <p:cNvSpPr/>
            <p:nvPr/>
          </p:nvSpPr>
          <p:spPr>
            <a:xfrm>
              <a:off x="1308425" y="2197275"/>
              <a:ext cx="688200" cy="5727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ADADAD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5"/>
            <p:cNvSpPr/>
            <p:nvPr/>
          </p:nvSpPr>
          <p:spPr>
            <a:xfrm>
              <a:off x="1377275" y="1723525"/>
              <a:ext cx="550500" cy="406200"/>
            </a:xfrm>
            <a:prstGeom prst="ellipse">
              <a:avLst/>
            </a:prstGeom>
            <a:solidFill>
              <a:srgbClr val="ADADAD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6" name="Google Shape;326;p25"/>
          <p:cNvSpPr txBox="1"/>
          <p:nvPr/>
        </p:nvSpPr>
        <p:spPr>
          <a:xfrm>
            <a:off x="4631931" y="1834925"/>
            <a:ext cx="8280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Charlie</a:t>
            </a:r>
            <a:endParaRPr/>
          </a:p>
        </p:txBody>
      </p:sp>
      <p:grpSp>
        <p:nvGrpSpPr>
          <p:cNvPr id="327" name="Google Shape;327;p25"/>
          <p:cNvGrpSpPr/>
          <p:nvPr/>
        </p:nvGrpSpPr>
        <p:grpSpPr>
          <a:xfrm>
            <a:off x="5011593" y="2732904"/>
            <a:ext cx="563980" cy="857566"/>
            <a:chOff x="1308425" y="1723525"/>
            <a:chExt cx="688200" cy="1046450"/>
          </a:xfrm>
        </p:grpSpPr>
        <p:sp>
          <p:nvSpPr>
            <p:cNvPr id="328" name="Google Shape;328;p25"/>
            <p:cNvSpPr/>
            <p:nvPr/>
          </p:nvSpPr>
          <p:spPr>
            <a:xfrm>
              <a:off x="1308425" y="2197275"/>
              <a:ext cx="688200" cy="5727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ADADAD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5"/>
            <p:cNvSpPr/>
            <p:nvPr/>
          </p:nvSpPr>
          <p:spPr>
            <a:xfrm>
              <a:off x="1377275" y="1723525"/>
              <a:ext cx="550500" cy="406200"/>
            </a:xfrm>
            <a:prstGeom prst="ellipse">
              <a:avLst/>
            </a:prstGeom>
            <a:solidFill>
              <a:srgbClr val="ADADAD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0" name="Google Shape;330;p25"/>
          <p:cNvSpPr txBox="1"/>
          <p:nvPr/>
        </p:nvSpPr>
        <p:spPr>
          <a:xfrm>
            <a:off x="4918661" y="3159550"/>
            <a:ext cx="9636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Debbie</a:t>
            </a:r>
            <a:endParaRPr/>
          </a:p>
        </p:txBody>
      </p:sp>
      <p:grpSp>
        <p:nvGrpSpPr>
          <p:cNvPr id="331" name="Google Shape;331;p25"/>
          <p:cNvGrpSpPr/>
          <p:nvPr/>
        </p:nvGrpSpPr>
        <p:grpSpPr>
          <a:xfrm>
            <a:off x="3638274" y="3510262"/>
            <a:ext cx="534663" cy="812987"/>
            <a:chOff x="1308425" y="1723525"/>
            <a:chExt cx="688200" cy="1046450"/>
          </a:xfrm>
        </p:grpSpPr>
        <p:sp>
          <p:nvSpPr>
            <p:cNvPr id="332" name="Google Shape;332;p25"/>
            <p:cNvSpPr/>
            <p:nvPr/>
          </p:nvSpPr>
          <p:spPr>
            <a:xfrm>
              <a:off x="1308425" y="2197275"/>
              <a:ext cx="688200" cy="5727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ADADAD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5"/>
            <p:cNvSpPr/>
            <p:nvPr/>
          </p:nvSpPr>
          <p:spPr>
            <a:xfrm>
              <a:off x="1377275" y="1723525"/>
              <a:ext cx="550500" cy="406200"/>
            </a:xfrm>
            <a:prstGeom prst="ellipse">
              <a:avLst/>
            </a:prstGeom>
            <a:solidFill>
              <a:srgbClr val="ADADAD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4" name="Google Shape;334;p25"/>
          <p:cNvSpPr txBox="1"/>
          <p:nvPr/>
        </p:nvSpPr>
        <p:spPr>
          <a:xfrm>
            <a:off x="3631681" y="3892325"/>
            <a:ext cx="5958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Erica</a:t>
            </a:r>
            <a:endParaRPr/>
          </a:p>
        </p:txBody>
      </p:sp>
      <p:sp>
        <p:nvSpPr>
          <p:cNvPr id="335" name="Google Shape;335;p25"/>
          <p:cNvSpPr txBox="1"/>
          <p:nvPr/>
        </p:nvSpPr>
        <p:spPr>
          <a:xfrm>
            <a:off x="82650" y="2636650"/>
            <a:ext cx="21975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“Let’s see Finding Nemo”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36" name="Google Shape;336;p25"/>
          <p:cNvSpPr txBox="1"/>
          <p:nvPr/>
        </p:nvSpPr>
        <p:spPr>
          <a:xfrm>
            <a:off x="1223425" y="1017725"/>
            <a:ext cx="25947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“Sure, Finding Nemo is great”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37" name="Google Shape;337;p25"/>
          <p:cNvSpPr txBox="1"/>
          <p:nvPr/>
        </p:nvSpPr>
        <p:spPr>
          <a:xfrm>
            <a:off x="5296950" y="1160525"/>
            <a:ext cx="25947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“What about Mission Impossible”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38" name="Google Shape;338;p25"/>
          <p:cNvSpPr txBox="1"/>
          <p:nvPr/>
        </p:nvSpPr>
        <p:spPr>
          <a:xfrm>
            <a:off x="5575575" y="2571750"/>
            <a:ext cx="25947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“Finding Nemooooooooo”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39" name="Google Shape;339;p25"/>
          <p:cNvSpPr txBox="1"/>
          <p:nvPr/>
        </p:nvSpPr>
        <p:spPr>
          <a:xfrm>
            <a:off x="4109325" y="4081450"/>
            <a:ext cx="27000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“OK, I guess it’s Finding Nemo”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40" name="Google Shape;340;p25"/>
          <p:cNvSpPr txBox="1"/>
          <p:nvPr/>
        </p:nvSpPr>
        <p:spPr>
          <a:xfrm>
            <a:off x="5296950" y="1583538"/>
            <a:ext cx="1621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“Ugh, OK fine”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Paxos</a:t>
            </a:r>
            <a:endParaRPr/>
          </a:p>
        </p:txBody>
      </p:sp>
      <p:grpSp>
        <p:nvGrpSpPr>
          <p:cNvPr id="346" name="Google Shape;346;p26"/>
          <p:cNvGrpSpPr/>
          <p:nvPr/>
        </p:nvGrpSpPr>
        <p:grpSpPr>
          <a:xfrm>
            <a:off x="2280149" y="2502587"/>
            <a:ext cx="534663" cy="812987"/>
            <a:chOff x="1308425" y="1723525"/>
            <a:chExt cx="688200" cy="1046450"/>
          </a:xfrm>
        </p:grpSpPr>
        <p:sp>
          <p:nvSpPr>
            <p:cNvPr id="347" name="Google Shape;347;p26"/>
            <p:cNvSpPr/>
            <p:nvPr/>
          </p:nvSpPr>
          <p:spPr>
            <a:xfrm>
              <a:off x="1308425" y="2197275"/>
              <a:ext cx="688200" cy="5727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ADADAD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1377275" y="1723525"/>
              <a:ext cx="550500" cy="406200"/>
            </a:xfrm>
            <a:prstGeom prst="ellipse">
              <a:avLst/>
            </a:prstGeom>
            <a:solidFill>
              <a:srgbClr val="ADADAD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9" name="Google Shape;349;p26"/>
          <p:cNvSpPr txBox="1"/>
          <p:nvPr/>
        </p:nvSpPr>
        <p:spPr>
          <a:xfrm>
            <a:off x="2273556" y="2884650"/>
            <a:ext cx="5958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grpSp>
        <p:nvGrpSpPr>
          <p:cNvPr id="350" name="Google Shape;350;p26"/>
          <p:cNvGrpSpPr/>
          <p:nvPr/>
        </p:nvGrpSpPr>
        <p:grpSpPr>
          <a:xfrm>
            <a:off x="3229024" y="1292337"/>
            <a:ext cx="534663" cy="812987"/>
            <a:chOff x="1308425" y="1723525"/>
            <a:chExt cx="688200" cy="1046450"/>
          </a:xfrm>
        </p:grpSpPr>
        <p:sp>
          <p:nvSpPr>
            <p:cNvPr id="351" name="Google Shape;351;p26"/>
            <p:cNvSpPr/>
            <p:nvPr/>
          </p:nvSpPr>
          <p:spPr>
            <a:xfrm>
              <a:off x="1308425" y="2197275"/>
              <a:ext cx="688200" cy="5727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ADADAD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1377275" y="1723525"/>
              <a:ext cx="550500" cy="406200"/>
            </a:xfrm>
            <a:prstGeom prst="ellipse">
              <a:avLst/>
            </a:prstGeom>
            <a:solidFill>
              <a:srgbClr val="ADADAD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3" name="Google Shape;353;p26"/>
          <p:cNvSpPr txBox="1"/>
          <p:nvPr/>
        </p:nvSpPr>
        <p:spPr>
          <a:xfrm>
            <a:off x="3222431" y="1674400"/>
            <a:ext cx="5958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grpSp>
        <p:nvGrpSpPr>
          <p:cNvPr id="354" name="Google Shape;354;p26"/>
          <p:cNvGrpSpPr/>
          <p:nvPr/>
        </p:nvGrpSpPr>
        <p:grpSpPr>
          <a:xfrm>
            <a:off x="4724859" y="1390738"/>
            <a:ext cx="572101" cy="851182"/>
            <a:chOff x="1308425" y="1723525"/>
            <a:chExt cx="688200" cy="1046450"/>
          </a:xfrm>
        </p:grpSpPr>
        <p:sp>
          <p:nvSpPr>
            <p:cNvPr id="355" name="Google Shape;355;p26"/>
            <p:cNvSpPr/>
            <p:nvPr/>
          </p:nvSpPr>
          <p:spPr>
            <a:xfrm>
              <a:off x="1308425" y="2197275"/>
              <a:ext cx="688200" cy="5727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ADADAD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1377275" y="1723525"/>
              <a:ext cx="550500" cy="406200"/>
            </a:xfrm>
            <a:prstGeom prst="ellipse">
              <a:avLst/>
            </a:prstGeom>
            <a:solidFill>
              <a:srgbClr val="ADADAD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7" name="Google Shape;357;p26"/>
          <p:cNvSpPr txBox="1"/>
          <p:nvPr/>
        </p:nvSpPr>
        <p:spPr>
          <a:xfrm>
            <a:off x="4631931" y="1834925"/>
            <a:ext cx="8280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Charlie</a:t>
            </a:r>
            <a:endParaRPr/>
          </a:p>
        </p:txBody>
      </p:sp>
      <p:grpSp>
        <p:nvGrpSpPr>
          <p:cNvPr id="358" name="Google Shape;358;p26"/>
          <p:cNvGrpSpPr/>
          <p:nvPr/>
        </p:nvGrpSpPr>
        <p:grpSpPr>
          <a:xfrm>
            <a:off x="5011593" y="2732904"/>
            <a:ext cx="563980" cy="857566"/>
            <a:chOff x="1308425" y="1723525"/>
            <a:chExt cx="688200" cy="1046450"/>
          </a:xfrm>
        </p:grpSpPr>
        <p:sp>
          <p:nvSpPr>
            <p:cNvPr id="359" name="Google Shape;359;p26"/>
            <p:cNvSpPr/>
            <p:nvPr/>
          </p:nvSpPr>
          <p:spPr>
            <a:xfrm>
              <a:off x="1308425" y="2197275"/>
              <a:ext cx="688200" cy="5727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ADADAD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6"/>
            <p:cNvSpPr/>
            <p:nvPr/>
          </p:nvSpPr>
          <p:spPr>
            <a:xfrm>
              <a:off x="1377275" y="1723525"/>
              <a:ext cx="550500" cy="406200"/>
            </a:xfrm>
            <a:prstGeom prst="ellipse">
              <a:avLst/>
            </a:prstGeom>
            <a:solidFill>
              <a:srgbClr val="ADADAD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1" name="Google Shape;361;p26"/>
          <p:cNvSpPr txBox="1"/>
          <p:nvPr/>
        </p:nvSpPr>
        <p:spPr>
          <a:xfrm>
            <a:off x="4918661" y="3159550"/>
            <a:ext cx="9636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Debbie</a:t>
            </a:r>
            <a:endParaRPr/>
          </a:p>
        </p:txBody>
      </p:sp>
      <p:grpSp>
        <p:nvGrpSpPr>
          <p:cNvPr id="362" name="Google Shape;362;p26"/>
          <p:cNvGrpSpPr/>
          <p:nvPr/>
        </p:nvGrpSpPr>
        <p:grpSpPr>
          <a:xfrm>
            <a:off x="3638274" y="3510262"/>
            <a:ext cx="534663" cy="812987"/>
            <a:chOff x="1308425" y="1723525"/>
            <a:chExt cx="688200" cy="1046450"/>
          </a:xfrm>
        </p:grpSpPr>
        <p:sp>
          <p:nvSpPr>
            <p:cNvPr id="363" name="Google Shape;363;p26"/>
            <p:cNvSpPr/>
            <p:nvPr/>
          </p:nvSpPr>
          <p:spPr>
            <a:xfrm>
              <a:off x="1308425" y="2197275"/>
              <a:ext cx="688200" cy="5727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ADADAD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1377275" y="1723525"/>
              <a:ext cx="550500" cy="406200"/>
            </a:xfrm>
            <a:prstGeom prst="ellipse">
              <a:avLst/>
            </a:prstGeom>
            <a:solidFill>
              <a:srgbClr val="ADADAD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5" name="Google Shape;365;p26"/>
          <p:cNvSpPr txBox="1"/>
          <p:nvPr/>
        </p:nvSpPr>
        <p:spPr>
          <a:xfrm>
            <a:off x="3631681" y="3892325"/>
            <a:ext cx="5958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Erica</a:t>
            </a:r>
            <a:endParaRPr/>
          </a:p>
        </p:txBody>
      </p:sp>
      <p:grpSp>
        <p:nvGrpSpPr>
          <p:cNvPr id="366" name="Google Shape;366;p26"/>
          <p:cNvGrpSpPr/>
          <p:nvPr/>
        </p:nvGrpSpPr>
        <p:grpSpPr>
          <a:xfrm>
            <a:off x="7817831" y="2346562"/>
            <a:ext cx="595800" cy="812987"/>
            <a:chOff x="7817831" y="2346562"/>
            <a:chExt cx="595800" cy="812987"/>
          </a:xfrm>
        </p:grpSpPr>
        <p:grpSp>
          <p:nvGrpSpPr>
            <p:cNvPr id="367" name="Google Shape;367;p26"/>
            <p:cNvGrpSpPr/>
            <p:nvPr/>
          </p:nvGrpSpPr>
          <p:grpSpPr>
            <a:xfrm>
              <a:off x="7824424" y="2346562"/>
              <a:ext cx="534663" cy="812987"/>
              <a:chOff x="1308425" y="1723525"/>
              <a:chExt cx="688200" cy="1046450"/>
            </a:xfrm>
          </p:grpSpPr>
          <p:sp>
            <p:nvSpPr>
              <p:cNvPr id="368" name="Google Shape;368;p26"/>
              <p:cNvSpPr/>
              <p:nvPr/>
            </p:nvSpPr>
            <p:spPr>
              <a:xfrm>
                <a:off x="1308425" y="2197275"/>
                <a:ext cx="688200" cy="5727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rgbClr val="ADADAD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26"/>
              <p:cNvSpPr/>
              <p:nvPr/>
            </p:nvSpPr>
            <p:spPr>
              <a:xfrm>
                <a:off x="1377275" y="1723525"/>
                <a:ext cx="550500" cy="406200"/>
              </a:xfrm>
              <a:prstGeom prst="ellipse">
                <a:avLst/>
              </a:prstGeom>
              <a:solidFill>
                <a:srgbClr val="ADADAD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0" name="Google Shape;370;p26"/>
            <p:cNvSpPr txBox="1"/>
            <p:nvPr/>
          </p:nvSpPr>
          <p:spPr>
            <a:xfrm>
              <a:off x="7817831" y="2728625"/>
              <a:ext cx="595800" cy="35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Fred</a:t>
              </a:r>
              <a:endParaRPr/>
            </a:p>
          </p:txBody>
        </p:sp>
      </p:grpSp>
      <p:sp>
        <p:nvSpPr>
          <p:cNvPr id="371" name="Google Shape;371;p26"/>
          <p:cNvSpPr txBox="1"/>
          <p:nvPr/>
        </p:nvSpPr>
        <p:spPr>
          <a:xfrm>
            <a:off x="6467850" y="1596913"/>
            <a:ext cx="25908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“Hey guys, wanna watch the Star Wars Holiday Special”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72" name="Google Shape;372;p26"/>
          <p:cNvSpPr txBox="1"/>
          <p:nvPr/>
        </p:nvSpPr>
        <p:spPr>
          <a:xfrm>
            <a:off x="2916825" y="2441563"/>
            <a:ext cx="25908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“NO. We already decided Finding Nemo”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Administrivia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HW1 due tonight!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HW2 out ~tonight (will be due in 2 weeks)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Spoilers: it’s about hashing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MUST be done in pairs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Tonight’s clinic will cover more hashing stuff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Quiz 2 also out today (will be due Friday night)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Covers Thurs lecture on hashing and Tues lecture on consensus algorithms (not today!)</a:t>
            </a:r>
            <a:endParaRPr/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Regular office hours schedule coming soon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of Work (cont.)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of Work</a:t>
            </a:r>
            <a:endParaRPr/>
          </a:p>
        </p:txBody>
      </p:sp>
      <p:grpSp>
        <p:nvGrpSpPr>
          <p:cNvPr id="71" name="Google Shape;71;p16"/>
          <p:cNvGrpSpPr/>
          <p:nvPr/>
        </p:nvGrpSpPr>
        <p:grpSpPr>
          <a:xfrm>
            <a:off x="508475" y="2091070"/>
            <a:ext cx="1939825" cy="2201662"/>
            <a:chOff x="508475" y="2091070"/>
            <a:chExt cx="1939825" cy="2201662"/>
          </a:xfrm>
        </p:grpSpPr>
        <p:grpSp>
          <p:nvGrpSpPr>
            <p:cNvPr id="72" name="Google Shape;72;p16"/>
            <p:cNvGrpSpPr/>
            <p:nvPr/>
          </p:nvGrpSpPr>
          <p:grpSpPr>
            <a:xfrm>
              <a:off x="508475" y="2091070"/>
              <a:ext cx="785000" cy="832137"/>
              <a:chOff x="508475" y="2091070"/>
              <a:chExt cx="785000" cy="832137"/>
            </a:xfrm>
          </p:grpSpPr>
          <p:grpSp>
            <p:nvGrpSpPr>
              <p:cNvPr id="73" name="Google Shape;73;p16"/>
              <p:cNvGrpSpPr/>
              <p:nvPr/>
            </p:nvGrpSpPr>
            <p:grpSpPr>
              <a:xfrm>
                <a:off x="508475" y="2091070"/>
                <a:ext cx="688200" cy="832137"/>
                <a:chOff x="1308425" y="1723525"/>
                <a:chExt cx="688200" cy="1046450"/>
              </a:xfrm>
            </p:grpSpPr>
            <p:sp>
              <p:nvSpPr>
                <p:cNvPr id="74" name="Google Shape;74;p16"/>
                <p:cNvSpPr/>
                <p:nvPr/>
              </p:nvSpPr>
              <p:spPr>
                <a:xfrm>
                  <a:off x="1308425" y="2197275"/>
                  <a:ext cx="688200" cy="572700"/>
                </a:xfrm>
                <a:prstGeom prst="round2SameRect">
                  <a:avLst>
                    <a:gd fmla="val 16667" name="adj1"/>
                    <a:gd fmla="val 0" name="adj2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" name="Google Shape;75;p16"/>
                <p:cNvSpPr/>
                <p:nvPr/>
              </p:nvSpPr>
              <p:spPr>
                <a:xfrm>
                  <a:off x="1377275" y="1723525"/>
                  <a:ext cx="550500" cy="4062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6" name="Google Shape;76;p16"/>
              <p:cNvSpPr txBox="1"/>
              <p:nvPr/>
            </p:nvSpPr>
            <p:spPr>
              <a:xfrm>
                <a:off x="554575" y="2522937"/>
                <a:ext cx="738900" cy="35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Miner</a:t>
                </a:r>
                <a:endParaRPr/>
              </a:p>
            </p:txBody>
          </p:sp>
        </p:grpSp>
        <p:grpSp>
          <p:nvGrpSpPr>
            <p:cNvPr id="77" name="Google Shape;77;p16"/>
            <p:cNvGrpSpPr/>
            <p:nvPr/>
          </p:nvGrpSpPr>
          <p:grpSpPr>
            <a:xfrm>
              <a:off x="508475" y="3460595"/>
              <a:ext cx="785000" cy="832137"/>
              <a:chOff x="508475" y="2091070"/>
              <a:chExt cx="785000" cy="832137"/>
            </a:xfrm>
          </p:grpSpPr>
          <p:grpSp>
            <p:nvGrpSpPr>
              <p:cNvPr id="78" name="Google Shape;78;p16"/>
              <p:cNvGrpSpPr/>
              <p:nvPr/>
            </p:nvGrpSpPr>
            <p:grpSpPr>
              <a:xfrm>
                <a:off x="508475" y="2091070"/>
                <a:ext cx="688200" cy="832137"/>
                <a:chOff x="1308425" y="1723525"/>
                <a:chExt cx="688200" cy="1046450"/>
              </a:xfrm>
            </p:grpSpPr>
            <p:sp>
              <p:nvSpPr>
                <p:cNvPr id="79" name="Google Shape;79;p16"/>
                <p:cNvSpPr/>
                <p:nvPr/>
              </p:nvSpPr>
              <p:spPr>
                <a:xfrm>
                  <a:off x="1308425" y="2197275"/>
                  <a:ext cx="688200" cy="572700"/>
                </a:xfrm>
                <a:prstGeom prst="round2SameRect">
                  <a:avLst>
                    <a:gd fmla="val 16667" name="adj1"/>
                    <a:gd fmla="val 0" name="adj2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" name="Google Shape;80;p16"/>
                <p:cNvSpPr/>
                <p:nvPr/>
              </p:nvSpPr>
              <p:spPr>
                <a:xfrm>
                  <a:off x="1377275" y="1723525"/>
                  <a:ext cx="550500" cy="4062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1" name="Google Shape;81;p16"/>
              <p:cNvSpPr txBox="1"/>
              <p:nvPr/>
            </p:nvSpPr>
            <p:spPr>
              <a:xfrm>
                <a:off x="554575" y="2522937"/>
                <a:ext cx="738900" cy="35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Miner</a:t>
                </a:r>
                <a:endParaRPr/>
              </a:p>
            </p:txBody>
          </p:sp>
        </p:grpSp>
        <p:sp>
          <p:nvSpPr>
            <p:cNvPr id="82" name="Google Shape;82;p16"/>
            <p:cNvSpPr/>
            <p:nvPr/>
          </p:nvSpPr>
          <p:spPr>
            <a:xfrm flipH="1">
              <a:off x="1952100" y="2220788"/>
              <a:ext cx="496200" cy="572700"/>
            </a:xfrm>
            <a:prstGeom prst="verticalScroll">
              <a:avLst>
                <a:gd fmla="val 125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6"/>
            <p:cNvSpPr/>
            <p:nvPr/>
          </p:nvSpPr>
          <p:spPr>
            <a:xfrm flipH="1">
              <a:off x="1952100" y="3655900"/>
              <a:ext cx="496200" cy="572700"/>
            </a:xfrm>
            <a:prstGeom prst="verticalScroll">
              <a:avLst>
                <a:gd fmla="val 125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" name="Google Shape;84;p16"/>
          <p:cNvGrpSpPr/>
          <p:nvPr/>
        </p:nvGrpSpPr>
        <p:grpSpPr>
          <a:xfrm>
            <a:off x="1551684" y="1622882"/>
            <a:ext cx="1628476" cy="3288463"/>
            <a:chOff x="1551684" y="1622882"/>
            <a:chExt cx="1628476" cy="3288463"/>
          </a:xfrm>
        </p:grpSpPr>
        <p:grpSp>
          <p:nvGrpSpPr>
            <p:cNvPr id="85" name="Google Shape;85;p16"/>
            <p:cNvGrpSpPr/>
            <p:nvPr/>
          </p:nvGrpSpPr>
          <p:grpSpPr>
            <a:xfrm>
              <a:off x="1551684" y="1622882"/>
              <a:ext cx="449876" cy="379338"/>
              <a:chOff x="1308425" y="1723525"/>
              <a:chExt cx="688200" cy="1046450"/>
            </a:xfrm>
          </p:grpSpPr>
          <p:sp>
            <p:nvSpPr>
              <p:cNvPr id="86" name="Google Shape;86;p16"/>
              <p:cNvSpPr/>
              <p:nvPr/>
            </p:nvSpPr>
            <p:spPr>
              <a:xfrm>
                <a:off x="1308425" y="2197275"/>
                <a:ext cx="688200" cy="5727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6"/>
              <p:cNvSpPr/>
              <p:nvPr/>
            </p:nvSpPr>
            <p:spPr>
              <a:xfrm>
                <a:off x="1377275" y="1723525"/>
                <a:ext cx="550500" cy="4062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" name="Google Shape;88;p16"/>
            <p:cNvGrpSpPr/>
            <p:nvPr/>
          </p:nvGrpSpPr>
          <p:grpSpPr>
            <a:xfrm>
              <a:off x="2140984" y="1622882"/>
              <a:ext cx="449876" cy="379338"/>
              <a:chOff x="1308425" y="1723525"/>
              <a:chExt cx="688200" cy="1046450"/>
            </a:xfrm>
          </p:grpSpPr>
          <p:sp>
            <p:nvSpPr>
              <p:cNvPr id="89" name="Google Shape;89;p16"/>
              <p:cNvSpPr/>
              <p:nvPr/>
            </p:nvSpPr>
            <p:spPr>
              <a:xfrm>
                <a:off x="1308425" y="2197275"/>
                <a:ext cx="688200" cy="5727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6"/>
              <p:cNvSpPr/>
              <p:nvPr/>
            </p:nvSpPr>
            <p:spPr>
              <a:xfrm>
                <a:off x="1377275" y="1723525"/>
                <a:ext cx="550500" cy="4062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" name="Google Shape;91;p16"/>
            <p:cNvGrpSpPr/>
            <p:nvPr/>
          </p:nvGrpSpPr>
          <p:grpSpPr>
            <a:xfrm>
              <a:off x="2730284" y="1622882"/>
              <a:ext cx="449876" cy="379338"/>
              <a:chOff x="1308425" y="1723525"/>
              <a:chExt cx="688200" cy="1046450"/>
            </a:xfrm>
          </p:grpSpPr>
          <p:sp>
            <p:nvSpPr>
              <p:cNvPr id="92" name="Google Shape;92;p16"/>
              <p:cNvSpPr/>
              <p:nvPr/>
            </p:nvSpPr>
            <p:spPr>
              <a:xfrm>
                <a:off x="1308425" y="2197275"/>
                <a:ext cx="688200" cy="5727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6"/>
              <p:cNvSpPr/>
              <p:nvPr/>
            </p:nvSpPr>
            <p:spPr>
              <a:xfrm>
                <a:off x="1377275" y="1723525"/>
                <a:ext cx="550500" cy="4062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" name="Google Shape;94;p16"/>
            <p:cNvGrpSpPr/>
            <p:nvPr/>
          </p:nvGrpSpPr>
          <p:grpSpPr>
            <a:xfrm>
              <a:off x="1975259" y="4532007"/>
              <a:ext cx="449876" cy="379338"/>
              <a:chOff x="1308425" y="1723525"/>
              <a:chExt cx="688200" cy="1046450"/>
            </a:xfrm>
          </p:grpSpPr>
          <p:sp>
            <p:nvSpPr>
              <p:cNvPr id="95" name="Google Shape;95;p16"/>
              <p:cNvSpPr/>
              <p:nvPr/>
            </p:nvSpPr>
            <p:spPr>
              <a:xfrm>
                <a:off x="1308425" y="2197275"/>
                <a:ext cx="688200" cy="5727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6"/>
              <p:cNvSpPr/>
              <p:nvPr/>
            </p:nvSpPr>
            <p:spPr>
              <a:xfrm>
                <a:off x="1377275" y="1723525"/>
                <a:ext cx="550500" cy="4062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7" name="Google Shape;97;p16"/>
          <p:cNvGrpSpPr/>
          <p:nvPr/>
        </p:nvGrpSpPr>
        <p:grpSpPr>
          <a:xfrm>
            <a:off x="2386275" y="2220788"/>
            <a:ext cx="1077850" cy="572700"/>
            <a:chOff x="2386275" y="2220788"/>
            <a:chExt cx="1077850" cy="572700"/>
          </a:xfrm>
        </p:grpSpPr>
        <p:sp>
          <p:nvSpPr>
            <p:cNvPr id="98" name="Google Shape;98;p16"/>
            <p:cNvSpPr/>
            <p:nvPr/>
          </p:nvSpPr>
          <p:spPr>
            <a:xfrm flipH="1">
              <a:off x="2967925" y="2220788"/>
              <a:ext cx="496200" cy="572700"/>
            </a:xfrm>
            <a:prstGeom prst="verticalScroll">
              <a:avLst>
                <a:gd fmla="val 125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9" name="Google Shape;99;p16"/>
            <p:cNvCxnSpPr>
              <a:stCxn id="82" idx="1"/>
              <a:endCxn id="98" idx="3"/>
            </p:cNvCxnSpPr>
            <p:nvPr/>
          </p:nvCxnSpPr>
          <p:spPr>
            <a:xfrm>
              <a:off x="2386275" y="2507138"/>
              <a:ext cx="643800" cy="0"/>
            </a:xfrm>
            <a:prstGeom prst="straightConnector1">
              <a:avLst/>
            </a:prstGeom>
            <a:noFill/>
            <a:ln cap="flat" cmpd="sng" w="9525">
              <a:solidFill>
                <a:srgbClr val="FFFF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00" name="Google Shape;100;p16"/>
          <p:cNvGrpSpPr/>
          <p:nvPr/>
        </p:nvGrpSpPr>
        <p:grpSpPr>
          <a:xfrm>
            <a:off x="3402100" y="2220775"/>
            <a:ext cx="1109063" cy="572700"/>
            <a:chOff x="3402100" y="2220775"/>
            <a:chExt cx="1109063" cy="572700"/>
          </a:xfrm>
        </p:grpSpPr>
        <p:sp>
          <p:nvSpPr>
            <p:cNvPr id="101" name="Google Shape;101;p16"/>
            <p:cNvSpPr/>
            <p:nvPr/>
          </p:nvSpPr>
          <p:spPr>
            <a:xfrm flipH="1">
              <a:off x="4014963" y="2220775"/>
              <a:ext cx="496200" cy="572700"/>
            </a:xfrm>
            <a:prstGeom prst="verticalScroll">
              <a:avLst>
                <a:gd fmla="val 125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2" name="Google Shape;102;p16"/>
            <p:cNvCxnSpPr>
              <a:stCxn id="98" idx="1"/>
              <a:endCxn id="101" idx="3"/>
            </p:cNvCxnSpPr>
            <p:nvPr/>
          </p:nvCxnSpPr>
          <p:spPr>
            <a:xfrm>
              <a:off x="3402100" y="2507138"/>
              <a:ext cx="675000" cy="0"/>
            </a:xfrm>
            <a:prstGeom prst="straightConnector1">
              <a:avLst/>
            </a:prstGeom>
            <a:noFill/>
            <a:ln cap="flat" cmpd="sng" w="9525">
              <a:solidFill>
                <a:srgbClr val="FFFF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03" name="Google Shape;103;p16"/>
          <p:cNvGrpSpPr/>
          <p:nvPr/>
        </p:nvGrpSpPr>
        <p:grpSpPr>
          <a:xfrm>
            <a:off x="4449138" y="2220763"/>
            <a:ext cx="1109063" cy="572700"/>
            <a:chOff x="4449138" y="2220763"/>
            <a:chExt cx="1109063" cy="572700"/>
          </a:xfrm>
        </p:grpSpPr>
        <p:sp>
          <p:nvSpPr>
            <p:cNvPr id="104" name="Google Shape;104;p16"/>
            <p:cNvSpPr/>
            <p:nvPr/>
          </p:nvSpPr>
          <p:spPr>
            <a:xfrm flipH="1">
              <a:off x="5062000" y="2220763"/>
              <a:ext cx="496200" cy="572700"/>
            </a:xfrm>
            <a:prstGeom prst="verticalScroll">
              <a:avLst>
                <a:gd fmla="val 125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5" name="Google Shape;105;p16"/>
            <p:cNvCxnSpPr>
              <a:stCxn id="101" idx="1"/>
              <a:endCxn id="104" idx="3"/>
            </p:cNvCxnSpPr>
            <p:nvPr/>
          </p:nvCxnSpPr>
          <p:spPr>
            <a:xfrm>
              <a:off x="4449138" y="2507125"/>
              <a:ext cx="675000" cy="0"/>
            </a:xfrm>
            <a:prstGeom prst="straightConnector1">
              <a:avLst/>
            </a:prstGeom>
            <a:noFill/>
            <a:ln cap="flat" cmpd="sng" w="9525">
              <a:solidFill>
                <a:srgbClr val="FFFF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06" name="Google Shape;106;p16"/>
          <p:cNvGrpSpPr/>
          <p:nvPr/>
        </p:nvGrpSpPr>
        <p:grpSpPr>
          <a:xfrm>
            <a:off x="5496175" y="2220763"/>
            <a:ext cx="1077875" cy="572700"/>
            <a:chOff x="5496175" y="2220763"/>
            <a:chExt cx="1077875" cy="572700"/>
          </a:xfrm>
        </p:grpSpPr>
        <p:sp>
          <p:nvSpPr>
            <p:cNvPr id="107" name="Google Shape;107;p16"/>
            <p:cNvSpPr/>
            <p:nvPr/>
          </p:nvSpPr>
          <p:spPr>
            <a:xfrm flipH="1">
              <a:off x="6077850" y="2220763"/>
              <a:ext cx="496200" cy="572700"/>
            </a:xfrm>
            <a:prstGeom prst="verticalScroll">
              <a:avLst>
                <a:gd fmla="val 125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8" name="Google Shape;108;p16"/>
            <p:cNvCxnSpPr>
              <a:stCxn id="104" idx="1"/>
              <a:endCxn id="107" idx="3"/>
            </p:cNvCxnSpPr>
            <p:nvPr/>
          </p:nvCxnSpPr>
          <p:spPr>
            <a:xfrm>
              <a:off x="5496175" y="2507113"/>
              <a:ext cx="643800" cy="0"/>
            </a:xfrm>
            <a:prstGeom prst="straightConnector1">
              <a:avLst/>
            </a:prstGeom>
            <a:noFill/>
            <a:ln cap="flat" cmpd="sng" w="9525">
              <a:solidFill>
                <a:srgbClr val="FFFF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09" name="Google Shape;109;p16"/>
          <p:cNvGrpSpPr/>
          <p:nvPr/>
        </p:nvGrpSpPr>
        <p:grpSpPr>
          <a:xfrm>
            <a:off x="6512025" y="2220763"/>
            <a:ext cx="1077875" cy="572700"/>
            <a:chOff x="6512025" y="2220763"/>
            <a:chExt cx="1077875" cy="572700"/>
          </a:xfrm>
        </p:grpSpPr>
        <p:sp>
          <p:nvSpPr>
            <p:cNvPr id="110" name="Google Shape;110;p16"/>
            <p:cNvSpPr/>
            <p:nvPr/>
          </p:nvSpPr>
          <p:spPr>
            <a:xfrm flipH="1">
              <a:off x="7093700" y="2220763"/>
              <a:ext cx="496200" cy="572700"/>
            </a:xfrm>
            <a:prstGeom prst="verticalScroll">
              <a:avLst>
                <a:gd fmla="val 125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1" name="Google Shape;111;p16"/>
            <p:cNvCxnSpPr>
              <a:stCxn id="107" idx="1"/>
              <a:endCxn id="110" idx="3"/>
            </p:cNvCxnSpPr>
            <p:nvPr/>
          </p:nvCxnSpPr>
          <p:spPr>
            <a:xfrm>
              <a:off x="6512025" y="2507113"/>
              <a:ext cx="643800" cy="0"/>
            </a:xfrm>
            <a:prstGeom prst="straightConnector1">
              <a:avLst/>
            </a:prstGeom>
            <a:noFill/>
            <a:ln cap="flat" cmpd="sng" w="9525">
              <a:solidFill>
                <a:srgbClr val="FFFF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12" name="Google Shape;112;p16"/>
          <p:cNvGrpSpPr/>
          <p:nvPr/>
        </p:nvGrpSpPr>
        <p:grpSpPr>
          <a:xfrm>
            <a:off x="2386275" y="3655900"/>
            <a:ext cx="1077850" cy="572700"/>
            <a:chOff x="2386275" y="3655900"/>
            <a:chExt cx="1077850" cy="572700"/>
          </a:xfrm>
        </p:grpSpPr>
        <p:sp>
          <p:nvSpPr>
            <p:cNvPr id="113" name="Google Shape;113;p16"/>
            <p:cNvSpPr/>
            <p:nvPr/>
          </p:nvSpPr>
          <p:spPr>
            <a:xfrm flipH="1">
              <a:off x="2967925" y="3655900"/>
              <a:ext cx="496200" cy="572700"/>
            </a:xfrm>
            <a:prstGeom prst="verticalScroll">
              <a:avLst>
                <a:gd fmla="val 125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4" name="Google Shape;114;p16"/>
            <p:cNvCxnSpPr>
              <a:stCxn id="83" idx="1"/>
              <a:endCxn id="113" idx="3"/>
            </p:cNvCxnSpPr>
            <p:nvPr/>
          </p:nvCxnSpPr>
          <p:spPr>
            <a:xfrm>
              <a:off x="2386275" y="3942250"/>
              <a:ext cx="643800" cy="0"/>
            </a:xfrm>
            <a:prstGeom prst="straightConnector1">
              <a:avLst/>
            </a:prstGeom>
            <a:noFill/>
            <a:ln cap="flat" cmpd="sng" w="9525">
              <a:solidFill>
                <a:srgbClr val="FFFF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15" name="Google Shape;115;p16"/>
          <p:cNvGrpSpPr/>
          <p:nvPr/>
        </p:nvGrpSpPr>
        <p:grpSpPr>
          <a:xfrm>
            <a:off x="3402100" y="3655888"/>
            <a:ext cx="1077850" cy="572700"/>
            <a:chOff x="3402100" y="3655888"/>
            <a:chExt cx="1077850" cy="572700"/>
          </a:xfrm>
        </p:grpSpPr>
        <p:sp>
          <p:nvSpPr>
            <p:cNvPr id="116" name="Google Shape;116;p16"/>
            <p:cNvSpPr/>
            <p:nvPr/>
          </p:nvSpPr>
          <p:spPr>
            <a:xfrm flipH="1">
              <a:off x="3983750" y="3655888"/>
              <a:ext cx="496200" cy="572700"/>
            </a:xfrm>
            <a:prstGeom prst="verticalScroll">
              <a:avLst>
                <a:gd fmla="val 125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7" name="Google Shape;117;p16"/>
            <p:cNvCxnSpPr>
              <a:stCxn id="113" idx="1"/>
              <a:endCxn id="116" idx="3"/>
            </p:cNvCxnSpPr>
            <p:nvPr/>
          </p:nvCxnSpPr>
          <p:spPr>
            <a:xfrm>
              <a:off x="3402100" y="3942250"/>
              <a:ext cx="643800" cy="0"/>
            </a:xfrm>
            <a:prstGeom prst="straightConnector1">
              <a:avLst/>
            </a:prstGeom>
            <a:noFill/>
            <a:ln cap="flat" cmpd="sng" w="9525">
              <a:solidFill>
                <a:srgbClr val="FFFF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18" name="Google Shape;118;p16"/>
          <p:cNvGrpSpPr/>
          <p:nvPr/>
        </p:nvGrpSpPr>
        <p:grpSpPr>
          <a:xfrm>
            <a:off x="7527875" y="2220763"/>
            <a:ext cx="1077875" cy="572700"/>
            <a:chOff x="7527875" y="2220763"/>
            <a:chExt cx="1077875" cy="572700"/>
          </a:xfrm>
        </p:grpSpPr>
        <p:sp>
          <p:nvSpPr>
            <p:cNvPr id="119" name="Google Shape;119;p16"/>
            <p:cNvSpPr/>
            <p:nvPr/>
          </p:nvSpPr>
          <p:spPr>
            <a:xfrm flipH="1">
              <a:off x="8109550" y="2220763"/>
              <a:ext cx="496200" cy="572700"/>
            </a:xfrm>
            <a:prstGeom prst="verticalScroll">
              <a:avLst>
                <a:gd fmla="val 125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0" name="Google Shape;120;p16"/>
            <p:cNvCxnSpPr>
              <a:stCxn id="110" idx="1"/>
              <a:endCxn id="119" idx="3"/>
            </p:cNvCxnSpPr>
            <p:nvPr/>
          </p:nvCxnSpPr>
          <p:spPr>
            <a:xfrm>
              <a:off x="7527875" y="2507113"/>
              <a:ext cx="643800" cy="0"/>
            </a:xfrm>
            <a:prstGeom prst="straightConnector1">
              <a:avLst/>
            </a:prstGeom>
            <a:noFill/>
            <a:ln cap="flat" cmpd="sng" w="9525">
              <a:solidFill>
                <a:srgbClr val="FFFF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of Work</a:t>
            </a:r>
            <a:endParaRPr/>
          </a:p>
        </p:txBody>
      </p:sp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311700" y="944425"/>
            <a:ext cx="85206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protection against fraud!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(So long as you don’t have 51% of computation power)</a:t>
            </a:r>
            <a:endParaRPr/>
          </a:p>
        </p:txBody>
      </p:sp>
      <p:grpSp>
        <p:nvGrpSpPr>
          <p:cNvPr id="127" name="Google Shape;127;p17"/>
          <p:cNvGrpSpPr/>
          <p:nvPr/>
        </p:nvGrpSpPr>
        <p:grpSpPr>
          <a:xfrm>
            <a:off x="508475" y="2091070"/>
            <a:ext cx="785000" cy="832137"/>
            <a:chOff x="508475" y="2091070"/>
            <a:chExt cx="785000" cy="832137"/>
          </a:xfrm>
        </p:grpSpPr>
        <p:grpSp>
          <p:nvGrpSpPr>
            <p:cNvPr id="128" name="Google Shape;128;p17"/>
            <p:cNvGrpSpPr/>
            <p:nvPr/>
          </p:nvGrpSpPr>
          <p:grpSpPr>
            <a:xfrm>
              <a:off x="508475" y="2091070"/>
              <a:ext cx="688200" cy="832137"/>
              <a:chOff x="1308425" y="1723525"/>
              <a:chExt cx="688200" cy="1046450"/>
            </a:xfrm>
          </p:grpSpPr>
          <p:sp>
            <p:nvSpPr>
              <p:cNvPr id="129" name="Google Shape;129;p17"/>
              <p:cNvSpPr/>
              <p:nvPr/>
            </p:nvSpPr>
            <p:spPr>
              <a:xfrm>
                <a:off x="1308425" y="2197275"/>
                <a:ext cx="688200" cy="5727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7"/>
              <p:cNvSpPr/>
              <p:nvPr/>
            </p:nvSpPr>
            <p:spPr>
              <a:xfrm>
                <a:off x="1377275" y="1723525"/>
                <a:ext cx="550500" cy="4062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1" name="Google Shape;131;p17"/>
            <p:cNvSpPr txBox="1"/>
            <p:nvPr/>
          </p:nvSpPr>
          <p:spPr>
            <a:xfrm>
              <a:off x="554575" y="2522937"/>
              <a:ext cx="738900" cy="35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Miner</a:t>
              </a:r>
              <a:endParaRPr/>
            </a:p>
          </p:txBody>
        </p:sp>
      </p:grpSp>
      <p:grpSp>
        <p:nvGrpSpPr>
          <p:cNvPr id="132" name="Google Shape;132;p17"/>
          <p:cNvGrpSpPr/>
          <p:nvPr/>
        </p:nvGrpSpPr>
        <p:grpSpPr>
          <a:xfrm>
            <a:off x="508475" y="3460430"/>
            <a:ext cx="688200" cy="909929"/>
            <a:chOff x="1308425" y="1723525"/>
            <a:chExt cx="688200" cy="980738"/>
          </a:xfrm>
        </p:grpSpPr>
        <p:sp>
          <p:nvSpPr>
            <p:cNvPr id="133" name="Google Shape;133;p17"/>
            <p:cNvSpPr/>
            <p:nvPr/>
          </p:nvSpPr>
          <p:spPr>
            <a:xfrm>
              <a:off x="1308425" y="2197263"/>
              <a:ext cx="688200" cy="507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1377275" y="1723525"/>
              <a:ext cx="550500" cy="406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17"/>
          <p:cNvSpPr txBox="1"/>
          <p:nvPr/>
        </p:nvSpPr>
        <p:spPr>
          <a:xfrm>
            <a:off x="554575" y="3849970"/>
            <a:ext cx="7389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Evil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Miner</a:t>
            </a:r>
            <a:endParaRPr/>
          </a:p>
        </p:txBody>
      </p:sp>
      <p:sp>
        <p:nvSpPr>
          <p:cNvPr id="136" name="Google Shape;136;p17"/>
          <p:cNvSpPr/>
          <p:nvPr/>
        </p:nvSpPr>
        <p:spPr>
          <a:xfrm flipH="1">
            <a:off x="1952100" y="2220788"/>
            <a:ext cx="496200" cy="5727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/>
          <p:nvPr/>
        </p:nvSpPr>
        <p:spPr>
          <a:xfrm flipH="1">
            <a:off x="1952100" y="3655900"/>
            <a:ext cx="496200" cy="5727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" name="Google Shape;138;p17"/>
          <p:cNvGrpSpPr/>
          <p:nvPr/>
        </p:nvGrpSpPr>
        <p:grpSpPr>
          <a:xfrm>
            <a:off x="1551684" y="1622882"/>
            <a:ext cx="1628476" cy="3288463"/>
            <a:chOff x="1551684" y="1622882"/>
            <a:chExt cx="1628476" cy="3288463"/>
          </a:xfrm>
        </p:grpSpPr>
        <p:grpSp>
          <p:nvGrpSpPr>
            <p:cNvPr id="139" name="Google Shape;139;p17"/>
            <p:cNvGrpSpPr/>
            <p:nvPr/>
          </p:nvGrpSpPr>
          <p:grpSpPr>
            <a:xfrm>
              <a:off x="1551684" y="1622882"/>
              <a:ext cx="449876" cy="379338"/>
              <a:chOff x="1308425" y="1723525"/>
              <a:chExt cx="688200" cy="1046450"/>
            </a:xfrm>
          </p:grpSpPr>
          <p:sp>
            <p:nvSpPr>
              <p:cNvPr id="140" name="Google Shape;140;p17"/>
              <p:cNvSpPr/>
              <p:nvPr/>
            </p:nvSpPr>
            <p:spPr>
              <a:xfrm>
                <a:off x="1308425" y="2197275"/>
                <a:ext cx="688200" cy="5727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7"/>
              <p:cNvSpPr/>
              <p:nvPr/>
            </p:nvSpPr>
            <p:spPr>
              <a:xfrm>
                <a:off x="1377275" y="1723525"/>
                <a:ext cx="550500" cy="4062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" name="Google Shape;142;p17"/>
            <p:cNvGrpSpPr/>
            <p:nvPr/>
          </p:nvGrpSpPr>
          <p:grpSpPr>
            <a:xfrm>
              <a:off x="2140984" y="1622882"/>
              <a:ext cx="449876" cy="379338"/>
              <a:chOff x="1308425" y="1723525"/>
              <a:chExt cx="688200" cy="1046450"/>
            </a:xfrm>
          </p:grpSpPr>
          <p:sp>
            <p:nvSpPr>
              <p:cNvPr id="143" name="Google Shape;143;p17"/>
              <p:cNvSpPr/>
              <p:nvPr/>
            </p:nvSpPr>
            <p:spPr>
              <a:xfrm>
                <a:off x="1308425" y="2197275"/>
                <a:ext cx="688200" cy="5727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7"/>
              <p:cNvSpPr/>
              <p:nvPr/>
            </p:nvSpPr>
            <p:spPr>
              <a:xfrm>
                <a:off x="1377275" y="1723525"/>
                <a:ext cx="550500" cy="4062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" name="Google Shape;145;p17"/>
            <p:cNvGrpSpPr/>
            <p:nvPr/>
          </p:nvGrpSpPr>
          <p:grpSpPr>
            <a:xfrm>
              <a:off x="2730284" y="1622882"/>
              <a:ext cx="449876" cy="379338"/>
              <a:chOff x="1308425" y="1723525"/>
              <a:chExt cx="688200" cy="1046450"/>
            </a:xfrm>
          </p:grpSpPr>
          <p:sp>
            <p:nvSpPr>
              <p:cNvPr id="146" name="Google Shape;146;p17"/>
              <p:cNvSpPr/>
              <p:nvPr/>
            </p:nvSpPr>
            <p:spPr>
              <a:xfrm>
                <a:off x="1308425" y="2197275"/>
                <a:ext cx="688200" cy="5727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7"/>
              <p:cNvSpPr/>
              <p:nvPr/>
            </p:nvSpPr>
            <p:spPr>
              <a:xfrm>
                <a:off x="1377275" y="1723525"/>
                <a:ext cx="550500" cy="4062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7"/>
            <p:cNvGrpSpPr/>
            <p:nvPr/>
          </p:nvGrpSpPr>
          <p:grpSpPr>
            <a:xfrm>
              <a:off x="1975259" y="4532007"/>
              <a:ext cx="449876" cy="379338"/>
              <a:chOff x="1308425" y="1723525"/>
              <a:chExt cx="688200" cy="1046450"/>
            </a:xfrm>
          </p:grpSpPr>
          <p:sp>
            <p:nvSpPr>
              <p:cNvPr id="149" name="Google Shape;149;p17"/>
              <p:cNvSpPr/>
              <p:nvPr/>
            </p:nvSpPr>
            <p:spPr>
              <a:xfrm>
                <a:off x="1308425" y="2197275"/>
                <a:ext cx="688200" cy="5727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7"/>
              <p:cNvSpPr/>
              <p:nvPr/>
            </p:nvSpPr>
            <p:spPr>
              <a:xfrm>
                <a:off x="1377275" y="1723525"/>
                <a:ext cx="550500" cy="4062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1" name="Google Shape;151;p17"/>
          <p:cNvGrpSpPr/>
          <p:nvPr/>
        </p:nvGrpSpPr>
        <p:grpSpPr>
          <a:xfrm>
            <a:off x="2386275" y="2220788"/>
            <a:ext cx="1077850" cy="572700"/>
            <a:chOff x="2386275" y="2220788"/>
            <a:chExt cx="1077850" cy="572700"/>
          </a:xfrm>
        </p:grpSpPr>
        <p:sp>
          <p:nvSpPr>
            <p:cNvPr id="152" name="Google Shape;152;p17"/>
            <p:cNvSpPr/>
            <p:nvPr/>
          </p:nvSpPr>
          <p:spPr>
            <a:xfrm flipH="1">
              <a:off x="2967925" y="2220788"/>
              <a:ext cx="496200" cy="572700"/>
            </a:xfrm>
            <a:prstGeom prst="verticalScroll">
              <a:avLst>
                <a:gd fmla="val 125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3" name="Google Shape;153;p17"/>
            <p:cNvCxnSpPr>
              <a:stCxn id="136" idx="1"/>
              <a:endCxn id="152" idx="3"/>
            </p:cNvCxnSpPr>
            <p:nvPr/>
          </p:nvCxnSpPr>
          <p:spPr>
            <a:xfrm>
              <a:off x="2386275" y="2507138"/>
              <a:ext cx="643800" cy="0"/>
            </a:xfrm>
            <a:prstGeom prst="straightConnector1">
              <a:avLst/>
            </a:prstGeom>
            <a:noFill/>
            <a:ln cap="flat" cmpd="sng" w="9525">
              <a:solidFill>
                <a:srgbClr val="FFFF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54" name="Google Shape;154;p17"/>
          <p:cNvGrpSpPr/>
          <p:nvPr/>
        </p:nvGrpSpPr>
        <p:grpSpPr>
          <a:xfrm>
            <a:off x="3402100" y="2220775"/>
            <a:ext cx="1109063" cy="572700"/>
            <a:chOff x="3402100" y="2220775"/>
            <a:chExt cx="1109063" cy="572700"/>
          </a:xfrm>
        </p:grpSpPr>
        <p:sp>
          <p:nvSpPr>
            <p:cNvPr id="155" name="Google Shape;155;p17"/>
            <p:cNvSpPr/>
            <p:nvPr/>
          </p:nvSpPr>
          <p:spPr>
            <a:xfrm flipH="1">
              <a:off x="4014963" y="2220775"/>
              <a:ext cx="496200" cy="572700"/>
            </a:xfrm>
            <a:prstGeom prst="verticalScroll">
              <a:avLst>
                <a:gd fmla="val 125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6" name="Google Shape;156;p17"/>
            <p:cNvCxnSpPr>
              <a:stCxn id="152" idx="1"/>
              <a:endCxn id="155" idx="3"/>
            </p:cNvCxnSpPr>
            <p:nvPr/>
          </p:nvCxnSpPr>
          <p:spPr>
            <a:xfrm>
              <a:off x="3402100" y="2507138"/>
              <a:ext cx="675000" cy="0"/>
            </a:xfrm>
            <a:prstGeom prst="straightConnector1">
              <a:avLst/>
            </a:prstGeom>
            <a:noFill/>
            <a:ln cap="flat" cmpd="sng" w="9525">
              <a:solidFill>
                <a:srgbClr val="FFFF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57" name="Google Shape;157;p17"/>
          <p:cNvGrpSpPr/>
          <p:nvPr/>
        </p:nvGrpSpPr>
        <p:grpSpPr>
          <a:xfrm>
            <a:off x="4449138" y="2220763"/>
            <a:ext cx="1109063" cy="572700"/>
            <a:chOff x="4449138" y="2220763"/>
            <a:chExt cx="1109063" cy="572700"/>
          </a:xfrm>
        </p:grpSpPr>
        <p:sp>
          <p:nvSpPr>
            <p:cNvPr id="158" name="Google Shape;158;p17"/>
            <p:cNvSpPr/>
            <p:nvPr/>
          </p:nvSpPr>
          <p:spPr>
            <a:xfrm flipH="1">
              <a:off x="5062000" y="2220763"/>
              <a:ext cx="496200" cy="572700"/>
            </a:xfrm>
            <a:prstGeom prst="verticalScroll">
              <a:avLst>
                <a:gd fmla="val 125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9" name="Google Shape;159;p17"/>
            <p:cNvCxnSpPr>
              <a:stCxn id="155" idx="1"/>
              <a:endCxn id="158" idx="3"/>
            </p:cNvCxnSpPr>
            <p:nvPr/>
          </p:nvCxnSpPr>
          <p:spPr>
            <a:xfrm>
              <a:off x="4449138" y="2507125"/>
              <a:ext cx="675000" cy="0"/>
            </a:xfrm>
            <a:prstGeom prst="straightConnector1">
              <a:avLst/>
            </a:prstGeom>
            <a:noFill/>
            <a:ln cap="flat" cmpd="sng" w="9525">
              <a:solidFill>
                <a:srgbClr val="FFFF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60" name="Google Shape;160;p17"/>
          <p:cNvGrpSpPr/>
          <p:nvPr/>
        </p:nvGrpSpPr>
        <p:grpSpPr>
          <a:xfrm>
            <a:off x="5496175" y="2220763"/>
            <a:ext cx="1077875" cy="572700"/>
            <a:chOff x="5496175" y="2220763"/>
            <a:chExt cx="1077875" cy="572700"/>
          </a:xfrm>
        </p:grpSpPr>
        <p:sp>
          <p:nvSpPr>
            <p:cNvPr id="161" name="Google Shape;161;p17"/>
            <p:cNvSpPr/>
            <p:nvPr/>
          </p:nvSpPr>
          <p:spPr>
            <a:xfrm flipH="1">
              <a:off x="6077850" y="2220763"/>
              <a:ext cx="496200" cy="572700"/>
            </a:xfrm>
            <a:prstGeom prst="verticalScroll">
              <a:avLst>
                <a:gd fmla="val 125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2" name="Google Shape;162;p17"/>
            <p:cNvCxnSpPr>
              <a:stCxn id="158" idx="1"/>
              <a:endCxn id="161" idx="3"/>
            </p:cNvCxnSpPr>
            <p:nvPr/>
          </p:nvCxnSpPr>
          <p:spPr>
            <a:xfrm>
              <a:off x="5496175" y="2507113"/>
              <a:ext cx="643800" cy="0"/>
            </a:xfrm>
            <a:prstGeom prst="straightConnector1">
              <a:avLst/>
            </a:prstGeom>
            <a:noFill/>
            <a:ln cap="flat" cmpd="sng" w="9525">
              <a:solidFill>
                <a:srgbClr val="FFFF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63" name="Google Shape;163;p17"/>
          <p:cNvGrpSpPr/>
          <p:nvPr/>
        </p:nvGrpSpPr>
        <p:grpSpPr>
          <a:xfrm>
            <a:off x="6512025" y="2220763"/>
            <a:ext cx="1077875" cy="572700"/>
            <a:chOff x="6512025" y="2220763"/>
            <a:chExt cx="1077875" cy="572700"/>
          </a:xfrm>
        </p:grpSpPr>
        <p:sp>
          <p:nvSpPr>
            <p:cNvPr id="164" name="Google Shape;164;p17"/>
            <p:cNvSpPr/>
            <p:nvPr/>
          </p:nvSpPr>
          <p:spPr>
            <a:xfrm flipH="1">
              <a:off x="7093700" y="2220763"/>
              <a:ext cx="496200" cy="572700"/>
            </a:xfrm>
            <a:prstGeom prst="verticalScroll">
              <a:avLst>
                <a:gd fmla="val 125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5" name="Google Shape;165;p17"/>
            <p:cNvCxnSpPr>
              <a:stCxn id="161" idx="1"/>
              <a:endCxn id="164" idx="3"/>
            </p:cNvCxnSpPr>
            <p:nvPr/>
          </p:nvCxnSpPr>
          <p:spPr>
            <a:xfrm>
              <a:off x="6512025" y="2507113"/>
              <a:ext cx="643800" cy="0"/>
            </a:xfrm>
            <a:prstGeom prst="straightConnector1">
              <a:avLst/>
            </a:prstGeom>
            <a:noFill/>
            <a:ln cap="flat" cmpd="sng" w="9525">
              <a:solidFill>
                <a:srgbClr val="FFFF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66" name="Google Shape;166;p17"/>
          <p:cNvGrpSpPr/>
          <p:nvPr/>
        </p:nvGrpSpPr>
        <p:grpSpPr>
          <a:xfrm>
            <a:off x="2386275" y="3655900"/>
            <a:ext cx="1077850" cy="572700"/>
            <a:chOff x="2386275" y="3655900"/>
            <a:chExt cx="1077850" cy="572700"/>
          </a:xfrm>
        </p:grpSpPr>
        <p:sp>
          <p:nvSpPr>
            <p:cNvPr id="167" name="Google Shape;167;p17"/>
            <p:cNvSpPr/>
            <p:nvPr/>
          </p:nvSpPr>
          <p:spPr>
            <a:xfrm flipH="1">
              <a:off x="2967925" y="3655900"/>
              <a:ext cx="496200" cy="572700"/>
            </a:xfrm>
            <a:prstGeom prst="verticalScroll">
              <a:avLst>
                <a:gd fmla="val 125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8" name="Google Shape;168;p17"/>
            <p:cNvCxnSpPr>
              <a:stCxn id="137" idx="1"/>
              <a:endCxn id="167" idx="3"/>
            </p:cNvCxnSpPr>
            <p:nvPr/>
          </p:nvCxnSpPr>
          <p:spPr>
            <a:xfrm>
              <a:off x="2386275" y="3942250"/>
              <a:ext cx="643800" cy="0"/>
            </a:xfrm>
            <a:prstGeom prst="straightConnector1">
              <a:avLst/>
            </a:prstGeom>
            <a:noFill/>
            <a:ln cap="flat" cmpd="sng" w="9525">
              <a:solidFill>
                <a:srgbClr val="FFFF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69" name="Google Shape;169;p17"/>
          <p:cNvGrpSpPr/>
          <p:nvPr/>
        </p:nvGrpSpPr>
        <p:grpSpPr>
          <a:xfrm>
            <a:off x="3402100" y="3655888"/>
            <a:ext cx="1077850" cy="572700"/>
            <a:chOff x="3402100" y="3655888"/>
            <a:chExt cx="1077850" cy="572700"/>
          </a:xfrm>
        </p:grpSpPr>
        <p:sp>
          <p:nvSpPr>
            <p:cNvPr id="170" name="Google Shape;170;p17"/>
            <p:cNvSpPr/>
            <p:nvPr/>
          </p:nvSpPr>
          <p:spPr>
            <a:xfrm flipH="1">
              <a:off x="3983750" y="3655888"/>
              <a:ext cx="496200" cy="572700"/>
            </a:xfrm>
            <a:prstGeom prst="verticalScroll">
              <a:avLst>
                <a:gd fmla="val 125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1" name="Google Shape;171;p17"/>
            <p:cNvCxnSpPr>
              <a:stCxn id="167" idx="1"/>
              <a:endCxn id="170" idx="3"/>
            </p:cNvCxnSpPr>
            <p:nvPr/>
          </p:nvCxnSpPr>
          <p:spPr>
            <a:xfrm>
              <a:off x="3402100" y="3942250"/>
              <a:ext cx="643800" cy="0"/>
            </a:xfrm>
            <a:prstGeom prst="straightConnector1">
              <a:avLst/>
            </a:prstGeom>
            <a:noFill/>
            <a:ln cap="flat" cmpd="sng" w="9525">
              <a:solidFill>
                <a:srgbClr val="FFFF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72" name="Google Shape;172;p17"/>
          <p:cNvGrpSpPr/>
          <p:nvPr/>
        </p:nvGrpSpPr>
        <p:grpSpPr>
          <a:xfrm>
            <a:off x="7527875" y="2220763"/>
            <a:ext cx="1077875" cy="572700"/>
            <a:chOff x="7527875" y="2220763"/>
            <a:chExt cx="1077875" cy="572700"/>
          </a:xfrm>
        </p:grpSpPr>
        <p:sp>
          <p:nvSpPr>
            <p:cNvPr id="173" name="Google Shape;173;p17"/>
            <p:cNvSpPr/>
            <p:nvPr/>
          </p:nvSpPr>
          <p:spPr>
            <a:xfrm flipH="1">
              <a:off x="8109550" y="2220763"/>
              <a:ext cx="496200" cy="572700"/>
            </a:xfrm>
            <a:prstGeom prst="verticalScroll">
              <a:avLst>
                <a:gd fmla="val 125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4" name="Google Shape;174;p17"/>
            <p:cNvCxnSpPr>
              <a:stCxn id="164" idx="1"/>
              <a:endCxn id="173" idx="3"/>
            </p:cNvCxnSpPr>
            <p:nvPr/>
          </p:nvCxnSpPr>
          <p:spPr>
            <a:xfrm>
              <a:off x="7527875" y="2507113"/>
              <a:ext cx="643800" cy="0"/>
            </a:xfrm>
            <a:prstGeom prst="straightConnector1">
              <a:avLst/>
            </a:prstGeom>
            <a:noFill/>
            <a:ln cap="flat" cmpd="sng" w="9525">
              <a:solidFill>
                <a:srgbClr val="FFFF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of Work</a:t>
            </a:r>
            <a:endParaRPr/>
          </a:p>
        </p:txBody>
      </p:sp>
      <p:sp>
        <p:nvSpPr>
          <p:cNvPr id="180" name="Google Shape;18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the Miner incentive actually all that incentivizing?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What’s the expected time for any individual Miner to win the race?</a:t>
            </a:r>
            <a:endParaRPr/>
          </a:p>
        </p:txBody>
      </p:sp>
      <p:grpSp>
        <p:nvGrpSpPr>
          <p:cNvPr id="181" name="Google Shape;181;p18"/>
          <p:cNvGrpSpPr/>
          <p:nvPr/>
        </p:nvGrpSpPr>
        <p:grpSpPr>
          <a:xfrm>
            <a:off x="2392226" y="2155175"/>
            <a:ext cx="4359537" cy="2268000"/>
            <a:chOff x="2392226" y="2155175"/>
            <a:chExt cx="4359537" cy="2268000"/>
          </a:xfrm>
        </p:grpSpPr>
        <p:sp>
          <p:nvSpPr>
            <p:cNvPr id="182" name="Google Shape;182;p18"/>
            <p:cNvSpPr/>
            <p:nvPr/>
          </p:nvSpPr>
          <p:spPr>
            <a:xfrm flipH="1">
              <a:off x="3473663" y="2155175"/>
              <a:ext cx="3278100" cy="2268000"/>
            </a:xfrm>
            <a:prstGeom prst="verticalScroll">
              <a:avLst>
                <a:gd fmla="val 12500" name="adj"/>
              </a:avLst>
            </a:prstGeom>
            <a:solidFill>
              <a:srgbClr val="ADADAD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8"/>
            <p:cNvSpPr/>
            <p:nvPr/>
          </p:nvSpPr>
          <p:spPr>
            <a:xfrm>
              <a:off x="4055839" y="3790688"/>
              <a:ext cx="1218300" cy="480000"/>
            </a:xfrm>
            <a:prstGeom prst="rect">
              <a:avLst/>
            </a:prstGeom>
            <a:solidFill>
              <a:srgbClr val="ADADAD"/>
            </a:solidFill>
            <a:ln cap="flat" cmpd="sng" w="2857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4" name="Google Shape;184;p18"/>
            <p:cNvGrpSpPr/>
            <p:nvPr/>
          </p:nvGrpSpPr>
          <p:grpSpPr>
            <a:xfrm>
              <a:off x="2392226" y="2854716"/>
              <a:ext cx="840086" cy="1277402"/>
              <a:chOff x="1308425" y="1723525"/>
              <a:chExt cx="688200" cy="1046450"/>
            </a:xfrm>
          </p:grpSpPr>
          <p:sp>
            <p:nvSpPr>
              <p:cNvPr id="185" name="Google Shape;185;p18"/>
              <p:cNvSpPr/>
              <p:nvPr/>
            </p:nvSpPr>
            <p:spPr>
              <a:xfrm>
                <a:off x="1308425" y="2197275"/>
                <a:ext cx="688200" cy="5727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rgbClr val="ADADAD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8"/>
              <p:cNvSpPr/>
              <p:nvPr/>
            </p:nvSpPr>
            <p:spPr>
              <a:xfrm>
                <a:off x="1377275" y="1723525"/>
                <a:ext cx="550500" cy="406200"/>
              </a:xfrm>
              <a:prstGeom prst="ellipse">
                <a:avLst/>
              </a:prstGeom>
              <a:solidFill>
                <a:srgbClr val="ADADAD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7" name="Google Shape;187;p18"/>
            <p:cNvSpPr txBox="1"/>
            <p:nvPr/>
          </p:nvSpPr>
          <p:spPr>
            <a:xfrm>
              <a:off x="3704987" y="2779500"/>
              <a:ext cx="2002800" cy="36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Alice owes Bob 100CC</a:t>
              </a:r>
              <a:endParaRPr/>
            </a:p>
          </p:txBody>
        </p:sp>
        <p:sp>
          <p:nvSpPr>
            <p:cNvPr id="188" name="Google Shape;188;p18"/>
            <p:cNvSpPr txBox="1"/>
            <p:nvPr/>
          </p:nvSpPr>
          <p:spPr>
            <a:xfrm>
              <a:off x="3704987" y="2961139"/>
              <a:ext cx="2679300" cy="36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Bob owes Charlie 80CC</a:t>
              </a:r>
              <a:endParaRPr/>
            </a:p>
          </p:txBody>
        </p:sp>
        <p:sp>
          <p:nvSpPr>
            <p:cNvPr id="189" name="Google Shape;189;p18"/>
            <p:cNvSpPr txBox="1"/>
            <p:nvPr/>
          </p:nvSpPr>
          <p:spPr>
            <a:xfrm>
              <a:off x="3704998" y="3154501"/>
              <a:ext cx="2459700" cy="36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Bob owes Deborah 30CC</a:t>
              </a:r>
              <a:endParaRPr/>
            </a:p>
          </p:txBody>
        </p:sp>
        <p:sp>
          <p:nvSpPr>
            <p:cNvPr id="190" name="Google Shape;190;p18"/>
            <p:cNvSpPr txBox="1"/>
            <p:nvPr/>
          </p:nvSpPr>
          <p:spPr>
            <a:xfrm>
              <a:off x="3704266" y="3371273"/>
              <a:ext cx="2459700" cy="36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Alice owes Charlie 500CC</a:t>
              </a:r>
              <a:endParaRPr/>
            </a:p>
          </p:txBody>
        </p:sp>
        <p:sp>
          <p:nvSpPr>
            <p:cNvPr id="191" name="Google Shape;191;p18"/>
            <p:cNvSpPr txBox="1"/>
            <p:nvPr/>
          </p:nvSpPr>
          <p:spPr>
            <a:xfrm>
              <a:off x="2448553" y="3517792"/>
              <a:ext cx="901800" cy="5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Miner</a:t>
              </a:r>
              <a:endParaRPr/>
            </a:p>
          </p:txBody>
        </p:sp>
        <p:sp>
          <p:nvSpPr>
            <p:cNvPr id="192" name="Google Shape;192;p18"/>
            <p:cNvSpPr txBox="1"/>
            <p:nvPr/>
          </p:nvSpPr>
          <p:spPr>
            <a:xfrm>
              <a:off x="3704266" y="2506595"/>
              <a:ext cx="2030400" cy="37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CC0000"/>
                  </a:solidFill>
                </a:rPr>
                <a:t>Miner receives 50CC</a:t>
              </a:r>
              <a:endParaRPr>
                <a:solidFill>
                  <a:srgbClr val="CC0000"/>
                </a:solidFill>
              </a:endParaRPr>
            </a:p>
          </p:txBody>
        </p:sp>
        <p:grpSp>
          <p:nvGrpSpPr>
            <p:cNvPr id="193" name="Google Shape;193;p18"/>
            <p:cNvGrpSpPr/>
            <p:nvPr/>
          </p:nvGrpSpPr>
          <p:grpSpPr>
            <a:xfrm>
              <a:off x="5855091" y="2759089"/>
              <a:ext cx="699241" cy="861675"/>
              <a:chOff x="5828654" y="2528789"/>
              <a:chExt cx="699241" cy="861675"/>
            </a:xfrm>
          </p:grpSpPr>
          <p:sp>
            <p:nvSpPr>
              <p:cNvPr id="194" name="Google Shape;194;p18"/>
              <p:cNvSpPr txBox="1"/>
              <p:nvPr/>
            </p:nvSpPr>
            <p:spPr>
              <a:xfrm>
                <a:off x="5830695" y="2528789"/>
                <a:ext cx="697200" cy="26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CC0000"/>
                    </a:solidFill>
                  </a:rPr>
                  <a:t>+5CC</a:t>
                </a:r>
                <a:endParaRPr>
                  <a:solidFill>
                    <a:srgbClr val="CC0000"/>
                  </a:solidFill>
                </a:endParaRPr>
              </a:p>
            </p:txBody>
          </p:sp>
          <p:sp>
            <p:nvSpPr>
              <p:cNvPr id="195" name="Google Shape;195;p18"/>
              <p:cNvSpPr txBox="1"/>
              <p:nvPr/>
            </p:nvSpPr>
            <p:spPr>
              <a:xfrm>
                <a:off x="5830014" y="2742421"/>
                <a:ext cx="697200" cy="26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CC0000"/>
                    </a:solidFill>
                  </a:rPr>
                  <a:t>+2CC</a:t>
                </a:r>
                <a:endParaRPr>
                  <a:solidFill>
                    <a:srgbClr val="CC0000"/>
                  </a:solidFill>
                </a:endParaRPr>
              </a:p>
            </p:txBody>
          </p:sp>
          <p:sp>
            <p:nvSpPr>
              <p:cNvPr id="196" name="Google Shape;196;p18"/>
              <p:cNvSpPr txBox="1"/>
              <p:nvPr/>
            </p:nvSpPr>
            <p:spPr>
              <a:xfrm>
                <a:off x="5829334" y="2925438"/>
                <a:ext cx="697200" cy="26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CC0000"/>
                    </a:solidFill>
                  </a:rPr>
                  <a:t>+3CC</a:t>
                </a:r>
                <a:endParaRPr>
                  <a:solidFill>
                    <a:srgbClr val="CC0000"/>
                  </a:solidFill>
                </a:endParaRPr>
              </a:p>
            </p:txBody>
          </p:sp>
          <p:sp>
            <p:nvSpPr>
              <p:cNvPr id="197" name="Google Shape;197;p18"/>
              <p:cNvSpPr txBox="1"/>
              <p:nvPr/>
            </p:nvSpPr>
            <p:spPr>
              <a:xfrm>
                <a:off x="5828654" y="3128864"/>
                <a:ext cx="697200" cy="26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CC0000"/>
                    </a:solidFill>
                  </a:rPr>
                  <a:t>+5CC</a:t>
                </a:r>
                <a:endParaRPr>
                  <a:solidFill>
                    <a:srgbClr val="CC0000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Proof of Work: Miner Pools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203" name="Google Shape;203;p19"/>
          <p:cNvSpPr/>
          <p:nvPr/>
        </p:nvSpPr>
        <p:spPr>
          <a:xfrm flipH="1">
            <a:off x="1394375" y="1581425"/>
            <a:ext cx="2014800" cy="1794600"/>
          </a:xfrm>
          <a:prstGeom prst="verticalScroll">
            <a:avLst>
              <a:gd fmla="val 12500" name="adj"/>
            </a:avLst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9"/>
          <p:cNvSpPr/>
          <p:nvPr/>
        </p:nvSpPr>
        <p:spPr>
          <a:xfrm>
            <a:off x="1871225" y="2857725"/>
            <a:ext cx="998100" cy="393300"/>
          </a:xfrm>
          <a:prstGeom prst="rect">
            <a:avLst/>
          </a:prstGeom>
          <a:solidFill>
            <a:srgbClr val="ADADAD"/>
          </a:solidFill>
          <a:ln cap="flat" cmpd="sng" w="2857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9"/>
          <p:cNvSpPr txBox="1"/>
          <p:nvPr/>
        </p:nvSpPr>
        <p:spPr>
          <a:xfrm>
            <a:off x="1976800" y="2876900"/>
            <a:ext cx="7389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37212</a:t>
            </a:r>
            <a:endParaRPr/>
          </a:p>
        </p:txBody>
      </p:sp>
      <p:grpSp>
        <p:nvGrpSpPr>
          <p:cNvPr id="206" name="Google Shape;206;p19"/>
          <p:cNvGrpSpPr/>
          <p:nvPr/>
        </p:nvGrpSpPr>
        <p:grpSpPr>
          <a:xfrm>
            <a:off x="3701425" y="2080425"/>
            <a:ext cx="1691700" cy="527850"/>
            <a:chOff x="3701425" y="2080425"/>
            <a:chExt cx="1691700" cy="527850"/>
          </a:xfrm>
        </p:grpSpPr>
        <p:cxnSp>
          <p:nvCxnSpPr>
            <p:cNvPr id="207" name="Google Shape;207;p19"/>
            <p:cNvCxnSpPr/>
            <p:nvPr/>
          </p:nvCxnSpPr>
          <p:spPr>
            <a:xfrm>
              <a:off x="3701425" y="2596275"/>
              <a:ext cx="1691700" cy="12000"/>
            </a:xfrm>
            <a:prstGeom prst="straightConnector1">
              <a:avLst/>
            </a:prstGeom>
            <a:noFill/>
            <a:ln cap="flat" cmpd="sng" w="76200">
              <a:solidFill>
                <a:srgbClr val="CCCCCC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8" name="Google Shape;208;p19"/>
            <p:cNvSpPr txBox="1"/>
            <p:nvPr/>
          </p:nvSpPr>
          <p:spPr>
            <a:xfrm>
              <a:off x="3924800" y="2080425"/>
              <a:ext cx="940500" cy="3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SHA-256</a:t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209" name="Google Shape;209;p19"/>
          <p:cNvSpPr txBox="1"/>
          <p:nvPr/>
        </p:nvSpPr>
        <p:spPr>
          <a:xfrm>
            <a:off x="5930375" y="2118825"/>
            <a:ext cx="2592900" cy="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000000000011100101111010101001010100000010101110101000000101001010….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210" name="Google Shape;210;p19"/>
          <p:cNvGrpSpPr/>
          <p:nvPr/>
        </p:nvGrpSpPr>
        <p:grpSpPr>
          <a:xfrm>
            <a:off x="508475" y="2091050"/>
            <a:ext cx="688200" cy="1046450"/>
            <a:chOff x="1308425" y="1723525"/>
            <a:chExt cx="688200" cy="1046450"/>
          </a:xfrm>
        </p:grpSpPr>
        <p:sp>
          <p:nvSpPr>
            <p:cNvPr id="211" name="Google Shape;211;p19"/>
            <p:cNvSpPr/>
            <p:nvPr/>
          </p:nvSpPr>
          <p:spPr>
            <a:xfrm>
              <a:off x="1308425" y="2197275"/>
              <a:ext cx="688200" cy="5727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ADADAD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9"/>
            <p:cNvSpPr/>
            <p:nvPr/>
          </p:nvSpPr>
          <p:spPr>
            <a:xfrm>
              <a:off x="1377275" y="1723525"/>
              <a:ext cx="550500" cy="406200"/>
            </a:xfrm>
            <a:prstGeom prst="ellipse">
              <a:avLst/>
            </a:prstGeom>
            <a:solidFill>
              <a:srgbClr val="ADADAD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3" name="Google Shape;213;p19"/>
          <p:cNvSpPr txBox="1"/>
          <p:nvPr/>
        </p:nvSpPr>
        <p:spPr>
          <a:xfrm>
            <a:off x="1583825" y="2029375"/>
            <a:ext cx="15063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Alice owes Bob 100CC</a:t>
            </a:r>
            <a:endParaRPr sz="1000"/>
          </a:p>
        </p:txBody>
      </p:sp>
      <p:sp>
        <p:nvSpPr>
          <p:cNvPr id="214" name="Google Shape;214;p19"/>
          <p:cNvSpPr txBox="1"/>
          <p:nvPr/>
        </p:nvSpPr>
        <p:spPr>
          <a:xfrm>
            <a:off x="1583825" y="2178175"/>
            <a:ext cx="2014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Bob owes Charlie 80CC</a:t>
            </a:r>
            <a:endParaRPr sz="1000"/>
          </a:p>
        </p:txBody>
      </p:sp>
      <p:sp>
        <p:nvSpPr>
          <p:cNvPr id="215" name="Google Shape;215;p19"/>
          <p:cNvSpPr txBox="1"/>
          <p:nvPr/>
        </p:nvSpPr>
        <p:spPr>
          <a:xfrm>
            <a:off x="1583825" y="2336575"/>
            <a:ext cx="2014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Bob owes Deborah 30CC</a:t>
            </a:r>
            <a:endParaRPr sz="1000"/>
          </a:p>
        </p:txBody>
      </p:sp>
      <p:sp>
        <p:nvSpPr>
          <p:cNvPr id="216" name="Google Shape;216;p19"/>
          <p:cNvSpPr txBox="1"/>
          <p:nvPr/>
        </p:nvSpPr>
        <p:spPr>
          <a:xfrm>
            <a:off x="1583225" y="2514150"/>
            <a:ext cx="2014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Alice owes Charlie 500CC</a:t>
            </a:r>
            <a:endParaRPr sz="1000"/>
          </a:p>
        </p:txBody>
      </p:sp>
      <p:sp>
        <p:nvSpPr>
          <p:cNvPr id="217" name="Google Shape;217;p19"/>
          <p:cNvSpPr txBox="1"/>
          <p:nvPr/>
        </p:nvSpPr>
        <p:spPr>
          <a:xfrm>
            <a:off x="5981900" y="1534400"/>
            <a:ext cx="8292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 = 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554575" y="2634175"/>
            <a:ext cx="7389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Miner</a:t>
            </a:r>
            <a:endParaRPr/>
          </a:p>
        </p:txBody>
      </p:sp>
      <p:pic>
        <p:nvPicPr>
          <p:cNvPr id="219" name="Google Shape;2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8575" y="3375937"/>
            <a:ext cx="757500" cy="7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9"/>
          <p:cNvSpPr txBox="1"/>
          <p:nvPr/>
        </p:nvSpPr>
        <p:spPr>
          <a:xfrm>
            <a:off x="1559701" y="1803175"/>
            <a:ext cx="16167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Miner Pool 3142</a:t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221" name="Google Shape;22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7075" y="3279250"/>
            <a:ext cx="940500" cy="94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of Work: Miner Pools</a:t>
            </a:r>
            <a:endParaRPr/>
          </a:p>
        </p:txBody>
      </p:sp>
      <p:grpSp>
        <p:nvGrpSpPr>
          <p:cNvPr id="227" name="Google Shape;227;p20"/>
          <p:cNvGrpSpPr/>
          <p:nvPr/>
        </p:nvGrpSpPr>
        <p:grpSpPr>
          <a:xfrm>
            <a:off x="1006588" y="1305427"/>
            <a:ext cx="1220997" cy="3173882"/>
            <a:chOff x="1208113" y="1804427"/>
            <a:chExt cx="1220997" cy="3173882"/>
          </a:xfrm>
        </p:grpSpPr>
        <p:sp>
          <p:nvSpPr>
            <p:cNvPr id="228" name="Google Shape;228;p20"/>
            <p:cNvSpPr/>
            <p:nvPr/>
          </p:nvSpPr>
          <p:spPr>
            <a:xfrm flipH="1">
              <a:off x="2003110" y="2127402"/>
              <a:ext cx="426000" cy="491700"/>
            </a:xfrm>
            <a:prstGeom prst="verticalScroll">
              <a:avLst>
                <a:gd fmla="val 12500" name="adj"/>
              </a:avLst>
            </a:prstGeom>
            <a:solidFill>
              <a:srgbClr val="ADADAD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9" name="Google Shape;229;p20"/>
            <p:cNvGrpSpPr/>
            <p:nvPr/>
          </p:nvGrpSpPr>
          <p:grpSpPr>
            <a:xfrm>
              <a:off x="1208113" y="1804427"/>
              <a:ext cx="710566" cy="898482"/>
              <a:chOff x="1308425" y="1723525"/>
              <a:chExt cx="688200" cy="1046450"/>
            </a:xfrm>
          </p:grpSpPr>
          <p:sp>
            <p:nvSpPr>
              <p:cNvPr id="230" name="Google Shape;230;p20"/>
              <p:cNvSpPr/>
              <p:nvPr/>
            </p:nvSpPr>
            <p:spPr>
              <a:xfrm>
                <a:off x="1308425" y="2197275"/>
                <a:ext cx="688200" cy="5727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rgbClr val="ADADAD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Miner</a:t>
                </a:r>
                <a:endParaRPr/>
              </a:p>
            </p:txBody>
          </p:sp>
          <p:sp>
            <p:nvSpPr>
              <p:cNvPr id="231" name="Google Shape;231;p20"/>
              <p:cNvSpPr/>
              <p:nvPr/>
            </p:nvSpPr>
            <p:spPr>
              <a:xfrm>
                <a:off x="1377275" y="1723525"/>
                <a:ext cx="550500" cy="406200"/>
              </a:xfrm>
              <a:prstGeom prst="ellipse">
                <a:avLst/>
              </a:prstGeom>
              <a:solidFill>
                <a:srgbClr val="ADADAD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2" name="Google Shape;232;p20"/>
            <p:cNvSpPr/>
            <p:nvPr/>
          </p:nvSpPr>
          <p:spPr>
            <a:xfrm flipH="1">
              <a:off x="2003110" y="3265102"/>
              <a:ext cx="426000" cy="491700"/>
            </a:xfrm>
            <a:prstGeom prst="verticalScroll">
              <a:avLst>
                <a:gd fmla="val 12500" name="adj"/>
              </a:avLst>
            </a:prstGeom>
            <a:solidFill>
              <a:srgbClr val="ADADAD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3" name="Google Shape;233;p20"/>
            <p:cNvGrpSpPr/>
            <p:nvPr/>
          </p:nvGrpSpPr>
          <p:grpSpPr>
            <a:xfrm>
              <a:off x="1208113" y="2942127"/>
              <a:ext cx="710566" cy="898482"/>
              <a:chOff x="1308425" y="1723525"/>
              <a:chExt cx="688200" cy="1046450"/>
            </a:xfrm>
          </p:grpSpPr>
          <p:sp>
            <p:nvSpPr>
              <p:cNvPr id="234" name="Google Shape;234;p20"/>
              <p:cNvSpPr/>
              <p:nvPr/>
            </p:nvSpPr>
            <p:spPr>
              <a:xfrm>
                <a:off x="1308425" y="2197275"/>
                <a:ext cx="688200" cy="5727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rgbClr val="ADADAD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Miner</a:t>
                </a:r>
                <a:endParaRPr/>
              </a:p>
            </p:txBody>
          </p:sp>
          <p:sp>
            <p:nvSpPr>
              <p:cNvPr id="235" name="Google Shape;235;p20"/>
              <p:cNvSpPr/>
              <p:nvPr/>
            </p:nvSpPr>
            <p:spPr>
              <a:xfrm>
                <a:off x="1377275" y="1723525"/>
                <a:ext cx="550500" cy="406200"/>
              </a:xfrm>
              <a:prstGeom prst="ellipse">
                <a:avLst/>
              </a:prstGeom>
              <a:solidFill>
                <a:srgbClr val="ADADAD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6" name="Google Shape;236;p20"/>
            <p:cNvSpPr/>
            <p:nvPr/>
          </p:nvSpPr>
          <p:spPr>
            <a:xfrm flipH="1">
              <a:off x="2003110" y="4402802"/>
              <a:ext cx="426000" cy="491700"/>
            </a:xfrm>
            <a:prstGeom prst="verticalScroll">
              <a:avLst>
                <a:gd fmla="val 12500" name="adj"/>
              </a:avLst>
            </a:prstGeom>
            <a:solidFill>
              <a:srgbClr val="ADADAD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7" name="Google Shape;237;p20"/>
            <p:cNvGrpSpPr/>
            <p:nvPr/>
          </p:nvGrpSpPr>
          <p:grpSpPr>
            <a:xfrm>
              <a:off x="1208113" y="4079827"/>
              <a:ext cx="710566" cy="898482"/>
              <a:chOff x="1308425" y="1723525"/>
              <a:chExt cx="688200" cy="1046450"/>
            </a:xfrm>
          </p:grpSpPr>
          <p:sp>
            <p:nvSpPr>
              <p:cNvPr id="238" name="Google Shape;238;p20"/>
              <p:cNvSpPr/>
              <p:nvPr/>
            </p:nvSpPr>
            <p:spPr>
              <a:xfrm>
                <a:off x="1308425" y="2197275"/>
                <a:ext cx="688200" cy="5727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rgbClr val="ADADAD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Miner</a:t>
                </a:r>
                <a:endParaRPr/>
              </a:p>
            </p:txBody>
          </p:sp>
          <p:sp>
            <p:nvSpPr>
              <p:cNvPr id="239" name="Google Shape;239;p20"/>
              <p:cNvSpPr/>
              <p:nvPr/>
            </p:nvSpPr>
            <p:spPr>
              <a:xfrm>
                <a:off x="1377275" y="1723525"/>
                <a:ext cx="550500" cy="406200"/>
              </a:xfrm>
              <a:prstGeom prst="ellipse">
                <a:avLst/>
              </a:prstGeom>
              <a:solidFill>
                <a:srgbClr val="ADADAD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0" name="Google Shape;240;p20"/>
          <p:cNvGrpSpPr/>
          <p:nvPr/>
        </p:nvGrpSpPr>
        <p:grpSpPr>
          <a:xfrm>
            <a:off x="2871090" y="1491138"/>
            <a:ext cx="585462" cy="3167100"/>
            <a:chOff x="2871090" y="1491138"/>
            <a:chExt cx="585462" cy="3167100"/>
          </a:xfrm>
        </p:grpSpPr>
        <p:sp>
          <p:nvSpPr>
            <p:cNvPr id="241" name="Google Shape;241;p20"/>
            <p:cNvSpPr/>
            <p:nvPr/>
          </p:nvSpPr>
          <p:spPr>
            <a:xfrm flipH="1" rot="-109098">
              <a:off x="2876907" y="1825136"/>
              <a:ext cx="132367" cy="342800"/>
            </a:xfrm>
            <a:prstGeom prst="moon">
              <a:avLst>
                <a:gd fmla="val 50000" name="adj"/>
              </a:avLst>
            </a:prstGeom>
            <a:solidFill>
              <a:srgbClr val="FFFF00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0"/>
            <p:cNvSpPr/>
            <p:nvPr/>
          </p:nvSpPr>
          <p:spPr>
            <a:xfrm flipH="1" rot="-118205">
              <a:off x="2940811" y="1676898"/>
              <a:ext cx="244344" cy="630980"/>
            </a:xfrm>
            <a:prstGeom prst="moon">
              <a:avLst>
                <a:gd fmla="val 50000" name="adj"/>
              </a:avLst>
            </a:prstGeom>
            <a:solidFill>
              <a:srgbClr val="FFFF00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0"/>
            <p:cNvSpPr/>
            <p:nvPr/>
          </p:nvSpPr>
          <p:spPr>
            <a:xfrm flipH="1" rot="-117484">
              <a:off x="3089700" y="1496864"/>
              <a:ext cx="351205" cy="908646"/>
            </a:xfrm>
            <a:prstGeom prst="moon">
              <a:avLst>
                <a:gd fmla="val 50000" name="adj"/>
              </a:avLst>
            </a:prstGeom>
            <a:solidFill>
              <a:srgbClr val="FFFF00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0"/>
            <p:cNvSpPr/>
            <p:nvPr/>
          </p:nvSpPr>
          <p:spPr>
            <a:xfrm flipH="1" rot="-109098">
              <a:off x="2876907" y="2948636"/>
              <a:ext cx="132367" cy="342800"/>
            </a:xfrm>
            <a:prstGeom prst="moon">
              <a:avLst>
                <a:gd fmla="val 50000" name="adj"/>
              </a:avLst>
            </a:prstGeom>
            <a:solidFill>
              <a:srgbClr val="FFFF00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0"/>
            <p:cNvSpPr/>
            <p:nvPr/>
          </p:nvSpPr>
          <p:spPr>
            <a:xfrm flipH="1" rot="-118205">
              <a:off x="2940811" y="2800398"/>
              <a:ext cx="244344" cy="630980"/>
            </a:xfrm>
            <a:prstGeom prst="moon">
              <a:avLst>
                <a:gd fmla="val 50000" name="adj"/>
              </a:avLst>
            </a:prstGeom>
            <a:solidFill>
              <a:srgbClr val="FFFF00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0"/>
            <p:cNvSpPr/>
            <p:nvPr/>
          </p:nvSpPr>
          <p:spPr>
            <a:xfrm flipH="1" rot="-117484">
              <a:off x="3089700" y="2620364"/>
              <a:ext cx="351205" cy="908646"/>
            </a:xfrm>
            <a:prstGeom prst="moon">
              <a:avLst>
                <a:gd fmla="val 50000" name="adj"/>
              </a:avLst>
            </a:prstGeom>
            <a:solidFill>
              <a:srgbClr val="FFFF00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0"/>
            <p:cNvSpPr/>
            <p:nvPr/>
          </p:nvSpPr>
          <p:spPr>
            <a:xfrm flipH="1" rot="-109098">
              <a:off x="2876907" y="4072136"/>
              <a:ext cx="132367" cy="342800"/>
            </a:xfrm>
            <a:prstGeom prst="moon">
              <a:avLst>
                <a:gd fmla="val 50000" name="adj"/>
              </a:avLst>
            </a:prstGeom>
            <a:solidFill>
              <a:srgbClr val="FFFF00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0"/>
            <p:cNvSpPr/>
            <p:nvPr/>
          </p:nvSpPr>
          <p:spPr>
            <a:xfrm flipH="1" rot="-118205">
              <a:off x="2940811" y="3923898"/>
              <a:ext cx="244344" cy="630980"/>
            </a:xfrm>
            <a:prstGeom prst="moon">
              <a:avLst>
                <a:gd fmla="val 50000" name="adj"/>
              </a:avLst>
            </a:prstGeom>
            <a:solidFill>
              <a:srgbClr val="FFFF00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0"/>
            <p:cNvSpPr/>
            <p:nvPr/>
          </p:nvSpPr>
          <p:spPr>
            <a:xfrm flipH="1" rot="-117484">
              <a:off x="3089700" y="3743864"/>
              <a:ext cx="351205" cy="908646"/>
            </a:xfrm>
            <a:prstGeom prst="moon">
              <a:avLst>
                <a:gd fmla="val 50000" name="adj"/>
              </a:avLst>
            </a:prstGeom>
            <a:solidFill>
              <a:srgbClr val="FFFF00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0" name="Google Shape;250;p20"/>
          <p:cNvGrpSpPr/>
          <p:nvPr/>
        </p:nvGrpSpPr>
        <p:grpSpPr>
          <a:xfrm>
            <a:off x="4893538" y="2208700"/>
            <a:ext cx="2043000" cy="1367312"/>
            <a:chOff x="4893538" y="2208700"/>
            <a:chExt cx="2043000" cy="1367312"/>
          </a:xfrm>
        </p:grpSpPr>
        <p:pic>
          <p:nvPicPr>
            <p:cNvPr id="251" name="Google Shape;251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51200" y="2208700"/>
              <a:ext cx="574126" cy="836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2" name="Google Shape;252;p20"/>
            <p:cNvSpPr txBox="1"/>
            <p:nvPr/>
          </p:nvSpPr>
          <p:spPr>
            <a:xfrm>
              <a:off x="4893538" y="3185113"/>
              <a:ext cx="2043000" cy="39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</a:rPr>
                <a:t>Miner Pool Coordinator</a:t>
              </a:r>
              <a:endParaRPr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of Work: Miner Pools</a:t>
            </a:r>
            <a:endParaRPr/>
          </a:p>
        </p:txBody>
      </p:sp>
      <p:sp>
        <p:nvSpPr>
          <p:cNvPr id="258" name="Google Shape;258;p21"/>
          <p:cNvSpPr/>
          <p:nvPr/>
        </p:nvSpPr>
        <p:spPr>
          <a:xfrm flipH="1">
            <a:off x="1394375" y="1552650"/>
            <a:ext cx="2014800" cy="1823100"/>
          </a:xfrm>
          <a:prstGeom prst="verticalScroll">
            <a:avLst>
              <a:gd fmla="val 12500" name="adj"/>
            </a:avLst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1"/>
          <p:cNvSpPr/>
          <p:nvPr/>
        </p:nvSpPr>
        <p:spPr>
          <a:xfrm>
            <a:off x="1871225" y="2857725"/>
            <a:ext cx="998100" cy="393300"/>
          </a:xfrm>
          <a:prstGeom prst="rect">
            <a:avLst/>
          </a:prstGeom>
          <a:solidFill>
            <a:srgbClr val="ADADAD"/>
          </a:solidFill>
          <a:ln cap="flat" cmpd="sng" w="2857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1"/>
          <p:cNvSpPr txBox="1"/>
          <p:nvPr/>
        </p:nvSpPr>
        <p:spPr>
          <a:xfrm>
            <a:off x="1976800" y="2876900"/>
            <a:ext cx="7389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00021</a:t>
            </a:r>
            <a:endParaRPr/>
          </a:p>
        </p:txBody>
      </p:sp>
      <p:grpSp>
        <p:nvGrpSpPr>
          <p:cNvPr id="261" name="Google Shape;261;p21"/>
          <p:cNvGrpSpPr/>
          <p:nvPr/>
        </p:nvGrpSpPr>
        <p:grpSpPr>
          <a:xfrm>
            <a:off x="508475" y="2091050"/>
            <a:ext cx="688200" cy="1046450"/>
            <a:chOff x="1308425" y="1723525"/>
            <a:chExt cx="688200" cy="1046450"/>
          </a:xfrm>
        </p:grpSpPr>
        <p:sp>
          <p:nvSpPr>
            <p:cNvPr id="262" name="Google Shape;262;p21"/>
            <p:cNvSpPr/>
            <p:nvPr/>
          </p:nvSpPr>
          <p:spPr>
            <a:xfrm>
              <a:off x="1308425" y="2197275"/>
              <a:ext cx="688200" cy="5727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ADADAD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1"/>
            <p:cNvSpPr/>
            <p:nvPr/>
          </p:nvSpPr>
          <p:spPr>
            <a:xfrm>
              <a:off x="1377275" y="1723525"/>
              <a:ext cx="550500" cy="406200"/>
            </a:xfrm>
            <a:prstGeom prst="ellipse">
              <a:avLst/>
            </a:prstGeom>
            <a:solidFill>
              <a:srgbClr val="ADADAD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4" name="Google Shape;264;p21"/>
          <p:cNvSpPr txBox="1"/>
          <p:nvPr/>
        </p:nvSpPr>
        <p:spPr>
          <a:xfrm>
            <a:off x="1583825" y="2029375"/>
            <a:ext cx="15063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Alice owes Bob 100CC</a:t>
            </a:r>
            <a:endParaRPr sz="1000"/>
          </a:p>
        </p:txBody>
      </p:sp>
      <p:sp>
        <p:nvSpPr>
          <p:cNvPr id="265" name="Google Shape;265;p21"/>
          <p:cNvSpPr txBox="1"/>
          <p:nvPr/>
        </p:nvSpPr>
        <p:spPr>
          <a:xfrm>
            <a:off x="1583825" y="2178175"/>
            <a:ext cx="2014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Bob owes Charlie 80CC</a:t>
            </a:r>
            <a:endParaRPr sz="1000"/>
          </a:p>
        </p:txBody>
      </p:sp>
      <p:sp>
        <p:nvSpPr>
          <p:cNvPr id="266" name="Google Shape;266;p21"/>
          <p:cNvSpPr txBox="1"/>
          <p:nvPr/>
        </p:nvSpPr>
        <p:spPr>
          <a:xfrm>
            <a:off x="1583825" y="2336575"/>
            <a:ext cx="2014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Bob owes Deborah 30CC</a:t>
            </a:r>
            <a:endParaRPr sz="1000"/>
          </a:p>
        </p:txBody>
      </p:sp>
      <p:sp>
        <p:nvSpPr>
          <p:cNvPr id="267" name="Google Shape;267;p21"/>
          <p:cNvSpPr txBox="1"/>
          <p:nvPr/>
        </p:nvSpPr>
        <p:spPr>
          <a:xfrm>
            <a:off x="1583225" y="2514150"/>
            <a:ext cx="2014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Alice owes Charlie 500CC</a:t>
            </a:r>
            <a:endParaRPr sz="1000"/>
          </a:p>
        </p:txBody>
      </p:sp>
      <p:sp>
        <p:nvSpPr>
          <p:cNvPr id="268" name="Google Shape;268;p21"/>
          <p:cNvSpPr txBox="1"/>
          <p:nvPr/>
        </p:nvSpPr>
        <p:spPr>
          <a:xfrm>
            <a:off x="554575" y="2634175"/>
            <a:ext cx="7389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Miner</a:t>
            </a:r>
            <a:endParaRPr/>
          </a:p>
        </p:txBody>
      </p:sp>
      <p:grpSp>
        <p:nvGrpSpPr>
          <p:cNvPr id="269" name="Google Shape;269;p21"/>
          <p:cNvGrpSpPr/>
          <p:nvPr/>
        </p:nvGrpSpPr>
        <p:grpSpPr>
          <a:xfrm>
            <a:off x="5629188" y="1290125"/>
            <a:ext cx="688200" cy="1046450"/>
            <a:chOff x="1308425" y="1723525"/>
            <a:chExt cx="688200" cy="1046450"/>
          </a:xfrm>
        </p:grpSpPr>
        <p:sp>
          <p:nvSpPr>
            <p:cNvPr id="270" name="Google Shape;270;p21"/>
            <p:cNvSpPr/>
            <p:nvPr/>
          </p:nvSpPr>
          <p:spPr>
            <a:xfrm>
              <a:off x="1308425" y="2197275"/>
              <a:ext cx="688200" cy="5727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ADADAD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1"/>
            <p:cNvSpPr/>
            <p:nvPr/>
          </p:nvSpPr>
          <p:spPr>
            <a:xfrm>
              <a:off x="1377275" y="1723525"/>
              <a:ext cx="550500" cy="406200"/>
            </a:xfrm>
            <a:prstGeom prst="ellipse">
              <a:avLst/>
            </a:prstGeom>
            <a:solidFill>
              <a:srgbClr val="ADADAD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2" name="Google Shape;272;p21"/>
          <p:cNvSpPr txBox="1"/>
          <p:nvPr/>
        </p:nvSpPr>
        <p:spPr>
          <a:xfrm>
            <a:off x="5719488" y="1781800"/>
            <a:ext cx="5979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grpSp>
        <p:nvGrpSpPr>
          <p:cNvPr id="273" name="Google Shape;273;p21"/>
          <p:cNvGrpSpPr/>
          <p:nvPr/>
        </p:nvGrpSpPr>
        <p:grpSpPr>
          <a:xfrm>
            <a:off x="7721025" y="1264575"/>
            <a:ext cx="688200" cy="1046450"/>
            <a:chOff x="1308425" y="1723525"/>
            <a:chExt cx="688200" cy="1046450"/>
          </a:xfrm>
        </p:grpSpPr>
        <p:sp>
          <p:nvSpPr>
            <p:cNvPr id="274" name="Google Shape;274;p21"/>
            <p:cNvSpPr/>
            <p:nvPr/>
          </p:nvSpPr>
          <p:spPr>
            <a:xfrm>
              <a:off x="1308425" y="2197275"/>
              <a:ext cx="688200" cy="5727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ADADAD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1"/>
            <p:cNvSpPr/>
            <p:nvPr/>
          </p:nvSpPr>
          <p:spPr>
            <a:xfrm>
              <a:off x="1377275" y="1723525"/>
              <a:ext cx="550500" cy="406200"/>
            </a:xfrm>
            <a:prstGeom prst="ellipse">
              <a:avLst/>
            </a:prstGeom>
            <a:solidFill>
              <a:srgbClr val="ADADAD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6" name="Google Shape;276;p21"/>
          <p:cNvSpPr txBox="1"/>
          <p:nvPr/>
        </p:nvSpPr>
        <p:spPr>
          <a:xfrm>
            <a:off x="7811325" y="1756250"/>
            <a:ext cx="5979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grpSp>
        <p:nvGrpSpPr>
          <p:cNvPr id="277" name="Google Shape;277;p21"/>
          <p:cNvGrpSpPr/>
          <p:nvPr/>
        </p:nvGrpSpPr>
        <p:grpSpPr>
          <a:xfrm>
            <a:off x="5638088" y="3593938"/>
            <a:ext cx="688200" cy="1046450"/>
            <a:chOff x="1308425" y="1723525"/>
            <a:chExt cx="688200" cy="1046450"/>
          </a:xfrm>
        </p:grpSpPr>
        <p:sp>
          <p:nvSpPr>
            <p:cNvPr id="278" name="Google Shape;278;p21"/>
            <p:cNvSpPr/>
            <p:nvPr/>
          </p:nvSpPr>
          <p:spPr>
            <a:xfrm>
              <a:off x="1308425" y="2197275"/>
              <a:ext cx="688200" cy="5727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ADADAD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1"/>
            <p:cNvSpPr/>
            <p:nvPr/>
          </p:nvSpPr>
          <p:spPr>
            <a:xfrm>
              <a:off x="1377275" y="1723525"/>
              <a:ext cx="550500" cy="406200"/>
            </a:xfrm>
            <a:prstGeom prst="ellipse">
              <a:avLst/>
            </a:prstGeom>
            <a:solidFill>
              <a:srgbClr val="ADADAD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0" name="Google Shape;280;p21"/>
          <p:cNvSpPr txBox="1"/>
          <p:nvPr/>
        </p:nvSpPr>
        <p:spPr>
          <a:xfrm>
            <a:off x="5638088" y="4108163"/>
            <a:ext cx="8868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Charlie</a:t>
            </a:r>
            <a:endParaRPr/>
          </a:p>
        </p:txBody>
      </p:sp>
      <p:grpSp>
        <p:nvGrpSpPr>
          <p:cNvPr id="281" name="Google Shape;281;p21"/>
          <p:cNvGrpSpPr/>
          <p:nvPr/>
        </p:nvGrpSpPr>
        <p:grpSpPr>
          <a:xfrm>
            <a:off x="7721025" y="3593950"/>
            <a:ext cx="688200" cy="1046450"/>
            <a:chOff x="1308425" y="1723525"/>
            <a:chExt cx="688200" cy="1046450"/>
          </a:xfrm>
        </p:grpSpPr>
        <p:sp>
          <p:nvSpPr>
            <p:cNvPr id="282" name="Google Shape;282;p21"/>
            <p:cNvSpPr/>
            <p:nvPr/>
          </p:nvSpPr>
          <p:spPr>
            <a:xfrm>
              <a:off x="1308425" y="2197275"/>
              <a:ext cx="688200" cy="5727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ADADAD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1"/>
            <p:cNvSpPr/>
            <p:nvPr/>
          </p:nvSpPr>
          <p:spPr>
            <a:xfrm>
              <a:off x="1377275" y="1723525"/>
              <a:ext cx="550500" cy="406200"/>
            </a:xfrm>
            <a:prstGeom prst="ellipse">
              <a:avLst/>
            </a:prstGeom>
            <a:solidFill>
              <a:srgbClr val="ADADAD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4" name="Google Shape;284;p21"/>
          <p:cNvSpPr txBox="1"/>
          <p:nvPr/>
        </p:nvSpPr>
        <p:spPr>
          <a:xfrm>
            <a:off x="7632479" y="4108175"/>
            <a:ext cx="11559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Deborah</a:t>
            </a:r>
            <a:endParaRPr/>
          </a:p>
        </p:txBody>
      </p:sp>
      <p:sp>
        <p:nvSpPr>
          <p:cNvPr id="285" name="Google Shape;285;p21"/>
          <p:cNvSpPr/>
          <p:nvPr/>
        </p:nvSpPr>
        <p:spPr>
          <a:xfrm flipH="1" rot="-111056">
            <a:off x="3732362" y="2455253"/>
            <a:ext cx="167187" cy="432850"/>
          </a:xfrm>
          <a:prstGeom prst="mo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1"/>
          <p:cNvSpPr/>
          <p:nvPr/>
        </p:nvSpPr>
        <p:spPr>
          <a:xfrm flipH="1" rot="-117113">
            <a:off x="3813277" y="2268045"/>
            <a:ext cx="308279" cy="796378"/>
          </a:xfrm>
          <a:prstGeom prst="mo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1"/>
          <p:cNvSpPr/>
          <p:nvPr/>
        </p:nvSpPr>
        <p:spPr>
          <a:xfrm flipH="1" rot="-116332">
            <a:off x="4000947" y="2040783"/>
            <a:ext cx="443354" cy="1146984"/>
          </a:xfrm>
          <a:prstGeom prst="mo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1"/>
          <p:cNvSpPr txBox="1"/>
          <p:nvPr/>
        </p:nvSpPr>
        <p:spPr>
          <a:xfrm>
            <a:off x="1559701" y="1803175"/>
            <a:ext cx="16167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Miner Pool 3142</a:t>
            </a:r>
            <a:endParaRPr>
              <a:solidFill>
                <a:srgbClr val="FFFF00"/>
              </a:solidFill>
            </a:endParaRPr>
          </a:p>
        </p:txBody>
      </p:sp>
      <p:grpSp>
        <p:nvGrpSpPr>
          <p:cNvPr id="289" name="Google Shape;289;p21"/>
          <p:cNvGrpSpPr/>
          <p:nvPr/>
        </p:nvGrpSpPr>
        <p:grpSpPr>
          <a:xfrm>
            <a:off x="6102650" y="2452672"/>
            <a:ext cx="2014800" cy="924353"/>
            <a:chOff x="6102650" y="2452672"/>
            <a:chExt cx="2014800" cy="924353"/>
          </a:xfrm>
        </p:grpSpPr>
        <p:pic>
          <p:nvPicPr>
            <p:cNvPr id="290" name="Google Shape;290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4480" y="2452672"/>
              <a:ext cx="454327" cy="6621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1" name="Google Shape;291;p21"/>
            <p:cNvSpPr txBox="1"/>
            <p:nvPr/>
          </p:nvSpPr>
          <p:spPr>
            <a:xfrm>
              <a:off x="6102650" y="3067725"/>
              <a:ext cx="2014800" cy="30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</a:rPr>
                <a:t>Miner Pool Coordinator</a:t>
              </a:r>
              <a:endParaRPr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