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9"/>
  </p:notesMasterIdLst>
  <p:sldIdLst>
    <p:sldId id="256" r:id="rId2"/>
    <p:sldId id="257" r:id="rId3"/>
    <p:sldId id="272" r:id="rId4"/>
    <p:sldId id="276" r:id="rId5"/>
    <p:sldId id="274" r:id="rId6"/>
    <p:sldId id="278" r:id="rId7"/>
    <p:sldId id="275" r:id="rId8"/>
    <p:sldId id="258" r:id="rId9"/>
    <p:sldId id="259" r:id="rId10"/>
    <p:sldId id="260" r:id="rId11"/>
    <p:sldId id="280" r:id="rId12"/>
    <p:sldId id="261" r:id="rId13"/>
    <p:sldId id="277" r:id="rId14"/>
    <p:sldId id="262" r:id="rId15"/>
    <p:sldId id="263" r:id="rId16"/>
    <p:sldId id="264" r:id="rId17"/>
    <p:sldId id="283" r:id="rId18"/>
    <p:sldId id="265" r:id="rId19"/>
    <p:sldId id="266" r:id="rId20"/>
    <p:sldId id="267" r:id="rId21"/>
    <p:sldId id="269" r:id="rId22"/>
    <p:sldId id="268" r:id="rId23"/>
    <p:sldId id="284" r:id="rId24"/>
    <p:sldId id="270" r:id="rId25"/>
    <p:sldId id="271" r:id="rId26"/>
    <p:sldId id="285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Rule: A </a:t>
            </a:r>
            <a:r>
              <a:rPr lang="en-US" dirty="0">
                <a:sym typeface="Wingdings" panose="05000000000000000000" pitchFamily="2" charset="2"/>
              </a:rPr>
              <a:t> B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Added value is P(B|A) – P(B)</a:t>
            </a:r>
          </a:p>
          <a:p>
            <a:r>
              <a:rPr lang="en-US" dirty="0">
                <a:sym typeface="Wingdings" panose="05000000000000000000" pitchFamily="2" charset="2"/>
              </a:rPr>
              <a:t>Lift is P(B|A)/P(B)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These</a:t>
            </a:r>
            <a:r>
              <a:rPr lang="en-US" baseline="0" dirty="0">
                <a:sym typeface="Wingdings" panose="05000000000000000000" pitchFamily="2" charset="2"/>
              </a:rPr>
              <a:t> are not used consistently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0DC9-051F-440A-9CA1-B64C1001AF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content from: Wikipedia/Google image search; Harrington;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J. </a:t>
            </a:r>
            <a:r>
              <a:rPr lang="en-US" dirty="0" err="1"/>
              <a:t>Leskovec</a:t>
            </a:r>
            <a:r>
              <a:rPr lang="en-US" dirty="0"/>
              <a:t>, A. </a:t>
            </a:r>
            <a:r>
              <a:rPr lang="en-US" dirty="0" err="1"/>
              <a:t>Rajaraman</a:t>
            </a:r>
            <a:r>
              <a:rPr lang="en-US" dirty="0"/>
              <a:t>, J. Ullman: Mining of Massive Datasets, http://www.mmds.org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Lecture 19: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transactions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5431536"/>
            <a:ext cx="10972801" cy="694629"/>
          </a:xfrm>
        </p:spPr>
        <p:txBody>
          <a:bodyPr/>
          <a:lstStyle/>
          <a:p>
            <a:r>
              <a:rPr lang="en-US" dirty="0"/>
              <a:t>Rule discovered: </a:t>
            </a:r>
            <a:r>
              <a:rPr lang="en-US" dirty="0" err="1"/>
              <a:t>Coke</a:t>
            </a:r>
            <a:r>
              <a:rPr lang="en-US" altLang="en-US" dirty="0" err="1">
                <a:sym typeface="Symbol" panose="05050102010706020507" pitchFamily="18" charset="2"/>
              </a:rPr>
              <a:t></a:t>
            </a:r>
            <a:r>
              <a:rPr lang="en-US" dirty="0" err="1"/>
              <a:t>Diaper</a:t>
            </a:r>
            <a:endParaRPr lang="en-US" dirty="0"/>
          </a:p>
        </p:txBody>
      </p:sp>
      <p:graphicFrame>
        <p:nvGraphicFramePr>
          <p:cNvPr id="5" name="Object 45"/>
          <p:cNvGraphicFramePr>
            <a:graphicFrameLocks noChangeAspect="1"/>
          </p:cNvGraphicFramePr>
          <p:nvPr>
            <p:extLst/>
          </p:nvPr>
        </p:nvGraphicFramePr>
        <p:xfrm>
          <a:off x="2743200" y="1828800"/>
          <a:ext cx="6400800" cy="3842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28800"/>
                        <a:ext cx="6400800" cy="3842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26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can go badly wrong…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1822894"/>
            <a:ext cx="38576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6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rules that are supported by your data</a:t>
            </a:r>
          </a:p>
          <a:p>
            <a:r>
              <a:rPr lang="en-US" dirty="0"/>
              <a:t>Rules are co-occurrence, not causality!</a:t>
            </a:r>
          </a:p>
          <a:p>
            <a:pPr lvl="1"/>
            <a:r>
              <a:rPr lang="en-US" dirty="0"/>
              <a:t>Very clear in the propositional formulation</a:t>
            </a:r>
          </a:p>
          <a:p>
            <a:r>
              <a:rPr lang="en-US" dirty="0"/>
              <a:t>Beer and diapers legend</a:t>
            </a:r>
          </a:p>
          <a:p>
            <a:pPr lvl="1"/>
            <a:r>
              <a:rPr lang="en-US" dirty="0"/>
              <a:t>What do you do with an association rule?</a:t>
            </a:r>
          </a:p>
          <a:p>
            <a:r>
              <a:rPr lang="en-US" dirty="0"/>
              <a:t>In practice you don’t want too many of them </a:t>
            </a:r>
          </a:p>
          <a:p>
            <a:pPr lvl="1"/>
            <a:r>
              <a:rPr lang="en-US" dirty="0"/>
              <a:t>Need to act on them</a:t>
            </a:r>
          </a:p>
        </p:txBody>
      </p:sp>
    </p:spTree>
    <p:extLst>
      <p:ext uri="{BB962C8B-B14F-4D97-AF65-F5344CB8AC3E}">
        <p14:creationId xmlns:p14="http://schemas.microsoft.com/office/powerpoint/2010/main" val="3740857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and confidence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Key ideas for association rules</a:t>
                </a:r>
              </a:p>
              <a:p>
                <a:r>
                  <a:rPr lang="en-US" dirty="0"/>
                  <a:t>Have both a computational and probabilistic interpretation</a:t>
                </a:r>
              </a:p>
              <a:p>
                <a:r>
                  <a:rPr lang="en-US" dirty="0"/>
                  <a:t>Support of an </a:t>
                </a:r>
                <a:r>
                  <a:rPr lang="en-US" dirty="0" err="1"/>
                  <a:t>itemset</a:t>
                </a:r>
                <a:r>
                  <a:rPr lang="en-US" dirty="0"/>
                  <a:t> is the percentage of the transactions containing that </a:t>
                </a:r>
                <a:r>
                  <a:rPr lang="en-US" dirty="0" err="1"/>
                  <a:t>itemset</a:t>
                </a:r>
                <a:endParaRPr lang="en-US" dirty="0"/>
              </a:p>
              <a:p>
                <a:pPr lvl="1"/>
                <a:r>
                  <a:rPr lang="en-US" dirty="0"/>
                  <a:t>In our example, support of Milk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.8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Support of a rule is the support of LHS</a:t>
                </a:r>
              </a:p>
              <a:p>
                <a:pPr lvl="2"/>
                <a:r>
                  <a:rPr lang="en-US" b="0" dirty="0"/>
                  <a:t>Not all papers use this definition, sometimes it’s the support of LHS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b="0" dirty="0"/>
                  <a:t> RHS</a:t>
                </a:r>
              </a:p>
              <a:p>
                <a:r>
                  <a:rPr lang="en-US" dirty="0"/>
                  <a:t>Confidence of an association rule is percentage of transactions where that rule is correct</a:t>
                </a:r>
              </a:p>
              <a:p>
                <a:pPr lvl="1"/>
                <a:r>
                  <a:rPr lang="en-US" dirty="0"/>
                  <a:t>Confidence of </a:t>
                </a:r>
                <a:r>
                  <a:rPr lang="en-US" dirty="0" err="1"/>
                  <a:t>Milk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Bread</a:t>
                </a:r>
                <a:r>
                  <a:rPr lang="en-US" altLang="en-US" dirty="0">
                    <a:sym typeface="Symbol" panose="05050102010706020507" pitchFamily="18" charset="2"/>
                  </a:rPr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4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 .75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75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“The basket contains beer” can be viewed as a proposition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or as a 0/1 random variable</a:t>
                </a:r>
              </a:p>
              <a:p>
                <a:r>
                  <a:rPr lang="en-US" dirty="0"/>
                  <a:t>Consider rule: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generally follows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be viewed as the idea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large</a:t>
                </a:r>
              </a:p>
              <a:p>
                <a:pPr lvl="1"/>
                <a:r>
                  <a:rPr lang="en-US" dirty="0"/>
                  <a:t>Support is joint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Confidence is conditional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58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rules with support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focus on finding sets with large support</a:t>
                </a:r>
              </a:p>
              <a:p>
                <a:pPr lvl="1"/>
                <a:r>
                  <a:rPr lang="en-US" dirty="0"/>
                  <a:t>Called </a:t>
                </a:r>
                <a:r>
                  <a:rPr lang="en-US" b="1" dirty="0"/>
                  <a:t>frequent (item) sets</a:t>
                </a:r>
              </a:p>
              <a:p>
                <a:r>
                  <a:rPr lang="en-US" dirty="0"/>
                  <a:t>Many rules from same item set, different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4985656" y="3882231"/>
                <a:ext cx="5072743" cy="19389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000" dirty="0"/>
                  <a:t>{</a:t>
                </a:r>
                <a:r>
                  <a:rPr lang="en-US" altLang="en-US" sz="2000" dirty="0" err="1"/>
                  <a:t>Milk,Diaper</a:t>
                </a:r>
                <a:r>
                  <a:rPr lang="en-US" altLang="en-US" sz="2000" dirty="0"/>
                  <a:t>}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 {Beer} (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=0.6,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=0.67)</a:t>
                </a:r>
                <a:br>
                  <a:rPr lang="en-US" altLang="en-US" sz="2000" dirty="0">
                    <a:sym typeface="Symbol" panose="05050102010706020507" pitchFamily="18" charset="2"/>
                  </a:rPr>
                </a:br>
                <a:r>
                  <a:rPr lang="en-US" altLang="en-US" sz="2000" dirty="0"/>
                  <a:t>{</a:t>
                </a:r>
                <a:r>
                  <a:rPr lang="en-US" altLang="en-US" sz="2000" dirty="0" err="1"/>
                  <a:t>Milk,Beer</a:t>
                </a:r>
                <a:r>
                  <a:rPr lang="en-US" altLang="en-US" sz="2000" dirty="0"/>
                  <a:t>}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 {Diaper} (s=0.4,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=1.0)</a:t>
                </a:r>
              </a:p>
              <a:p>
                <a:r>
                  <a:rPr lang="en-US" altLang="en-US" sz="2000" dirty="0"/>
                  <a:t>{</a:t>
                </a:r>
                <a:r>
                  <a:rPr lang="en-US" altLang="en-US" sz="2000" dirty="0" err="1"/>
                  <a:t>Diaper,Beer</a:t>
                </a:r>
                <a:r>
                  <a:rPr lang="en-US" altLang="en-US" sz="2000" dirty="0"/>
                  <a:t>}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 {Milk} (s=0.6,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=0.67)</a:t>
                </a:r>
              </a:p>
              <a:p>
                <a:r>
                  <a:rPr lang="en-US" altLang="en-US" sz="2000" dirty="0">
                    <a:sym typeface="Symbol" panose="05050102010706020507" pitchFamily="18" charset="2"/>
                  </a:rPr>
                  <a:t>{Beer}  {</a:t>
                </a:r>
                <a:r>
                  <a:rPr lang="en-US" altLang="en-US" sz="2000" dirty="0" err="1">
                    <a:sym typeface="Symbol" panose="05050102010706020507" pitchFamily="18" charset="2"/>
                  </a:rPr>
                  <a:t>Milk,Diaper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} (s=0.6,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=0.67) </a:t>
                </a:r>
                <a:br>
                  <a:rPr lang="en-US" altLang="en-US" sz="2000" dirty="0">
                    <a:sym typeface="Symbol" panose="05050102010706020507" pitchFamily="18" charset="2"/>
                  </a:rPr>
                </a:br>
                <a:r>
                  <a:rPr lang="en-US" altLang="en-US" sz="2000" dirty="0">
                    <a:sym typeface="Symbol" panose="05050102010706020507" pitchFamily="18" charset="2"/>
                  </a:rPr>
                  <a:t>{Diaper}  {</a:t>
                </a:r>
                <a:r>
                  <a:rPr lang="en-US" altLang="en-US" sz="2000" dirty="0" err="1">
                    <a:sym typeface="Symbol" panose="05050102010706020507" pitchFamily="18" charset="2"/>
                  </a:rPr>
                  <a:t>Milk,Beer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} (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=0.6,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=0.67) </a:t>
                </a:r>
              </a:p>
              <a:p>
                <a:r>
                  <a:rPr lang="en-US" altLang="en-US" sz="2000" dirty="0">
                    <a:sym typeface="Symbol" panose="05050102010706020507" pitchFamily="18" charset="2"/>
                  </a:rPr>
                  <a:t>{Milk}  {</a:t>
                </a:r>
                <a:r>
                  <a:rPr lang="en-US" altLang="en-US" sz="2000" dirty="0" err="1">
                    <a:sym typeface="Symbol" panose="05050102010706020507" pitchFamily="18" charset="2"/>
                  </a:rPr>
                  <a:t>Diaper,Beer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} (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=0.8,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=0.5)</a:t>
                </a: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5656" y="3882231"/>
                <a:ext cx="5072743" cy="1938992"/>
              </a:xfrm>
              <a:prstGeom prst="rect">
                <a:avLst/>
              </a:prstGeom>
              <a:blipFill>
                <a:blip r:embed="rId4"/>
                <a:stretch>
                  <a:fillRect l="-1322" t="-2516" b="-47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994" y="3882231"/>
            <a:ext cx="3230764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8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Sometimes other measures are useful</a:t>
                </a:r>
              </a:p>
              <a:p>
                <a:r>
                  <a:rPr lang="en-US" dirty="0"/>
                  <a:t>Motivating example: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Coffee</m:t>
                        </m:r>
                      </m:e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Tea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Coffee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Coffee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Tea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=0.9375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Lift</a:t>
                </a:r>
                <a:r>
                  <a:rPr lang="en-US" dirty="0"/>
                  <a:t> is one solution: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Coffee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Tea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Coffee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168390" y="2133600"/>
              <a:ext cx="4038600" cy="1666240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7520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Coffee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en-US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Coffee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213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Tea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3213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en-US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Tea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3213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168390" y="2133600"/>
              <a:ext cx="4038600" cy="1666240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7520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Coffee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72165" t="-5063" r="-73711" b="-26962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Tea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205" t="-227692" r="-30301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118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32EC-91F8-4661-94DF-37F89FA5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PB&amp;J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37519-9F3C-47FE-8E65-4D6F0AC30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Item set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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Support of 0.03 for LHS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in 3% of transactions</a:t>
                </a:r>
              </a:p>
              <a:p>
                <a:r>
                  <a:rPr lang="en-US" dirty="0"/>
                  <a:t>Confidence of 0.82 for rule means 82% of transactions that purchase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also purchase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had support of 43% then the rule has a lift of 1.95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37519-9F3C-47FE-8E65-4D6F0AC30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14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of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set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elements </a:t>
                </a:r>
              </a:p>
              <a:p>
                <a:r>
                  <a:rPr lang="en-US" dirty="0"/>
                  <a:t>We can arrange all of 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subsets into a lattice </a:t>
                </a:r>
              </a:p>
              <a:p>
                <a:pPr lvl="1"/>
                <a:r>
                  <a:rPr lang="en-US" dirty="0"/>
                  <a:t>Via union and intersection</a:t>
                </a:r>
              </a:p>
              <a:p>
                <a:r>
                  <a:rPr lang="en-US" dirty="0"/>
                  <a:t>This structure is called a field of sets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750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57" y="1775038"/>
            <a:ext cx="4067799" cy="4389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9060" y="6324600"/>
            <a:ext cx="387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Harrington, </a:t>
            </a:r>
            <a:r>
              <a:rPr lang="en-US" i="1" dirty="0"/>
              <a:t>Machine Learning in Action</a:t>
            </a:r>
          </a:p>
        </p:txBody>
      </p:sp>
    </p:spTree>
    <p:extLst>
      <p:ext uri="{BB962C8B-B14F-4D97-AF65-F5344CB8AC3E}">
        <p14:creationId xmlns:p14="http://schemas.microsoft.com/office/powerpoint/2010/main" val="49428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last time: course grades, </a:t>
            </a:r>
            <a:r>
              <a:rPr lang="en-US" dirty="0" err="1"/>
              <a:t>SimHash</a:t>
            </a:r>
            <a:endParaRPr lang="en-US" dirty="0"/>
          </a:p>
          <a:p>
            <a:r>
              <a:rPr lang="en-US" dirty="0"/>
              <a:t>From supervised to unsupervised learning</a:t>
            </a:r>
          </a:p>
          <a:p>
            <a:r>
              <a:rPr lang="en-US" dirty="0"/>
              <a:t>Some useful logical identities</a:t>
            </a:r>
          </a:p>
          <a:p>
            <a:r>
              <a:rPr lang="en-US" dirty="0"/>
              <a:t>Frequent item set data mining</a:t>
            </a:r>
          </a:p>
          <a:p>
            <a:r>
              <a:rPr lang="en-US" dirty="0"/>
              <a:t>The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444829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 Priori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exponentially many item sets</a:t>
            </a:r>
          </a:p>
          <a:p>
            <a:r>
              <a:rPr lang="en-US" dirty="0"/>
              <a:t>As we grow an item set, its support goes down</a:t>
            </a:r>
          </a:p>
          <a:p>
            <a:r>
              <a:rPr lang="en-US" dirty="0"/>
              <a:t>If an item set is frequent, all of its subsets are frequent</a:t>
            </a:r>
          </a:p>
          <a:p>
            <a:r>
              <a:rPr lang="en-US" dirty="0"/>
              <a:t>If an item set is infrequent, all of its supersets are infrequent</a:t>
            </a:r>
          </a:p>
        </p:txBody>
      </p:sp>
    </p:spTree>
    <p:extLst>
      <p:ext uri="{BB962C8B-B14F-4D97-AF65-F5344CB8AC3E}">
        <p14:creationId xmlns:p14="http://schemas.microsoft.com/office/powerpoint/2010/main" val="2732255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9060" y="6324600"/>
            <a:ext cx="387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Harrington, </a:t>
            </a:r>
            <a:r>
              <a:rPr lang="en-US" i="1" dirty="0"/>
              <a:t>Machine Learning in Action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59" y="1703697"/>
            <a:ext cx="347828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04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Illustrating Apriori Principle</a:t>
            </a:r>
          </a:p>
        </p:txBody>
      </p:sp>
      <p:graphicFrame>
        <p:nvGraphicFramePr>
          <p:cNvPr id="1219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010286"/>
              </p:ext>
            </p:extLst>
          </p:nvPr>
        </p:nvGraphicFramePr>
        <p:xfrm>
          <a:off x="1828801" y="1807031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Document" r:id="rId3" imgW="2289960" imgH="2495520" progId="Word.Document.8">
                  <p:embed/>
                </p:oleObj>
              </mc:Choice>
              <mc:Fallback>
                <p:oleObj name="Document" r:id="rId3" imgW="2289960" imgH="2495520" progId="Word.Document.8">
                  <p:embed/>
                  <p:pic>
                    <p:nvPicPr>
                      <p:cNvPr id="12195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1807031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125366"/>
              </p:ext>
            </p:extLst>
          </p:nvPr>
        </p:nvGraphicFramePr>
        <p:xfrm>
          <a:off x="4876800" y="256903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Document" r:id="rId5" imgW="3328560" imgH="2008800" progId="Word.Document.8">
                  <p:embed/>
                </p:oleObj>
              </mc:Choice>
              <mc:Fallback>
                <p:oleObj name="Document" r:id="rId5" imgW="3328560" imgH="2008800" progId="Word.Document.8">
                  <p:embed/>
                  <p:pic>
                    <p:nvPicPr>
                      <p:cNvPr id="1219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6903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590" name="Text Box 6"/>
          <p:cNvSpPr txBox="1">
            <a:spLocks noChangeArrowheads="1"/>
          </p:cNvSpPr>
          <p:nvPr/>
        </p:nvSpPr>
        <p:spPr bwMode="auto">
          <a:xfrm>
            <a:off x="4038601" y="1730831"/>
            <a:ext cx="2055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Items (1-itemsets)</a:t>
            </a:r>
          </a:p>
        </p:txBody>
      </p:sp>
      <p:sp>
        <p:nvSpPr>
          <p:cNvPr id="1219591" name="Text Box 7"/>
          <p:cNvSpPr txBox="1">
            <a:spLocks noChangeArrowheads="1"/>
          </p:cNvSpPr>
          <p:nvPr/>
        </p:nvSpPr>
        <p:spPr bwMode="auto">
          <a:xfrm>
            <a:off x="7620001" y="2491243"/>
            <a:ext cx="27908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Pairs (2-itemsets)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(No need to generate</a:t>
            </a:r>
            <a:br>
              <a:rPr lang="en-US" alt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candidates involving Coke</a:t>
            </a:r>
            <a:br>
              <a:rPr lang="en-US" alt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or Eggs)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9594" name="Line 10"/>
          <p:cNvSpPr>
            <a:spLocks noChangeShapeType="1"/>
          </p:cNvSpPr>
          <p:nvPr/>
        </p:nvSpPr>
        <p:spPr bwMode="auto">
          <a:xfrm>
            <a:off x="4343400" y="241663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219595" name="Line 11"/>
          <p:cNvSpPr>
            <a:spLocks noChangeShapeType="1"/>
          </p:cNvSpPr>
          <p:nvPr/>
        </p:nvSpPr>
        <p:spPr bwMode="auto">
          <a:xfrm>
            <a:off x="7899400" y="4775655"/>
            <a:ext cx="304800" cy="30480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219596" name="Text Box 12"/>
          <p:cNvSpPr txBox="1">
            <a:spLocks noChangeArrowheads="1"/>
          </p:cNvSpPr>
          <p:nvPr/>
        </p:nvSpPr>
        <p:spPr bwMode="auto">
          <a:xfrm>
            <a:off x="1828801" y="424543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ahoma" panose="020B0604030504040204" pitchFamily="34" charset="0"/>
              </a:rPr>
              <a:t>Minimum Support = 3</a:t>
            </a:r>
          </a:p>
        </p:txBody>
      </p:sp>
      <p:sp>
        <p:nvSpPr>
          <p:cNvPr id="1219597" name="Text Box 13"/>
          <p:cNvSpPr txBox="1">
            <a:spLocks noChangeArrowheads="1"/>
          </p:cNvSpPr>
          <p:nvPr/>
        </p:nvSpPr>
        <p:spPr bwMode="auto">
          <a:xfrm>
            <a:off x="1828800" y="4955043"/>
            <a:ext cx="3227388" cy="12001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If every subset is considered,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	</a:t>
            </a:r>
            <a:r>
              <a:rPr lang="en-US" altLang="en-US" baseline="30000">
                <a:solidFill>
                  <a:srgbClr val="000000"/>
                </a:solidFill>
                <a:latin typeface="Tahoma" panose="020B0604030504040204" pitchFamily="34" charset="0"/>
              </a:rPr>
              <a:t>6</a:t>
            </a: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en-US" altLang="en-US" baseline="-2500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 + </a:t>
            </a:r>
            <a:r>
              <a:rPr lang="en-US" altLang="en-US" baseline="30000">
                <a:solidFill>
                  <a:srgbClr val="000000"/>
                </a:solidFill>
                <a:latin typeface="Tahoma" panose="020B0604030504040204" pitchFamily="34" charset="0"/>
              </a:rPr>
              <a:t>6</a:t>
            </a: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en-US" altLang="en-US" baseline="-25000">
                <a:solidFill>
                  <a:srgbClr val="000000"/>
                </a:solidFill>
                <a:latin typeface="Tahoma" panose="020B0604030504040204" pitchFamily="34" charset="0"/>
              </a:rPr>
              <a:t>2</a:t>
            </a: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 + </a:t>
            </a:r>
            <a:r>
              <a:rPr lang="en-US" altLang="en-US" baseline="30000">
                <a:solidFill>
                  <a:srgbClr val="000000"/>
                </a:solidFill>
                <a:latin typeface="Tahoma" panose="020B0604030504040204" pitchFamily="34" charset="0"/>
              </a:rPr>
              <a:t>6</a:t>
            </a: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en-US" altLang="en-US" baseline="-25000">
                <a:solidFill>
                  <a:srgbClr val="000000"/>
                </a:solidFill>
                <a:latin typeface="Tahoma" panose="020B0604030504040204" pitchFamily="34" charset="0"/>
              </a:rPr>
              <a:t>3</a:t>
            </a: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 = 41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With support-based pruning,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	6 + 6 + 1 = 13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5629" y="1584324"/>
            <a:ext cx="2412750" cy="14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02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618F-C6DD-4FA5-BC63-F4D9FE59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F5EFD-F272-4BAA-BD90-800B209F6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support threshold and a set of transactions</a:t>
                </a:r>
              </a:p>
              <a:p>
                <a:r>
                  <a:rPr lang="en-US" dirty="0"/>
                  <a:t>Find frequent single items</a:t>
                </a:r>
              </a:p>
              <a:p>
                <a:r>
                  <a:rPr lang="en-US" dirty="0"/>
                  <a:t>To go from frequent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tuples to frequent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tuples, combine with frequent single items for candidates</a:t>
                </a:r>
              </a:p>
              <a:p>
                <a:pPr lvl="1"/>
                <a:r>
                  <a:rPr lang="en-US" dirty="0"/>
                  <a:t>Ex: from 2-tuples to 3-tuples</a:t>
                </a:r>
              </a:p>
              <a:p>
                <a:r>
                  <a:rPr lang="en-US" dirty="0"/>
                  <a:t>Stop when no more frequent tuples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F5EFD-F272-4BAA-BD90-800B209F6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525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frequent item sets to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bricks and mortar situations, usually require about 1% support and 50% confidence</a:t>
                </a:r>
              </a:p>
              <a:p>
                <a:r>
                  <a:rPr lang="en-US" dirty="0"/>
                  <a:t>Given a frequent item set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elements,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logically equivalent rules</a:t>
                </a:r>
              </a:p>
              <a:p>
                <a:pPr lvl="1"/>
                <a:r>
                  <a:rPr lang="en-US" dirty="0"/>
                  <a:t>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know that the LHS is frequent, so we can easily calculate the confidence of this rule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913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79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How to efficiently generate rules from frequent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itemsets</a:t>
                </a:r>
                <a:r>
                  <a:rPr lang="en-US" altLang="en-US" dirty="0">
                    <a:sym typeface="Symbol" panose="05050102010706020507" pitchFamily="18" charset="2"/>
                  </a:rPr>
                  <a:t>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In general, confidence does not have an anti-monotone property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(ABC D) can be larger or smaller than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(AB D)</a:t>
                </a:r>
              </a:p>
              <a:p>
                <a:pPr lvl="4">
                  <a:lnSpc>
                    <a:spcPct val="9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But confidence of rules generated from the same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itemset</a:t>
                </a:r>
                <a:r>
                  <a:rPr lang="en-US" altLang="en-US" dirty="0">
                    <a:sym typeface="Symbol" panose="05050102010706020507" pitchFamily="18" charset="2"/>
                  </a:rPr>
                  <a:t> has an anti-monotone property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e.g., L = {A,B,C,D}:</a:t>
                </a:r>
                <a:br>
                  <a:rPr lang="en-US" altLang="en-US" dirty="0">
                    <a:sym typeface="Symbol" panose="05050102010706020507" pitchFamily="18" charset="2"/>
                  </a:rPr>
                </a:b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br>
                  <a:rPr lang="en-US" altLang="en-US" dirty="0">
                    <a:sym typeface="Symbol" panose="05050102010706020507" pitchFamily="18" charset="2"/>
                  </a:rPr>
                </a:br>
                <a:r>
                  <a:rPr lang="en-US" altLang="en-US" dirty="0"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(ABC  D) 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(AB  CD) 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(A  BCD)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 Confidence is anti-monotone w.r.t. number of items on the RHS of the rule</a:t>
                </a:r>
              </a:p>
            </p:txBody>
          </p:sp>
        </mc:Choice>
        <mc:Fallback xmlns="">
          <p:sp>
            <p:nvSpPr>
              <p:cNvPr id="1277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78" t="-3639"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90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4FBE-C09B-41B2-B534-15734F3A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plus and minus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0436-6CF8-4FA3-800B-644AD141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Plus: Fast, runs on huge data sets, easy to interpret</a:t>
            </a:r>
          </a:p>
          <a:p>
            <a:r>
              <a:rPr lang="en-US" dirty="0"/>
              <a:t>Rules with high confidence but low support are missed</a:t>
            </a:r>
          </a:p>
          <a:p>
            <a:pPr lvl="1"/>
            <a:r>
              <a:rPr lang="en-US" dirty="0"/>
              <a:t>Classic example: vodka</a:t>
            </a:r>
            <a:r>
              <a:rPr lang="en-US" altLang="en-US" dirty="0">
                <a:sym typeface="Symbol" panose="05050102010706020507" pitchFamily="18" charset="2"/>
              </a:rPr>
              <a:t>  caviar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52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Extension: PCY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Park-Chen-Yu speedup of </a:t>
            </a:r>
            <a:r>
              <a:rPr lang="en-US" dirty="0" err="1"/>
              <a:t>apriori</a:t>
            </a:r>
            <a:endParaRPr lang="en-US" dirty="0"/>
          </a:p>
          <a:p>
            <a:r>
              <a:rPr lang="en-US" dirty="0"/>
              <a:t>Use a hash table to store counts of pairs</a:t>
            </a:r>
          </a:p>
          <a:p>
            <a:r>
              <a:rPr lang="en-US" dirty="0"/>
              <a:t>Hash on the pair</a:t>
            </a:r>
          </a:p>
          <a:p>
            <a:r>
              <a:rPr lang="en-US" dirty="0"/>
              <a:t>Collisions: may think something is frequent even if it is not</a:t>
            </a:r>
          </a:p>
          <a:p>
            <a:pPr lvl="1"/>
            <a:r>
              <a:rPr lang="en-US" dirty="0"/>
              <a:t>But you can use hashing to eliminate a ton of computation</a:t>
            </a:r>
          </a:p>
          <a:p>
            <a:r>
              <a:rPr lang="en-US" dirty="0"/>
              <a:t>What does this remind you of?</a:t>
            </a:r>
          </a:p>
        </p:txBody>
      </p:sp>
    </p:spTree>
    <p:extLst>
      <p:ext uri="{BB962C8B-B14F-4D97-AF65-F5344CB8AC3E}">
        <p14:creationId xmlns:p14="http://schemas.microsoft.com/office/powerpoint/2010/main" val="220501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below is </a:t>
            </a:r>
            <a:r>
              <a:rPr lang="en-US" b="1" dirty="0"/>
              <a:t>NOT</a:t>
            </a:r>
            <a:r>
              <a:rPr lang="en-US" dirty="0"/>
              <a:t> a promise, just an educated guess</a:t>
            </a:r>
          </a:p>
          <a:p>
            <a:r>
              <a:rPr lang="en-US" dirty="0"/>
              <a:t>Typically in a graduate course like CS5112, most students get some kind of an A or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6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 similarity via </a:t>
            </a:r>
            <a:r>
              <a:rPr lang="en-US" dirty="0" err="1"/>
              <a:t>SimHash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10972801" cy="4525963"/>
              </a:xfrm>
            </p:spPr>
            <p:txBody>
              <a:bodyPr/>
              <a:lstStyle/>
              <a:p>
                <a:r>
                  <a:rPr lang="en-US" dirty="0"/>
                  <a:t>Angle similarity via projection onto random vector</a:t>
                </a:r>
              </a:p>
              <a:p>
                <a:pPr lvl="1"/>
                <a:r>
                  <a:rPr lang="en-US" dirty="0"/>
                  <a:t>VERY important for machine learning, etc.</a:t>
                </a:r>
              </a:p>
              <a:p>
                <a:r>
                  <a:rPr lang="en-US" dirty="0"/>
                  <a:t>Pick a random unit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and check if the two inputs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on the same side of the half-space it defines</a:t>
                </a:r>
              </a:p>
              <a:p>
                <a:r>
                  <a:rPr lang="en-US" dirty="0"/>
                  <a:t>Compute the dot products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〉, 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 they have the same sign?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10972801" cy="4525963"/>
              </a:xfrm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36" y="4444490"/>
            <a:ext cx="2618509" cy="218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0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product and hyperplanes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simplicity only consider vectors from the origin</a:t>
                </a:r>
              </a:p>
              <a:p>
                <a:r>
                  <a:rPr lang="en-US" dirty="0"/>
                  <a:t>A vector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defines a hyperplane of vectors perpendicular to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I.e., those vectors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〉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Divides vectors into those on either side of the hyperplane</a:t>
                </a:r>
              </a:p>
              <a:p>
                <a:pPr lvl="1"/>
                <a:r>
                  <a:rPr lang="en-US" dirty="0"/>
                  <a:t>Same side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so hash value is +1</a:t>
                </a:r>
              </a:p>
              <a:p>
                <a:pPr lvl="1"/>
                <a:r>
                  <a:rPr lang="en-US" dirty="0"/>
                  <a:t>Opposite side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so hash value is 0</a:t>
                </a:r>
              </a:p>
              <a:p>
                <a:r>
                  <a:rPr lang="en-US" dirty="0"/>
                  <a:t>Easy to draw the 2D case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64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bad LSH function and how to fix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gives us a single bit per vector</a:t>
            </a:r>
          </a:p>
          <a:p>
            <a:r>
              <a:rPr lang="en-US" dirty="0"/>
              <a:t>Which generates a really lousy LSH hash function</a:t>
            </a:r>
          </a:p>
          <a:p>
            <a:pPr lvl="1"/>
            <a:r>
              <a:rPr lang="en-US" dirty="0"/>
              <a:t>It only has 2 buckets!</a:t>
            </a:r>
          </a:p>
          <a:p>
            <a:r>
              <a:rPr lang="en-US" dirty="0"/>
              <a:t>What goes wrong and how do we fix it?</a:t>
            </a:r>
          </a:p>
          <a:p>
            <a:r>
              <a:rPr lang="en-US" dirty="0"/>
              <a:t>Same slice of the pizza!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0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case of </a:t>
            </a:r>
            <a:r>
              <a:rPr lang="en-US" dirty="0" err="1"/>
              <a:t>SimHash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75315" y="2419361"/>
            <a:ext cx="1948542" cy="194854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849586" y="2236797"/>
            <a:ext cx="974271" cy="2405742"/>
            <a:chOff x="4849586" y="3407229"/>
            <a:chExt cx="974271" cy="2405742"/>
          </a:xfrm>
        </p:grpSpPr>
        <p:cxnSp>
          <p:nvCxnSpPr>
            <p:cNvPr id="8" name="Straight Arrow Connector 7"/>
            <p:cNvCxnSpPr>
              <a:endCxn id="6" idx="6"/>
            </p:cNvCxnSpPr>
            <p:nvPr/>
          </p:nvCxnSpPr>
          <p:spPr>
            <a:xfrm>
              <a:off x="4849586" y="4542294"/>
              <a:ext cx="974271" cy="217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849586" y="3407229"/>
              <a:ext cx="0" cy="240574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9941757">
            <a:off x="4849585" y="1982686"/>
            <a:ext cx="974271" cy="2405742"/>
            <a:chOff x="4849586" y="3407229"/>
            <a:chExt cx="974271" cy="2405742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849586" y="4542294"/>
              <a:ext cx="974271" cy="217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49586" y="3407229"/>
              <a:ext cx="0" cy="240574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8208164">
            <a:off x="3967841" y="2426836"/>
            <a:ext cx="974271" cy="2405742"/>
            <a:chOff x="4849586" y="3407229"/>
            <a:chExt cx="974271" cy="240574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849586" y="4542294"/>
              <a:ext cx="974271" cy="217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849586" y="3407229"/>
              <a:ext cx="0" cy="2405742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19672" y="3248096"/>
                <a:ext cx="20391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 1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672" y="3248096"/>
                <a:ext cx="20391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873713" y="3393632"/>
            <a:ext cx="1334977" cy="736892"/>
            <a:chOff x="4873713" y="3393632"/>
            <a:chExt cx="1334977" cy="73689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873713" y="3393632"/>
              <a:ext cx="873207" cy="4508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602138" y="3761192"/>
                  <a:ext cx="6065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138" y="3761192"/>
                  <a:ext cx="60655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/>
          <p:cNvSpPr/>
          <p:nvPr/>
        </p:nvSpPr>
        <p:spPr>
          <a:xfrm>
            <a:off x="7539228" y="3251549"/>
            <a:ext cx="121158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52994" y="3251549"/>
            <a:ext cx="121158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interesting things can we learn in the absence of a labeled data set?</a:t>
            </a:r>
          </a:p>
          <a:p>
            <a:r>
              <a:rPr lang="en-US" dirty="0"/>
              <a:t>Labeled data is expensive</a:t>
            </a:r>
          </a:p>
          <a:p>
            <a:pPr lvl="1"/>
            <a:r>
              <a:rPr lang="en-US" dirty="0"/>
              <a:t>Semi-supervised learning</a:t>
            </a:r>
          </a:p>
          <a:p>
            <a:r>
              <a:rPr lang="en-US" dirty="0"/>
              <a:t>Main unsupervised areas are:</a:t>
            </a:r>
          </a:p>
          <a:p>
            <a:pPr lvl="1"/>
            <a:r>
              <a:rPr lang="en-US" dirty="0"/>
              <a:t>Clusters (see: k-means algorithm)</a:t>
            </a:r>
          </a:p>
          <a:p>
            <a:pPr lvl="1"/>
            <a:r>
              <a:rPr lang="en-US" dirty="0"/>
              <a:t>Low dimensional structure (not covered in CS5112)</a:t>
            </a:r>
          </a:p>
          <a:p>
            <a:pPr lvl="1"/>
            <a:r>
              <a:rPr lang="en-US" dirty="0"/>
              <a:t>Associations (today’s lecture)</a:t>
            </a:r>
          </a:p>
        </p:txBody>
      </p:sp>
    </p:spTree>
    <p:extLst>
      <p:ext uri="{BB962C8B-B14F-4D97-AF65-F5344CB8AC3E}">
        <p14:creationId xmlns:p14="http://schemas.microsoft.com/office/powerpoint/2010/main" val="92018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logical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true/false propositions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below can be proved by, e.g. truth tables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∨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2413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44074</TotalTime>
  <Words>1209</Words>
  <Application>Microsoft Office PowerPoint</Application>
  <PresentationFormat>Widescreen</PresentationFormat>
  <Paragraphs>183</Paragraphs>
  <Slides>27</Slides>
  <Notes>2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Cambria Math</vt:lpstr>
      <vt:lpstr>Monotype Sorts</vt:lpstr>
      <vt:lpstr>Symbol</vt:lpstr>
      <vt:lpstr>Tahoma</vt:lpstr>
      <vt:lpstr>Times New Roman</vt:lpstr>
      <vt:lpstr>Wingdings</vt:lpstr>
      <vt:lpstr>Presentation2</vt:lpstr>
      <vt:lpstr>Document</vt:lpstr>
      <vt:lpstr>CS5112: Algorithms and Data Structures for Applications</vt:lpstr>
      <vt:lpstr>Lecture Outline</vt:lpstr>
      <vt:lpstr>Course grades</vt:lpstr>
      <vt:lpstr>Angle similarity via SimHash</vt:lpstr>
      <vt:lpstr>Dot product and hyperplanes</vt:lpstr>
      <vt:lpstr>A bad LSH function and how to fix it</vt:lpstr>
      <vt:lpstr>2D case of SimHash</vt:lpstr>
      <vt:lpstr>Unsupervised learning</vt:lpstr>
      <vt:lpstr>Useful logical identities</vt:lpstr>
      <vt:lpstr>Example transactions</vt:lpstr>
      <vt:lpstr>Things can go badly wrong…</vt:lpstr>
      <vt:lpstr>Association rules</vt:lpstr>
      <vt:lpstr>Support and confidence</vt:lpstr>
      <vt:lpstr>Probabilistic view</vt:lpstr>
      <vt:lpstr>Association rule learning</vt:lpstr>
      <vt:lpstr>Beyond confidence</vt:lpstr>
      <vt:lpstr>PB&amp;J example</vt:lpstr>
      <vt:lpstr>Fields of sets</vt:lpstr>
      <vt:lpstr>Example</vt:lpstr>
      <vt:lpstr>The A Priori Principle</vt:lpstr>
      <vt:lpstr>Example</vt:lpstr>
      <vt:lpstr>Illustrating Apriori Principle</vt:lpstr>
      <vt:lpstr>Apriori algorithm</vt:lpstr>
      <vt:lpstr>From frequent item sets to rules</vt:lpstr>
      <vt:lpstr>Rule Generation</vt:lpstr>
      <vt:lpstr>Apriori plus and minus</vt:lpstr>
      <vt:lpstr>Extension: PCY algorithm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970</cp:revision>
  <dcterms:created xsi:type="dcterms:W3CDTF">2013-08-17T21:02:01Z</dcterms:created>
  <dcterms:modified xsi:type="dcterms:W3CDTF">2018-11-06T22:58:23Z</dcterms:modified>
</cp:coreProperties>
</file>