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  <p:sldMasterId id="2147483710" r:id="rId2"/>
  </p:sldMasterIdLst>
  <p:notesMasterIdLst>
    <p:notesMasterId r:id="rId33"/>
  </p:notesMasterIdLst>
  <p:sldIdLst>
    <p:sldId id="256" r:id="rId3"/>
    <p:sldId id="257" r:id="rId4"/>
    <p:sldId id="298" r:id="rId5"/>
    <p:sldId id="309" r:id="rId6"/>
    <p:sldId id="300" r:id="rId7"/>
    <p:sldId id="299" r:id="rId8"/>
    <p:sldId id="304" r:id="rId9"/>
    <p:sldId id="301" r:id="rId10"/>
    <p:sldId id="302" r:id="rId11"/>
    <p:sldId id="303" r:id="rId12"/>
    <p:sldId id="305" r:id="rId13"/>
    <p:sldId id="306" r:id="rId14"/>
    <p:sldId id="308" r:id="rId15"/>
    <p:sldId id="310" r:id="rId16"/>
    <p:sldId id="290" r:id="rId17"/>
    <p:sldId id="311" r:id="rId18"/>
    <p:sldId id="292" r:id="rId19"/>
    <p:sldId id="293" r:id="rId20"/>
    <p:sldId id="312" r:id="rId21"/>
    <p:sldId id="313" r:id="rId22"/>
    <p:sldId id="314" r:id="rId23"/>
    <p:sldId id="315" r:id="rId24"/>
    <p:sldId id="316" r:id="rId25"/>
    <p:sldId id="1108" r:id="rId26"/>
    <p:sldId id="1109" r:id="rId27"/>
    <p:sldId id="1110" r:id="rId28"/>
    <p:sldId id="1111" r:id="rId29"/>
    <p:sldId id="1112" r:id="rId30"/>
    <p:sldId id="1113" r:id="rId31"/>
    <p:sldId id="111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0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-36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9E667-22E0-40B0-8606-CA3042647300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C39C1-4B32-41A3-9E0E-99989ECF2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10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ip.rutgers.edu/~comanici/MSPAMI/msPamiResults.html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0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99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http://pixelsciences.blogspot.com/2017/07/image-segmentation-k-means-clustering.html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C39C1-4B32-41A3-9E0E-99989ECF22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73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https://www.researchgate.net/figure/Comparative-segmentation-results-A-Human-Segmentation-Graph-based-Salient-Object_fig5_220531443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C39C1-4B32-41A3-9E0E-99989ECF22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90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https://blogs.mathworks.com/steve/2015/12/14/image-based-graphs/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C39C1-4B32-41A3-9E0E-99989ECF22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52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https://www.researchgate.net/figure/Comparative-segmentation-results-A-Human-Segmentation-Graph-based-Salient-Object_fig5_220531443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C39C1-4B32-41A3-9E0E-99989ECF22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57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6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82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Originally taken from </a:t>
            </a:r>
            <a:r>
              <a:rPr lang="en-US" sz="1200" dirty="0">
                <a:latin typeface="Verdana" panose="020B0604030504040204" pitchFamily="34" charset="0"/>
                <a:hlinkClick r:id="rId3"/>
              </a:rPr>
              <a:t>http://www.caip.rutgers.edu/~comanici/MSPAMI/msPamiResults.html</a:t>
            </a:r>
            <a:endParaRPr lang="en-US" sz="1200" dirty="0">
              <a:latin typeface="Verdana" panose="020B060403050404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1C39C1-4B32-41A3-9E0E-99989ECF222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68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69413590-2460-4EE3-8486-F94F06E0AE86}" type="datetime1">
              <a:rPr lang="en-US" smtClean="0">
                <a:solidFill>
                  <a:prstClr val="black"/>
                </a:solidFill>
              </a:rPr>
              <a:t>11/6/2018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929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BB5B7482-7080-485B-A337-68ADD0D102C4}" type="datetime1">
              <a:rPr lang="en-US" smtClean="0">
                <a:solidFill>
                  <a:prstClr val="black"/>
                </a:solidFill>
              </a:rPr>
              <a:t>11/6/2018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33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3484" y="274640"/>
            <a:ext cx="3655483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1" y="274640"/>
            <a:ext cx="10767484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E65B69D-8E05-4B65-8468-CCA84652E864}" type="datetime1">
              <a:rPr lang="en-US" smtClean="0">
                <a:solidFill>
                  <a:prstClr val="black"/>
                </a:solidFill>
              </a:rPr>
              <a:t>11/6/2018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619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iptych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0"/>
          </p:nvPr>
        </p:nvSpPr>
        <p:spPr>
          <a:xfrm>
            <a:off x="7814797" y="804672"/>
            <a:ext cx="3814147" cy="444851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>
              <a:spcBef>
                <a:spcPts val="1000"/>
              </a:spcBef>
              <a:spcAft>
                <a:spcPts val="500"/>
              </a:spcAft>
              <a:buFontTx/>
              <a:buNone/>
              <a:defRPr sz="1600" b="1" i="0">
                <a:solidFill>
                  <a:srgbClr val="9E005D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500"/>
              </a:spcAft>
              <a:buFontTx/>
              <a:buNone/>
              <a:defRPr sz="1600" b="1" i="0" spc="0"/>
            </a:lvl2pPr>
            <a:lvl3pPr marL="0" indent="0" algn="l">
              <a:spcBef>
                <a:spcPts val="0"/>
              </a:spcBef>
              <a:spcAft>
                <a:spcPts val="500"/>
              </a:spcAft>
              <a:buFontTx/>
              <a:buNone/>
              <a:defRPr sz="1600" b="0" i="0"/>
            </a:lvl3pPr>
            <a:lvl4pPr marL="182880" indent="-182880" algn="l">
              <a:spcBef>
                <a:spcPts val="0"/>
              </a:spcBef>
              <a:spcAft>
                <a:spcPts val="500"/>
              </a:spcAft>
              <a:buFont typeface="Wingdings" charset="2"/>
              <a:buChar char="§"/>
              <a:defRPr sz="1600" b="0" i="0"/>
            </a:lvl4pPr>
            <a:lvl5pPr marL="365760" indent="-182880" algn="l">
              <a:spcBef>
                <a:spcPts val="0"/>
              </a:spcBef>
              <a:spcAft>
                <a:spcPts val="500"/>
              </a:spcAft>
              <a:defRPr sz="16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2333217" cy="5943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807666" y="5486401"/>
            <a:ext cx="8212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fld id="{9A6ED38A-19D5-FA43-B057-345647293848}" type="slidenum">
              <a:rPr lang="en-US" sz="1000">
                <a:solidFill>
                  <a:prstClr val="white">
                    <a:lumMod val="50000"/>
                  </a:prstClr>
                </a:solidFill>
              </a:rPr>
              <a:pPr algn="r" defTabSz="457200"/>
              <a:t>‹#›</a:t>
            </a:fld>
            <a:endParaRPr lang="en-US" sz="10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09600" y="6154196"/>
            <a:ext cx="7924800" cy="457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sz="1600" b="1" i="0" baseline="0">
                <a:solidFill>
                  <a:srgbClr val="4D4E5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2494605" y="0"/>
            <a:ext cx="2333217" cy="5943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997961" y="0"/>
            <a:ext cx="2333217" cy="5943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020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981200"/>
            <a:ext cx="10363200" cy="1143000"/>
          </a:xfrm>
        </p:spPr>
        <p:txBody>
          <a:bodyPr anchor="ctr"/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5C443CE-3C1A-4801-B54D-F6436D84EA5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220133" y="63246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1BEFDEA-D0C4-4768-AF26-5F097AB1464D}" type="datetimeFigureOut">
              <a:rPr lang="en-US" altLang="en-US"/>
              <a:pPr>
                <a:defRPr/>
              </a:pPr>
              <a:t>11/6/2018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5E95966-8D22-4FE8-82A1-99837834A3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80417" y="63246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78243D9-0686-4CC3-9A38-40B22739E9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50400" y="632618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0AC3A4B1-49D7-4543-A52F-7E74ACB1D5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4453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3E9DE01-60C5-4C61-BD70-80455251F4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2E4010-70FD-4C5E-9B2D-EF06C7E6DAF3}" type="datetimeFigureOut">
              <a:rPr lang="en-US" altLang="en-US"/>
              <a:pPr>
                <a:defRPr/>
              </a:pPr>
              <a:t>11/6/2018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6443404-1885-4036-A95D-0DAE0ADA61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492365D-A6A9-422B-A0DD-11E7CCEB7E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D59332-634A-460B-9B38-555CB7FE46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0980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9570DF6-C925-439F-AE37-0ABA64D2E7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AC135-1F3D-4AE9-B247-071EA4EEE72B}" type="datetimeFigureOut">
              <a:rPr lang="en-US" altLang="en-US"/>
              <a:pPr>
                <a:defRPr/>
              </a:pPr>
              <a:t>11/6/2018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CB7FD28-5858-4E74-A08C-A31D066E06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962579B-E4CD-4324-AB8C-006BDD07CC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3A1017-407E-4D6A-9415-2D4169D20D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63870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371600"/>
            <a:ext cx="508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08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300537-5A39-4566-A424-4B915F16B9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0BE6ED-E58E-4340-A72E-1B73E805C8B8}" type="datetimeFigureOut">
              <a:rPr lang="en-US" altLang="en-US"/>
              <a:pPr>
                <a:defRPr/>
              </a:pPr>
              <a:t>11/6/2018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B9008C-0516-441D-8D84-0784529E25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044A85-B308-41BF-B8F3-19D786D576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AF4B46-1167-4891-8474-83D9E8AEFB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7256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8890946-FA18-4427-90F9-1317EFC841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E82720-6038-4550-851F-8CC843549D4B}" type="datetimeFigureOut">
              <a:rPr lang="en-US" altLang="en-US"/>
              <a:pPr>
                <a:defRPr/>
              </a:pPr>
              <a:t>11/6/2018</a:t>
            </a:fld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60CE782-CD54-43AF-B8CF-9AC01E73A4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F90A510-2DC4-4B58-81F0-1CB22E6D2E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C85AF0-E23F-4864-A99D-0F1C32A91B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34294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72E3DED-DBBC-447C-9ED5-F2A90279A0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087769-D086-4F6B-A182-CB0EC408A140}" type="datetimeFigureOut">
              <a:rPr lang="en-US" altLang="en-US"/>
              <a:pPr>
                <a:defRPr/>
              </a:pPr>
              <a:t>11/6/2018</a:t>
            </a:fld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A7F2D17-3CD2-4FE4-BF5B-998E9EA7CA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D6B59F9-BB51-4420-A694-7D67F6F956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7BE39A-80BA-4BCF-A9F7-A3E917EE0A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8717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3B5B5B0-3566-48FD-9CCF-D79DD8443B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2B19B3-49E0-48B4-A6D4-7251A55F8843}" type="datetimeFigureOut">
              <a:rPr lang="en-US" altLang="en-US"/>
              <a:pPr>
                <a:defRPr/>
              </a:pPr>
              <a:t>11/6/2018</a:t>
            </a:fld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E599ED3-3F6A-4183-95D7-796E8E0684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58D0F5C-C519-405D-B117-C475865802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F1E285-56C9-489B-9D79-8B62BB70F7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FF9C8189-F73B-40A5-9B03-57435C375BF8}" type="datetime1">
              <a:rPr lang="en-US" smtClean="0">
                <a:solidFill>
                  <a:prstClr val="black"/>
                </a:solidFill>
              </a:rPr>
              <a:t>11/6/2018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3079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994C39-9AC0-4034-93AC-000620818B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E8C02C-43E9-42F8-B5FB-F08092BEE7CD}" type="datetimeFigureOut">
              <a:rPr lang="en-US" altLang="en-US"/>
              <a:pPr>
                <a:defRPr/>
              </a:pPr>
              <a:t>11/6/2018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5AF1E2-F766-4F7F-BB81-2C3EAB26D0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F6F686-D182-48EF-8B4E-1BCF2A0948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DA4259-67AC-4EE6-A2F1-F91A57751F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98163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A98C1E-5630-4A37-86E2-760C644895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35B16-8851-49F4-ABAD-C2A3BE7D3277}" type="datetimeFigureOut">
              <a:rPr lang="en-US" altLang="en-US"/>
              <a:pPr>
                <a:defRPr/>
              </a:pPr>
              <a:t>11/6/2018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F0C9D6-D4DC-40C5-B05A-F3427D4D39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A9FC67-2A09-4F21-B533-415511F343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21799B-2FAA-4165-B575-B8A56DB3BA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00856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39A382F-468A-4AF9-9F36-F7C35896F4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7EEA7E-7CF9-43EF-A7BD-29AB6493E91C}" type="datetimeFigureOut">
              <a:rPr lang="en-US" altLang="en-US"/>
              <a:pPr>
                <a:defRPr/>
              </a:pPr>
              <a:t>11/6/2018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9A58544-2EDE-4ADC-AC02-60E031F79B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502160B-ECC0-48C1-AC9B-B3D705976A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769553-AFFD-4696-A348-292BBAC19D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75424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228600"/>
            <a:ext cx="25908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28600"/>
            <a:ext cx="75692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25BF1E4-C5E5-4149-91B4-A26C116353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FB3AF9-B7EA-4C15-8D64-B48935075281}" type="datetimeFigureOut">
              <a:rPr lang="en-US" altLang="en-US"/>
              <a:pPr>
                <a:defRPr/>
              </a:pPr>
              <a:t>11/6/2018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3F1DAA-AF79-48F8-84CF-E9CD7B8D81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704D29-6A83-4564-9F91-3655D8EBE1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D7FC2E-472F-465C-842A-B30D3FE7B0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2237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633D6093-C40E-4F98-ABA0-CA75AB176AA1}" type="datetime1">
              <a:rPr lang="en-US" smtClean="0">
                <a:solidFill>
                  <a:prstClr val="black"/>
                </a:solidFill>
              </a:rPr>
              <a:t>11/6/2018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19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1" y="1600202"/>
            <a:ext cx="721148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7484" y="1600202"/>
            <a:ext cx="721148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8DCFBEFB-65F2-4F20-A3A7-A30B8EC447B7}" type="datetime1">
              <a:rPr lang="en-US" smtClean="0">
                <a:solidFill>
                  <a:prstClr val="black"/>
                </a:solidFill>
              </a:rPr>
              <a:t>11/6/2018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50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E21DE34D-1494-4B49-B017-5FDAB979D29F}" type="datetime1">
              <a:rPr lang="en-US" smtClean="0">
                <a:solidFill>
                  <a:prstClr val="black"/>
                </a:solidFill>
              </a:rPr>
              <a:t>11/6/2018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76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3E6E71B-FB1E-4C85-8203-D968FBBD7C8D}" type="datetime1">
              <a:rPr lang="en-US" smtClean="0">
                <a:solidFill>
                  <a:prstClr val="black"/>
                </a:solidFill>
              </a:rPr>
              <a:t>11/6/2018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8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F929C8F9-CA64-4336-9D5A-F2D1BF2B8CBC}" type="datetime1">
              <a:rPr lang="en-US" smtClean="0">
                <a:solidFill>
                  <a:prstClr val="black"/>
                </a:solidFill>
              </a:rPr>
              <a:t>11/6/2018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872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9E7A1EE4-2F61-4E88-83EE-07ACCDDFF821}" type="datetime1">
              <a:rPr lang="en-US" smtClean="0">
                <a:solidFill>
                  <a:prstClr val="black"/>
                </a:solidFill>
              </a:rPr>
              <a:t>11/6/2018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86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B3ACF223-836C-47C5-812F-6ED6472409A8}" type="datetime1">
              <a:rPr lang="en-US" smtClean="0">
                <a:solidFill>
                  <a:prstClr val="black"/>
                </a:solidFill>
              </a:rPr>
              <a:t>11/6/2018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581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if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319" y="1524000"/>
            <a:ext cx="1131289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111BAA5-7D7F-4A4C-8D39-73C4E075DE61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28603" y="6506450"/>
            <a:ext cx="1146166" cy="32008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36B56-5351-4E62-9D87-394918D218C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31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EE3E1-7F9D-4F20-8530-B403C85CF4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31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696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5C84627-10E1-474C-9816-6F77C38834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28600"/>
            <a:ext cx="10363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6998101-1311-42F5-862F-EF3792D08C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371600"/>
            <a:ext cx="10363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18468" name="Rectangle 4">
            <a:extLst>
              <a:ext uri="{FF2B5EF4-FFF2-40B4-BE49-F238E27FC236}">
                <a16:creationId xmlns:a16="http://schemas.microsoft.com/office/drawing/2014/main" id="{3B24A1D8-BB01-4310-B7E1-E24EAA5C5EC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032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2052EF-8A76-4A27-99B5-4947171A515C}" type="datetimeFigureOut">
              <a:rPr lang="en-US" altLang="en-US"/>
              <a:pPr>
                <a:defRPr/>
              </a:pPr>
              <a:t>11/6/2018</a:t>
            </a:fld>
            <a:endParaRPr lang="en-US" altLang="en-US"/>
          </a:p>
        </p:txBody>
      </p:sp>
      <p:sp>
        <p:nvSpPr>
          <p:cNvPr id="318469" name="Rectangle 5">
            <a:extLst>
              <a:ext uri="{FF2B5EF4-FFF2-40B4-BE49-F238E27FC236}">
                <a16:creationId xmlns:a16="http://schemas.microsoft.com/office/drawing/2014/main" id="{97057926-39CB-468D-A2C5-5B351802E8A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246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8470" name="Rectangle 6">
            <a:extLst>
              <a:ext uri="{FF2B5EF4-FFF2-40B4-BE49-F238E27FC236}">
                <a16:creationId xmlns:a16="http://schemas.microsoft.com/office/drawing/2014/main" id="{4919E789-38B7-4139-8715-AC4A06C198B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504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</a:defRPr>
            </a:lvl1pPr>
          </a:lstStyle>
          <a:p>
            <a:fld id="{20B49D96-9FAA-46DC-8D3B-FD9ACD9AE58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D085381B-61F6-4FFB-83A2-9173F7830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400" y="1295400"/>
            <a:ext cx="5689600" cy="0"/>
          </a:xfrm>
          <a:prstGeom prst="line">
            <a:avLst/>
          </a:prstGeom>
          <a:noFill/>
          <a:ln w="381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1032" name="Line 8">
            <a:extLst>
              <a:ext uri="{FF2B5EF4-FFF2-40B4-BE49-F238E27FC236}">
                <a16:creationId xmlns:a16="http://schemas.microsoft.com/office/drawing/2014/main" id="{CBA0A376-33BC-43BD-A73B-44FB586B4D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1200" y="685800"/>
            <a:ext cx="0" cy="8382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04239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–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–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o-m3loHVbJw?t=94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o-m3loHVbJw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1" y="1673228"/>
            <a:ext cx="10363200" cy="118961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CS5112: Algorithms and Data Structures for Applications</a:t>
            </a:r>
          </a:p>
        </p:txBody>
      </p:sp>
      <p:sp>
        <p:nvSpPr>
          <p:cNvPr id="1556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376651"/>
            <a:ext cx="8534401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Ramin Zabih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Some content from: Wikipedia/Google image search</a:t>
            </a:r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4" name="Picture 3" descr="CULogo187 (5)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4955"/>
            <a:ext cx="2096927" cy="653045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399" y="3239924"/>
            <a:ext cx="10363200" cy="1189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Lecture 20: Image segmentation</a:t>
            </a:r>
          </a:p>
        </p:txBody>
      </p:sp>
    </p:spTree>
    <p:extLst>
      <p:ext uri="{BB962C8B-B14F-4D97-AF65-F5344CB8AC3E}">
        <p14:creationId xmlns:p14="http://schemas.microsoft.com/office/powerpoint/2010/main" val="4035646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24463" y="3594772"/>
            <a:ext cx="1628274" cy="27139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Normalized cuts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Famous computer vision paper (Shi and Malik, 2000) </a:t>
            </a:r>
          </a:p>
          <a:p>
            <a:r>
              <a:rPr lang="en-US" dirty="0"/>
              <a:t>Used spectral methods, i.e. eigenvectors of the affinity matrix</a:t>
            </a:r>
          </a:p>
          <a:p>
            <a:r>
              <a:rPr lang="en-US" dirty="0"/>
              <a:t>Well beyond the scope of this course</a:t>
            </a:r>
          </a:p>
        </p:txBody>
      </p:sp>
      <p:pic>
        <p:nvPicPr>
          <p:cNvPr id="6" name="Picture 2" descr="Comparative segmentation results A : Human Segmentation, Graph-based Salient Object Detection, Normalized Cuts, Efficient Graph-Based, Mean-Shift Â 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450" y="3746837"/>
            <a:ext cx="809625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14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detection and gradients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some applications you need a small value for similar pixels</a:t>
            </a:r>
          </a:p>
          <a:p>
            <a:pPr lvl="1"/>
            <a:r>
              <a:rPr lang="en-US" dirty="0"/>
              <a:t>An edge that you want to follow around an object</a:t>
            </a:r>
          </a:p>
          <a:p>
            <a:r>
              <a:rPr lang="en-US" dirty="0"/>
              <a:t>You can invert affinity, but in practice it works much better to use something based on edge detection</a:t>
            </a:r>
          </a:p>
        </p:txBody>
      </p:sp>
    </p:spTree>
    <p:extLst>
      <p:ext uri="{BB962C8B-B14F-4D97-AF65-F5344CB8AC3E}">
        <p14:creationId xmlns:p14="http://schemas.microsoft.com/office/powerpoint/2010/main" val="421517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detection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basic notions, easily seen in 1D</a:t>
            </a:r>
          </a:p>
          <a:p>
            <a:pPr lvl="1"/>
            <a:r>
              <a:rPr lang="en-US" dirty="0"/>
              <a:t>Large first derivative (gradient, Canny-style)</a:t>
            </a:r>
          </a:p>
          <a:p>
            <a:pPr lvl="1"/>
            <a:r>
              <a:rPr lang="en-US" dirty="0"/>
              <a:t>Zero second derivative (Laplacian)</a:t>
            </a:r>
          </a:p>
        </p:txBody>
      </p:sp>
      <p:pic>
        <p:nvPicPr>
          <p:cNvPr id="4" name="Picture 3" descr="match_filt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8358" y="3149447"/>
            <a:ext cx="9144000" cy="323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94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296E4-9D83-4F9E-9731-228EB4083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Intelligent scissors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F6B4E-FEF1-4A13-9C89-F362795EC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shortest paths</a:t>
            </a:r>
          </a:p>
          <a:p>
            <a:pPr lvl="1"/>
            <a:r>
              <a:rPr lang="en-US" dirty="0"/>
              <a:t>E.N. Mortensen and W.A. Barrett, Interactive Segmentation with Intelligent Scissors, SIGGRAPH 1995</a:t>
            </a:r>
          </a:p>
          <a:p>
            <a:r>
              <a:rPr lang="en-US" dirty="0"/>
              <a:t>Adobe calls this the “Magnetic Lasso”</a:t>
            </a:r>
          </a:p>
          <a:p>
            <a:pPr lvl="1"/>
            <a:r>
              <a:rPr lang="en-US" dirty="0"/>
              <a:t>Video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r>
              <a:rPr lang="en-US" dirty="0"/>
              <a:t>Basic idea: image is a graph, connectivity is how much perpendicular contrast there is between adjacent pixels</a:t>
            </a:r>
          </a:p>
          <a:p>
            <a:pPr lvl="1"/>
            <a:r>
              <a:rPr lang="en-US" dirty="0"/>
              <a:t>Computed based on edge detection</a:t>
            </a:r>
          </a:p>
        </p:txBody>
      </p:sp>
    </p:spTree>
    <p:extLst>
      <p:ext uri="{BB962C8B-B14F-4D97-AF65-F5344CB8AC3E}">
        <p14:creationId xmlns:p14="http://schemas.microsoft.com/office/powerpoint/2010/main" val="2187596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2E4C7-9F32-4EE7-B72D-768103AFF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demonstration</a:t>
            </a:r>
          </a:p>
        </p:txBody>
      </p:sp>
      <p:pic>
        <p:nvPicPr>
          <p:cNvPr id="4" name="Online Media 3" title="Adobe Photoshop Tutorial: Magnetic Lasso Tool">
            <a:hlinkClick r:id="" action="ppaction://media"/>
            <a:extLst>
              <a:ext uri="{FF2B5EF4-FFF2-40B4-BE49-F238E27FC236}">
                <a16:creationId xmlns:a16="http://schemas.microsoft.com/office/drawing/2014/main" id="{97108941-1972-4FBF-A61E-A36AAC5B177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465098" y="2056873"/>
            <a:ext cx="7386493" cy="415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247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Mean shift algorithm</a:t>
            </a:r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Hill climbing algorithm based on local density of data</a:t>
            </a:r>
          </a:p>
          <a:p>
            <a:pPr lvl="1"/>
            <a:r>
              <a:rPr lang="en-US" dirty="0"/>
              <a:t>Density increases as we get near “center”</a:t>
            </a:r>
          </a:p>
        </p:txBody>
      </p:sp>
      <p:sp>
        <p:nvSpPr>
          <p:cNvPr id="928883" name="Line 115"/>
          <p:cNvSpPr>
            <a:spLocks noChangeShapeType="1"/>
          </p:cNvSpPr>
          <p:nvPr/>
        </p:nvSpPr>
        <p:spPr bwMode="auto">
          <a:xfrm>
            <a:off x="5838825" y="3048000"/>
            <a:ext cx="152400" cy="685800"/>
          </a:xfrm>
          <a:prstGeom prst="line">
            <a:avLst/>
          </a:prstGeom>
          <a:noFill/>
          <a:ln w="9525">
            <a:solidFill>
              <a:srgbClr val="F40A0A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8884" name="Line 116"/>
          <p:cNvSpPr>
            <a:spLocks noChangeShapeType="1"/>
          </p:cNvSpPr>
          <p:nvPr/>
        </p:nvSpPr>
        <p:spPr bwMode="auto">
          <a:xfrm flipV="1">
            <a:off x="6067425" y="4724400"/>
            <a:ext cx="152400" cy="228600"/>
          </a:xfrm>
          <a:prstGeom prst="line">
            <a:avLst/>
          </a:prstGeom>
          <a:noFill/>
          <a:ln w="9525">
            <a:solidFill>
              <a:srgbClr val="F40A0A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28885" name="Group 117"/>
          <p:cNvGrpSpPr>
            <a:grpSpLocks/>
          </p:cNvGrpSpPr>
          <p:nvPr/>
        </p:nvGrpSpPr>
        <p:grpSpPr bwMode="auto">
          <a:xfrm>
            <a:off x="6296025" y="4114800"/>
            <a:ext cx="1066800" cy="1447800"/>
            <a:chOff x="840" y="3186"/>
            <a:chExt cx="672" cy="912"/>
          </a:xfrm>
        </p:grpSpPr>
        <p:sp>
          <p:nvSpPr>
            <p:cNvPr id="928886" name="Line 118"/>
            <p:cNvSpPr>
              <a:spLocks noChangeShapeType="1"/>
            </p:cNvSpPr>
            <p:nvPr/>
          </p:nvSpPr>
          <p:spPr bwMode="auto">
            <a:xfrm flipV="1">
              <a:off x="1128" y="3810"/>
              <a:ext cx="0" cy="240"/>
            </a:xfrm>
            <a:prstGeom prst="line">
              <a:avLst/>
            </a:prstGeom>
            <a:noFill/>
            <a:ln w="9525">
              <a:solidFill>
                <a:srgbClr val="F40A0A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887" name="Line 119"/>
            <p:cNvSpPr>
              <a:spLocks noChangeShapeType="1"/>
            </p:cNvSpPr>
            <p:nvPr/>
          </p:nvSpPr>
          <p:spPr bwMode="auto">
            <a:xfrm flipH="1">
              <a:off x="1272" y="3378"/>
              <a:ext cx="96" cy="48"/>
            </a:xfrm>
            <a:prstGeom prst="line">
              <a:avLst/>
            </a:prstGeom>
            <a:noFill/>
            <a:ln w="9525">
              <a:solidFill>
                <a:srgbClr val="F40A0A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888" name="Rectangle 120"/>
            <p:cNvSpPr>
              <a:spLocks noChangeArrowheads="1"/>
            </p:cNvSpPr>
            <p:nvPr/>
          </p:nvSpPr>
          <p:spPr bwMode="auto">
            <a:xfrm>
              <a:off x="840" y="3714"/>
              <a:ext cx="432" cy="384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889" name="Rectangle 121"/>
            <p:cNvSpPr>
              <a:spLocks noChangeArrowheads="1"/>
            </p:cNvSpPr>
            <p:nvPr/>
          </p:nvSpPr>
          <p:spPr bwMode="auto">
            <a:xfrm>
              <a:off x="1080" y="3186"/>
              <a:ext cx="432" cy="384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8890" name="Rectangle 122"/>
          <p:cNvSpPr>
            <a:spLocks noChangeArrowheads="1"/>
          </p:cNvSpPr>
          <p:nvPr/>
        </p:nvSpPr>
        <p:spPr bwMode="auto">
          <a:xfrm>
            <a:off x="5457825" y="3124200"/>
            <a:ext cx="685800" cy="609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8891" name="Rectangle 123"/>
          <p:cNvSpPr>
            <a:spLocks noChangeArrowheads="1"/>
          </p:cNvSpPr>
          <p:nvPr/>
        </p:nvSpPr>
        <p:spPr bwMode="auto">
          <a:xfrm>
            <a:off x="5686425" y="4495800"/>
            <a:ext cx="685800" cy="609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8892" name="Group 124"/>
          <p:cNvGrpSpPr>
            <a:grpSpLocks/>
          </p:cNvGrpSpPr>
          <p:nvPr/>
        </p:nvGrpSpPr>
        <p:grpSpPr bwMode="auto">
          <a:xfrm>
            <a:off x="5457825" y="2971800"/>
            <a:ext cx="1447800" cy="2438400"/>
            <a:chOff x="312" y="2466"/>
            <a:chExt cx="912" cy="1536"/>
          </a:xfrm>
        </p:grpSpPr>
        <p:sp>
          <p:nvSpPr>
            <p:cNvPr id="928893" name="Oval 125"/>
            <p:cNvSpPr>
              <a:spLocks noChangeArrowheads="1"/>
            </p:cNvSpPr>
            <p:nvPr/>
          </p:nvSpPr>
          <p:spPr bwMode="auto">
            <a:xfrm>
              <a:off x="456" y="3042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894" name="Oval 126"/>
            <p:cNvSpPr>
              <a:spLocks noChangeArrowheads="1"/>
            </p:cNvSpPr>
            <p:nvPr/>
          </p:nvSpPr>
          <p:spPr bwMode="auto">
            <a:xfrm>
              <a:off x="552" y="3138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895" name="Oval 127"/>
            <p:cNvSpPr>
              <a:spLocks noChangeArrowheads="1"/>
            </p:cNvSpPr>
            <p:nvPr/>
          </p:nvSpPr>
          <p:spPr bwMode="auto">
            <a:xfrm>
              <a:off x="648" y="3234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896" name="Oval 128"/>
            <p:cNvSpPr>
              <a:spLocks noChangeArrowheads="1"/>
            </p:cNvSpPr>
            <p:nvPr/>
          </p:nvSpPr>
          <p:spPr bwMode="auto">
            <a:xfrm>
              <a:off x="744" y="3330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897" name="Oval 129"/>
            <p:cNvSpPr>
              <a:spLocks noChangeArrowheads="1"/>
            </p:cNvSpPr>
            <p:nvPr/>
          </p:nvSpPr>
          <p:spPr bwMode="auto">
            <a:xfrm>
              <a:off x="840" y="3426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898" name="Oval 130"/>
            <p:cNvSpPr>
              <a:spLocks noChangeArrowheads="1"/>
            </p:cNvSpPr>
            <p:nvPr/>
          </p:nvSpPr>
          <p:spPr bwMode="auto">
            <a:xfrm>
              <a:off x="936" y="3522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899" name="Oval 131"/>
            <p:cNvSpPr>
              <a:spLocks noChangeArrowheads="1"/>
            </p:cNvSpPr>
            <p:nvPr/>
          </p:nvSpPr>
          <p:spPr bwMode="auto">
            <a:xfrm>
              <a:off x="1032" y="3618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00" name="Oval 132"/>
            <p:cNvSpPr>
              <a:spLocks noChangeArrowheads="1"/>
            </p:cNvSpPr>
            <p:nvPr/>
          </p:nvSpPr>
          <p:spPr bwMode="auto">
            <a:xfrm>
              <a:off x="840" y="3426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01" name="Oval 133"/>
            <p:cNvSpPr>
              <a:spLocks noChangeArrowheads="1"/>
            </p:cNvSpPr>
            <p:nvPr/>
          </p:nvSpPr>
          <p:spPr bwMode="auto">
            <a:xfrm>
              <a:off x="936" y="3522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02" name="Oval 134"/>
            <p:cNvSpPr>
              <a:spLocks noChangeArrowheads="1"/>
            </p:cNvSpPr>
            <p:nvPr/>
          </p:nvSpPr>
          <p:spPr bwMode="auto">
            <a:xfrm>
              <a:off x="1032" y="3618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03" name="Oval 135"/>
            <p:cNvSpPr>
              <a:spLocks noChangeArrowheads="1"/>
            </p:cNvSpPr>
            <p:nvPr/>
          </p:nvSpPr>
          <p:spPr bwMode="auto">
            <a:xfrm>
              <a:off x="1128" y="3714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04" name="Oval 136"/>
            <p:cNvSpPr>
              <a:spLocks noChangeArrowheads="1"/>
            </p:cNvSpPr>
            <p:nvPr/>
          </p:nvSpPr>
          <p:spPr bwMode="auto">
            <a:xfrm>
              <a:off x="888" y="3426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05" name="Oval 137"/>
            <p:cNvSpPr>
              <a:spLocks noChangeArrowheads="1"/>
            </p:cNvSpPr>
            <p:nvPr/>
          </p:nvSpPr>
          <p:spPr bwMode="auto">
            <a:xfrm>
              <a:off x="984" y="3522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06" name="Oval 138"/>
            <p:cNvSpPr>
              <a:spLocks noChangeArrowheads="1"/>
            </p:cNvSpPr>
            <p:nvPr/>
          </p:nvSpPr>
          <p:spPr bwMode="auto">
            <a:xfrm>
              <a:off x="1080" y="3618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07" name="Oval 139"/>
            <p:cNvSpPr>
              <a:spLocks noChangeArrowheads="1"/>
            </p:cNvSpPr>
            <p:nvPr/>
          </p:nvSpPr>
          <p:spPr bwMode="auto">
            <a:xfrm>
              <a:off x="1176" y="3714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08" name="Oval 140"/>
            <p:cNvSpPr>
              <a:spLocks noChangeArrowheads="1"/>
            </p:cNvSpPr>
            <p:nvPr/>
          </p:nvSpPr>
          <p:spPr bwMode="auto">
            <a:xfrm>
              <a:off x="792" y="3282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09" name="Oval 141"/>
            <p:cNvSpPr>
              <a:spLocks noChangeArrowheads="1"/>
            </p:cNvSpPr>
            <p:nvPr/>
          </p:nvSpPr>
          <p:spPr bwMode="auto">
            <a:xfrm>
              <a:off x="888" y="3378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10" name="Oval 142"/>
            <p:cNvSpPr>
              <a:spLocks noChangeArrowheads="1"/>
            </p:cNvSpPr>
            <p:nvPr/>
          </p:nvSpPr>
          <p:spPr bwMode="auto">
            <a:xfrm>
              <a:off x="984" y="3474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11" name="Oval 143"/>
            <p:cNvSpPr>
              <a:spLocks noChangeArrowheads="1"/>
            </p:cNvSpPr>
            <p:nvPr/>
          </p:nvSpPr>
          <p:spPr bwMode="auto">
            <a:xfrm>
              <a:off x="1080" y="3570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12" name="Oval 144"/>
            <p:cNvSpPr>
              <a:spLocks noChangeArrowheads="1"/>
            </p:cNvSpPr>
            <p:nvPr/>
          </p:nvSpPr>
          <p:spPr bwMode="auto">
            <a:xfrm>
              <a:off x="888" y="3282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13" name="Oval 145"/>
            <p:cNvSpPr>
              <a:spLocks noChangeArrowheads="1"/>
            </p:cNvSpPr>
            <p:nvPr/>
          </p:nvSpPr>
          <p:spPr bwMode="auto">
            <a:xfrm>
              <a:off x="984" y="3378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14" name="Oval 146"/>
            <p:cNvSpPr>
              <a:spLocks noChangeArrowheads="1"/>
            </p:cNvSpPr>
            <p:nvPr/>
          </p:nvSpPr>
          <p:spPr bwMode="auto">
            <a:xfrm>
              <a:off x="1080" y="3474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15" name="Oval 147"/>
            <p:cNvSpPr>
              <a:spLocks noChangeArrowheads="1"/>
            </p:cNvSpPr>
            <p:nvPr/>
          </p:nvSpPr>
          <p:spPr bwMode="auto">
            <a:xfrm>
              <a:off x="1176" y="3570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16" name="Oval 148"/>
            <p:cNvSpPr>
              <a:spLocks noChangeArrowheads="1"/>
            </p:cNvSpPr>
            <p:nvPr/>
          </p:nvSpPr>
          <p:spPr bwMode="auto">
            <a:xfrm>
              <a:off x="936" y="3378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17" name="Oval 149"/>
            <p:cNvSpPr>
              <a:spLocks noChangeArrowheads="1"/>
            </p:cNvSpPr>
            <p:nvPr/>
          </p:nvSpPr>
          <p:spPr bwMode="auto">
            <a:xfrm>
              <a:off x="1032" y="3474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18" name="Oval 150"/>
            <p:cNvSpPr>
              <a:spLocks noChangeArrowheads="1"/>
            </p:cNvSpPr>
            <p:nvPr/>
          </p:nvSpPr>
          <p:spPr bwMode="auto">
            <a:xfrm>
              <a:off x="936" y="3378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19" name="Oval 151"/>
            <p:cNvSpPr>
              <a:spLocks noChangeArrowheads="1"/>
            </p:cNvSpPr>
            <p:nvPr/>
          </p:nvSpPr>
          <p:spPr bwMode="auto">
            <a:xfrm>
              <a:off x="1032" y="3474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20" name="Oval 152"/>
            <p:cNvSpPr>
              <a:spLocks noChangeArrowheads="1"/>
            </p:cNvSpPr>
            <p:nvPr/>
          </p:nvSpPr>
          <p:spPr bwMode="auto">
            <a:xfrm>
              <a:off x="1128" y="3570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21" name="Oval 153"/>
            <p:cNvSpPr>
              <a:spLocks noChangeArrowheads="1"/>
            </p:cNvSpPr>
            <p:nvPr/>
          </p:nvSpPr>
          <p:spPr bwMode="auto">
            <a:xfrm>
              <a:off x="984" y="3378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22" name="Oval 154"/>
            <p:cNvSpPr>
              <a:spLocks noChangeArrowheads="1"/>
            </p:cNvSpPr>
            <p:nvPr/>
          </p:nvSpPr>
          <p:spPr bwMode="auto">
            <a:xfrm>
              <a:off x="1080" y="3474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23" name="Oval 155"/>
            <p:cNvSpPr>
              <a:spLocks noChangeArrowheads="1"/>
            </p:cNvSpPr>
            <p:nvPr/>
          </p:nvSpPr>
          <p:spPr bwMode="auto">
            <a:xfrm>
              <a:off x="1176" y="3570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24" name="Oval 156"/>
            <p:cNvSpPr>
              <a:spLocks noChangeArrowheads="1"/>
            </p:cNvSpPr>
            <p:nvPr/>
          </p:nvSpPr>
          <p:spPr bwMode="auto">
            <a:xfrm>
              <a:off x="984" y="3330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25" name="Oval 157"/>
            <p:cNvSpPr>
              <a:spLocks noChangeArrowheads="1"/>
            </p:cNvSpPr>
            <p:nvPr/>
          </p:nvSpPr>
          <p:spPr bwMode="auto">
            <a:xfrm>
              <a:off x="1080" y="3426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26" name="Oval 158"/>
            <p:cNvSpPr>
              <a:spLocks noChangeArrowheads="1"/>
            </p:cNvSpPr>
            <p:nvPr/>
          </p:nvSpPr>
          <p:spPr bwMode="auto">
            <a:xfrm>
              <a:off x="1080" y="3330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27" name="Oval 159"/>
            <p:cNvSpPr>
              <a:spLocks noChangeArrowheads="1"/>
            </p:cNvSpPr>
            <p:nvPr/>
          </p:nvSpPr>
          <p:spPr bwMode="auto">
            <a:xfrm>
              <a:off x="1176" y="3426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28" name="Oval 160"/>
            <p:cNvSpPr>
              <a:spLocks noChangeArrowheads="1"/>
            </p:cNvSpPr>
            <p:nvPr/>
          </p:nvSpPr>
          <p:spPr bwMode="auto">
            <a:xfrm>
              <a:off x="744" y="3474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29" name="Oval 161"/>
            <p:cNvSpPr>
              <a:spLocks noChangeArrowheads="1"/>
            </p:cNvSpPr>
            <p:nvPr/>
          </p:nvSpPr>
          <p:spPr bwMode="auto">
            <a:xfrm>
              <a:off x="840" y="3570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30" name="Oval 162"/>
            <p:cNvSpPr>
              <a:spLocks noChangeArrowheads="1"/>
            </p:cNvSpPr>
            <p:nvPr/>
          </p:nvSpPr>
          <p:spPr bwMode="auto">
            <a:xfrm>
              <a:off x="744" y="3474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31" name="Oval 163"/>
            <p:cNvSpPr>
              <a:spLocks noChangeArrowheads="1"/>
            </p:cNvSpPr>
            <p:nvPr/>
          </p:nvSpPr>
          <p:spPr bwMode="auto">
            <a:xfrm>
              <a:off x="840" y="3570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32" name="Oval 164"/>
            <p:cNvSpPr>
              <a:spLocks noChangeArrowheads="1"/>
            </p:cNvSpPr>
            <p:nvPr/>
          </p:nvSpPr>
          <p:spPr bwMode="auto">
            <a:xfrm>
              <a:off x="936" y="3666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33" name="Oval 165"/>
            <p:cNvSpPr>
              <a:spLocks noChangeArrowheads="1"/>
            </p:cNvSpPr>
            <p:nvPr/>
          </p:nvSpPr>
          <p:spPr bwMode="auto">
            <a:xfrm>
              <a:off x="792" y="3474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34" name="Oval 166"/>
            <p:cNvSpPr>
              <a:spLocks noChangeArrowheads="1"/>
            </p:cNvSpPr>
            <p:nvPr/>
          </p:nvSpPr>
          <p:spPr bwMode="auto">
            <a:xfrm>
              <a:off x="888" y="3570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35" name="Oval 167"/>
            <p:cNvSpPr>
              <a:spLocks noChangeArrowheads="1"/>
            </p:cNvSpPr>
            <p:nvPr/>
          </p:nvSpPr>
          <p:spPr bwMode="auto">
            <a:xfrm>
              <a:off x="984" y="3666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36" name="Oval 168"/>
            <p:cNvSpPr>
              <a:spLocks noChangeArrowheads="1"/>
            </p:cNvSpPr>
            <p:nvPr/>
          </p:nvSpPr>
          <p:spPr bwMode="auto">
            <a:xfrm>
              <a:off x="792" y="3426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37" name="Oval 169"/>
            <p:cNvSpPr>
              <a:spLocks noChangeArrowheads="1"/>
            </p:cNvSpPr>
            <p:nvPr/>
          </p:nvSpPr>
          <p:spPr bwMode="auto">
            <a:xfrm>
              <a:off x="888" y="3522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38" name="Oval 170"/>
            <p:cNvSpPr>
              <a:spLocks noChangeArrowheads="1"/>
            </p:cNvSpPr>
            <p:nvPr/>
          </p:nvSpPr>
          <p:spPr bwMode="auto">
            <a:xfrm>
              <a:off x="888" y="3426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39" name="Oval 171"/>
            <p:cNvSpPr>
              <a:spLocks noChangeArrowheads="1"/>
            </p:cNvSpPr>
            <p:nvPr/>
          </p:nvSpPr>
          <p:spPr bwMode="auto">
            <a:xfrm>
              <a:off x="984" y="3522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40" name="Oval 172"/>
            <p:cNvSpPr>
              <a:spLocks noChangeArrowheads="1"/>
            </p:cNvSpPr>
            <p:nvPr/>
          </p:nvSpPr>
          <p:spPr bwMode="auto">
            <a:xfrm>
              <a:off x="600" y="3234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41" name="Oval 173"/>
            <p:cNvSpPr>
              <a:spLocks noChangeArrowheads="1"/>
            </p:cNvSpPr>
            <p:nvPr/>
          </p:nvSpPr>
          <p:spPr bwMode="auto">
            <a:xfrm>
              <a:off x="696" y="3330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42" name="Oval 174"/>
            <p:cNvSpPr>
              <a:spLocks noChangeArrowheads="1"/>
            </p:cNvSpPr>
            <p:nvPr/>
          </p:nvSpPr>
          <p:spPr bwMode="auto">
            <a:xfrm>
              <a:off x="600" y="3234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43" name="Oval 175"/>
            <p:cNvSpPr>
              <a:spLocks noChangeArrowheads="1"/>
            </p:cNvSpPr>
            <p:nvPr/>
          </p:nvSpPr>
          <p:spPr bwMode="auto">
            <a:xfrm>
              <a:off x="696" y="3330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44" name="Oval 176"/>
            <p:cNvSpPr>
              <a:spLocks noChangeArrowheads="1"/>
            </p:cNvSpPr>
            <p:nvPr/>
          </p:nvSpPr>
          <p:spPr bwMode="auto">
            <a:xfrm>
              <a:off x="792" y="3426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45" name="Oval 177"/>
            <p:cNvSpPr>
              <a:spLocks noChangeArrowheads="1"/>
            </p:cNvSpPr>
            <p:nvPr/>
          </p:nvSpPr>
          <p:spPr bwMode="auto">
            <a:xfrm>
              <a:off x="648" y="3234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46" name="Oval 178"/>
            <p:cNvSpPr>
              <a:spLocks noChangeArrowheads="1"/>
            </p:cNvSpPr>
            <p:nvPr/>
          </p:nvSpPr>
          <p:spPr bwMode="auto">
            <a:xfrm>
              <a:off x="744" y="3330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47" name="Oval 179"/>
            <p:cNvSpPr>
              <a:spLocks noChangeArrowheads="1"/>
            </p:cNvSpPr>
            <p:nvPr/>
          </p:nvSpPr>
          <p:spPr bwMode="auto">
            <a:xfrm>
              <a:off x="840" y="3426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48" name="Oval 180"/>
            <p:cNvSpPr>
              <a:spLocks noChangeArrowheads="1"/>
            </p:cNvSpPr>
            <p:nvPr/>
          </p:nvSpPr>
          <p:spPr bwMode="auto">
            <a:xfrm>
              <a:off x="648" y="3186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49" name="Oval 181"/>
            <p:cNvSpPr>
              <a:spLocks noChangeArrowheads="1"/>
            </p:cNvSpPr>
            <p:nvPr/>
          </p:nvSpPr>
          <p:spPr bwMode="auto">
            <a:xfrm>
              <a:off x="744" y="3282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50" name="Oval 182"/>
            <p:cNvSpPr>
              <a:spLocks noChangeArrowheads="1"/>
            </p:cNvSpPr>
            <p:nvPr/>
          </p:nvSpPr>
          <p:spPr bwMode="auto">
            <a:xfrm>
              <a:off x="744" y="3186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51" name="Oval 183"/>
            <p:cNvSpPr>
              <a:spLocks noChangeArrowheads="1"/>
            </p:cNvSpPr>
            <p:nvPr/>
          </p:nvSpPr>
          <p:spPr bwMode="auto">
            <a:xfrm>
              <a:off x="840" y="3282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52" name="Oval 184"/>
            <p:cNvSpPr>
              <a:spLocks noChangeArrowheads="1"/>
            </p:cNvSpPr>
            <p:nvPr/>
          </p:nvSpPr>
          <p:spPr bwMode="auto">
            <a:xfrm>
              <a:off x="840" y="3330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53" name="Oval 185"/>
            <p:cNvSpPr>
              <a:spLocks noChangeArrowheads="1"/>
            </p:cNvSpPr>
            <p:nvPr/>
          </p:nvSpPr>
          <p:spPr bwMode="auto">
            <a:xfrm>
              <a:off x="936" y="3426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54" name="Oval 186"/>
            <p:cNvSpPr>
              <a:spLocks noChangeArrowheads="1"/>
            </p:cNvSpPr>
            <p:nvPr/>
          </p:nvSpPr>
          <p:spPr bwMode="auto">
            <a:xfrm>
              <a:off x="840" y="3330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55" name="Oval 187"/>
            <p:cNvSpPr>
              <a:spLocks noChangeArrowheads="1"/>
            </p:cNvSpPr>
            <p:nvPr/>
          </p:nvSpPr>
          <p:spPr bwMode="auto">
            <a:xfrm>
              <a:off x="936" y="3426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56" name="Oval 188"/>
            <p:cNvSpPr>
              <a:spLocks noChangeArrowheads="1"/>
            </p:cNvSpPr>
            <p:nvPr/>
          </p:nvSpPr>
          <p:spPr bwMode="auto">
            <a:xfrm>
              <a:off x="1032" y="3522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57" name="Oval 189"/>
            <p:cNvSpPr>
              <a:spLocks noChangeArrowheads="1"/>
            </p:cNvSpPr>
            <p:nvPr/>
          </p:nvSpPr>
          <p:spPr bwMode="auto">
            <a:xfrm>
              <a:off x="888" y="3330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58" name="Oval 190"/>
            <p:cNvSpPr>
              <a:spLocks noChangeArrowheads="1"/>
            </p:cNvSpPr>
            <p:nvPr/>
          </p:nvSpPr>
          <p:spPr bwMode="auto">
            <a:xfrm>
              <a:off x="984" y="3426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59" name="Oval 191"/>
            <p:cNvSpPr>
              <a:spLocks noChangeArrowheads="1"/>
            </p:cNvSpPr>
            <p:nvPr/>
          </p:nvSpPr>
          <p:spPr bwMode="auto">
            <a:xfrm>
              <a:off x="1080" y="3522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60" name="Oval 192"/>
            <p:cNvSpPr>
              <a:spLocks noChangeArrowheads="1"/>
            </p:cNvSpPr>
            <p:nvPr/>
          </p:nvSpPr>
          <p:spPr bwMode="auto">
            <a:xfrm>
              <a:off x="888" y="3282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61" name="Oval 193"/>
            <p:cNvSpPr>
              <a:spLocks noChangeArrowheads="1"/>
            </p:cNvSpPr>
            <p:nvPr/>
          </p:nvSpPr>
          <p:spPr bwMode="auto">
            <a:xfrm>
              <a:off x="984" y="3378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62" name="Oval 194"/>
            <p:cNvSpPr>
              <a:spLocks noChangeArrowheads="1"/>
            </p:cNvSpPr>
            <p:nvPr/>
          </p:nvSpPr>
          <p:spPr bwMode="auto">
            <a:xfrm>
              <a:off x="984" y="3282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63" name="Oval 195"/>
            <p:cNvSpPr>
              <a:spLocks noChangeArrowheads="1"/>
            </p:cNvSpPr>
            <p:nvPr/>
          </p:nvSpPr>
          <p:spPr bwMode="auto">
            <a:xfrm>
              <a:off x="1080" y="3378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64" name="Oval 196"/>
            <p:cNvSpPr>
              <a:spLocks noChangeArrowheads="1"/>
            </p:cNvSpPr>
            <p:nvPr/>
          </p:nvSpPr>
          <p:spPr bwMode="auto">
            <a:xfrm>
              <a:off x="888" y="3474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65" name="Oval 197"/>
            <p:cNvSpPr>
              <a:spLocks noChangeArrowheads="1"/>
            </p:cNvSpPr>
            <p:nvPr/>
          </p:nvSpPr>
          <p:spPr bwMode="auto">
            <a:xfrm>
              <a:off x="984" y="3570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66" name="Oval 198"/>
            <p:cNvSpPr>
              <a:spLocks noChangeArrowheads="1"/>
            </p:cNvSpPr>
            <p:nvPr/>
          </p:nvSpPr>
          <p:spPr bwMode="auto">
            <a:xfrm>
              <a:off x="888" y="3474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67" name="Oval 199"/>
            <p:cNvSpPr>
              <a:spLocks noChangeArrowheads="1"/>
            </p:cNvSpPr>
            <p:nvPr/>
          </p:nvSpPr>
          <p:spPr bwMode="auto">
            <a:xfrm>
              <a:off x="984" y="3570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68" name="Oval 200"/>
            <p:cNvSpPr>
              <a:spLocks noChangeArrowheads="1"/>
            </p:cNvSpPr>
            <p:nvPr/>
          </p:nvSpPr>
          <p:spPr bwMode="auto">
            <a:xfrm>
              <a:off x="1080" y="3666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69" name="Oval 201"/>
            <p:cNvSpPr>
              <a:spLocks noChangeArrowheads="1"/>
            </p:cNvSpPr>
            <p:nvPr/>
          </p:nvSpPr>
          <p:spPr bwMode="auto">
            <a:xfrm>
              <a:off x="936" y="3474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70" name="Oval 202"/>
            <p:cNvSpPr>
              <a:spLocks noChangeArrowheads="1"/>
            </p:cNvSpPr>
            <p:nvPr/>
          </p:nvSpPr>
          <p:spPr bwMode="auto">
            <a:xfrm>
              <a:off x="1032" y="3570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71" name="Oval 203"/>
            <p:cNvSpPr>
              <a:spLocks noChangeArrowheads="1"/>
            </p:cNvSpPr>
            <p:nvPr/>
          </p:nvSpPr>
          <p:spPr bwMode="auto">
            <a:xfrm>
              <a:off x="1128" y="3666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72" name="Oval 204"/>
            <p:cNvSpPr>
              <a:spLocks noChangeArrowheads="1"/>
            </p:cNvSpPr>
            <p:nvPr/>
          </p:nvSpPr>
          <p:spPr bwMode="auto">
            <a:xfrm>
              <a:off x="936" y="3426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73" name="Oval 205"/>
            <p:cNvSpPr>
              <a:spLocks noChangeArrowheads="1"/>
            </p:cNvSpPr>
            <p:nvPr/>
          </p:nvSpPr>
          <p:spPr bwMode="auto">
            <a:xfrm>
              <a:off x="1032" y="3522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74" name="Oval 206"/>
            <p:cNvSpPr>
              <a:spLocks noChangeArrowheads="1"/>
            </p:cNvSpPr>
            <p:nvPr/>
          </p:nvSpPr>
          <p:spPr bwMode="auto">
            <a:xfrm>
              <a:off x="1032" y="3426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75" name="Oval 207"/>
            <p:cNvSpPr>
              <a:spLocks noChangeArrowheads="1"/>
            </p:cNvSpPr>
            <p:nvPr/>
          </p:nvSpPr>
          <p:spPr bwMode="auto">
            <a:xfrm>
              <a:off x="1128" y="3522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76" name="Oval 208"/>
            <p:cNvSpPr>
              <a:spLocks noChangeArrowheads="1"/>
            </p:cNvSpPr>
            <p:nvPr/>
          </p:nvSpPr>
          <p:spPr bwMode="auto">
            <a:xfrm>
              <a:off x="552" y="3090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77" name="Oval 209"/>
            <p:cNvSpPr>
              <a:spLocks noChangeArrowheads="1"/>
            </p:cNvSpPr>
            <p:nvPr/>
          </p:nvSpPr>
          <p:spPr bwMode="auto">
            <a:xfrm>
              <a:off x="408" y="2994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78" name="Oval 210"/>
            <p:cNvSpPr>
              <a:spLocks noChangeArrowheads="1"/>
            </p:cNvSpPr>
            <p:nvPr/>
          </p:nvSpPr>
          <p:spPr bwMode="auto">
            <a:xfrm>
              <a:off x="456" y="2946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79" name="Oval 211"/>
            <p:cNvSpPr>
              <a:spLocks noChangeArrowheads="1"/>
            </p:cNvSpPr>
            <p:nvPr/>
          </p:nvSpPr>
          <p:spPr bwMode="auto">
            <a:xfrm>
              <a:off x="456" y="2898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80" name="Oval 212"/>
            <p:cNvSpPr>
              <a:spLocks noChangeArrowheads="1"/>
            </p:cNvSpPr>
            <p:nvPr/>
          </p:nvSpPr>
          <p:spPr bwMode="auto">
            <a:xfrm>
              <a:off x="408" y="2850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81" name="Oval 213"/>
            <p:cNvSpPr>
              <a:spLocks noChangeArrowheads="1"/>
            </p:cNvSpPr>
            <p:nvPr/>
          </p:nvSpPr>
          <p:spPr bwMode="auto">
            <a:xfrm>
              <a:off x="456" y="2802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82" name="Oval 214"/>
            <p:cNvSpPr>
              <a:spLocks noChangeArrowheads="1"/>
            </p:cNvSpPr>
            <p:nvPr/>
          </p:nvSpPr>
          <p:spPr bwMode="auto">
            <a:xfrm>
              <a:off x="408" y="2754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83" name="Oval 215"/>
            <p:cNvSpPr>
              <a:spLocks noChangeArrowheads="1"/>
            </p:cNvSpPr>
            <p:nvPr/>
          </p:nvSpPr>
          <p:spPr bwMode="auto">
            <a:xfrm>
              <a:off x="360" y="2610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84" name="Oval 216"/>
            <p:cNvSpPr>
              <a:spLocks noChangeArrowheads="1"/>
            </p:cNvSpPr>
            <p:nvPr/>
          </p:nvSpPr>
          <p:spPr bwMode="auto">
            <a:xfrm>
              <a:off x="312" y="2466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85" name="Oval 217"/>
            <p:cNvSpPr>
              <a:spLocks noChangeArrowheads="1"/>
            </p:cNvSpPr>
            <p:nvPr/>
          </p:nvSpPr>
          <p:spPr bwMode="auto">
            <a:xfrm>
              <a:off x="888" y="3858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86" name="Oval 218"/>
            <p:cNvSpPr>
              <a:spLocks noChangeArrowheads="1"/>
            </p:cNvSpPr>
            <p:nvPr/>
          </p:nvSpPr>
          <p:spPr bwMode="auto">
            <a:xfrm>
              <a:off x="984" y="3954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87" name="Oval 219"/>
            <p:cNvSpPr>
              <a:spLocks noChangeArrowheads="1"/>
            </p:cNvSpPr>
            <p:nvPr/>
          </p:nvSpPr>
          <p:spPr bwMode="auto">
            <a:xfrm>
              <a:off x="984" y="3906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88" name="Oval 220"/>
            <p:cNvSpPr>
              <a:spLocks noChangeArrowheads="1"/>
            </p:cNvSpPr>
            <p:nvPr/>
          </p:nvSpPr>
          <p:spPr bwMode="auto">
            <a:xfrm>
              <a:off x="840" y="3810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89" name="Oval 221"/>
            <p:cNvSpPr>
              <a:spLocks noChangeArrowheads="1"/>
            </p:cNvSpPr>
            <p:nvPr/>
          </p:nvSpPr>
          <p:spPr bwMode="auto">
            <a:xfrm>
              <a:off x="888" y="3762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90" name="Oval 222"/>
            <p:cNvSpPr>
              <a:spLocks noChangeArrowheads="1"/>
            </p:cNvSpPr>
            <p:nvPr/>
          </p:nvSpPr>
          <p:spPr bwMode="auto">
            <a:xfrm>
              <a:off x="888" y="3714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91" name="Oval 223"/>
            <p:cNvSpPr>
              <a:spLocks noChangeArrowheads="1"/>
            </p:cNvSpPr>
            <p:nvPr/>
          </p:nvSpPr>
          <p:spPr bwMode="auto">
            <a:xfrm>
              <a:off x="840" y="3666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92" name="Oval 224"/>
            <p:cNvSpPr>
              <a:spLocks noChangeArrowheads="1"/>
            </p:cNvSpPr>
            <p:nvPr/>
          </p:nvSpPr>
          <p:spPr bwMode="auto">
            <a:xfrm>
              <a:off x="888" y="3618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93" name="Oval 225"/>
            <p:cNvSpPr>
              <a:spLocks noChangeArrowheads="1"/>
            </p:cNvSpPr>
            <p:nvPr/>
          </p:nvSpPr>
          <p:spPr bwMode="auto">
            <a:xfrm>
              <a:off x="504" y="3714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5011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883" grpId="0" animBg="1"/>
      <p:bldP spid="928884" grpId="0" animBg="1"/>
      <p:bldP spid="928890" grpId="0" animBg="1"/>
      <p:bldP spid="92889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BC6FD-4538-407B-B750-230751E1E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mean shift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B0839C-7EEF-471C-8E2F-4A4FCE8F03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About as simple and effective an algorithm as anything</a:t>
                </a:r>
              </a:p>
              <a:p>
                <a:r>
                  <a:rPr lang="en-US" dirty="0"/>
                  <a:t>Only one parameter!</a:t>
                </a:r>
              </a:p>
              <a:p>
                <a:r>
                  <a:rPr lang="en-US" dirty="0"/>
                  <a:t>Given a box of radius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Compute the centroid of the data within the box</a:t>
                </a:r>
              </a:p>
              <a:p>
                <a:pPr lvl="1"/>
                <a:r>
                  <a:rPr lang="en-US" dirty="0"/>
                  <a:t>Subtract the center of the box</a:t>
                </a:r>
              </a:p>
              <a:p>
                <a:pPr lvl="1"/>
                <a:r>
                  <a:rPr lang="en-US" dirty="0"/>
                  <a:t>This is the mean shift vector</a:t>
                </a:r>
              </a:p>
              <a:p>
                <a:r>
                  <a:rPr lang="en-US" dirty="0"/>
                  <a:t>Take a (scaled) step in that direction until you are ‘done’</a:t>
                </a:r>
              </a:p>
              <a:p>
                <a:r>
                  <a:rPr lang="en-US" dirty="0"/>
                  <a:t>Computes a local mode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B0839C-7EEF-471C-8E2F-4A4FCE8F03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4988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8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 modes</a:t>
            </a:r>
          </a:p>
        </p:txBody>
      </p:sp>
      <p:pic>
        <p:nvPicPr>
          <p:cNvPr id="9328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638" y="1961145"/>
            <a:ext cx="3028950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28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8" y="4202694"/>
            <a:ext cx="2952750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287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014" y="2107194"/>
            <a:ext cx="4029075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270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Mean shift segmentations</a:t>
            </a:r>
          </a:p>
        </p:txBody>
      </p:sp>
      <p:pic>
        <p:nvPicPr>
          <p:cNvPr id="947205" name="Picture 5" descr="ro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2404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7207" name="Picture 7" descr="room_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1633569"/>
            <a:ext cx="241935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7209" name="Picture 9" descr="han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4" y="4186270"/>
            <a:ext cx="2886075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7211" name="Picture 11" descr="hand_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576" y="4195795"/>
            <a:ext cx="286702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7213" name="Picture 13" descr="landscape4_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700244"/>
            <a:ext cx="344805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34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ED762-00A6-4505-8D02-6C36E91E9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Multi-modal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85366-F220-4096-A6B5-D8D91C2CF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Statistics has historically focused on unimodal distributions</a:t>
            </a:r>
          </a:p>
          <a:p>
            <a:pPr lvl="1"/>
            <a:r>
              <a:rPr lang="en-US" dirty="0"/>
              <a:t>Normal distribution, justified by the Central Limit Theorem (Gauss)</a:t>
            </a:r>
          </a:p>
          <a:p>
            <a:r>
              <a:rPr lang="en-US" dirty="0"/>
              <a:t>Multi-modal distributions are:</a:t>
            </a:r>
          </a:p>
          <a:p>
            <a:pPr lvl="1"/>
            <a:r>
              <a:rPr lang="en-US" dirty="0"/>
              <a:t>Problematic</a:t>
            </a:r>
          </a:p>
          <a:p>
            <a:pPr lvl="1"/>
            <a:r>
              <a:rPr lang="en-US" dirty="0"/>
              <a:t>All over the place in computer vision</a:t>
            </a:r>
          </a:p>
          <a:p>
            <a:pPr lvl="2"/>
            <a:r>
              <a:rPr lang="en-US" dirty="0"/>
              <a:t>Even compared to machine learning</a:t>
            </a:r>
          </a:p>
          <a:p>
            <a:r>
              <a:rPr lang="en-US" dirty="0"/>
              <a:t>Why are they hard? How do we handle them?</a:t>
            </a:r>
          </a:p>
        </p:txBody>
      </p:sp>
    </p:spTree>
    <p:extLst>
      <p:ext uri="{BB962C8B-B14F-4D97-AF65-F5344CB8AC3E}">
        <p14:creationId xmlns:p14="http://schemas.microsoft.com/office/powerpoint/2010/main" val="3308387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Segmentation, in grayscale and color images</a:t>
            </a:r>
          </a:p>
          <a:p>
            <a:r>
              <a:rPr lang="en-US" dirty="0"/>
              <a:t>Image representations</a:t>
            </a:r>
          </a:p>
          <a:p>
            <a:r>
              <a:rPr lang="en-US" dirty="0"/>
              <a:t>Edge detection</a:t>
            </a:r>
          </a:p>
          <a:p>
            <a:r>
              <a:rPr lang="en-US" dirty="0"/>
              <a:t>Segmentation with shortest paths</a:t>
            </a:r>
          </a:p>
          <a:p>
            <a:r>
              <a:rPr lang="en-US" dirty="0"/>
              <a:t>Clustering based segmentation</a:t>
            </a:r>
          </a:p>
          <a:p>
            <a:r>
              <a:rPr lang="en-US" dirty="0"/>
              <a:t>Mean shift segmentation</a:t>
            </a:r>
          </a:p>
          <a:p>
            <a:r>
              <a:rPr lang="en-US" dirty="0"/>
              <a:t>Non-parametric density estimation (</a:t>
            </a:r>
            <a:r>
              <a:rPr lang="en-US" dirty="0" err="1"/>
              <a:t>Parzen</a:t>
            </a:r>
            <a:r>
              <a:rPr lang="en-US" dirty="0"/>
              <a:t>)</a:t>
            </a:r>
          </a:p>
          <a:p>
            <a:r>
              <a:rPr lang="en-US" dirty="0"/>
              <a:t>Multi-modal distributions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829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BC7A-292A-4994-AC1D-B30CC7885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Multi-modal distributions are hard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768C1-3901-492C-B8D7-514AD7B76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1" cy="4525963"/>
          </a:xfrm>
        </p:spPr>
        <p:txBody>
          <a:bodyPr/>
          <a:lstStyle/>
          <a:p>
            <a:r>
              <a:rPr lang="en-US" dirty="0"/>
              <a:t>Standard statistical measures are not meaningful</a:t>
            </a:r>
          </a:p>
          <a:p>
            <a:pPr lvl="1"/>
            <a:r>
              <a:rPr lang="en-US" dirty="0"/>
              <a:t>They often implicitly assume normal distribution</a:t>
            </a:r>
          </a:p>
          <a:p>
            <a:pPr lvl="2"/>
            <a:r>
              <a:rPr lang="en-US" dirty="0"/>
              <a:t>Or something very close to it</a:t>
            </a:r>
          </a:p>
          <a:p>
            <a:r>
              <a:rPr lang="en-US" dirty="0"/>
              <a:t>This is sometimes described in terms of outliers</a:t>
            </a:r>
          </a:p>
          <a:p>
            <a:r>
              <a:rPr lang="en-US" dirty="0"/>
              <a:t>What is the average weight of the humans in this picture?</a:t>
            </a:r>
          </a:p>
        </p:txBody>
      </p:sp>
      <p:pic>
        <p:nvPicPr>
          <p:cNvPr id="1026" name="Picture 2" descr="Image result for kindergarten cop">
            <a:extLst>
              <a:ext uri="{FF2B5EF4-FFF2-40B4-BE49-F238E27FC236}">
                <a16:creationId xmlns:a16="http://schemas.microsoft.com/office/drawing/2014/main" id="{1D3EC523-F586-40BD-BDD3-92190FCC6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877" y="4297710"/>
            <a:ext cx="3998246" cy="244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06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E68DE-BDC0-4503-841B-5A50B6DA3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handle?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8A17A-DCEC-4074-9D1B-846C485B0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Easiest cases:</a:t>
            </a:r>
          </a:p>
          <a:p>
            <a:pPr lvl="1"/>
            <a:r>
              <a:rPr lang="en-US" dirty="0"/>
              <a:t>Very small number of outliers</a:t>
            </a:r>
          </a:p>
          <a:p>
            <a:pPr lvl="2"/>
            <a:r>
              <a:rPr lang="en-US" dirty="0"/>
              <a:t>Statistics textbook historically suggest you plot your data and filter it (!)</a:t>
            </a:r>
          </a:p>
          <a:p>
            <a:pPr lvl="2"/>
            <a:r>
              <a:rPr lang="en-US" dirty="0"/>
              <a:t>But you can sometimes pre-filter the data</a:t>
            </a:r>
          </a:p>
          <a:p>
            <a:pPr lvl="1"/>
            <a:r>
              <a:rPr lang="en-US" dirty="0"/>
              <a:t>Two gaussians (mixture of gaussians, aka MOG)</a:t>
            </a:r>
          </a:p>
          <a:p>
            <a:pPr lvl="2"/>
            <a:r>
              <a:rPr lang="en-US" dirty="0"/>
              <a:t>Example: mischievous lab partner in chemistry</a:t>
            </a:r>
          </a:p>
        </p:txBody>
      </p:sp>
    </p:spTree>
    <p:extLst>
      <p:ext uri="{BB962C8B-B14F-4D97-AF65-F5344CB8AC3E}">
        <p14:creationId xmlns:p14="http://schemas.microsoft.com/office/powerpoint/2010/main" val="702096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B71B6-4470-4B4A-A6DD-91F650674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gaussians</a:t>
            </a:r>
          </a:p>
        </p:txBody>
      </p:sp>
      <p:pic>
        <p:nvPicPr>
          <p:cNvPr id="2050" name="Picture 2" descr="Image result for two gaussians">
            <a:extLst>
              <a:ext uri="{FF2B5EF4-FFF2-40B4-BE49-F238E27FC236}">
                <a16:creationId xmlns:a16="http://schemas.microsoft.com/office/drawing/2014/main" id="{D50C5638-DAB0-44D5-9E8A-F19F7DC97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078" y="1990107"/>
            <a:ext cx="5442527" cy="4375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08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BC5A6-14F4-458A-BC34-FC9DBC47A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algorithm: expectation maximization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57213-A5DE-446E-925A-86316901D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 chicken and egg problem</a:t>
            </a:r>
          </a:p>
          <a:p>
            <a:r>
              <a:rPr lang="en-US" dirty="0"/>
              <a:t>If we knew which data is water and which is beer, we could compute the mean and variance separately</a:t>
            </a:r>
          </a:p>
          <a:p>
            <a:r>
              <a:rPr lang="en-US" dirty="0"/>
              <a:t>If we know the mean and variance were for beer and water, we could figure out which data is water and which is beer</a:t>
            </a:r>
          </a:p>
          <a:p>
            <a:r>
              <a:rPr lang="en-US" dirty="0"/>
              <a:t>But we don’t know anything!</a:t>
            </a:r>
          </a:p>
          <a:p>
            <a:r>
              <a:rPr lang="en-US" dirty="0"/>
              <a:t>So, just like in k-means, we guess and iterate</a:t>
            </a:r>
          </a:p>
        </p:txBody>
      </p:sp>
    </p:spTree>
    <p:extLst>
      <p:ext uri="{BB962C8B-B14F-4D97-AF65-F5344CB8AC3E}">
        <p14:creationId xmlns:p14="http://schemas.microsoft.com/office/powerpoint/2010/main" val="22028733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>
            <a:extLst>
              <a:ext uri="{FF2B5EF4-FFF2-40B4-BE49-F238E27FC236}">
                <a16:creationId xmlns:a16="http://schemas.microsoft.com/office/drawing/2014/main" id="{AFE8F648-097C-4E53-8052-978E3E0BD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ext Box 3">
            <a:extLst>
              <a:ext uri="{FF2B5EF4-FFF2-40B4-BE49-F238E27FC236}">
                <a16:creationId xmlns:a16="http://schemas.microsoft.com/office/drawing/2014/main" id="{45DA7444-A369-492E-9F9C-9807CE57C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8925" y="5143500"/>
            <a:ext cx="1676400" cy="641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b="1">
                <a:solidFill>
                  <a:srgbClr val="FFFFFF"/>
                </a:solidFill>
                <a:latin typeface="Times New Roman" panose="02020603050405020304" pitchFamily="18" charset="0"/>
              </a:rPr>
              <a:t>From P. Smyth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b="1">
                <a:solidFill>
                  <a:srgbClr val="FFFFFF"/>
                </a:solidFill>
                <a:latin typeface="Times New Roman" panose="02020603050405020304" pitchFamily="18" charset="0"/>
              </a:rPr>
              <a:t>ICML 2001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>
            <a:extLst>
              <a:ext uri="{FF2B5EF4-FFF2-40B4-BE49-F238E27FC236}">
                <a16:creationId xmlns:a16="http://schemas.microsoft.com/office/drawing/2014/main" id="{1704111B-3363-4FBF-A6D6-F5A3AC312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Text Box 4">
            <a:extLst>
              <a:ext uri="{FF2B5EF4-FFF2-40B4-BE49-F238E27FC236}">
                <a16:creationId xmlns:a16="http://schemas.microsoft.com/office/drawing/2014/main" id="{BAB285A6-940B-4EEC-A6D2-FA432A39A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8925" y="5143500"/>
            <a:ext cx="1676400" cy="641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b="1">
                <a:solidFill>
                  <a:srgbClr val="FFFFFF"/>
                </a:solidFill>
                <a:latin typeface="Times New Roman" panose="02020603050405020304" pitchFamily="18" charset="0"/>
              </a:rPr>
              <a:t>From P. Smyth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b="1">
                <a:solidFill>
                  <a:srgbClr val="FFFFFF"/>
                </a:solidFill>
                <a:latin typeface="Times New Roman" panose="02020603050405020304" pitchFamily="18" charset="0"/>
              </a:rPr>
              <a:t>ICML 2001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>
            <a:extLst>
              <a:ext uri="{FF2B5EF4-FFF2-40B4-BE49-F238E27FC236}">
                <a16:creationId xmlns:a16="http://schemas.microsoft.com/office/drawing/2014/main" id="{2AC67B8C-0CC0-4D0F-9905-9FCB61E76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Text Box 3">
            <a:extLst>
              <a:ext uri="{FF2B5EF4-FFF2-40B4-BE49-F238E27FC236}">
                <a16:creationId xmlns:a16="http://schemas.microsoft.com/office/drawing/2014/main" id="{CD59BFA9-AC69-462A-84B8-453FE7467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8925" y="5143500"/>
            <a:ext cx="1676400" cy="641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b="1">
                <a:solidFill>
                  <a:srgbClr val="FFFFFF"/>
                </a:solidFill>
                <a:latin typeface="Times New Roman" panose="02020603050405020304" pitchFamily="18" charset="0"/>
              </a:rPr>
              <a:t>From P. Smyth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b="1">
                <a:solidFill>
                  <a:srgbClr val="FFFFFF"/>
                </a:solidFill>
                <a:latin typeface="Times New Roman" panose="02020603050405020304" pitchFamily="18" charset="0"/>
              </a:rPr>
              <a:t>ICML 2001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>
            <a:extLst>
              <a:ext uri="{FF2B5EF4-FFF2-40B4-BE49-F238E27FC236}">
                <a16:creationId xmlns:a16="http://schemas.microsoft.com/office/drawing/2014/main" id="{C5B2961D-F77A-47C5-9B30-0009F4211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Text Box 3">
            <a:extLst>
              <a:ext uri="{FF2B5EF4-FFF2-40B4-BE49-F238E27FC236}">
                <a16:creationId xmlns:a16="http://schemas.microsoft.com/office/drawing/2014/main" id="{B1CBFDEC-E0A0-48DF-8193-3A900AE3F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8925" y="5143500"/>
            <a:ext cx="1676400" cy="641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b="1">
                <a:solidFill>
                  <a:srgbClr val="FFFFFF"/>
                </a:solidFill>
                <a:latin typeface="Times New Roman" panose="02020603050405020304" pitchFamily="18" charset="0"/>
              </a:rPr>
              <a:t>From P. Smyth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b="1">
                <a:solidFill>
                  <a:srgbClr val="FFFFFF"/>
                </a:solidFill>
                <a:latin typeface="Times New Roman" panose="02020603050405020304" pitchFamily="18" charset="0"/>
              </a:rPr>
              <a:t>ICML 2001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>
            <a:extLst>
              <a:ext uri="{FF2B5EF4-FFF2-40B4-BE49-F238E27FC236}">
                <a16:creationId xmlns:a16="http://schemas.microsoft.com/office/drawing/2014/main" id="{C0F5F45B-194B-4F4C-A7E5-4D5112ED1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Text Box 3">
            <a:extLst>
              <a:ext uri="{FF2B5EF4-FFF2-40B4-BE49-F238E27FC236}">
                <a16:creationId xmlns:a16="http://schemas.microsoft.com/office/drawing/2014/main" id="{10A13FF3-DBA8-40F9-97EF-731998E06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8925" y="5143500"/>
            <a:ext cx="1676400" cy="641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b="1">
                <a:solidFill>
                  <a:srgbClr val="FFFFFF"/>
                </a:solidFill>
                <a:latin typeface="Times New Roman" panose="02020603050405020304" pitchFamily="18" charset="0"/>
              </a:rPr>
              <a:t>From P. Smyth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b="1">
                <a:solidFill>
                  <a:srgbClr val="FFFFFF"/>
                </a:solidFill>
                <a:latin typeface="Times New Roman" panose="02020603050405020304" pitchFamily="18" charset="0"/>
              </a:rPr>
              <a:t>ICML 2001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>
            <a:extLst>
              <a:ext uri="{FF2B5EF4-FFF2-40B4-BE49-F238E27FC236}">
                <a16:creationId xmlns:a16="http://schemas.microsoft.com/office/drawing/2014/main" id="{A036E78F-A2D8-4A14-B450-4B8EA3399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Text Box 3">
            <a:extLst>
              <a:ext uri="{FF2B5EF4-FFF2-40B4-BE49-F238E27FC236}">
                <a16:creationId xmlns:a16="http://schemas.microsoft.com/office/drawing/2014/main" id="{194EF606-7C17-4D34-9290-17BB6A88A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8925" y="5143500"/>
            <a:ext cx="1676400" cy="641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b="1">
                <a:solidFill>
                  <a:srgbClr val="FFFFFF"/>
                </a:solidFill>
                <a:latin typeface="Times New Roman" panose="02020603050405020304" pitchFamily="18" charset="0"/>
              </a:rPr>
              <a:t>From P. Smyth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b="1">
                <a:solidFill>
                  <a:srgbClr val="FFFFFF"/>
                </a:solidFill>
                <a:latin typeface="Times New Roman" panose="02020603050405020304" pitchFamily="18" charset="0"/>
              </a:rPr>
              <a:t>ICML 2001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 and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Images are 2D arrays, typically 512-by-512 or bigger</a:t>
            </a:r>
          </a:p>
          <a:p>
            <a:pPr lvl="1"/>
            <a:r>
              <a:rPr lang="en-US" dirty="0"/>
              <a:t>Video is images at 30 </a:t>
            </a:r>
            <a:r>
              <a:rPr lang="en-US" dirty="0" err="1"/>
              <a:t>hz</a:t>
            </a:r>
            <a:endParaRPr lang="en-US" dirty="0"/>
          </a:p>
          <a:p>
            <a:r>
              <a:rPr lang="en-US" dirty="0"/>
              <a:t>Entries are 8 bit (grayscale) or 24 bit (R/G/B color)</a:t>
            </a:r>
          </a:p>
          <a:p>
            <a:pPr lvl="1"/>
            <a:r>
              <a:rPr lang="en-US" dirty="0"/>
              <a:t>Black is 0 or 0/0/0, white is 255 or 255/255/255</a:t>
            </a:r>
          </a:p>
          <a:p>
            <a:r>
              <a:rPr lang="en-US" dirty="0"/>
              <a:t>Segmentation: produce a meaningful partition of the image</a:t>
            </a:r>
          </a:p>
          <a:p>
            <a:pPr lvl="1"/>
            <a:r>
              <a:rPr lang="en-US" dirty="0"/>
              <a:t>Allegedly task independent</a:t>
            </a:r>
          </a:p>
          <a:p>
            <a:r>
              <a:rPr lang="en-US" dirty="0"/>
              <a:t>Warning: color does not work the way you think it does</a:t>
            </a:r>
          </a:p>
          <a:p>
            <a:pPr lvl="1"/>
            <a:r>
              <a:rPr lang="en-US" dirty="0"/>
              <a:t>“Color constancy”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34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>
            <a:extLst>
              <a:ext uri="{FF2B5EF4-FFF2-40B4-BE49-F238E27FC236}">
                <a16:creationId xmlns:a16="http://schemas.microsoft.com/office/drawing/2014/main" id="{44762F54-7EFB-4359-9C46-8E03E2970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Text Box 3">
            <a:extLst>
              <a:ext uri="{FF2B5EF4-FFF2-40B4-BE49-F238E27FC236}">
                <a16:creationId xmlns:a16="http://schemas.microsoft.com/office/drawing/2014/main" id="{AE5E3591-2675-49A3-BE78-CDDFFBCC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8925" y="5143500"/>
            <a:ext cx="1676400" cy="641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b="1">
                <a:solidFill>
                  <a:srgbClr val="FFFFFF"/>
                </a:solidFill>
                <a:latin typeface="Times New Roman" panose="02020603050405020304" pitchFamily="18" charset="0"/>
              </a:rPr>
              <a:t>From P. Smyth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b="1">
                <a:solidFill>
                  <a:srgbClr val="FFFFFF"/>
                </a:solidFill>
                <a:latin typeface="Times New Roman" panose="02020603050405020304" pitchFamily="18" charset="0"/>
              </a:rPr>
              <a:t>ICML 2001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</a:t>
            </a:r>
            <a:r>
              <a:rPr lang="en-US"/>
              <a:t>and feature space</a:t>
            </a:r>
            <a:endParaRPr lang="en-US" dirty="0"/>
          </a:p>
        </p:txBody>
      </p:sp>
      <p:pic>
        <p:nvPicPr>
          <p:cNvPr id="9308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335" y="2456281"/>
            <a:ext cx="9671315" cy="3575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3093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segmentation example</a:t>
            </a:r>
          </a:p>
        </p:txBody>
      </p:sp>
      <p:pic>
        <p:nvPicPr>
          <p:cNvPr id="4098" name="Picture 2" descr="https://4.bp.blogspot.com/-SGiCjY2JMGY/WVyiaxNYhfI/AAAAAAAABdM/GKKV45UOFvUAXQhODGL_xMQwrNJzml2VwCLcBGAs/s1600/kmeans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300" y="1995237"/>
            <a:ext cx="9265399" cy="4285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452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constancy famous example</a:t>
            </a:r>
          </a:p>
        </p:txBody>
      </p:sp>
      <p:pic>
        <p:nvPicPr>
          <p:cNvPr id="3074" name="Picture 2" descr="https://upload.wikimedia.org/wikipedia/commons/6/60/Grey_square_optical_illus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442" y="2141784"/>
            <a:ext cx="5733179" cy="445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791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segmentation algorithms</a:t>
            </a:r>
          </a:p>
        </p:txBody>
      </p:sp>
      <p:pic>
        <p:nvPicPr>
          <p:cNvPr id="6146" name="Picture 2" descr="Comparative segmentation results A : Human Segmentation, Graph-based Salient Object Detection, Normalized Cuts, Efficient Graph-Based, Mean-Shift Â 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860" y="2450514"/>
            <a:ext cx="809625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253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common image representations used for most algorithms and image processing</a:t>
            </a:r>
          </a:p>
          <a:p>
            <a:r>
              <a:rPr lang="en-US" dirty="0"/>
              <a:t>1. Array representation. This is what a camera produces.</a:t>
            </a:r>
          </a:p>
          <a:p>
            <a:r>
              <a:rPr lang="en-US" dirty="0"/>
              <a:t>2. Feature representation, where each pixel is mapped into a feature space. Simplest example: feature = intensity or color.</a:t>
            </a:r>
          </a:p>
          <a:p>
            <a:r>
              <a:rPr lang="en-US" dirty="0"/>
              <a:t>3. Graph representation. Pixels are nodes, edges connect adjacent pixels, usually 4-connected (grid)</a:t>
            </a:r>
          </a:p>
        </p:txBody>
      </p:sp>
      <p:pic>
        <p:nvPicPr>
          <p:cNvPr id="5124" name="Picture 4" descr="https://blogs.mathworks.com/steve/files/image_graphs_basic_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041" y="5241130"/>
            <a:ext cx="1647491" cy="123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76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as a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Nodes are pixels, edges connect adjacent pixels</a:t>
                </a:r>
              </a:p>
              <a:p>
                <a:r>
                  <a:rPr lang="en-US" dirty="0"/>
                  <a:t>Question: what weights do we put on the edges?</a:t>
                </a:r>
              </a:p>
              <a:p>
                <a:r>
                  <a:rPr lang="en-US" dirty="0"/>
                  <a:t>This depends on what we are trying to compute</a:t>
                </a:r>
              </a:p>
              <a:p>
                <a:r>
                  <a:rPr lang="en-US" dirty="0"/>
                  <a:t>Sometimes we want to know how similar two pixels are</a:t>
                </a:r>
              </a:p>
              <a:p>
                <a:r>
                  <a:rPr lang="en-US" dirty="0"/>
                  <a:t>Usual definition: affinity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This is often computed with a larger neighborhood system</a:t>
                </a:r>
              </a:p>
              <a:p>
                <a:pPr lvl="1"/>
                <a:r>
                  <a:rPr lang="en-US" dirty="0"/>
                  <a:t>Neighbors of a pixel are all pixels within some radius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115136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007-07 UAI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699FF"/>
      </a:accent1>
      <a:accent2>
        <a:srgbClr val="9933FF"/>
      </a:accent2>
      <a:accent3>
        <a:srgbClr val="FFFFFF"/>
      </a:accent3>
      <a:accent4>
        <a:srgbClr val="000000"/>
      </a:accent4>
      <a:accent5>
        <a:srgbClr val="B8CAFF"/>
      </a:accent5>
      <a:accent6>
        <a:srgbClr val="8A2DE7"/>
      </a:accent6>
      <a:hlink>
        <a:srgbClr val="00FFFF"/>
      </a:hlink>
      <a:folHlink>
        <a:srgbClr val="0099CC"/>
      </a:folHlink>
    </a:clrScheme>
    <a:fontScheme name="2007-07 UA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007-07 UAI 1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6699FF"/>
        </a:accent1>
        <a:accent2>
          <a:srgbClr val="9933FF"/>
        </a:accent2>
        <a:accent3>
          <a:srgbClr val="AAAAAA"/>
        </a:accent3>
        <a:accent4>
          <a:srgbClr val="D4D4D4"/>
        </a:accent4>
        <a:accent5>
          <a:srgbClr val="B8CAFF"/>
        </a:accent5>
        <a:accent6>
          <a:srgbClr val="8A2DE7"/>
        </a:accent6>
        <a:hlink>
          <a:srgbClr val="00FFFF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-07 UAI 2">
        <a:dk1>
          <a:srgbClr val="000066"/>
        </a:dk1>
        <a:lt1>
          <a:srgbClr val="FFFFFF"/>
        </a:lt1>
        <a:dk2>
          <a:srgbClr val="3333FF"/>
        </a:dk2>
        <a:lt2>
          <a:srgbClr val="3399FF"/>
        </a:lt2>
        <a:accent1>
          <a:srgbClr val="66CCFF"/>
        </a:accent1>
        <a:accent2>
          <a:srgbClr val="FF66FF"/>
        </a:accent2>
        <a:accent3>
          <a:srgbClr val="FFFFFF"/>
        </a:accent3>
        <a:accent4>
          <a:srgbClr val="000056"/>
        </a:accent4>
        <a:accent5>
          <a:srgbClr val="B8E2FF"/>
        </a:accent5>
        <a:accent6>
          <a:srgbClr val="E75CE7"/>
        </a:accent6>
        <a:hlink>
          <a:srgbClr val="CC00CC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-07 UAI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69696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C8C8C8"/>
        </a:accent6>
        <a:hlink>
          <a:srgbClr val="3333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-07 UAI 4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CC9900"/>
        </a:accent1>
        <a:accent2>
          <a:srgbClr val="996600"/>
        </a:accent2>
        <a:accent3>
          <a:srgbClr val="AAAAAA"/>
        </a:accent3>
        <a:accent4>
          <a:srgbClr val="D4D4D4"/>
        </a:accent4>
        <a:accent5>
          <a:srgbClr val="E2CAAA"/>
        </a:accent5>
        <a:accent6>
          <a:srgbClr val="8A5C00"/>
        </a:accent6>
        <a:hlink>
          <a:srgbClr val="CC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-07 UAI 5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FF6600"/>
        </a:accent1>
        <a:accent2>
          <a:srgbClr val="FF41FF"/>
        </a:accent2>
        <a:accent3>
          <a:srgbClr val="AAAAAA"/>
        </a:accent3>
        <a:accent4>
          <a:srgbClr val="D4D4D4"/>
        </a:accent4>
        <a:accent5>
          <a:srgbClr val="FFB8AA"/>
        </a:accent5>
        <a:accent6>
          <a:srgbClr val="E73AE7"/>
        </a:accent6>
        <a:hlink>
          <a:srgbClr val="FF0066"/>
        </a:hlink>
        <a:folHlink>
          <a:srgbClr val="CC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-07 UAI 6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FF4FC9"/>
        </a:accent1>
        <a:accent2>
          <a:srgbClr val="FF91B6"/>
        </a:accent2>
        <a:accent3>
          <a:srgbClr val="AAAAAA"/>
        </a:accent3>
        <a:accent4>
          <a:srgbClr val="D4D4D4"/>
        </a:accent4>
        <a:accent5>
          <a:srgbClr val="FFB2E1"/>
        </a:accent5>
        <a:accent6>
          <a:srgbClr val="E783A5"/>
        </a:accent6>
        <a:hlink>
          <a:srgbClr val="FF99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46656</TotalTime>
  <Words>869</Words>
  <Application>Microsoft Office PowerPoint</Application>
  <PresentationFormat>Widescreen</PresentationFormat>
  <Paragraphs>127</Paragraphs>
  <Slides>30</Slides>
  <Notes>9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ＭＳ Ｐゴシック</vt:lpstr>
      <vt:lpstr>ＭＳ Ｐゴシック</vt:lpstr>
      <vt:lpstr>Arial</vt:lpstr>
      <vt:lpstr>Calibri</vt:lpstr>
      <vt:lpstr>Cambria Math</vt:lpstr>
      <vt:lpstr>Times New Roman</vt:lpstr>
      <vt:lpstr>Verdana</vt:lpstr>
      <vt:lpstr>Wingdings</vt:lpstr>
      <vt:lpstr>Presentation2</vt:lpstr>
      <vt:lpstr>2007-07 UAI</vt:lpstr>
      <vt:lpstr>CS5112: Algorithms and Data Structures for Applications</vt:lpstr>
      <vt:lpstr>Lecture Outline</vt:lpstr>
      <vt:lpstr>Images and segmentation</vt:lpstr>
      <vt:lpstr>Image and feature space</vt:lpstr>
      <vt:lpstr>Image segmentation example</vt:lpstr>
      <vt:lpstr>Color constancy famous example</vt:lpstr>
      <vt:lpstr>Comparison of segmentation algorithms</vt:lpstr>
      <vt:lpstr>Image representation</vt:lpstr>
      <vt:lpstr>Image as a graph</vt:lpstr>
      <vt:lpstr>Normalized cuts</vt:lpstr>
      <vt:lpstr>Edge detection and gradients</vt:lpstr>
      <vt:lpstr>Edge detection ideas</vt:lpstr>
      <vt:lpstr>Intelligent scissors</vt:lpstr>
      <vt:lpstr>Video demonstration</vt:lpstr>
      <vt:lpstr>Mean shift algorithm</vt:lpstr>
      <vt:lpstr>Computing mean shift</vt:lpstr>
      <vt:lpstr>Local modes</vt:lpstr>
      <vt:lpstr>Mean shift segmentations</vt:lpstr>
      <vt:lpstr>Multi-modal distributions</vt:lpstr>
      <vt:lpstr>Multi-modal distributions are hard</vt:lpstr>
      <vt:lpstr>How to handle?</vt:lpstr>
      <vt:lpstr>Two gaussians</vt:lpstr>
      <vt:lpstr>Standard algorithm: expectation maximization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Smoothing and analyzing 1D signals</dc:title>
  <dc:creator>Ramin Zabih</dc:creator>
  <cp:lastModifiedBy>Ramin Zabih</cp:lastModifiedBy>
  <cp:revision>1021</cp:revision>
  <dcterms:created xsi:type="dcterms:W3CDTF">2013-08-17T21:02:01Z</dcterms:created>
  <dcterms:modified xsi:type="dcterms:W3CDTF">2018-11-06T22:47:59Z</dcterms:modified>
</cp:coreProperties>
</file>