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0ff0de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0ff0de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d151d10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0d151d10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d151d10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d151d10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d151d103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d151d10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0d151d10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0d151d10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d151d10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d151d10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0d151d10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0d151d10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0d151d103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0d151d103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0d151d103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0d151d103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0ff0ded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0ff0ded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0d151d103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0d151d103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ff0ded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ff0ded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0d151d103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0d151d103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0d151d103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0d151d103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0d151d103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0d151d103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0d151d103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0d151d103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0d151d103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0d151d103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d14c9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dd14c9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d14c91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d14c91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our purposes, we’re going to be talking about a particular definition of consensus.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particular, we’re just going to be talking about consensus on a single “thing.” So for instance, this could be a decision amongst you and your friends about what </a:t>
            </a:r>
            <a:r>
              <a:rPr lang="en"/>
              <a:t>restaurant</a:t>
            </a:r>
            <a:r>
              <a:rPr lang="en"/>
              <a:t> to go to this evening, but it doesn’t involved a decision about what to order when you get there (although you could do another “round” of the decision making process on that… more on that later).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We’re also not going to worry about uniform consensus (where ALL parties agree) and instead go for a “majority rules” consensus like in an election. Uniform consensus is necessarily harder (and less fault tolerant) since it has stronger requirements on a decision being made. If you’re interested it’s another area of study you can look into, but we’re not going to cover it in this course.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Now, even though we’re sticking with majority consensus, it’s important that eventually all participants can find out what the majority decided.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also important that participants are happy to reach consensus on any value, not necessarily just the one they propose. In other words, no “rage quitting” :)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lastly (and sort of the point of why this is hard), we have to assume that communication channels are imperfect. This could mean that messages are lost because a connection is bad, or one of the machines goes down,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d151d10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d151d10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ff0ded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ff0ded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d14c91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d14c91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so for starters, we’re going to refer to all the participants in the Paxos algorithm as “nodes.” Paxos defines three different roles a node in the system can play. Proposers are responsible for proposing values for consensus, effectively kicking off a run of the algorithm. The acceptors are the machines that do the voting, and the learners essentially just record what the acceptors have decided on for the sake of redundancy/replication.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explanation purposes we’re going to treat these as separate roles, but in practice any node can play many (or all) roles simultaneously.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decisions must be persistent - if acceptors forget what they’ve committed to then the algorithm fails. It’s also important that the nodes all know how many acceptors there are so that they know when a majority decision has been reached.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d151d10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d151d10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d151d10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d151d10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d7nAGI_NZP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68922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5561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311700" y="2056700"/>
            <a:ext cx="39999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picks a proposal ID (ID</a:t>
            </a:r>
            <a:r>
              <a:rPr baseline="-25000" lang="en"/>
              <a:t>p</a:t>
            </a:r>
            <a:r>
              <a:rPr lang="en"/>
              <a:t>) and sends a PREPARE ID</a:t>
            </a:r>
            <a:r>
              <a:rPr baseline="-25000" lang="en"/>
              <a:t>p</a:t>
            </a:r>
            <a:r>
              <a:rPr lang="en"/>
              <a:t> message to </a:t>
            </a:r>
            <a:r>
              <a:rPr lang="en">
                <a:solidFill>
                  <a:srgbClr val="FF0000"/>
                </a:solidFill>
              </a:rPr>
              <a:t>Acceptors</a:t>
            </a:r>
            <a:endParaRPr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IDp must be unique (i.e. different proposers should pick different IDs)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Timeout? Pick higher ID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215" name="Google Shape;215;p22"/>
          <p:cNvSpPr/>
          <p:nvPr/>
        </p:nvSpPr>
        <p:spPr>
          <a:xfrm>
            <a:off x="435075" y="1061575"/>
            <a:ext cx="1276200" cy="251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4350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618825" y="976811"/>
            <a:ext cx="908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Proposer</a:t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589820" y="1442314"/>
            <a:ext cx="103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cxnSp>
        <p:nvCxnSpPr>
          <p:cNvPr id="219" name="Google Shape;219;p22"/>
          <p:cNvCxnSpPr>
            <a:stCxn id="215" idx="6"/>
          </p:cNvCxnSpPr>
          <p:nvPr/>
        </p:nvCxnSpPr>
        <p:spPr>
          <a:xfrm>
            <a:off x="1711275" y="1187275"/>
            <a:ext cx="7144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11" idx="6"/>
          </p:cNvCxnSpPr>
          <p:nvPr/>
        </p:nvCxnSpPr>
        <p:spPr>
          <a:xfrm>
            <a:off x="1965425" y="1639400"/>
            <a:ext cx="6890700" cy="1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22"/>
          <p:cNvGrpSpPr/>
          <p:nvPr/>
        </p:nvGrpSpPr>
        <p:grpSpPr>
          <a:xfrm>
            <a:off x="1965425" y="829650"/>
            <a:ext cx="1276200" cy="763800"/>
            <a:chOff x="1965425" y="829650"/>
            <a:chExt cx="1276200" cy="763800"/>
          </a:xfrm>
        </p:grpSpPr>
        <p:sp>
          <p:nvSpPr>
            <p:cNvPr id="222" name="Google Shape;222;p22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3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23" name="Google Shape;223;p22"/>
            <p:cNvCxnSpPr>
              <a:stCxn id="222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35075" y="3421575"/>
            <a:ext cx="47181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PREPARE request. Did it promise to ignore requests with ID</a:t>
            </a:r>
            <a:r>
              <a:rPr baseline="-25000" lang="en"/>
              <a:t>p</a:t>
            </a:r>
            <a:r>
              <a:rPr lang="en"/>
              <a:t>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then promise to ignore ID &lt; ID</a:t>
            </a:r>
            <a:r>
              <a:rPr baseline="-25000" lang="en"/>
              <a:t>p</a:t>
            </a:r>
            <a:r>
              <a:rPr lang="en"/>
              <a:t>. Did we already ACCEPT something?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If yes, s</a:t>
            </a:r>
            <a:r>
              <a:rPr lang="en"/>
              <a:t>end PROMISE ID</a:t>
            </a:r>
            <a:r>
              <a:rPr baseline="-25000" lang="en"/>
              <a:t>p</a:t>
            </a:r>
            <a:r>
              <a:rPr lang="en"/>
              <a:t>, ACCEPTED </a:t>
            </a:r>
            <a:r>
              <a:rPr i="1" lang="en"/>
              <a:t>value</a:t>
            </a:r>
            <a:endParaRPr i="1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If no, send PROMISE ID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225" name="Google Shape;225;p22"/>
          <p:cNvSpPr txBox="1"/>
          <p:nvPr/>
        </p:nvSpPr>
        <p:spPr>
          <a:xfrm>
            <a:off x="77375" y="1785188"/>
            <a:ext cx="2581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Reminder: ‘nemo’ is already consensus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26" name="Google Shape;226;p22"/>
          <p:cNvGrpSpPr/>
          <p:nvPr/>
        </p:nvGrpSpPr>
        <p:grpSpPr>
          <a:xfrm>
            <a:off x="3127650" y="829650"/>
            <a:ext cx="1276200" cy="763800"/>
            <a:chOff x="1965425" y="829650"/>
            <a:chExt cx="1276200" cy="763800"/>
          </a:xfrm>
        </p:grpSpPr>
        <p:sp>
          <p:nvSpPr>
            <p:cNvPr id="227" name="Google Shape;227;p22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6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28" name="Google Shape;228;p22"/>
            <p:cNvCxnSpPr>
              <a:stCxn id="227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29" name="Google Shape;229;p22"/>
          <p:cNvGrpSpPr/>
          <p:nvPr/>
        </p:nvGrpSpPr>
        <p:grpSpPr>
          <a:xfrm>
            <a:off x="3957600" y="1206325"/>
            <a:ext cx="1994700" cy="796500"/>
            <a:chOff x="2507800" y="1273988"/>
            <a:chExt cx="1994700" cy="796500"/>
          </a:xfrm>
        </p:grpSpPr>
        <p:sp>
          <p:nvSpPr>
            <p:cNvPr id="230" name="Google Shape;230;p22"/>
            <p:cNvSpPr txBox="1"/>
            <p:nvPr/>
          </p:nvSpPr>
          <p:spPr>
            <a:xfrm>
              <a:off x="2507800" y="1714988"/>
              <a:ext cx="1994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PROMISE 6, ACCEPTED ‘nemo’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31" name="Google Shape;231;p22"/>
            <p:cNvCxnSpPr>
              <a:stCxn id="230" idx="0"/>
            </p:cNvCxnSpPr>
            <p:nvPr/>
          </p:nvCxnSpPr>
          <p:spPr>
            <a:xfrm flipH="1" rot="10800000">
              <a:off x="3505150" y="1273988"/>
              <a:ext cx="227100" cy="441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32" name="Google Shape;232;p22"/>
          <p:cNvSpPr txBox="1"/>
          <p:nvPr>
            <p:ph idx="2" type="body"/>
          </p:nvPr>
        </p:nvSpPr>
        <p:spPr>
          <a:xfrm>
            <a:off x="4832400" y="2170375"/>
            <a:ext cx="4246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gets PROMISE response from majority of acceptors. It sends ACCEPT_REQUEST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to </a:t>
            </a:r>
            <a:r>
              <a:rPr lang="en">
                <a:solidFill>
                  <a:srgbClr val="FF0000"/>
                </a:solidFill>
              </a:rPr>
              <a:t>Acceptors</a:t>
            </a:r>
            <a:r>
              <a:rPr lang="en"/>
              <a:t>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value </a:t>
            </a:r>
            <a:r>
              <a:rPr lang="en"/>
              <a:t>can be anything</a:t>
            </a:r>
            <a:endParaRPr/>
          </a:p>
        </p:txBody>
      </p:sp>
      <p:sp>
        <p:nvSpPr>
          <p:cNvPr id="233" name="Google Shape;233;p22"/>
          <p:cNvSpPr txBox="1"/>
          <p:nvPr>
            <p:ph idx="2" type="body"/>
          </p:nvPr>
        </p:nvSpPr>
        <p:spPr>
          <a:xfrm>
            <a:off x="4832400" y="3436050"/>
            <a:ext cx="42465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ACCEPT_REQUST. Did it promise to ignore IDp?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reply ACCEPT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and also send to </a:t>
            </a:r>
            <a:r>
              <a:rPr lang="en">
                <a:solidFill>
                  <a:srgbClr val="00FF00"/>
                </a:solidFill>
              </a:rPr>
              <a:t>Learners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68922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5561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311700" y="2056700"/>
            <a:ext cx="39999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picks a proposal ID (ID</a:t>
            </a:r>
            <a:r>
              <a:rPr baseline="-25000" lang="en"/>
              <a:t>p</a:t>
            </a:r>
            <a:r>
              <a:rPr lang="en"/>
              <a:t>) and sends a PREPARE ID</a:t>
            </a:r>
            <a:r>
              <a:rPr baseline="-25000" lang="en"/>
              <a:t>p</a:t>
            </a:r>
            <a:r>
              <a:rPr lang="en"/>
              <a:t> message to </a:t>
            </a:r>
            <a:r>
              <a:rPr lang="en">
                <a:solidFill>
                  <a:srgbClr val="FF0000"/>
                </a:solidFill>
              </a:rPr>
              <a:t>Acceptors</a:t>
            </a:r>
            <a:endParaRPr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IDp must be unique (i.e. different proposers should pick different IDs)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Timeout? Pick higher ID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242" name="Google Shape;242;p23"/>
          <p:cNvSpPr/>
          <p:nvPr/>
        </p:nvSpPr>
        <p:spPr>
          <a:xfrm>
            <a:off x="435075" y="1061575"/>
            <a:ext cx="1276200" cy="251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4350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618825" y="976811"/>
            <a:ext cx="908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Proposer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589820" y="1442314"/>
            <a:ext cx="103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cxnSp>
        <p:nvCxnSpPr>
          <p:cNvPr id="246" name="Google Shape;246;p23"/>
          <p:cNvCxnSpPr>
            <a:stCxn id="242" idx="6"/>
          </p:cNvCxnSpPr>
          <p:nvPr/>
        </p:nvCxnSpPr>
        <p:spPr>
          <a:xfrm>
            <a:off x="1711275" y="1187275"/>
            <a:ext cx="7144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3"/>
          <p:cNvCxnSpPr>
            <a:stCxn id="238" idx="6"/>
          </p:cNvCxnSpPr>
          <p:nvPr/>
        </p:nvCxnSpPr>
        <p:spPr>
          <a:xfrm>
            <a:off x="1965425" y="1639400"/>
            <a:ext cx="6890700" cy="1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8" name="Google Shape;248;p23"/>
          <p:cNvGrpSpPr/>
          <p:nvPr/>
        </p:nvGrpSpPr>
        <p:grpSpPr>
          <a:xfrm>
            <a:off x="1965425" y="829650"/>
            <a:ext cx="1276200" cy="763800"/>
            <a:chOff x="1965425" y="829650"/>
            <a:chExt cx="1276200" cy="763800"/>
          </a:xfrm>
        </p:grpSpPr>
        <p:sp>
          <p:nvSpPr>
            <p:cNvPr id="249" name="Google Shape;249;p23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3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50" name="Google Shape;250;p23"/>
            <p:cNvCxnSpPr>
              <a:stCxn id="249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435075" y="3421575"/>
            <a:ext cx="47181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PREPARE request. Did it promise to ignore requests with ID</a:t>
            </a:r>
            <a:r>
              <a:rPr baseline="-25000" lang="en"/>
              <a:t>p</a:t>
            </a:r>
            <a:r>
              <a:rPr lang="en"/>
              <a:t>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then promise to ignore ID &lt; ID</a:t>
            </a:r>
            <a:r>
              <a:rPr baseline="-25000" lang="en"/>
              <a:t>p</a:t>
            </a:r>
            <a:r>
              <a:rPr lang="en"/>
              <a:t>. Did we already ACCEPT something?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If yes, send PROMISE ID</a:t>
            </a:r>
            <a:r>
              <a:rPr baseline="-25000" lang="en"/>
              <a:t>p</a:t>
            </a:r>
            <a:r>
              <a:rPr lang="en"/>
              <a:t>, ACCEPTED </a:t>
            </a:r>
            <a:r>
              <a:rPr i="1" lang="en"/>
              <a:t>value</a:t>
            </a:r>
            <a:endParaRPr i="1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If no, send PROMISE ID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252" name="Google Shape;252;p23"/>
          <p:cNvSpPr txBox="1"/>
          <p:nvPr/>
        </p:nvSpPr>
        <p:spPr>
          <a:xfrm>
            <a:off x="77375" y="1785188"/>
            <a:ext cx="2581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Reminder: ‘nemo’ is already consensus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3127650" y="829650"/>
            <a:ext cx="1276200" cy="763800"/>
            <a:chOff x="1965425" y="829650"/>
            <a:chExt cx="1276200" cy="763800"/>
          </a:xfrm>
        </p:grpSpPr>
        <p:sp>
          <p:nvSpPr>
            <p:cNvPr id="254" name="Google Shape;254;p23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6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55" name="Google Shape;255;p23"/>
            <p:cNvCxnSpPr>
              <a:stCxn id="254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56" name="Google Shape;256;p23"/>
          <p:cNvGrpSpPr/>
          <p:nvPr/>
        </p:nvGrpSpPr>
        <p:grpSpPr>
          <a:xfrm>
            <a:off x="3957600" y="1206325"/>
            <a:ext cx="1994700" cy="796500"/>
            <a:chOff x="2507800" y="1273988"/>
            <a:chExt cx="1994700" cy="796500"/>
          </a:xfrm>
        </p:grpSpPr>
        <p:sp>
          <p:nvSpPr>
            <p:cNvPr id="257" name="Google Shape;257;p23"/>
            <p:cNvSpPr txBox="1"/>
            <p:nvPr/>
          </p:nvSpPr>
          <p:spPr>
            <a:xfrm>
              <a:off x="2507800" y="1714988"/>
              <a:ext cx="1994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PROMISE 6, ACCEPTED ‘nemo’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58" name="Google Shape;258;p23"/>
            <p:cNvCxnSpPr>
              <a:stCxn id="257" idx="0"/>
            </p:cNvCxnSpPr>
            <p:nvPr/>
          </p:nvCxnSpPr>
          <p:spPr>
            <a:xfrm flipH="1" rot="10800000">
              <a:off x="3505150" y="1273988"/>
              <a:ext cx="227100" cy="441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59" name="Google Shape;259;p23"/>
          <p:cNvSpPr txBox="1"/>
          <p:nvPr>
            <p:ph idx="2" type="body"/>
          </p:nvPr>
        </p:nvSpPr>
        <p:spPr>
          <a:xfrm>
            <a:off x="4832400" y="2044868"/>
            <a:ext cx="4246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gets PROMISE response from majority of acceptors. It sends ACCEPT_REQUEST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to </a:t>
            </a:r>
            <a:r>
              <a:rPr lang="en">
                <a:solidFill>
                  <a:srgbClr val="FF0000"/>
                </a:solidFill>
              </a:rPr>
              <a:t>Acceptors</a:t>
            </a:r>
            <a:r>
              <a:rPr lang="en"/>
              <a:t>. Did PROMISES come with </a:t>
            </a:r>
            <a:r>
              <a:rPr i="1" lang="en"/>
              <a:t>values</a:t>
            </a:r>
            <a:r>
              <a:rPr lang="en"/>
              <a:t>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</a:t>
            </a: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must use </a:t>
            </a:r>
            <a:r>
              <a:rPr i="1" lang="en"/>
              <a:t>value</a:t>
            </a:r>
            <a:r>
              <a:rPr lang="en"/>
              <a:t> with highest ID</a:t>
            </a:r>
            <a:r>
              <a:rPr baseline="-25000" lang="en"/>
              <a:t>p</a:t>
            </a:r>
            <a:r>
              <a:rPr lang="en"/>
              <a:t>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</a:t>
            </a:r>
            <a:r>
              <a:rPr i="1" lang="en"/>
              <a:t>value</a:t>
            </a:r>
            <a:r>
              <a:rPr lang="en"/>
              <a:t> can be anything</a:t>
            </a:r>
            <a:endParaRPr/>
          </a:p>
        </p:txBody>
      </p:sp>
      <p:sp>
        <p:nvSpPr>
          <p:cNvPr id="260" name="Google Shape;260;p23"/>
          <p:cNvSpPr txBox="1"/>
          <p:nvPr>
            <p:ph idx="2" type="body"/>
          </p:nvPr>
        </p:nvSpPr>
        <p:spPr>
          <a:xfrm>
            <a:off x="4832400" y="3890450"/>
            <a:ext cx="42465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ACCEPT_REQUST. Did it promise to ignore IDp?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reply ACCEPT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and also send to </a:t>
            </a:r>
            <a:r>
              <a:rPr lang="en">
                <a:solidFill>
                  <a:srgbClr val="00FF00"/>
                </a:solidFill>
              </a:rPr>
              <a:t>Learners</a:t>
            </a:r>
            <a:endParaRPr>
              <a:solidFill>
                <a:srgbClr val="00FF00"/>
              </a:solidFill>
            </a:endParaRPr>
          </a:p>
        </p:txBody>
      </p:sp>
      <p:grpSp>
        <p:nvGrpSpPr>
          <p:cNvPr id="261" name="Google Shape;261;p23"/>
          <p:cNvGrpSpPr/>
          <p:nvPr/>
        </p:nvGrpSpPr>
        <p:grpSpPr>
          <a:xfrm>
            <a:off x="4832400" y="812900"/>
            <a:ext cx="2736000" cy="838500"/>
            <a:chOff x="4109000" y="803250"/>
            <a:chExt cx="2736000" cy="838500"/>
          </a:xfrm>
        </p:grpSpPr>
        <p:sp>
          <p:nvSpPr>
            <p:cNvPr id="262" name="Google Shape;262;p23"/>
            <p:cNvSpPr txBox="1"/>
            <p:nvPr/>
          </p:nvSpPr>
          <p:spPr>
            <a:xfrm>
              <a:off x="4109000" y="803250"/>
              <a:ext cx="27360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ACCEPT-REQUEST (6, ‘nemo’)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63" name="Google Shape;263;p23"/>
            <p:cNvCxnSpPr>
              <a:stCxn id="262" idx="2"/>
            </p:cNvCxnSpPr>
            <p:nvPr/>
          </p:nvCxnSpPr>
          <p:spPr>
            <a:xfrm>
              <a:off x="5477000" y="1211550"/>
              <a:ext cx="246600" cy="430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64" name="Google Shape;264;p23"/>
          <p:cNvGrpSpPr/>
          <p:nvPr/>
        </p:nvGrpSpPr>
        <p:grpSpPr>
          <a:xfrm>
            <a:off x="6124750" y="1206450"/>
            <a:ext cx="1857900" cy="835200"/>
            <a:chOff x="6124750" y="1206450"/>
            <a:chExt cx="1857900" cy="835200"/>
          </a:xfrm>
        </p:grpSpPr>
        <p:sp>
          <p:nvSpPr>
            <p:cNvPr id="265" name="Google Shape;265;p23"/>
            <p:cNvSpPr txBox="1"/>
            <p:nvPr/>
          </p:nvSpPr>
          <p:spPr>
            <a:xfrm>
              <a:off x="6124750" y="1633350"/>
              <a:ext cx="1857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ACCEPT (6, ‘nemo’)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66" name="Google Shape;266;p23"/>
            <p:cNvCxnSpPr>
              <a:stCxn id="265" idx="0"/>
            </p:cNvCxnSpPr>
            <p:nvPr/>
          </p:nvCxnSpPr>
          <p:spPr>
            <a:xfrm flipH="1" rot="10800000">
              <a:off x="7053700" y="1206450"/>
              <a:ext cx="313500" cy="426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67" name="Google Shape;267;p23"/>
          <p:cNvGrpSpPr/>
          <p:nvPr/>
        </p:nvGrpSpPr>
        <p:grpSpPr>
          <a:xfrm>
            <a:off x="7251034" y="1826770"/>
            <a:ext cx="1631622" cy="286391"/>
            <a:chOff x="7053600" y="1909111"/>
            <a:chExt cx="2025350" cy="355500"/>
          </a:xfrm>
        </p:grpSpPr>
        <p:sp>
          <p:nvSpPr>
            <p:cNvPr id="268" name="Google Shape;268;p23"/>
            <p:cNvSpPr/>
            <p:nvPr/>
          </p:nvSpPr>
          <p:spPr>
            <a:xfrm>
              <a:off x="7802750" y="2004500"/>
              <a:ext cx="1276200" cy="251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7669700" y="2004500"/>
              <a:ext cx="1276200" cy="251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548600" y="2004500"/>
              <a:ext cx="1276200" cy="251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7703345" y="1909111"/>
              <a:ext cx="10344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Learners</a:t>
              </a:r>
              <a:endParaRPr sz="1200"/>
            </a:p>
          </p:txBody>
        </p:sp>
        <p:cxnSp>
          <p:nvCxnSpPr>
            <p:cNvPr id="272" name="Google Shape;272;p23"/>
            <p:cNvCxnSpPr>
              <a:endCxn id="270" idx="2"/>
            </p:cNvCxnSpPr>
            <p:nvPr/>
          </p:nvCxnSpPr>
          <p:spPr>
            <a:xfrm>
              <a:off x="7053600" y="2041700"/>
              <a:ext cx="495000" cy="88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435075" y="976811"/>
            <a:ext cx="8421000" cy="355500"/>
            <a:chOff x="435075" y="976811"/>
            <a:chExt cx="8421000" cy="355500"/>
          </a:xfrm>
        </p:grpSpPr>
        <p:sp>
          <p:nvSpPr>
            <p:cNvPr id="279" name="Google Shape;279;p24"/>
            <p:cNvSpPr/>
            <p:nvPr/>
          </p:nvSpPr>
          <p:spPr>
            <a:xfrm>
              <a:off x="435075" y="1061575"/>
              <a:ext cx="1276200" cy="2514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 txBox="1"/>
            <p:nvPr/>
          </p:nvSpPr>
          <p:spPr>
            <a:xfrm>
              <a:off x="618825" y="976811"/>
              <a:ext cx="908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Proposer</a:t>
              </a:r>
              <a:endParaRPr/>
            </a:p>
          </p:txBody>
        </p:sp>
        <p:cxnSp>
          <p:nvCxnSpPr>
            <p:cNvPr id="281" name="Google Shape;281;p24"/>
            <p:cNvCxnSpPr>
              <a:stCxn id="279" idx="6"/>
            </p:cNvCxnSpPr>
            <p:nvPr/>
          </p:nvCxnSpPr>
          <p:spPr>
            <a:xfrm>
              <a:off x="1711275" y="1187275"/>
              <a:ext cx="7144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35075" y="1832036"/>
            <a:ext cx="8421000" cy="355500"/>
            <a:chOff x="435075" y="976811"/>
            <a:chExt cx="8421000" cy="355500"/>
          </a:xfrm>
        </p:grpSpPr>
        <p:sp>
          <p:nvSpPr>
            <p:cNvPr id="283" name="Google Shape;283;p24"/>
            <p:cNvSpPr/>
            <p:nvPr/>
          </p:nvSpPr>
          <p:spPr>
            <a:xfrm>
              <a:off x="435075" y="1061575"/>
              <a:ext cx="1276200" cy="2514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618825" y="976811"/>
              <a:ext cx="908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Proposer</a:t>
              </a:r>
              <a:endParaRPr/>
            </a:p>
          </p:txBody>
        </p:sp>
        <p:cxnSp>
          <p:nvCxnSpPr>
            <p:cNvPr id="285" name="Google Shape;285;p24"/>
            <p:cNvCxnSpPr>
              <a:stCxn id="283" idx="6"/>
            </p:cNvCxnSpPr>
            <p:nvPr/>
          </p:nvCxnSpPr>
          <p:spPr>
            <a:xfrm>
              <a:off x="1711275" y="1187275"/>
              <a:ext cx="7144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" name="Google Shape;286;p24"/>
          <p:cNvGrpSpPr/>
          <p:nvPr/>
        </p:nvGrpSpPr>
        <p:grpSpPr>
          <a:xfrm>
            <a:off x="435075" y="2687249"/>
            <a:ext cx="8421000" cy="355500"/>
            <a:chOff x="435075" y="976811"/>
            <a:chExt cx="8421000" cy="355500"/>
          </a:xfrm>
        </p:grpSpPr>
        <p:sp>
          <p:nvSpPr>
            <p:cNvPr id="287" name="Google Shape;287;p24"/>
            <p:cNvSpPr/>
            <p:nvPr/>
          </p:nvSpPr>
          <p:spPr>
            <a:xfrm>
              <a:off x="435075" y="1061575"/>
              <a:ext cx="1276200" cy="2514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618825" y="976811"/>
              <a:ext cx="908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Acceptor</a:t>
              </a:r>
              <a:endParaRPr/>
            </a:p>
          </p:txBody>
        </p:sp>
        <p:cxnSp>
          <p:nvCxnSpPr>
            <p:cNvPr id="289" name="Google Shape;289;p24"/>
            <p:cNvCxnSpPr>
              <a:stCxn id="287" idx="6"/>
            </p:cNvCxnSpPr>
            <p:nvPr/>
          </p:nvCxnSpPr>
          <p:spPr>
            <a:xfrm>
              <a:off x="1711275" y="1187275"/>
              <a:ext cx="7144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24"/>
          <p:cNvGrpSpPr/>
          <p:nvPr/>
        </p:nvGrpSpPr>
        <p:grpSpPr>
          <a:xfrm>
            <a:off x="435075" y="3542474"/>
            <a:ext cx="8421000" cy="355500"/>
            <a:chOff x="435075" y="976811"/>
            <a:chExt cx="8421000" cy="355500"/>
          </a:xfrm>
        </p:grpSpPr>
        <p:sp>
          <p:nvSpPr>
            <p:cNvPr id="291" name="Google Shape;291;p24"/>
            <p:cNvSpPr/>
            <p:nvPr/>
          </p:nvSpPr>
          <p:spPr>
            <a:xfrm>
              <a:off x="435075" y="1061575"/>
              <a:ext cx="1276200" cy="2514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618825" y="976811"/>
              <a:ext cx="908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Acceptor</a:t>
              </a:r>
              <a:endParaRPr/>
            </a:p>
          </p:txBody>
        </p:sp>
        <p:cxnSp>
          <p:nvCxnSpPr>
            <p:cNvPr id="293" name="Google Shape;293;p24"/>
            <p:cNvCxnSpPr>
              <a:stCxn id="291" idx="6"/>
            </p:cNvCxnSpPr>
            <p:nvPr/>
          </p:nvCxnSpPr>
          <p:spPr>
            <a:xfrm>
              <a:off x="1711275" y="1187275"/>
              <a:ext cx="7144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4" name="Google Shape;294;p24"/>
          <p:cNvGrpSpPr/>
          <p:nvPr/>
        </p:nvGrpSpPr>
        <p:grpSpPr>
          <a:xfrm>
            <a:off x="435075" y="4397686"/>
            <a:ext cx="8421000" cy="355500"/>
            <a:chOff x="435075" y="976811"/>
            <a:chExt cx="8421000" cy="355500"/>
          </a:xfrm>
        </p:grpSpPr>
        <p:sp>
          <p:nvSpPr>
            <p:cNvPr id="295" name="Google Shape;295;p24"/>
            <p:cNvSpPr/>
            <p:nvPr/>
          </p:nvSpPr>
          <p:spPr>
            <a:xfrm>
              <a:off x="435075" y="1061575"/>
              <a:ext cx="1276200" cy="2514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 txBox="1"/>
            <p:nvPr/>
          </p:nvSpPr>
          <p:spPr>
            <a:xfrm>
              <a:off x="618825" y="976811"/>
              <a:ext cx="9087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Acceptor</a:t>
              </a:r>
              <a:endParaRPr/>
            </a:p>
          </p:txBody>
        </p:sp>
        <p:cxnSp>
          <p:nvCxnSpPr>
            <p:cNvPr id="297" name="Google Shape;297;p24"/>
            <p:cNvCxnSpPr>
              <a:stCxn id="295" idx="6"/>
            </p:cNvCxnSpPr>
            <p:nvPr/>
          </p:nvCxnSpPr>
          <p:spPr>
            <a:xfrm>
              <a:off x="1711275" y="1187275"/>
              <a:ext cx="7144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8" name="Google Shape;298;p24"/>
          <p:cNvSpPr txBox="1"/>
          <p:nvPr/>
        </p:nvSpPr>
        <p:spPr>
          <a:xfrm>
            <a:off x="1965425" y="829650"/>
            <a:ext cx="1276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PREPARE 5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299" name="Google Shape;299;p24"/>
          <p:cNvGrpSpPr/>
          <p:nvPr/>
        </p:nvGrpSpPr>
        <p:grpSpPr>
          <a:xfrm>
            <a:off x="2603525" y="1185150"/>
            <a:ext cx="5885100" cy="3386100"/>
            <a:chOff x="2603525" y="1185150"/>
            <a:chExt cx="5885100" cy="3386100"/>
          </a:xfrm>
        </p:grpSpPr>
        <p:cxnSp>
          <p:nvCxnSpPr>
            <p:cNvPr id="300" name="Google Shape;300;p24"/>
            <p:cNvCxnSpPr>
              <a:stCxn id="298" idx="2"/>
            </p:cNvCxnSpPr>
            <p:nvPr/>
          </p:nvCxnSpPr>
          <p:spPr>
            <a:xfrm>
              <a:off x="2603525" y="1185150"/>
              <a:ext cx="6900" cy="169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1" name="Google Shape;301;p24"/>
            <p:cNvCxnSpPr>
              <a:stCxn id="298" idx="2"/>
            </p:cNvCxnSpPr>
            <p:nvPr/>
          </p:nvCxnSpPr>
          <p:spPr>
            <a:xfrm>
              <a:off x="2603525" y="1185150"/>
              <a:ext cx="702900" cy="2544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2" name="Google Shape;302;p24"/>
            <p:cNvCxnSpPr>
              <a:stCxn id="298" idx="2"/>
            </p:cNvCxnSpPr>
            <p:nvPr/>
          </p:nvCxnSpPr>
          <p:spPr>
            <a:xfrm>
              <a:off x="2603525" y="1185150"/>
              <a:ext cx="5885100" cy="338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03" name="Google Shape;303;p24"/>
          <p:cNvSpPr txBox="1"/>
          <p:nvPr/>
        </p:nvSpPr>
        <p:spPr>
          <a:xfrm>
            <a:off x="1760100" y="2879238"/>
            <a:ext cx="1276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PROMISE </a:t>
            </a:r>
            <a:r>
              <a:rPr lang="en" sz="1200">
                <a:solidFill>
                  <a:srgbClr val="FFFFFF"/>
                </a:solidFill>
              </a:rPr>
              <a:t>5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2610425" y="3776088"/>
            <a:ext cx="1276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PROMISE 5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2774775" y="1758438"/>
            <a:ext cx="1276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PREPARE 2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306" name="Google Shape;306;p24"/>
          <p:cNvGrpSpPr/>
          <p:nvPr/>
        </p:nvGrpSpPr>
        <p:grpSpPr>
          <a:xfrm>
            <a:off x="3412875" y="2113938"/>
            <a:ext cx="2765100" cy="2457300"/>
            <a:chOff x="3412875" y="2113938"/>
            <a:chExt cx="2765100" cy="2457300"/>
          </a:xfrm>
        </p:grpSpPr>
        <p:cxnSp>
          <p:nvCxnSpPr>
            <p:cNvPr id="307" name="Google Shape;307;p24"/>
            <p:cNvCxnSpPr>
              <a:stCxn id="305" idx="2"/>
            </p:cNvCxnSpPr>
            <p:nvPr/>
          </p:nvCxnSpPr>
          <p:spPr>
            <a:xfrm>
              <a:off x="3412875" y="2113938"/>
              <a:ext cx="241800" cy="765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8" name="Google Shape;308;p24"/>
            <p:cNvCxnSpPr>
              <a:stCxn id="305" idx="2"/>
            </p:cNvCxnSpPr>
            <p:nvPr/>
          </p:nvCxnSpPr>
          <p:spPr>
            <a:xfrm>
              <a:off x="3412875" y="2113938"/>
              <a:ext cx="908700" cy="158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9" name="Google Shape;309;p24"/>
            <p:cNvCxnSpPr>
              <a:stCxn id="305" idx="2"/>
            </p:cNvCxnSpPr>
            <p:nvPr/>
          </p:nvCxnSpPr>
          <p:spPr>
            <a:xfrm>
              <a:off x="3412875" y="2113938"/>
              <a:ext cx="2765100" cy="2457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10" name="Google Shape;310;p24"/>
          <p:cNvSpPr txBox="1"/>
          <p:nvPr/>
        </p:nvSpPr>
        <p:spPr>
          <a:xfrm>
            <a:off x="3182325" y="2834400"/>
            <a:ext cx="702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(ignored)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3982500" y="3730050"/>
            <a:ext cx="702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(ignored)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5646750" y="829650"/>
            <a:ext cx="276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ACCEPT-REQUEST (5, ‘nemo’)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5595600" y="4643938"/>
            <a:ext cx="1276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PROMISE 2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Paxos: Distributed Storage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128585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3846825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640780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</a:t>
            </a:r>
            <a:endParaRPr/>
          </a:p>
        </p:txBody>
      </p:sp>
      <p:grpSp>
        <p:nvGrpSpPr>
          <p:cNvPr id="322" name="Google Shape;322;p25"/>
          <p:cNvGrpSpPr/>
          <p:nvPr/>
        </p:nvGrpSpPr>
        <p:grpSpPr>
          <a:xfrm>
            <a:off x="261025" y="2794091"/>
            <a:ext cx="7751775" cy="355759"/>
            <a:chOff x="261025" y="2794091"/>
            <a:chExt cx="7751775" cy="355759"/>
          </a:xfrm>
        </p:grpSpPr>
        <p:sp>
          <p:nvSpPr>
            <p:cNvPr id="323" name="Google Shape;323;p25"/>
            <p:cNvSpPr/>
            <p:nvPr/>
          </p:nvSpPr>
          <p:spPr>
            <a:xfrm>
              <a:off x="1285850" y="2801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261025" y="2801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846825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407800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27" name="Google Shape;327;p25"/>
          <p:cNvGrpSpPr/>
          <p:nvPr/>
        </p:nvGrpSpPr>
        <p:grpSpPr>
          <a:xfrm>
            <a:off x="261025" y="2098091"/>
            <a:ext cx="7751775" cy="703759"/>
            <a:chOff x="261025" y="2098091"/>
            <a:chExt cx="7751775" cy="703759"/>
          </a:xfrm>
        </p:grpSpPr>
        <p:sp>
          <p:nvSpPr>
            <p:cNvPr id="328" name="Google Shape;328;p25"/>
            <p:cNvSpPr/>
            <p:nvPr/>
          </p:nvSpPr>
          <p:spPr>
            <a:xfrm>
              <a:off x="1285850" y="2453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</a:t>
              </a:r>
              <a:r>
                <a:rPr lang="en">
                  <a:solidFill>
                    <a:srgbClr val="FFFFFF"/>
                  </a:solidFill>
                </a:rPr>
                <a:t>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285850" y="2105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</a:t>
              </a:r>
              <a:r>
                <a:rPr lang="en">
                  <a:solidFill>
                    <a:srgbClr val="FFFFFF"/>
                  </a:solidFill>
                </a:rPr>
                <a:t>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Google Shape;330;p25"/>
            <p:cNvSpPr txBox="1"/>
            <p:nvPr/>
          </p:nvSpPr>
          <p:spPr>
            <a:xfrm>
              <a:off x="261025" y="2453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1" name="Google Shape;331;p25"/>
            <p:cNvSpPr txBox="1"/>
            <p:nvPr/>
          </p:nvSpPr>
          <p:spPr>
            <a:xfrm>
              <a:off x="261025" y="2105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846825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846825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407800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407800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6" name="Google Shape;336;p25"/>
          <p:cNvGrpSpPr/>
          <p:nvPr/>
        </p:nvGrpSpPr>
        <p:grpSpPr>
          <a:xfrm>
            <a:off x="2088350" y="4263400"/>
            <a:ext cx="5121900" cy="586125"/>
            <a:chOff x="2088350" y="4263400"/>
            <a:chExt cx="5121900" cy="586125"/>
          </a:xfrm>
        </p:grpSpPr>
        <p:cxnSp>
          <p:nvCxnSpPr>
            <p:cNvPr id="337" name="Google Shape;337;p25"/>
            <p:cNvCxnSpPr>
              <a:stCxn id="319" idx="2"/>
              <a:endCxn id="320" idx="2"/>
            </p:cNvCxnSpPr>
            <p:nvPr/>
          </p:nvCxnSpPr>
          <p:spPr>
            <a:xfrm flipH="1" rot="-5400000">
              <a:off x="3368600" y="2983150"/>
              <a:ext cx="600" cy="25611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" name="Google Shape;338;p25"/>
            <p:cNvCxnSpPr>
              <a:stCxn id="319" idx="2"/>
              <a:endCxn id="321" idx="2"/>
            </p:cNvCxnSpPr>
            <p:nvPr/>
          </p:nvCxnSpPr>
          <p:spPr>
            <a:xfrm flipH="1" rot="-5400000">
              <a:off x="4649000" y="1702750"/>
              <a:ext cx="600" cy="51219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9" name="Google Shape;339;p25"/>
            <p:cNvSpPr txBox="1"/>
            <p:nvPr/>
          </p:nvSpPr>
          <p:spPr>
            <a:xfrm>
              <a:off x="2948800" y="4501525"/>
              <a:ext cx="947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Proposal</a:t>
              </a:r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340" name="Google Shape;340;p25"/>
          <p:cNvGrpSpPr/>
          <p:nvPr/>
        </p:nvGrpSpPr>
        <p:grpSpPr>
          <a:xfrm>
            <a:off x="2088225" y="3184625"/>
            <a:ext cx="2561100" cy="596075"/>
            <a:chOff x="2088225" y="3184625"/>
            <a:chExt cx="2561100" cy="596075"/>
          </a:xfrm>
        </p:grpSpPr>
        <p:cxnSp>
          <p:nvCxnSpPr>
            <p:cNvPr id="341" name="Google Shape;341;p25"/>
            <p:cNvCxnSpPr>
              <a:stCxn id="320" idx="0"/>
              <a:endCxn id="319" idx="0"/>
            </p:cNvCxnSpPr>
            <p:nvPr/>
          </p:nvCxnSpPr>
          <p:spPr>
            <a:xfrm rot="5400000">
              <a:off x="3368475" y="2499850"/>
              <a:ext cx="600" cy="25611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2" name="Google Shape;342;p25"/>
            <p:cNvSpPr txBox="1"/>
            <p:nvPr/>
          </p:nvSpPr>
          <p:spPr>
            <a:xfrm>
              <a:off x="2798950" y="3184625"/>
              <a:ext cx="12471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Acceptance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43" name="Google Shape;343;p25"/>
          <p:cNvGrpSpPr/>
          <p:nvPr/>
        </p:nvGrpSpPr>
        <p:grpSpPr>
          <a:xfrm>
            <a:off x="261025" y="1757850"/>
            <a:ext cx="2629825" cy="348000"/>
            <a:chOff x="261025" y="1757850"/>
            <a:chExt cx="2629825" cy="348000"/>
          </a:xfrm>
        </p:grpSpPr>
        <p:sp>
          <p:nvSpPr>
            <p:cNvPr id="344" name="Google Shape;344;p25"/>
            <p:cNvSpPr/>
            <p:nvPr/>
          </p:nvSpPr>
          <p:spPr>
            <a:xfrm>
              <a:off x="1285850" y="1757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</a:t>
              </a:r>
              <a:r>
                <a:rPr lang="en">
                  <a:solidFill>
                    <a:srgbClr val="FFFFFF"/>
                  </a:solidFill>
                </a:rPr>
                <a:t>$200 = $270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5" name="Google Shape;345;p25"/>
            <p:cNvSpPr txBox="1"/>
            <p:nvPr/>
          </p:nvSpPr>
          <p:spPr>
            <a:xfrm>
              <a:off x="261025" y="1757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3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Paxos: Distributed Storage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8585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3846825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640780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</a:t>
            </a:r>
            <a:endParaRPr/>
          </a:p>
        </p:txBody>
      </p:sp>
      <p:grpSp>
        <p:nvGrpSpPr>
          <p:cNvPr id="354" name="Google Shape;354;p26"/>
          <p:cNvGrpSpPr/>
          <p:nvPr/>
        </p:nvGrpSpPr>
        <p:grpSpPr>
          <a:xfrm>
            <a:off x="261025" y="2794091"/>
            <a:ext cx="7751775" cy="355759"/>
            <a:chOff x="261025" y="2794091"/>
            <a:chExt cx="7751775" cy="355759"/>
          </a:xfrm>
        </p:grpSpPr>
        <p:sp>
          <p:nvSpPr>
            <p:cNvPr id="355" name="Google Shape;355;p26"/>
            <p:cNvSpPr/>
            <p:nvPr/>
          </p:nvSpPr>
          <p:spPr>
            <a:xfrm>
              <a:off x="1285850" y="2801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26"/>
            <p:cNvSpPr txBox="1"/>
            <p:nvPr/>
          </p:nvSpPr>
          <p:spPr>
            <a:xfrm>
              <a:off x="261025" y="2801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3846825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407800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261025" y="2098091"/>
            <a:ext cx="7751775" cy="703759"/>
            <a:chOff x="261025" y="2098091"/>
            <a:chExt cx="7751775" cy="703759"/>
          </a:xfrm>
        </p:grpSpPr>
        <p:sp>
          <p:nvSpPr>
            <p:cNvPr id="360" name="Google Shape;360;p26"/>
            <p:cNvSpPr/>
            <p:nvPr/>
          </p:nvSpPr>
          <p:spPr>
            <a:xfrm>
              <a:off x="1285850" y="2453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1285850" y="2105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Google Shape;362;p26"/>
            <p:cNvSpPr txBox="1"/>
            <p:nvPr/>
          </p:nvSpPr>
          <p:spPr>
            <a:xfrm>
              <a:off x="261025" y="2453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261025" y="2105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846825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846825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407800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407800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68" name="Google Shape;368;p26"/>
          <p:cNvSpPr/>
          <p:nvPr/>
        </p:nvSpPr>
        <p:spPr>
          <a:xfrm>
            <a:off x="1285850" y="1757850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3846825" y="1750091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261025" y="1757850"/>
            <a:ext cx="860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 ID 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1" name="Google Shape;371;p26"/>
          <p:cNvGrpSpPr/>
          <p:nvPr/>
        </p:nvGrpSpPr>
        <p:grpSpPr>
          <a:xfrm>
            <a:off x="261025" y="1390514"/>
            <a:ext cx="5190800" cy="367336"/>
            <a:chOff x="261025" y="1342172"/>
            <a:chExt cx="5190800" cy="367336"/>
          </a:xfrm>
        </p:grpSpPr>
        <p:sp>
          <p:nvSpPr>
            <p:cNvPr id="372" name="Google Shape;372;p26"/>
            <p:cNvSpPr/>
            <p:nvPr/>
          </p:nvSpPr>
          <p:spPr>
            <a:xfrm>
              <a:off x="1285850" y="1361509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</a:t>
              </a:r>
              <a:r>
                <a:rPr lang="en">
                  <a:solidFill>
                    <a:srgbClr val="FFFFFF"/>
                  </a:solidFill>
                </a:rPr>
                <a:t>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3846825" y="1359738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</a:t>
              </a:r>
              <a:r>
                <a:rPr lang="en">
                  <a:solidFill>
                    <a:srgbClr val="FFFFFF"/>
                  </a:solidFill>
                </a:rPr>
                <a:t>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261025" y="1342172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4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5" name="Google Shape;375;p26"/>
          <p:cNvSpPr/>
          <p:nvPr/>
        </p:nvSpPr>
        <p:spPr>
          <a:xfrm>
            <a:off x="6407800" y="1757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+$1000 = $1070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6" name="Google Shape;376;p26"/>
          <p:cNvGrpSpPr/>
          <p:nvPr/>
        </p:nvGrpSpPr>
        <p:grpSpPr>
          <a:xfrm>
            <a:off x="2088400" y="4263400"/>
            <a:ext cx="5121900" cy="624800"/>
            <a:chOff x="2088400" y="4263400"/>
            <a:chExt cx="5121900" cy="624800"/>
          </a:xfrm>
        </p:grpSpPr>
        <p:cxnSp>
          <p:nvCxnSpPr>
            <p:cNvPr id="377" name="Google Shape;377;p26"/>
            <p:cNvCxnSpPr>
              <a:stCxn id="353" idx="2"/>
              <a:endCxn id="352" idx="2"/>
            </p:cNvCxnSpPr>
            <p:nvPr/>
          </p:nvCxnSpPr>
          <p:spPr>
            <a:xfrm rot="5400000">
              <a:off x="5929450" y="2983150"/>
              <a:ext cx="600" cy="25611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8" name="Google Shape;378;p26"/>
            <p:cNvCxnSpPr>
              <a:stCxn id="353" idx="2"/>
              <a:endCxn id="351" idx="2"/>
            </p:cNvCxnSpPr>
            <p:nvPr/>
          </p:nvCxnSpPr>
          <p:spPr>
            <a:xfrm rot="5400000">
              <a:off x="4649050" y="1702750"/>
              <a:ext cx="600" cy="51219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9" name="Google Shape;379;p26"/>
            <p:cNvSpPr txBox="1"/>
            <p:nvPr/>
          </p:nvSpPr>
          <p:spPr>
            <a:xfrm>
              <a:off x="5456050" y="4540200"/>
              <a:ext cx="947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Proposal</a:t>
              </a:r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2088350" y="3184625"/>
            <a:ext cx="5122075" cy="596075"/>
            <a:chOff x="2088350" y="3184625"/>
            <a:chExt cx="5122075" cy="596075"/>
          </a:xfrm>
        </p:grpSpPr>
        <p:cxnSp>
          <p:nvCxnSpPr>
            <p:cNvPr id="381" name="Google Shape;381;p26"/>
            <p:cNvCxnSpPr>
              <a:stCxn id="351" idx="0"/>
              <a:endCxn id="353" idx="0"/>
            </p:cNvCxnSpPr>
            <p:nvPr/>
          </p:nvCxnSpPr>
          <p:spPr>
            <a:xfrm flipH="1" rot="-5400000">
              <a:off x="4649000" y="1219450"/>
              <a:ext cx="600" cy="51219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2" name="Google Shape;382;p26"/>
            <p:cNvCxnSpPr>
              <a:stCxn id="352" idx="0"/>
              <a:endCxn id="353" idx="0"/>
            </p:cNvCxnSpPr>
            <p:nvPr/>
          </p:nvCxnSpPr>
          <p:spPr>
            <a:xfrm flipH="1" rot="-5400000">
              <a:off x="5929575" y="2499850"/>
              <a:ext cx="600" cy="25611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3" name="Google Shape;383;p26"/>
            <p:cNvSpPr txBox="1"/>
            <p:nvPr/>
          </p:nvSpPr>
          <p:spPr>
            <a:xfrm>
              <a:off x="2798950" y="3184625"/>
              <a:ext cx="25611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Accepted    +$200 = $270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809275" y="3256250"/>
              <a:ext cx="1179600" cy="238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Paxos: Distributed Storage</a:t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128585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3846825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640780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</a:t>
            </a:r>
            <a:endParaRPr/>
          </a:p>
        </p:txBody>
      </p:sp>
      <p:grpSp>
        <p:nvGrpSpPr>
          <p:cNvPr id="393" name="Google Shape;393;p27"/>
          <p:cNvGrpSpPr/>
          <p:nvPr/>
        </p:nvGrpSpPr>
        <p:grpSpPr>
          <a:xfrm>
            <a:off x="261025" y="2794091"/>
            <a:ext cx="7751775" cy="355759"/>
            <a:chOff x="261025" y="2794091"/>
            <a:chExt cx="7751775" cy="355759"/>
          </a:xfrm>
        </p:grpSpPr>
        <p:sp>
          <p:nvSpPr>
            <p:cNvPr id="394" name="Google Shape;394;p27"/>
            <p:cNvSpPr/>
            <p:nvPr/>
          </p:nvSpPr>
          <p:spPr>
            <a:xfrm>
              <a:off x="1285850" y="2801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Google Shape;395;p27"/>
            <p:cNvSpPr txBox="1"/>
            <p:nvPr/>
          </p:nvSpPr>
          <p:spPr>
            <a:xfrm>
              <a:off x="261025" y="2801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3846825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407800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8" name="Google Shape;398;p27"/>
          <p:cNvGrpSpPr/>
          <p:nvPr/>
        </p:nvGrpSpPr>
        <p:grpSpPr>
          <a:xfrm>
            <a:off x="261025" y="2098091"/>
            <a:ext cx="7751775" cy="703759"/>
            <a:chOff x="261025" y="2098091"/>
            <a:chExt cx="7751775" cy="703759"/>
          </a:xfrm>
        </p:grpSpPr>
        <p:sp>
          <p:nvSpPr>
            <p:cNvPr id="399" name="Google Shape;399;p27"/>
            <p:cNvSpPr/>
            <p:nvPr/>
          </p:nvSpPr>
          <p:spPr>
            <a:xfrm>
              <a:off x="1285850" y="2453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285850" y="2105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27"/>
            <p:cNvSpPr txBox="1"/>
            <p:nvPr/>
          </p:nvSpPr>
          <p:spPr>
            <a:xfrm>
              <a:off x="261025" y="2453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27"/>
            <p:cNvSpPr txBox="1"/>
            <p:nvPr/>
          </p:nvSpPr>
          <p:spPr>
            <a:xfrm>
              <a:off x="261025" y="2105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3846825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3846825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407800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07800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7" name="Google Shape;407;p27"/>
          <p:cNvSpPr/>
          <p:nvPr/>
        </p:nvSpPr>
        <p:spPr>
          <a:xfrm>
            <a:off x="1285850" y="1757850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846825" y="1750091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261025" y="1757850"/>
            <a:ext cx="860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 ID 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0" name="Google Shape;410;p27"/>
          <p:cNvGrpSpPr/>
          <p:nvPr/>
        </p:nvGrpSpPr>
        <p:grpSpPr>
          <a:xfrm>
            <a:off x="261025" y="1390514"/>
            <a:ext cx="5190800" cy="367336"/>
            <a:chOff x="261025" y="1342172"/>
            <a:chExt cx="5190800" cy="367336"/>
          </a:xfrm>
        </p:grpSpPr>
        <p:sp>
          <p:nvSpPr>
            <p:cNvPr id="411" name="Google Shape;411;p27"/>
            <p:cNvSpPr/>
            <p:nvPr/>
          </p:nvSpPr>
          <p:spPr>
            <a:xfrm>
              <a:off x="1285850" y="1361509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3846825" y="1359738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261025" y="1342172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4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6407800" y="1757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6407800" y="1409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+$1000 = $1070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6" name="Google Shape;416;p27"/>
          <p:cNvGrpSpPr/>
          <p:nvPr/>
        </p:nvGrpSpPr>
        <p:grpSpPr>
          <a:xfrm>
            <a:off x="2088400" y="4263400"/>
            <a:ext cx="5121900" cy="624800"/>
            <a:chOff x="2088400" y="4263400"/>
            <a:chExt cx="5121900" cy="624800"/>
          </a:xfrm>
        </p:grpSpPr>
        <p:cxnSp>
          <p:nvCxnSpPr>
            <p:cNvPr id="417" name="Google Shape;417;p27"/>
            <p:cNvCxnSpPr/>
            <p:nvPr/>
          </p:nvCxnSpPr>
          <p:spPr>
            <a:xfrm rot="5400000">
              <a:off x="5929450" y="2983150"/>
              <a:ext cx="600" cy="25611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27"/>
            <p:cNvCxnSpPr/>
            <p:nvPr/>
          </p:nvCxnSpPr>
          <p:spPr>
            <a:xfrm rot="5400000">
              <a:off x="4649050" y="1702750"/>
              <a:ext cx="600" cy="51219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27"/>
            <p:cNvSpPr txBox="1"/>
            <p:nvPr/>
          </p:nvSpPr>
          <p:spPr>
            <a:xfrm>
              <a:off x="5456050" y="4540200"/>
              <a:ext cx="947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Proposal</a:t>
              </a:r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420" name="Google Shape;420;p27"/>
          <p:cNvGrpSpPr/>
          <p:nvPr/>
        </p:nvGrpSpPr>
        <p:grpSpPr>
          <a:xfrm>
            <a:off x="2088350" y="3184625"/>
            <a:ext cx="5122075" cy="596075"/>
            <a:chOff x="2088350" y="3184625"/>
            <a:chExt cx="5122075" cy="596075"/>
          </a:xfrm>
        </p:grpSpPr>
        <p:cxnSp>
          <p:nvCxnSpPr>
            <p:cNvPr id="421" name="Google Shape;421;p27"/>
            <p:cNvCxnSpPr/>
            <p:nvPr/>
          </p:nvCxnSpPr>
          <p:spPr>
            <a:xfrm flipH="1" rot="-5400000">
              <a:off x="4649000" y="1219450"/>
              <a:ext cx="600" cy="51219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2" name="Google Shape;422;p27"/>
            <p:cNvCxnSpPr/>
            <p:nvPr/>
          </p:nvCxnSpPr>
          <p:spPr>
            <a:xfrm flipH="1" rot="-5400000">
              <a:off x="5929575" y="2499850"/>
              <a:ext cx="600" cy="25611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3" name="Google Shape;423;p27"/>
            <p:cNvSpPr txBox="1"/>
            <p:nvPr/>
          </p:nvSpPr>
          <p:spPr>
            <a:xfrm>
              <a:off x="2798950" y="3184625"/>
              <a:ext cx="25611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Accepted    -$40 = $230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809275" y="3256250"/>
              <a:ext cx="1179600" cy="238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Paxos: Distributed Storage</a:t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128585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3846825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40780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</a:t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261025" y="2794091"/>
            <a:ext cx="7751775" cy="355759"/>
            <a:chOff x="261025" y="2794091"/>
            <a:chExt cx="7751775" cy="355759"/>
          </a:xfrm>
        </p:grpSpPr>
        <p:sp>
          <p:nvSpPr>
            <p:cNvPr id="434" name="Google Shape;434;p28"/>
            <p:cNvSpPr/>
            <p:nvPr/>
          </p:nvSpPr>
          <p:spPr>
            <a:xfrm>
              <a:off x="1285850" y="2801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Google Shape;435;p28"/>
            <p:cNvSpPr txBox="1"/>
            <p:nvPr/>
          </p:nvSpPr>
          <p:spPr>
            <a:xfrm>
              <a:off x="261025" y="2801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846825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407800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8" name="Google Shape;438;p28"/>
          <p:cNvGrpSpPr/>
          <p:nvPr/>
        </p:nvGrpSpPr>
        <p:grpSpPr>
          <a:xfrm>
            <a:off x="261025" y="2098091"/>
            <a:ext cx="7751775" cy="703759"/>
            <a:chOff x="261025" y="2098091"/>
            <a:chExt cx="7751775" cy="703759"/>
          </a:xfrm>
        </p:grpSpPr>
        <p:sp>
          <p:nvSpPr>
            <p:cNvPr id="439" name="Google Shape;439;p28"/>
            <p:cNvSpPr/>
            <p:nvPr/>
          </p:nvSpPr>
          <p:spPr>
            <a:xfrm>
              <a:off x="1285850" y="2453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85850" y="2105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28"/>
            <p:cNvSpPr txBox="1"/>
            <p:nvPr/>
          </p:nvSpPr>
          <p:spPr>
            <a:xfrm>
              <a:off x="261025" y="2453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28"/>
            <p:cNvSpPr txBox="1"/>
            <p:nvPr/>
          </p:nvSpPr>
          <p:spPr>
            <a:xfrm>
              <a:off x="261025" y="2105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846825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846825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07800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07800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28"/>
          <p:cNvSpPr/>
          <p:nvPr/>
        </p:nvSpPr>
        <p:spPr>
          <a:xfrm>
            <a:off x="1285850" y="1757850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3846825" y="1750091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261025" y="1757850"/>
            <a:ext cx="860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 ID 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0" name="Google Shape;450;p28"/>
          <p:cNvGrpSpPr/>
          <p:nvPr/>
        </p:nvGrpSpPr>
        <p:grpSpPr>
          <a:xfrm>
            <a:off x="261025" y="1390514"/>
            <a:ext cx="5190800" cy="367336"/>
            <a:chOff x="261025" y="1342172"/>
            <a:chExt cx="5190800" cy="367336"/>
          </a:xfrm>
        </p:grpSpPr>
        <p:sp>
          <p:nvSpPr>
            <p:cNvPr id="451" name="Google Shape;451;p28"/>
            <p:cNvSpPr/>
            <p:nvPr/>
          </p:nvSpPr>
          <p:spPr>
            <a:xfrm>
              <a:off x="1285850" y="1361509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3846825" y="1359738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28"/>
            <p:cNvSpPr txBox="1"/>
            <p:nvPr/>
          </p:nvSpPr>
          <p:spPr>
            <a:xfrm>
              <a:off x="261025" y="1342172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4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54" name="Google Shape;454;p28"/>
          <p:cNvSpPr/>
          <p:nvPr/>
        </p:nvSpPr>
        <p:spPr>
          <a:xfrm>
            <a:off x="6407800" y="1757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6407800" y="1409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-$40 = $230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6" name="Google Shape;456;p28"/>
          <p:cNvGrpSpPr/>
          <p:nvPr/>
        </p:nvGrpSpPr>
        <p:grpSpPr>
          <a:xfrm>
            <a:off x="2088400" y="4263400"/>
            <a:ext cx="5121900" cy="624800"/>
            <a:chOff x="2088400" y="4263400"/>
            <a:chExt cx="5121900" cy="624800"/>
          </a:xfrm>
        </p:grpSpPr>
        <p:cxnSp>
          <p:nvCxnSpPr>
            <p:cNvPr id="457" name="Google Shape;457;p28"/>
            <p:cNvCxnSpPr/>
            <p:nvPr/>
          </p:nvCxnSpPr>
          <p:spPr>
            <a:xfrm rot="5400000">
              <a:off x="5929450" y="2983150"/>
              <a:ext cx="600" cy="25611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8" name="Google Shape;458;p28"/>
            <p:cNvCxnSpPr/>
            <p:nvPr/>
          </p:nvCxnSpPr>
          <p:spPr>
            <a:xfrm rot="5400000">
              <a:off x="4649050" y="1702750"/>
              <a:ext cx="600" cy="51219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9" name="Google Shape;459;p28"/>
            <p:cNvSpPr txBox="1"/>
            <p:nvPr/>
          </p:nvSpPr>
          <p:spPr>
            <a:xfrm>
              <a:off x="5456050" y="4540200"/>
              <a:ext cx="947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Proposal</a:t>
              </a:r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460" name="Google Shape;460;p28"/>
          <p:cNvGrpSpPr/>
          <p:nvPr/>
        </p:nvGrpSpPr>
        <p:grpSpPr>
          <a:xfrm>
            <a:off x="2088350" y="3184625"/>
            <a:ext cx="5122075" cy="596075"/>
            <a:chOff x="2088350" y="3184625"/>
            <a:chExt cx="5122075" cy="596075"/>
          </a:xfrm>
        </p:grpSpPr>
        <p:cxnSp>
          <p:nvCxnSpPr>
            <p:cNvPr id="461" name="Google Shape;461;p28"/>
            <p:cNvCxnSpPr/>
            <p:nvPr/>
          </p:nvCxnSpPr>
          <p:spPr>
            <a:xfrm flipH="1" rot="-5400000">
              <a:off x="4649000" y="1219450"/>
              <a:ext cx="600" cy="51219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Google Shape;462;p28"/>
            <p:cNvCxnSpPr/>
            <p:nvPr/>
          </p:nvCxnSpPr>
          <p:spPr>
            <a:xfrm flipH="1" rot="-5400000">
              <a:off x="5929575" y="2499850"/>
              <a:ext cx="600" cy="25611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3" name="Google Shape;463;p28"/>
            <p:cNvSpPr txBox="1"/>
            <p:nvPr/>
          </p:nvSpPr>
          <p:spPr>
            <a:xfrm>
              <a:off x="2798950" y="3184625"/>
              <a:ext cx="25611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Acceptance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464" name="Google Shape;464;p28"/>
          <p:cNvGrpSpPr/>
          <p:nvPr/>
        </p:nvGrpSpPr>
        <p:grpSpPr>
          <a:xfrm>
            <a:off x="261025" y="1013509"/>
            <a:ext cx="7751775" cy="396329"/>
            <a:chOff x="261025" y="1013509"/>
            <a:chExt cx="7751775" cy="396329"/>
          </a:xfrm>
        </p:grpSpPr>
        <p:sp>
          <p:nvSpPr>
            <p:cNvPr id="465" name="Google Shape;465;p28"/>
            <p:cNvSpPr/>
            <p:nvPr/>
          </p:nvSpPr>
          <p:spPr>
            <a:xfrm>
              <a:off x="6407800" y="1061838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+$1000 = $1070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28"/>
            <p:cNvSpPr txBox="1"/>
            <p:nvPr/>
          </p:nvSpPr>
          <p:spPr>
            <a:xfrm>
              <a:off x="261025" y="1013509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5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Paxos: Distributed Storage</a:t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28585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846825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6407800" y="3780100"/>
            <a:ext cx="1605000" cy="483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</a:t>
            </a:r>
            <a:endParaRPr/>
          </a:p>
        </p:txBody>
      </p:sp>
      <p:grpSp>
        <p:nvGrpSpPr>
          <p:cNvPr id="475" name="Google Shape;475;p29"/>
          <p:cNvGrpSpPr/>
          <p:nvPr/>
        </p:nvGrpSpPr>
        <p:grpSpPr>
          <a:xfrm>
            <a:off x="261025" y="2794091"/>
            <a:ext cx="7751775" cy="355759"/>
            <a:chOff x="261025" y="2794091"/>
            <a:chExt cx="7751775" cy="355759"/>
          </a:xfrm>
        </p:grpSpPr>
        <p:sp>
          <p:nvSpPr>
            <p:cNvPr id="476" name="Google Shape;476;p29"/>
            <p:cNvSpPr/>
            <p:nvPr/>
          </p:nvSpPr>
          <p:spPr>
            <a:xfrm>
              <a:off x="1285850" y="2801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Google Shape;477;p29"/>
            <p:cNvSpPr txBox="1"/>
            <p:nvPr/>
          </p:nvSpPr>
          <p:spPr>
            <a:xfrm>
              <a:off x="261025" y="2801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846825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407800" y="2794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$100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0" name="Google Shape;480;p29"/>
          <p:cNvGrpSpPr/>
          <p:nvPr/>
        </p:nvGrpSpPr>
        <p:grpSpPr>
          <a:xfrm>
            <a:off x="261025" y="2098091"/>
            <a:ext cx="7751775" cy="703759"/>
            <a:chOff x="261025" y="2098091"/>
            <a:chExt cx="7751775" cy="703759"/>
          </a:xfrm>
        </p:grpSpPr>
        <p:sp>
          <p:nvSpPr>
            <p:cNvPr id="481" name="Google Shape;481;p29"/>
            <p:cNvSpPr/>
            <p:nvPr/>
          </p:nvSpPr>
          <p:spPr>
            <a:xfrm>
              <a:off x="1285850" y="2453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285850" y="2105850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Google Shape;483;p29"/>
            <p:cNvSpPr txBox="1"/>
            <p:nvPr/>
          </p:nvSpPr>
          <p:spPr>
            <a:xfrm>
              <a:off x="261025" y="2453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29"/>
            <p:cNvSpPr txBox="1"/>
            <p:nvPr/>
          </p:nvSpPr>
          <p:spPr>
            <a:xfrm>
              <a:off x="261025" y="2105850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46825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846825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407800" y="2446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+$20 = $120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407800" y="2098091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-$50 = $70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9" name="Google Shape;489;p29"/>
          <p:cNvSpPr/>
          <p:nvPr/>
        </p:nvSpPr>
        <p:spPr>
          <a:xfrm>
            <a:off x="1285850" y="1757850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29"/>
          <p:cNvSpPr/>
          <p:nvPr/>
        </p:nvSpPr>
        <p:spPr>
          <a:xfrm>
            <a:off x="3846825" y="1750091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261025" y="1757850"/>
            <a:ext cx="860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 ID 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92" name="Google Shape;492;p29"/>
          <p:cNvGrpSpPr/>
          <p:nvPr/>
        </p:nvGrpSpPr>
        <p:grpSpPr>
          <a:xfrm>
            <a:off x="261025" y="1390514"/>
            <a:ext cx="5190800" cy="367336"/>
            <a:chOff x="261025" y="1342172"/>
            <a:chExt cx="5190800" cy="367336"/>
          </a:xfrm>
        </p:grpSpPr>
        <p:sp>
          <p:nvSpPr>
            <p:cNvPr id="493" name="Google Shape;493;p29"/>
            <p:cNvSpPr/>
            <p:nvPr/>
          </p:nvSpPr>
          <p:spPr>
            <a:xfrm>
              <a:off x="1285850" y="1361509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846825" y="1359738"/>
              <a:ext cx="1605000" cy="348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-$40 = $230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Google Shape;495;p29"/>
            <p:cNvSpPr txBox="1"/>
            <p:nvPr/>
          </p:nvSpPr>
          <p:spPr>
            <a:xfrm>
              <a:off x="261025" y="1342172"/>
              <a:ext cx="8604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 ID 4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6" name="Google Shape;496;p29"/>
          <p:cNvSpPr/>
          <p:nvPr/>
        </p:nvSpPr>
        <p:spPr>
          <a:xfrm>
            <a:off x="6407800" y="1757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+$200 = $270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29"/>
          <p:cNvSpPr/>
          <p:nvPr/>
        </p:nvSpPr>
        <p:spPr>
          <a:xfrm>
            <a:off x="6407800" y="1409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-$40 = $230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6407800" y="1061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+$1000 = $1070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261025" y="1013509"/>
            <a:ext cx="860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 ID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1285850" y="1061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+$1000 = $1070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3846825" y="1061838"/>
            <a:ext cx="1605000" cy="348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+$1000 = $1070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Paxos: Master Election</a:t>
            </a:r>
            <a:endParaRPr/>
          </a:p>
        </p:txBody>
      </p:sp>
      <p:grpSp>
        <p:nvGrpSpPr>
          <p:cNvPr id="507" name="Google Shape;507;p30"/>
          <p:cNvGrpSpPr/>
          <p:nvPr/>
        </p:nvGrpSpPr>
        <p:grpSpPr>
          <a:xfrm>
            <a:off x="682200" y="1532500"/>
            <a:ext cx="2609951" cy="3618875"/>
            <a:chOff x="682200" y="1532500"/>
            <a:chExt cx="2609951" cy="3618875"/>
          </a:xfrm>
        </p:grpSpPr>
        <p:pic>
          <p:nvPicPr>
            <p:cNvPr id="508" name="Google Shape;50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1650" y="1532500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8025" y="1734975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20750" y="3397725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2200" y="3148075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2" name="Google Shape;512;p30"/>
            <p:cNvCxnSpPr>
              <a:stCxn id="511" idx="3"/>
              <a:endCxn id="510" idx="1"/>
            </p:cNvCxnSpPr>
            <p:nvPr/>
          </p:nvCxnSpPr>
          <p:spPr>
            <a:xfrm>
              <a:off x="1256326" y="3566463"/>
              <a:ext cx="1364400" cy="249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13" name="Google Shape;513;p30"/>
            <p:cNvCxnSpPr>
              <a:stCxn id="508" idx="2"/>
              <a:endCxn id="510" idx="1"/>
            </p:cNvCxnSpPr>
            <p:nvPr/>
          </p:nvCxnSpPr>
          <p:spPr>
            <a:xfrm>
              <a:off x="1458713" y="2369275"/>
              <a:ext cx="1161900" cy="1446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14" name="Google Shape;514;p30"/>
            <p:cNvCxnSpPr>
              <a:stCxn id="508" idx="2"/>
              <a:endCxn id="511" idx="3"/>
            </p:cNvCxnSpPr>
            <p:nvPr/>
          </p:nvCxnSpPr>
          <p:spPr>
            <a:xfrm flipH="1">
              <a:off x="1256213" y="2369275"/>
              <a:ext cx="202500" cy="1197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15" name="Google Shape;515;p30"/>
            <p:cNvCxnSpPr>
              <a:stCxn id="509" idx="1"/>
              <a:endCxn id="508" idx="2"/>
            </p:cNvCxnSpPr>
            <p:nvPr/>
          </p:nvCxnSpPr>
          <p:spPr>
            <a:xfrm flipH="1">
              <a:off x="1458625" y="2153363"/>
              <a:ext cx="1259400" cy="21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16" name="Google Shape;516;p30"/>
            <p:cNvCxnSpPr>
              <a:stCxn id="509" idx="1"/>
              <a:endCxn id="510" idx="1"/>
            </p:cNvCxnSpPr>
            <p:nvPr/>
          </p:nvCxnSpPr>
          <p:spPr>
            <a:xfrm flipH="1">
              <a:off x="2620825" y="2153363"/>
              <a:ext cx="97200" cy="1662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517" name="Google Shape;517;p30"/>
            <p:cNvSpPr txBox="1"/>
            <p:nvPr/>
          </p:nvSpPr>
          <p:spPr>
            <a:xfrm>
              <a:off x="1289950" y="4452375"/>
              <a:ext cx="15708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Peer-to-peer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8" name="Google Shape;518;p30"/>
          <p:cNvGrpSpPr/>
          <p:nvPr/>
        </p:nvGrpSpPr>
        <p:grpSpPr>
          <a:xfrm>
            <a:off x="5099200" y="1081875"/>
            <a:ext cx="2713976" cy="4069500"/>
            <a:chOff x="5099200" y="1081875"/>
            <a:chExt cx="2713976" cy="4069500"/>
          </a:xfrm>
        </p:grpSpPr>
        <p:pic>
          <p:nvPicPr>
            <p:cNvPr id="519" name="Google Shape;51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97350" y="1237075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9050" y="1659300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8125" y="3137650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9200" y="3244275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3" name="Google Shape;523;p30"/>
            <p:cNvCxnSpPr>
              <a:stCxn id="519" idx="2"/>
              <a:endCxn id="521" idx="1"/>
            </p:cNvCxnSpPr>
            <p:nvPr/>
          </p:nvCxnSpPr>
          <p:spPr>
            <a:xfrm>
              <a:off x="5584413" y="2073850"/>
              <a:ext cx="1463700" cy="1482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24" name="Google Shape;524;p30"/>
            <p:cNvCxnSpPr>
              <a:stCxn id="519" idx="2"/>
              <a:endCxn id="520" idx="1"/>
            </p:cNvCxnSpPr>
            <p:nvPr/>
          </p:nvCxnSpPr>
          <p:spPr>
            <a:xfrm>
              <a:off x="5584413" y="2073850"/>
              <a:ext cx="1654500" cy="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25" name="Google Shape;525;p30"/>
            <p:cNvCxnSpPr>
              <a:stCxn id="519" idx="2"/>
              <a:endCxn id="522" idx="0"/>
            </p:cNvCxnSpPr>
            <p:nvPr/>
          </p:nvCxnSpPr>
          <p:spPr>
            <a:xfrm flipH="1">
              <a:off x="5386413" y="2073850"/>
              <a:ext cx="198000" cy="1170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526" name="Google Shape;526;p30"/>
            <p:cNvSpPr txBox="1"/>
            <p:nvPr/>
          </p:nvSpPr>
          <p:spPr>
            <a:xfrm>
              <a:off x="5673325" y="4452375"/>
              <a:ext cx="18165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Primary/Secondary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159750" y="1081875"/>
              <a:ext cx="811500" cy="1071600"/>
            </a:xfrm>
            <a:prstGeom prst="rect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grpSp>
        <p:nvGrpSpPr>
          <p:cNvPr id="533" name="Google Shape;533;p31"/>
          <p:cNvGrpSpPr/>
          <p:nvPr/>
        </p:nvGrpSpPr>
        <p:grpSpPr>
          <a:xfrm>
            <a:off x="435075" y="1131492"/>
            <a:ext cx="8421000" cy="355500"/>
            <a:chOff x="435075" y="976800"/>
            <a:chExt cx="8421000" cy="355500"/>
          </a:xfrm>
        </p:grpSpPr>
        <p:sp>
          <p:nvSpPr>
            <p:cNvPr id="534" name="Google Shape;534;p31"/>
            <p:cNvSpPr/>
            <p:nvPr/>
          </p:nvSpPr>
          <p:spPr>
            <a:xfrm>
              <a:off x="435075" y="1061564"/>
              <a:ext cx="580200" cy="2514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 txBox="1"/>
            <p:nvPr/>
          </p:nvSpPr>
          <p:spPr>
            <a:xfrm>
              <a:off x="573158" y="976800"/>
              <a:ext cx="413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  <p:cxnSp>
          <p:nvCxnSpPr>
            <p:cNvPr id="536" name="Google Shape;536;p31"/>
            <p:cNvCxnSpPr>
              <a:stCxn id="534" idx="6"/>
            </p:cNvCxnSpPr>
            <p:nvPr/>
          </p:nvCxnSpPr>
          <p:spPr>
            <a:xfrm>
              <a:off x="1015275" y="1187264"/>
              <a:ext cx="7840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7" name="Google Shape;537;p31"/>
          <p:cNvGrpSpPr/>
          <p:nvPr/>
        </p:nvGrpSpPr>
        <p:grpSpPr>
          <a:xfrm>
            <a:off x="435075" y="1922003"/>
            <a:ext cx="8421000" cy="355500"/>
            <a:chOff x="435075" y="976800"/>
            <a:chExt cx="8421000" cy="355500"/>
          </a:xfrm>
        </p:grpSpPr>
        <p:sp>
          <p:nvSpPr>
            <p:cNvPr id="538" name="Google Shape;538;p31"/>
            <p:cNvSpPr/>
            <p:nvPr/>
          </p:nvSpPr>
          <p:spPr>
            <a:xfrm>
              <a:off x="435075" y="1061564"/>
              <a:ext cx="580200" cy="2514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 txBox="1"/>
            <p:nvPr/>
          </p:nvSpPr>
          <p:spPr>
            <a:xfrm>
              <a:off x="573158" y="976800"/>
              <a:ext cx="413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  <p:cxnSp>
          <p:nvCxnSpPr>
            <p:cNvPr id="540" name="Google Shape;540;p31"/>
            <p:cNvCxnSpPr>
              <a:stCxn id="538" idx="6"/>
            </p:cNvCxnSpPr>
            <p:nvPr/>
          </p:nvCxnSpPr>
          <p:spPr>
            <a:xfrm>
              <a:off x="1015275" y="1187264"/>
              <a:ext cx="7840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1" name="Google Shape;541;p31"/>
          <p:cNvGrpSpPr/>
          <p:nvPr/>
        </p:nvGrpSpPr>
        <p:grpSpPr>
          <a:xfrm>
            <a:off x="435075" y="2814017"/>
            <a:ext cx="8421000" cy="355500"/>
            <a:chOff x="435075" y="976800"/>
            <a:chExt cx="8421000" cy="355500"/>
          </a:xfrm>
        </p:grpSpPr>
        <p:sp>
          <p:nvSpPr>
            <p:cNvPr id="542" name="Google Shape;542;p31"/>
            <p:cNvSpPr/>
            <p:nvPr/>
          </p:nvSpPr>
          <p:spPr>
            <a:xfrm>
              <a:off x="435075" y="1061564"/>
              <a:ext cx="580200" cy="2514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 txBox="1"/>
            <p:nvPr/>
          </p:nvSpPr>
          <p:spPr>
            <a:xfrm>
              <a:off x="573158" y="976800"/>
              <a:ext cx="413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544" name="Google Shape;544;p31"/>
            <p:cNvCxnSpPr>
              <a:stCxn id="542" idx="6"/>
            </p:cNvCxnSpPr>
            <p:nvPr/>
          </p:nvCxnSpPr>
          <p:spPr>
            <a:xfrm>
              <a:off x="1015275" y="1187264"/>
              <a:ext cx="7840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5" name="Google Shape;545;p31"/>
          <p:cNvGrpSpPr/>
          <p:nvPr/>
        </p:nvGrpSpPr>
        <p:grpSpPr>
          <a:xfrm>
            <a:off x="435075" y="3725367"/>
            <a:ext cx="8421000" cy="355500"/>
            <a:chOff x="435075" y="976800"/>
            <a:chExt cx="8421000" cy="355500"/>
          </a:xfrm>
        </p:grpSpPr>
        <p:sp>
          <p:nvSpPr>
            <p:cNvPr id="546" name="Google Shape;546;p31"/>
            <p:cNvSpPr/>
            <p:nvPr/>
          </p:nvSpPr>
          <p:spPr>
            <a:xfrm>
              <a:off x="435075" y="1061564"/>
              <a:ext cx="580200" cy="2514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 txBox="1"/>
            <p:nvPr/>
          </p:nvSpPr>
          <p:spPr>
            <a:xfrm>
              <a:off x="573158" y="976800"/>
              <a:ext cx="413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548" name="Google Shape;548;p31"/>
            <p:cNvCxnSpPr>
              <a:stCxn id="546" idx="6"/>
            </p:cNvCxnSpPr>
            <p:nvPr/>
          </p:nvCxnSpPr>
          <p:spPr>
            <a:xfrm>
              <a:off x="1015275" y="1187264"/>
              <a:ext cx="7840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435075" y="4635967"/>
            <a:ext cx="8421000" cy="355500"/>
            <a:chOff x="435075" y="976800"/>
            <a:chExt cx="8421000" cy="355500"/>
          </a:xfrm>
        </p:grpSpPr>
        <p:sp>
          <p:nvSpPr>
            <p:cNvPr id="550" name="Google Shape;550;p31"/>
            <p:cNvSpPr/>
            <p:nvPr/>
          </p:nvSpPr>
          <p:spPr>
            <a:xfrm>
              <a:off x="435075" y="1061564"/>
              <a:ext cx="580200" cy="251400"/>
            </a:xfrm>
            <a:prstGeom prst="ellipse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 txBox="1"/>
            <p:nvPr/>
          </p:nvSpPr>
          <p:spPr>
            <a:xfrm>
              <a:off x="573158" y="976800"/>
              <a:ext cx="413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552" name="Google Shape;552;p31"/>
            <p:cNvCxnSpPr>
              <a:stCxn id="550" idx="6"/>
            </p:cNvCxnSpPr>
            <p:nvPr/>
          </p:nvCxnSpPr>
          <p:spPr>
            <a:xfrm>
              <a:off x="1015275" y="1187264"/>
              <a:ext cx="7840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31"/>
          <p:cNvSpPr txBox="1"/>
          <p:nvPr/>
        </p:nvSpPr>
        <p:spPr>
          <a:xfrm>
            <a:off x="1051900" y="1029975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PREPARE 5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370950" y="1341950"/>
            <a:ext cx="773475" cy="2552400"/>
            <a:chOff x="1370950" y="1341950"/>
            <a:chExt cx="773475" cy="2552400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70950" y="1351625"/>
              <a:ext cx="9600" cy="1624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56" name="Google Shape;556;p31"/>
            <p:cNvCxnSpPr/>
            <p:nvPr/>
          </p:nvCxnSpPr>
          <p:spPr>
            <a:xfrm>
              <a:off x="1380625" y="1341950"/>
              <a:ext cx="763800" cy="2552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57" name="Google Shape;557;p31"/>
          <p:cNvSpPr txBox="1"/>
          <p:nvPr/>
        </p:nvSpPr>
        <p:spPr>
          <a:xfrm>
            <a:off x="882605" y="3000004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5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1576425" y="3894350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5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2052475" y="1825125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PREPARE 7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560" name="Google Shape;560;p31"/>
          <p:cNvGrpSpPr/>
          <p:nvPr/>
        </p:nvGrpSpPr>
        <p:grpSpPr>
          <a:xfrm>
            <a:off x="2569825" y="2183075"/>
            <a:ext cx="618650" cy="1682175"/>
            <a:chOff x="2569825" y="2183075"/>
            <a:chExt cx="618650" cy="1682175"/>
          </a:xfrm>
        </p:grpSpPr>
        <p:cxnSp>
          <p:nvCxnSpPr>
            <p:cNvPr id="561" name="Google Shape;561;p31"/>
            <p:cNvCxnSpPr/>
            <p:nvPr/>
          </p:nvCxnSpPr>
          <p:spPr>
            <a:xfrm>
              <a:off x="2569825" y="2183075"/>
              <a:ext cx="9600" cy="80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62" name="Google Shape;562;p31"/>
            <p:cNvCxnSpPr/>
            <p:nvPr/>
          </p:nvCxnSpPr>
          <p:spPr>
            <a:xfrm>
              <a:off x="2579475" y="2192750"/>
              <a:ext cx="609000" cy="167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63" name="Google Shape;563;p31"/>
          <p:cNvSpPr txBox="1"/>
          <p:nvPr/>
        </p:nvSpPr>
        <p:spPr>
          <a:xfrm>
            <a:off x="2052480" y="2988029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7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2707630" y="3877379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7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2328900" y="992075"/>
            <a:ext cx="2243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ACCEPT-REQUEST (5, ‘nemo’)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566" name="Google Shape;566;p31"/>
          <p:cNvGrpSpPr/>
          <p:nvPr/>
        </p:nvGrpSpPr>
        <p:grpSpPr>
          <a:xfrm>
            <a:off x="3613975" y="1380625"/>
            <a:ext cx="609075" cy="2542800"/>
            <a:chOff x="3613975" y="1380625"/>
            <a:chExt cx="609075" cy="2542800"/>
          </a:xfrm>
        </p:grpSpPr>
        <p:cxnSp>
          <p:nvCxnSpPr>
            <p:cNvPr id="567" name="Google Shape;567;p31"/>
            <p:cNvCxnSpPr/>
            <p:nvPr/>
          </p:nvCxnSpPr>
          <p:spPr>
            <a:xfrm>
              <a:off x="3613975" y="1380625"/>
              <a:ext cx="29100" cy="1605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68" name="Google Shape;568;p31"/>
            <p:cNvCxnSpPr/>
            <p:nvPr/>
          </p:nvCxnSpPr>
          <p:spPr>
            <a:xfrm>
              <a:off x="3623650" y="1380625"/>
              <a:ext cx="599400" cy="254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69" name="Google Shape;569;p31"/>
          <p:cNvSpPr txBox="1"/>
          <p:nvPr/>
        </p:nvSpPr>
        <p:spPr>
          <a:xfrm>
            <a:off x="3294975" y="2975825"/>
            <a:ext cx="763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(ignored)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70" name="Google Shape;570;p31"/>
          <p:cNvSpPr txBox="1"/>
          <p:nvPr/>
        </p:nvSpPr>
        <p:spPr>
          <a:xfrm>
            <a:off x="3901775" y="3898675"/>
            <a:ext cx="763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(ignored)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71" name="Google Shape;571;p31"/>
          <p:cNvSpPr txBox="1"/>
          <p:nvPr/>
        </p:nvSpPr>
        <p:spPr>
          <a:xfrm>
            <a:off x="4665575" y="992075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PREPARE 9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572" name="Google Shape;572;p31"/>
          <p:cNvGrpSpPr/>
          <p:nvPr/>
        </p:nvGrpSpPr>
        <p:grpSpPr>
          <a:xfrm>
            <a:off x="5049800" y="1368443"/>
            <a:ext cx="773475" cy="2552400"/>
            <a:chOff x="5049800" y="1368443"/>
            <a:chExt cx="773475" cy="2552400"/>
          </a:xfrm>
        </p:grpSpPr>
        <p:cxnSp>
          <p:nvCxnSpPr>
            <p:cNvPr id="573" name="Google Shape;573;p31"/>
            <p:cNvCxnSpPr/>
            <p:nvPr/>
          </p:nvCxnSpPr>
          <p:spPr>
            <a:xfrm>
              <a:off x="5049800" y="1378118"/>
              <a:ext cx="9600" cy="1624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74" name="Google Shape;574;p31"/>
            <p:cNvCxnSpPr/>
            <p:nvPr/>
          </p:nvCxnSpPr>
          <p:spPr>
            <a:xfrm>
              <a:off x="5059475" y="1368443"/>
              <a:ext cx="763800" cy="2552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75" name="Google Shape;575;p31"/>
          <p:cNvSpPr txBox="1"/>
          <p:nvPr/>
        </p:nvSpPr>
        <p:spPr>
          <a:xfrm>
            <a:off x="4486580" y="2992622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9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76" name="Google Shape;576;p31"/>
          <p:cNvSpPr txBox="1"/>
          <p:nvPr/>
        </p:nvSpPr>
        <p:spPr>
          <a:xfrm>
            <a:off x="5335075" y="3949093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9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5238211" y="1767468"/>
            <a:ext cx="2545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ACCEPT-REQUEST (7, ‘star wars’)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6405825" y="2122968"/>
            <a:ext cx="551050" cy="1781875"/>
            <a:chOff x="6405825" y="2122968"/>
            <a:chExt cx="551050" cy="1781875"/>
          </a:xfrm>
        </p:grpSpPr>
        <p:cxnSp>
          <p:nvCxnSpPr>
            <p:cNvPr id="579" name="Google Shape;579;p31"/>
            <p:cNvCxnSpPr/>
            <p:nvPr/>
          </p:nvCxnSpPr>
          <p:spPr>
            <a:xfrm>
              <a:off x="6405825" y="2122968"/>
              <a:ext cx="9600" cy="80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0" name="Google Shape;580;p31"/>
            <p:cNvCxnSpPr>
              <a:endCxn id="581" idx="0"/>
            </p:cNvCxnSpPr>
            <p:nvPr/>
          </p:nvCxnSpPr>
          <p:spPr>
            <a:xfrm>
              <a:off x="6415375" y="2132743"/>
              <a:ext cx="541500" cy="1772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82" name="Google Shape;582;p31"/>
          <p:cNvSpPr txBox="1"/>
          <p:nvPr/>
        </p:nvSpPr>
        <p:spPr>
          <a:xfrm>
            <a:off x="5968175" y="2981993"/>
            <a:ext cx="763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(ignored)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6574975" y="3904843"/>
            <a:ext cx="763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(ignored)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3" name="Google Shape;583;p31"/>
          <p:cNvSpPr txBox="1"/>
          <p:nvPr/>
        </p:nvSpPr>
        <p:spPr>
          <a:xfrm>
            <a:off x="7640750" y="1787900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PREPARE 11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584" name="Google Shape;584;p31"/>
          <p:cNvGrpSpPr/>
          <p:nvPr/>
        </p:nvGrpSpPr>
        <p:grpSpPr>
          <a:xfrm>
            <a:off x="7877721" y="2145850"/>
            <a:ext cx="618650" cy="1682175"/>
            <a:chOff x="7877721" y="2145850"/>
            <a:chExt cx="618650" cy="1682175"/>
          </a:xfrm>
        </p:grpSpPr>
        <p:cxnSp>
          <p:nvCxnSpPr>
            <p:cNvPr id="585" name="Google Shape;585;p31"/>
            <p:cNvCxnSpPr/>
            <p:nvPr/>
          </p:nvCxnSpPr>
          <p:spPr>
            <a:xfrm>
              <a:off x="7877721" y="2145850"/>
              <a:ext cx="9600" cy="80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6" name="Google Shape;586;p31"/>
            <p:cNvCxnSpPr/>
            <p:nvPr/>
          </p:nvCxnSpPr>
          <p:spPr>
            <a:xfrm>
              <a:off x="7887371" y="2155525"/>
              <a:ext cx="609000" cy="167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87" name="Google Shape;587;p31"/>
          <p:cNvSpPr txBox="1"/>
          <p:nvPr/>
        </p:nvSpPr>
        <p:spPr>
          <a:xfrm>
            <a:off x="7207976" y="2989477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11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7880171" y="3888495"/>
            <a:ext cx="1044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PROMISE 11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2 grades/solutions released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14360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HW2 released - due next Thursday!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600" y="1727625"/>
            <a:ext cx="4382606" cy="205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Contention</a:t>
            </a:r>
            <a:endParaRPr/>
          </a:p>
        </p:txBody>
      </p:sp>
      <p:sp>
        <p:nvSpPr>
          <p:cNvPr id="594" name="Google Shape;5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Contention is a general issue in concurrent algorithms.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Race conditions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Deadlock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Livelock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Concurrency is HARD!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Contention (Race Condition)</a:t>
            </a:r>
            <a:endParaRPr/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311700" y="115247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two machines run this code at once?</a:t>
            </a:r>
            <a:endParaRPr/>
          </a:p>
        </p:txBody>
      </p:sp>
      <p:sp>
        <p:nvSpPr>
          <p:cNvPr id="601" name="Google Shape;601;p33"/>
          <p:cNvSpPr txBox="1"/>
          <p:nvPr/>
        </p:nvSpPr>
        <p:spPr>
          <a:xfrm>
            <a:off x="2774775" y="2569825"/>
            <a:ext cx="5568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"/>
          <p:cNvSpPr txBox="1"/>
          <p:nvPr/>
        </p:nvSpPr>
        <p:spPr>
          <a:xfrm>
            <a:off x="1353550" y="2125100"/>
            <a:ext cx="5568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ef incrementSharedValue(value_server):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value_server.get_value()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x + 1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value_server.set_value(y)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Contention (Race Condition)</a:t>
            </a:r>
            <a:endParaRPr/>
          </a:p>
        </p:txBody>
      </p:sp>
      <p:sp>
        <p:nvSpPr>
          <p:cNvPr id="608" name="Google Shape;608;p34"/>
          <p:cNvSpPr txBox="1"/>
          <p:nvPr>
            <p:ph idx="1" type="body"/>
          </p:nvPr>
        </p:nvSpPr>
        <p:spPr>
          <a:xfrm>
            <a:off x="311700" y="118147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two machines run this code at once?</a:t>
            </a:r>
            <a:endParaRPr/>
          </a:p>
        </p:txBody>
      </p:sp>
      <p:sp>
        <p:nvSpPr>
          <p:cNvPr id="609" name="Google Shape;609;p34"/>
          <p:cNvSpPr txBox="1"/>
          <p:nvPr/>
        </p:nvSpPr>
        <p:spPr>
          <a:xfrm>
            <a:off x="2784450" y="2571750"/>
            <a:ext cx="5568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 txBox="1"/>
          <p:nvPr/>
        </p:nvSpPr>
        <p:spPr>
          <a:xfrm>
            <a:off x="1353550" y="2125100"/>
            <a:ext cx="55689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incrementSharedValue(value_server):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value_server.lock()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x = value_server.get_value()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y = x + 1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value_server.set_value(y)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value_server.unlock()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1" name="Google Shape;611;p34"/>
          <p:cNvGrpSpPr/>
          <p:nvPr/>
        </p:nvGrpSpPr>
        <p:grpSpPr>
          <a:xfrm>
            <a:off x="4408725" y="2714850"/>
            <a:ext cx="3805275" cy="1487175"/>
            <a:chOff x="4408725" y="2714850"/>
            <a:chExt cx="3805275" cy="1487175"/>
          </a:xfrm>
        </p:grpSpPr>
        <p:cxnSp>
          <p:nvCxnSpPr>
            <p:cNvPr id="612" name="Google Shape;612;p34"/>
            <p:cNvCxnSpPr/>
            <p:nvPr/>
          </p:nvCxnSpPr>
          <p:spPr>
            <a:xfrm>
              <a:off x="4408725" y="2714850"/>
              <a:ext cx="2426700" cy="889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613" name="Google Shape;613;p34"/>
            <p:cNvSpPr txBox="1"/>
            <p:nvPr/>
          </p:nvSpPr>
          <p:spPr>
            <a:xfrm>
              <a:off x="6033000" y="3552225"/>
              <a:ext cx="2181000" cy="6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This will block if some other machine has the lock, until they release it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Contention (Deadlock)</a:t>
            </a:r>
            <a:endParaRPr/>
          </a:p>
        </p:txBody>
      </p:sp>
      <p:sp>
        <p:nvSpPr>
          <p:cNvPr id="619" name="Google Shape;619;p35"/>
          <p:cNvSpPr txBox="1"/>
          <p:nvPr>
            <p:ph idx="1" type="body"/>
          </p:nvPr>
        </p:nvSpPr>
        <p:spPr>
          <a:xfrm>
            <a:off x="311700" y="115247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two machines are calling these functions?</a:t>
            </a:r>
            <a:endParaRPr/>
          </a:p>
        </p:txBody>
      </p:sp>
      <p:sp>
        <p:nvSpPr>
          <p:cNvPr id="620" name="Google Shape;620;p35"/>
          <p:cNvSpPr txBox="1"/>
          <p:nvPr/>
        </p:nvSpPr>
        <p:spPr>
          <a:xfrm>
            <a:off x="2774775" y="2569825"/>
            <a:ext cx="55689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5"/>
          <p:cNvSpPr txBox="1"/>
          <p:nvPr/>
        </p:nvSpPr>
        <p:spPr>
          <a:xfrm>
            <a:off x="174025" y="2115450"/>
            <a:ext cx="43980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incrementSharedValue(s1, s2):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s1.lock()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s2.lock()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x = s1.get_value() + 1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y = s2.get_value() + 1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s1.set_value(x)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s2.set_value(y)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s2.unlock()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s1.unlock()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4649325" y="2115450"/>
            <a:ext cx="43980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incrementSharedValue(s1, s2):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s2.lock()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s1.lock()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x = s1.get_value() + 1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y = s2.get_value() + 1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s1.set_value(x)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s2.set_value(y)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s1.unlock()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s2.unlock()</a:t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Contention (Livelock)</a:t>
            </a:r>
            <a:endParaRPr/>
          </a:p>
        </p:txBody>
      </p:sp>
      <p:sp>
        <p:nvSpPr>
          <p:cNvPr id="628" name="Google Shape;6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of like deadlock, but state is changing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Paxos example from earlier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people walking toward each other in a hallway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 backoff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Backoff fuzzing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 those solutions are generally good practice for request retries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817200" y="4522800"/>
            <a:ext cx="3780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Citation: Google Tech Talks video on Paxos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mean by consensus?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is on </a:t>
            </a:r>
            <a:r>
              <a:rPr b="1" lang="en" u="sng"/>
              <a:t>one</a:t>
            </a:r>
            <a:r>
              <a:rPr lang="en"/>
              <a:t>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is reached once a </a:t>
            </a:r>
            <a:r>
              <a:rPr b="1" lang="en" u="sng"/>
              <a:t>majority</a:t>
            </a:r>
            <a:r>
              <a:rPr lang="en"/>
              <a:t> </a:t>
            </a:r>
            <a:r>
              <a:rPr lang="en"/>
              <a:t>of participants agree.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consensus is reached, everyone can </a:t>
            </a:r>
            <a:r>
              <a:rPr b="1" lang="en" u="sng"/>
              <a:t>eventually</a:t>
            </a:r>
            <a:r>
              <a:rPr lang="en"/>
              <a:t> </a:t>
            </a:r>
            <a:r>
              <a:rPr lang="en"/>
              <a:t>know the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are happy to reach consensus on </a:t>
            </a:r>
            <a:r>
              <a:rPr b="1" lang="en" u="sng"/>
              <a:t>any</a:t>
            </a:r>
            <a:r>
              <a:rPr lang="en"/>
              <a:t> result, not just the one they propose.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channels are </a:t>
            </a:r>
            <a:r>
              <a:rPr b="1" lang="en" u="sng"/>
              <a:t>not</a:t>
            </a:r>
            <a:r>
              <a:rPr lang="en"/>
              <a:t> perfect (messages may be lost).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2280149" y="2502587"/>
            <a:ext cx="534663" cy="812987"/>
            <a:chOff x="1308425" y="1723525"/>
            <a:chExt cx="688200" cy="1046450"/>
          </a:xfrm>
        </p:grpSpPr>
        <p:sp>
          <p:nvSpPr>
            <p:cNvPr id="81" name="Google Shape;81;p17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/>
        </p:nvSpPr>
        <p:spPr>
          <a:xfrm>
            <a:off x="2273556" y="288465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3229024" y="1292337"/>
            <a:ext cx="534663" cy="812987"/>
            <a:chOff x="1308425" y="1723525"/>
            <a:chExt cx="688200" cy="1046450"/>
          </a:xfrm>
        </p:grpSpPr>
        <p:sp>
          <p:nvSpPr>
            <p:cNvPr id="85" name="Google Shape;85;p17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/>
        </p:nvSpPr>
        <p:spPr>
          <a:xfrm>
            <a:off x="3222431" y="167440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4724859" y="1390738"/>
            <a:ext cx="572101" cy="851182"/>
            <a:chOff x="1308425" y="1723525"/>
            <a:chExt cx="688200" cy="1046450"/>
          </a:xfrm>
        </p:grpSpPr>
        <p:sp>
          <p:nvSpPr>
            <p:cNvPr id="89" name="Google Shape;89;p17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/>
        </p:nvSpPr>
        <p:spPr>
          <a:xfrm>
            <a:off x="4631931" y="1834925"/>
            <a:ext cx="828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5011593" y="2732904"/>
            <a:ext cx="563980" cy="857566"/>
            <a:chOff x="1308425" y="1723525"/>
            <a:chExt cx="688200" cy="1046450"/>
          </a:xfrm>
        </p:grpSpPr>
        <p:sp>
          <p:nvSpPr>
            <p:cNvPr id="93" name="Google Shape;93;p17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7"/>
          <p:cNvSpPr txBox="1"/>
          <p:nvPr/>
        </p:nvSpPr>
        <p:spPr>
          <a:xfrm>
            <a:off x="4918661" y="3159550"/>
            <a:ext cx="96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Debbie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3638274" y="3510262"/>
            <a:ext cx="534663" cy="812987"/>
            <a:chOff x="1308425" y="1723525"/>
            <a:chExt cx="688200" cy="1046450"/>
          </a:xfrm>
        </p:grpSpPr>
        <p:sp>
          <p:nvSpPr>
            <p:cNvPr id="97" name="Google Shape;97;p17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7"/>
          <p:cNvSpPr txBox="1"/>
          <p:nvPr/>
        </p:nvSpPr>
        <p:spPr>
          <a:xfrm>
            <a:off x="3631681" y="3892325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82650" y="2636650"/>
            <a:ext cx="2197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“Let’s see Finding Nemo”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223425" y="1017725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“Sure, Finding Nemo is great”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296950" y="1160525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“What about Mission Impossible”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575575" y="2571750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“Finding Nemooooooooo”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109325" y="4081450"/>
            <a:ext cx="270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“OK, I guess it’s Finding Nemo”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296950" y="1583538"/>
            <a:ext cx="1621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“Ugh, OK fine”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280149" y="2502587"/>
            <a:ext cx="534663" cy="812987"/>
            <a:chOff x="1308425" y="1723525"/>
            <a:chExt cx="688200" cy="1046450"/>
          </a:xfrm>
        </p:grpSpPr>
        <p:sp>
          <p:nvSpPr>
            <p:cNvPr id="112" name="Google Shape;112;p18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/>
        </p:nvSpPr>
        <p:spPr>
          <a:xfrm>
            <a:off x="2273556" y="288465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3229024" y="1292337"/>
            <a:ext cx="534663" cy="812987"/>
            <a:chOff x="1308425" y="1723525"/>
            <a:chExt cx="688200" cy="1046450"/>
          </a:xfrm>
        </p:grpSpPr>
        <p:sp>
          <p:nvSpPr>
            <p:cNvPr id="116" name="Google Shape;116;p18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3222431" y="167440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724859" y="1390738"/>
            <a:ext cx="572101" cy="851182"/>
            <a:chOff x="1308425" y="1723525"/>
            <a:chExt cx="688200" cy="1046450"/>
          </a:xfrm>
        </p:grpSpPr>
        <p:sp>
          <p:nvSpPr>
            <p:cNvPr id="120" name="Google Shape;120;p18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/>
        </p:nvSpPr>
        <p:spPr>
          <a:xfrm>
            <a:off x="4631931" y="1834925"/>
            <a:ext cx="828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5011593" y="2732904"/>
            <a:ext cx="563980" cy="857566"/>
            <a:chOff x="1308425" y="1723525"/>
            <a:chExt cx="688200" cy="1046450"/>
          </a:xfrm>
        </p:grpSpPr>
        <p:sp>
          <p:nvSpPr>
            <p:cNvPr id="124" name="Google Shape;124;p18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 txBox="1"/>
          <p:nvPr/>
        </p:nvSpPr>
        <p:spPr>
          <a:xfrm>
            <a:off x="4918661" y="3159550"/>
            <a:ext cx="96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Debbie</a:t>
            </a: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3638274" y="3510262"/>
            <a:ext cx="534663" cy="812987"/>
            <a:chOff x="1308425" y="1723525"/>
            <a:chExt cx="688200" cy="1046450"/>
          </a:xfrm>
        </p:grpSpPr>
        <p:sp>
          <p:nvSpPr>
            <p:cNvPr id="128" name="Google Shape;128;p18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3631681" y="3892325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82650" y="2636650"/>
            <a:ext cx="2197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“Let’s see Finding Nemo”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223425" y="1017725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“Sure, Finding Nemo is great”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296950" y="1160525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“What about Mission Impossible”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575575" y="2571750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“Finding Nemooooooooo”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109325" y="4081450"/>
            <a:ext cx="270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“Yes, Finding Nemo!”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296950" y="1583538"/>
            <a:ext cx="1621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“Ugh, OK fine”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8170281" y="3159562"/>
            <a:ext cx="595800" cy="812987"/>
            <a:chOff x="7817831" y="2346562"/>
            <a:chExt cx="595800" cy="812987"/>
          </a:xfrm>
        </p:grpSpPr>
        <p:grpSp>
          <p:nvGrpSpPr>
            <p:cNvPr id="138" name="Google Shape;138;p18"/>
            <p:cNvGrpSpPr/>
            <p:nvPr/>
          </p:nvGrpSpPr>
          <p:grpSpPr>
            <a:xfrm>
              <a:off x="7824424" y="2346562"/>
              <a:ext cx="534663" cy="812987"/>
              <a:chOff x="1308425" y="1723525"/>
              <a:chExt cx="688200" cy="1046450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18"/>
            <p:cNvSpPr txBox="1"/>
            <p:nvPr/>
          </p:nvSpPr>
          <p:spPr>
            <a:xfrm>
              <a:off x="7817831" y="2728625"/>
              <a:ext cx="5958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Fred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 defines three different roles for the nodes in the system: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propose values for consensus.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“vote” on proposals and form the majority.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record whatever the acceptors have accepted as the decision.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Decisions must be </a:t>
            </a:r>
            <a:r>
              <a:rPr lang="en"/>
              <a:t>persistent</a:t>
            </a:r>
            <a:r>
              <a:rPr lang="en"/>
              <a:t>. Nodes must know how many acceptors there 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we’re talking about them separately, but in practice any single machine can play any number of roles simultaneously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68922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561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2170375"/>
            <a:ext cx="39999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picks a proposal ID (ID</a:t>
            </a:r>
            <a:r>
              <a:rPr baseline="-25000" lang="en"/>
              <a:t>p</a:t>
            </a:r>
            <a:r>
              <a:rPr lang="en"/>
              <a:t>) and sends a PREPARE ID</a:t>
            </a:r>
            <a:r>
              <a:rPr baseline="-25000" lang="en"/>
              <a:t>p</a:t>
            </a:r>
            <a:r>
              <a:rPr lang="en"/>
              <a:t> message to </a:t>
            </a:r>
            <a:r>
              <a:rPr lang="en">
                <a:solidFill>
                  <a:srgbClr val="FF0000"/>
                </a:solidFill>
              </a:rPr>
              <a:t>Acceptors</a:t>
            </a:r>
            <a:endParaRPr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IDp must be unique (i.e. different proposers should pick different IDs)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Timeout? Pick higher ID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4832400" y="2170375"/>
            <a:ext cx="4246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gets PROMISE response from majority of acceptors. It sends ACCEPT_REQUEST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to </a:t>
            </a:r>
            <a:r>
              <a:rPr lang="en">
                <a:solidFill>
                  <a:srgbClr val="FF0000"/>
                </a:solidFill>
              </a:rPr>
              <a:t>Acceptors</a:t>
            </a:r>
            <a:r>
              <a:rPr lang="en"/>
              <a:t>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v</a:t>
            </a:r>
            <a:r>
              <a:rPr i="1" lang="en"/>
              <a:t>alue </a:t>
            </a:r>
            <a:r>
              <a:rPr lang="en"/>
              <a:t>can be anything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35075" y="1061575"/>
            <a:ext cx="1276200" cy="251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350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18825" y="976811"/>
            <a:ext cx="908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Proposer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89820" y="1442314"/>
            <a:ext cx="103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cxnSp>
        <p:nvCxnSpPr>
          <p:cNvPr id="161" name="Google Shape;161;p20"/>
          <p:cNvCxnSpPr>
            <a:stCxn id="157" idx="6"/>
          </p:cNvCxnSpPr>
          <p:nvPr/>
        </p:nvCxnSpPr>
        <p:spPr>
          <a:xfrm>
            <a:off x="1711275" y="1187275"/>
            <a:ext cx="7144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2" idx="6"/>
          </p:cNvCxnSpPr>
          <p:nvPr/>
        </p:nvCxnSpPr>
        <p:spPr>
          <a:xfrm>
            <a:off x="1965425" y="1639400"/>
            <a:ext cx="6890700" cy="1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" name="Google Shape;163;p20"/>
          <p:cNvGrpSpPr/>
          <p:nvPr/>
        </p:nvGrpSpPr>
        <p:grpSpPr>
          <a:xfrm>
            <a:off x="1965425" y="829650"/>
            <a:ext cx="1276200" cy="763800"/>
            <a:chOff x="1965425" y="829650"/>
            <a:chExt cx="1276200" cy="763800"/>
          </a:xfrm>
        </p:grpSpPr>
        <p:sp>
          <p:nvSpPr>
            <p:cNvPr id="164" name="Google Shape;164;p20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5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5" name="Google Shape;165;p20"/>
            <p:cNvCxnSpPr>
              <a:stCxn id="164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66" name="Google Shape;166;p20"/>
          <p:cNvGrpSpPr/>
          <p:nvPr/>
        </p:nvGrpSpPr>
        <p:grpSpPr>
          <a:xfrm>
            <a:off x="2861800" y="1206625"/>
            <a:ext cx="1170000" cy="796500"/>
            <a:chOff x="2861800" y="1206625"/>
            <a:chExt cx="1170000" cy="796500"/>
          </a:xfrm>
        </p:grpSpPr>
        <p:sp>
          <p:nvSpPr>
            <p:cNvPr id="167" name="Google Shape;167;p20"/>
            <p:cNvSpPr txBox="1"/>
            <p:nvPr/>
          </p:nvSpPr>
          <p:spPr>
            <a:xfrm>
              <a:off x="2861800" y="1647625"/>
              <a:ext cx="11700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PROMISE 5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8" name="Google Shape;168;p20"/>
            <p:cNvCxnSpPr>
              <a:stCxn id="167" idx="0"/>
            </p:cNvCxnSpPr>
            <p:nvPr/>
          </p:nvCxnSpPr>
          <p:spPr>
            <a:xfrm flipH="1" rot="10800000">
              <a:off x="3446800" y="1206625"/>
              <a:ext cx="227100" cy="441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69" name="Google Shape;169;p20"/>
          <p:cNvGrpSpPr/>
          <p:nvPr/>
        </p:nvGrpSpPr>
        <p:grpSpPr>
          <a:xfrm>
            <a:off x="4109000" y="803250"/>
            <a:ext cx="2736000" cy="838500"/>
            <a:chOff x="4109000" y="803250"/>
            <a:chExt cx="2736000" cy="838500"/>
          </a:xfrm>
        </p:grpSpPr>
        <p:sp>
          <p:nvSpPr>
            <p:cNvPr id="170" name="Google Shape;170;p20"/>
            <p:cNvSpPr txBox="1"/>
            <p:nvPr/>
          </p:nvSpPr>
          <p:spPr>
            <a:xfrm>
              <a:off x="4109000" y="803250"/>
              <a:ext cx="27360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ACCEPT-REQUEST (5, ‘nemo’)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1" name="Google Shape;171;p20"/>
            <p:cNvCxnSpPr>
              <a:stCxn id="170" idx="2"/>
            </p:cNvCxnSpPr>
            <p:nvPr/>
          </p:nvCxnSpPr>
          <p:spPr>
            <a:xfrm>
              <a:off x="5477000" y="1211550"/>
              <a:ext cx="246600" cy="430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6124750" y="1206450"/>
            <a:ext cx="1857900" cy="835200"/>
            <a:chOff x="6124750" y="1206450"/>
            <a:chExt cx="1857900" cy="835200"/>
          </a:xfrm>
        </p:grpSpPr>
        <p:sp>
          <p:nvSpPr>
            <p:cNvPr id="173" name="Google Shape;173;p20"/>
            <p:cNvSpPr txBox="1"/>
            <p:nvPr/>
          </p:nvSpPr>
          <p:spPr>
            <a:xfrm>
              <a:off x="6124750" y="1633350"/>
              <a:ext cx="1857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ACCEPT (5, ‘nemo’)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4" name="Google Shape;174;p20"/>
            <p:cNvCxnSpPr>
              <a:stCxn id="173" idx="0"/>
            </p:cNvCxnSpPr>
            <p:nvPr/>
          </p:nvCxnSpPr>
          <p:spPr>
            <a:xfrm flipH="1" rot="10800000">
              <a:off x="7053700" y="1206450"/>
              <a:ext cx="313500" cy="426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75" name="Google Shape;175;p20"/>
          <p:cNvGrpSpPr/>
          <p:nvPr/>
        </p:nvGrpSpPr>
        <p:grpSpPr>
          <a:xfrm>
            <a:off x="7053700" y="1933114"/>
            <a:ext cx="2025250" cy="355500"/>
            <a:chOff x="7053700" y="1933114"/>
            <a:chExt cx="2025250" cy="355500"/>
          </a:xfrm>
        </p:grpSpPr>
        <p:sp>
          <p:nvSpPr>
            <p:cNvPr id="176" name="Google Shape;176;p20"/>
            <p:cNvSpPr/>
            <p:nvPr/>
          </p:nvSpPr>
          <p:spPr>
            <a:xfrm>
              <a:off x="7802750" y="2004500"/>
              <a:ext cx="1276200" cy="251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7669700" y="2004500"/>
              <a:ext cx="1276200" cy="251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7548600" y="2004500"/>
              <a:ext cx="1276200" cy="251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7703345" y="1933114"/>
              <a:ext cx="10344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Learners</a:t>
              </a:r>
              <a:endParaRPr/>
            </a:p>
          </p:txBody>
        </p:sp>
        <p:cxnSp>
          <p:nvCxnSpPr>
            <p:cNvPr id="180" name="Google Shape;180;p20"/>
            <p:cNvCxnSpPr>
              <a:stCxn id="173" idx="2"/>
              <a:endCxn id="178" idx="2"/>
            </p:cNvCxnSpPr>
            <p:nvPr/>
          </p:nvCxnSpPr>
          <p:spPr>
            <a:xfrm>
              <a:off x="7053700" y="2041650"/>
              <a:ext cx="495000" cy="88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35075" y="3542450"/>
            <a:ext cx="39999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PREPARE request. Did it promise to ignore requests with ID</a:t>
            </a:r>
            <a:r>
              <a:rPr baseline="-25000" lang="en"/>
              <a:t>p</a:t>
            </a:r>
            <a:r>
              <a:rPr lang="en"/>
              <a:t>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then promise to ignore ID &lt; ID</a:t>
            </a:r>
            <a:r>
              <a:rPr baseline="-25000" lang="en"/>
              <a:t>p</a:t>
            </a:r>
            <a:r>
              <a:rPr lang="en"/>
              <a:t> (and send PROMISE ID</a:t>
            </a:r>
            <a:r>
              <a:rPr baseline="-25000" lang="en"/>
              <a:t>p</a:t>
            </a:r>
            <a:r>
              <a:rPr lang="en"/>
              <a:t> in reply)</a:t>
            </a:r>
            <a:endParaRPr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4832400" y="3436050"/>
            <a:ext cx="42465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ACCEPT_REQUST. Did it promise to ignore IDp?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reply ACCEPT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and also send to </a:t>
            </a:r>
            <a:r>
              <a:rPr lang="en">
                <a:solidFill>
                  <a:srgbClr val="00FF00"/>
                </a:solidFill>
              </a:rPr>
              <a:t>Learners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68922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561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2170375"/>
            <a:ext cx="39999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picks a proposal ID (ID</a:t>
            </a:r>
            <a:r>
              <a:rPr baseline="-25000" lang="en"/>
              <a:t>p</a:t>
            </a:r>
            <a:r>
              <a:rPr lang="en"/>
              <a:t>) and sends a PREPARE ID</a:t>
            </a:r>
            <a:r>
              <a:rPr baseline="-25000" lang="en"/>
              <a:t>p</a:t>
            </a:r>
            <a:r>
              <a:rPr lang="en"/>
              <a:t> message to </a:t>
            </a:r>
            <a:r>
              <a:rPr lang="en">
                <a:solidFill>
                  <a:srgbClr val="FF0000"/>
                </a:solidFill>
              </a:rPr>
              <a:t>Acceptors</a:t>
            </a:r>
            <a:endParaRPr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IDp must be unique (i.e. different proposers should pick different IDs)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Timeout? Pick higher ID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191" name="Google Shape;191;p21"/>
          <p:cNvSpPr/>
          <p:nvPr/>
        </p:nvSpPr>
        <p:spPr>
          <a:xfrm>
            <a:off x="435075" y="1061575"/>
            <a:ext cx="1276200" cy="2514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35075" y="1513700"/>
            <a:ext cx="1276200" cy="25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618825" y="976811"/>
            <a:ext cx="908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Proposer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589820" y="1442314"/>
            <a:ext cx="1034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Acceptors</a:t>
            </a:r>
            <a:endParaRPr/>
          </a:p>
        </p:txBody>
      </p:sp>
      <p:cxnSp>
        <p:nvCxnSpPr>
          <p:cNvPr id="195" name="Google Shape;195;p21"/>
          <p:cNvCxnSpPr>
            <a:stCxn id="191" idx="6"/>
          </p:cNvCxnSpPr>
          <p:nvPr/>
        </p:nvCxnSpPr>
        <p:spPr>
          <a:xfrm>
            <a:off x="1711275" y="1187275"/>
            <a:ext cx="7144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>
            <a:stCxn id="187" idx="6"/>
          </p:cNvCxnSpPr>
          <p:nvPr/>
        </p:nvCxnSpPr>
        <p:spPr>
          <a:xfrm>
            <a:off x="1965425" y="1639400"/>
            <a:ext cx="6890700" cy="1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21"/>
          <p:cNvGrpSpPr/>
          <p:nvPr/>
        </p:nvGrpSpPr>
        <p:grpSpPr>
          <a:xfrm>
            <a:off x="1965425" y="829650"/>
            <a:ext cx="1276200" cy="763800"/>
            <a:chOff x="1965425" y="829650"/>
            <a:chExt cx="1276200" cy="763800"/>
          </a:xfrm>
        </p:grpSpPr>
        <p:sp>
          <p:nvSpPr>
            <p:cNvPr id="198" name="Google Shape;198;p21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3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99" name="Google Shape;199;p21"/>
            <p:cNvCxnSpPr>
              <a:stCxn id="198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435075" y="3542450"/>
            <a:ext cx="39999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PREPARE request. Did it promise to ignore requests with ID</a:t>
            </a:r>
            <a:r>
              <a:rPr baseline="-25000" lang="en"/>
              <a:t>p</a:t>
            </a:r>
            <a:r>
              <a:rPr lang="en"/>
              <a:t>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then promise to ignore ID &lt; ID</a:t>
            </a:r>
            <a:r>
              <a:rPr baseline="-25000" lang="en"/>
              <a:t>p</a:t>
            </a:r>
            <a:r>
              <a:rPr lang="en"/>
              <a:t> (and send PROMISE ID</a:t>
            </a:r>
            <a:r>
              <a:rPr baseline="-25000" lang="en"/>
              <a:t>p</a:t>
            </a:r>
            <a:r>
              <a:rPr lang="en"/>
              <a:t> in reply)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77375" y="1785188"/>
            <a:ext cx="2581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Reminder: ‘nemo’ is already consensus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3127650" y="829650"/>
            <a:ext cx="1276200" cy="763800"/>
            <a:chOff x="1965425" y="829650"/>
            <a:chExt cx="1276200" cy="7638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1965425" y="829650"/>
              <a:ext cx="1276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PREPARE 6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04" name="Google Shape;204;p21"/>
            <p:cNvCxnSpPr>
              <a:stCxn id="203" idx="2"/>
            </p:cNvCxnSpPr>
            <p:nvPr/>
          </p:nvCxnSpPr>
          <p:spPr>
            <a:xfrm>
              <a:off x="2603525" y="1185150"/>
              <a:ext cx="219600" cy="408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4832400" y="2170375"/>
            <a:ext cx="4246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FF00"/>
                </a:solidFill>
              </a:rPr>
              <a:t>Proposer </a:t>
            </a:r>
            <a:r>
              <a:rPr lang="en"/>
              <a:t>gets PROMISE response from majority of acceptors. It sends ACCEPT_REQUEST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to </a:t>
            </a:r>
            <a:r>
              <a:rPr lang="en">
                <a:solidFill>
                  <a:srgbClr val="FF0000"/>
                </a:solidFill>
              </a:rPr>
              <a:t>Acceptors</a:t>
            </a:r>
            <a:r>
              <a:rPr lang="en"/>
              <a:t>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value </a:t>
            </a:r>
            <a:r>
              <a:rPr lang="en"/>
              <a:t>can be anything</a:t>
            </a:r>
            <a:endParaRPr/>
          </a:p>
        </p:txBody>
      </p: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4832400" y="3436050"/>
            <a:ext cx="42465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Acceptor </a:t>
            </a:r>
            <a:r>
              <a:rPr lang="en"/>
              <a:t>receives ACCEPT_REQUST. Did it promise to ignore IDp?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yes, then ignore request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no, reply ACCEPT (ID</a:t>
            </a:r>
            <a:r>
              <a:rPr baseline="-25000" lang="en"/>
              <a:t>p</a:t>
            </a:r>
            <a:r>
              <a:rPr lang="en"/>
              <a:t>, </a:t>
            </a:r>
            <a:r>
              <a:rPr i="1" lang="en"/>
              <a:t>value</a:t>
            </a:r>
            <a:r>
              <a:rPr lang="en"/>
              <a:t>) and also send to </a:t>
            </a:r>
            <a:r>
              <a:rPr lang="en">
                <a:solidFill>
                  <a:srgbClr val="00FF00"/>
                </a:solidFill>
              </a:rPr>
              <a:t>Learners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