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367" r:id="rId3"/>
    <p:sldId id="407" r:id="rId4"/>
    <p:sldId id="409" r:id="rId5"/>
    <p:sldId id="408" r:id="rId6"/>
    <p:sldId id="397" r:id="rId7"/>
    <p:sldId id="401" r:id="rId8"/>
    <p:sldId id="402" r:id="rId9"/>
    <p:sldId id="386" r:id="rId10"/>
    <p:sldId id="403" r:id="rId11"/>
    <p:sldId id="404" r:id="rId12"/>
    <p:sldId id="405" r:id="rId13"/>
    <p:sldId id="387" r:id="rId14"/>
    <p:sldId id="410" r:id="rId15"/>
    <p:sldId id="406" r:id="rId16"/>
    <p:sldId id="4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612DCB-3125-4AF1-A3B9-46D88E71CD00}" type="slidenum">
              <a:rPr lang="he-IL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0352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Piotr </a:t>
            </a:r>
            <a:r>
              <a:rPr lang="en-US" dirty="0" err="1">
                <a:solidFill>
                  <a:schemeClr val="tx1"/>
                </a:solidFill>
              </a:rPr>
              <a:t>Indyk</a:t>
            </a:r>
            <a:r>
              <a:rPr lang="en-US" dirty="0">
                <a:solidFill>
                  <a:schemeClr val="tx1"/>
                </a:solidFill>
              </a:rPr>
              <a:t>; Wikipedia/Google image search;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18: 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such functions exist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Generally LSH functions use random projections</a:t>
                </a:r>
              </a:p>
              <a:p>
                <a:r>
                  <a:rPr lang="en-US" altLang="en-US" dirty="0"/>
                  <a:t>Main example: consider the hypercube, i.e.,</a:t>
                </a:r>
              </a:p>
              <a:p>
                <a:pPr lvl="1"/>
                <a:r>
                  <a:rPr lang="en-US" altLang="en-US" dirty="0"/>
                  <a:t>Points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Hamming distance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altLang="en-US" dirty="0"/>
                  <a:t># positions on which p and q differ</a:t>
                </a:r>
              </a:p>
              <a:p>
                <a:r>
                  <a:rPr lang="en-US" altLang="en-US" dirty="0"/>
                  <a:t>Define hash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dirty="0"/>
                  <a:t> by choosing a set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random coordinates, and setting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		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projection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0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Take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=10, 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=0101110010,</m:t>
                      </m:r>
                    </m:oMath>
                  </m:oMathPara>
                </a14:m>
                <a:endParaRPr lang="en-US" alt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={2,5}</m:t>
                      </m:r>
                    </m:oMath>
                  </m:oMathPara>
                </a14:m>
                <a:endParaRPr lang="en-US" altLang="en-US" i="1" dirty="0"/>
              </a:p>
              <a:p>
                <a:r>
                  <a:rPr lang="en-US" altLang="en-US" dirty="0"/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)=11</m:t>
                    </m:r>
                  </m:oMath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0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These hash functions are locality-sensitive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828800"/>
                <a:ext cx="7848600" cy="1295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)]=(1−</m:t>
                      </m:r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i="1" baseline="30000" dirty="0"/>
              </a:p>
              <a:p>
                <a:r>
                  <a:rPr lang="en-US" altLang="en-US" dirty="0"/>
                  <a:t>We can vary the probability by changing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828800"/>
                <a:ext cx="7848600" cy="1295400"/>
              </a:xfrm>
              <a:blipFill>
                <a:blip r:embed="rId2"/>
                <a:stretch>
                  <a:fillRect l="-1087" b="-5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0E41C73-7199-422A-A2E9-55BADA69B289}"/>
              </a:ext>
            </a:extLst>
          </p:cNvPr>
          <p:cNvGrpSpPr/>
          <p:nvPr/>
        </p:nvGrpSpPr>
        <p:grpSpPr>
          <a:xfrm>
            <a:off x="3124201" y="3429000"/>
            <a:ext cx="5486399" cy="2590800"/>
            <a:chOff x="3124201" y="3429000"/>
            <a:chExt cx="5486399" cy="2590800"/>
          </a:xfrm>
        </p:grpSpPr>
        <p:sp>
          <p:nvSpPr>
            <p:cNvPr id="21516" name="Text Box 27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118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distance</a:t>
              </a:r>
            </a:p>
          </p:txBody>
        </p:sp>
        <p:sp>
          <p:nvSpPr>
            <p:cNvPr id="21517" name="Text Box 28"/>
            <p:cNvSpPr txBox="1">
              <a:spLocks noChangeArrowheads="1"/>
            </p:cNvSpPr>
            <p:nvPr/>
          </p:nvSpPr>
          <p:spPr bwMode="auto">
            <a:xfrm>
              <a:off x="7162800" y="5562600"/>
              <a:ext cx="118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distance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BDDAF66-158A-4F3C-B69D-2E0AFC40E632}"/>
                </a:ext>
              </a:extLst>
            </p:cNvPr>
            <p:cNvGrpSpPr/>
            <p:nvPr/>
          </p:nvGrpSpPr>
          <p:grpSpPr>
            <a:xfrm>
              <a:off x="3124201" y="3429000"/>
              <a:ext cx="5486399" cy="2133600"/>
              <a:chOff x="3124201" y="3429000"/>
              <a:chExt cx="5486399" cy="2133600"/>
            </a:xfrm>
          </p:grpSpPr>
          <p:sp>
            <p:nvSpPr>
              <p:cNvPr id="21508" name="Line 5"/>
              <p:cNvSpPr>
                <a:spLocks noChangeShapeType="1"/>
              </p:cNvSpPr>
              <p:nvPr/>
            </p:nvSpPr>
            <p:spPr bwMode="auto">
              <a:xfrm flipV="1">
                <a:off x="3581400" y="3429000"/>
                <a:ext cx="0" cy="213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9" name="Line 10"/>
              <p:cNvSpPr>
                <a:spLocks noChangeShapeType="1"/>
              </p:cNvSpPr>
              <p:nvPr/>
            </p:nvSpPr>
            <p:spPr bwMode="auto">
              <a:xfrm>
                <a:off x="3581400" y="5562600"/>
                <a:ext cx="198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0" name="Line 11"/>
              <p:cNvSpPr>
                <a:spLocks noChangeShapeType="1"/>
              </p:cNvSpPr>
              <p:nvPr/>
            </p:nvSpPr>
            <p:spPr bwMode="auto">
              <a:xfrm flipV="1">
                <a:off x="6477000" y="3429000"/>
                <a:ext cx="0" cy="213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" name="Line 12"/>
              <p:cNvSpPr>
                <a:spLocks noChangeShapeType="1"/>
              </p:cNvSpPr>
              <p:nvPr/>
            </p:nvSpPr>
            <p:spPr bwMode="auto">
              <a:xfrm>
                <a:off x="6477000" y="5562600"/>
                <a:ext cx="198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" name="Line 22"/>
              <p:cNvSpPr>
                <a:spLocks noChangeShapeType="1"/>
              </p:cNvSpPr>
              <p:nvPr/>
            </p:nvSpPr>
            <p:spPr bwMode="auto">
              <a:xfrm>
                <a:off x="3657600" y="3581400"/>
                <a:ext cx="1752600" cy="1905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Text Box 23"/>
              <p:cNvSpPr txBox="1">
                <a:spLocks noChangeArrowheads="1"/>
              </p:cNvSpPr>
              <p:nvPr/>
            </p:nvSpPr>
            <p:spPr bwMode="auto">
              <a:xfrm>
                <a:off x="4724400" y="3886200"/>
                <a:ext cx="660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k=1</a:t>
                </a:r>
              </a:p>
            </p:txBody>
          </p:sp>
          <p:sp>
            <p:nvSpPr>
              <p:cNvPr id="21514" name="Text Box 25"/>
              <p:cNvSpPr txBox="1">
                <a:spLocks noChangeArrowheads="1"/>
              </p:cNvSpPr>
              <p:nvPr/>
            </p:nvSpPr>
            <p:spPr bwMode="auto">
              <a:xfrm>
                <a:off x="7543800" y="3886200"/>
                <a:ext cx="660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k=2</a:t>
                </a:r>
              </a:p>
            </p:txBody>
          </p:sp>
          <p:sp>
            <p:nvSpPr>
              <p:cNvPr id="21515" name="Freeform 26"/>
              <p:cNvSpPr>
                <a:spLocks/>
              </p:cNvSpPr>
              <p:nvPr/>
            </p:nvSpPr>
            <p:spPr bwMode="auto">
              <a:xfrm>
                <a:off x="6629400" y="3581400"/>
                <a:ext cx="1981200" cy="1917700"/>
              </a:xfrm>
              <a:custGeom>
                <a:avLst/>
                <a:gdLst>
                  <a:gd name="T0" fmla="*/ 0 w 1248"/>
                  <a:gd name="T1" fmla="*/ 0 h 1208"/>
                  <a:gd name="T2" fmla="*/ 2147483646 w 1248"/>
                  <a:gd name="T3" fmla="*/ 2147483646 h 1208"/>
                  <a:gd name="T4" fmla="*/ 2147483646 w 1248"/>
                  <a:gd name="T5" fmla="*/ 2147483646 h 1208"/>
                  <a:gd name="T6" fmla="*/ 2147483646 w 1248"/>
                  <a:gd name="T7" fmla="*/ 2147483646 h 1208"/>
                  <a:gd name="T8" fmla="*/ 2147483646 w 1248"/>
                  <a:gd name="T9" fmla="*/ 2147483646 h 1208"/>
                  <a:gd name="T10" fmla="*/ 2147483646 w 1248"/>
                  <a:gd name="T11" fmla="*/ 2147483646 h 12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48" h="1208">
                    <a:moveTo>
                      <a:pt x="0" y="0"/>
                    </a:moveTo>
                    <a:cubicBezTo>
                      <a:pt x="24" y="228"/>
                      <a:pt x="48" y="456"/>
                      <a:pt x="96" y="624"/>
                    </a:cubicBezTo>
                    <a:cubicBezTo>
                      <a:pt x="144" y="792"/>
                      <a:pt x="208" y="920"/>
                      <a:pt x="288" y="1008"/>
                    </a:cubicBezTo>
                    <a:cubicBezTo>
                      <a:pt x="368" y="1096"/>
                      <a:pt x="480" y="1120"/>
                      <a:pt x="576" y="1152"/>
                    </a:cubicBezTo>
                    <a:cubicBezTo>
                      <a:pt x="672" y="1184"/>
                      <a:pt x="752" y="1192"/>
                      <a:pt x="864" y="1200"/>
                    </a:cubicBezTo>
                    <a:cubicBezTo>
                      <a:pt x="976" y="1208"/>
                      <a:pt x="1112" y="1204"/>
                      <a:pt x="1248" y="1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Text Box 29"/>
              <p:cNvSpPr txBox="1">
                <a:spLocks noChangeArrowheads="1"/>
              </p:cNvSpPr>
              <p:nvPr/>
            </p:nvSpPr>
            <p:spPr bwMode="auto">
              <a:xfrm>
                <a:off x="3124201" y="388620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P</a:t>
                </a:r>
              </a:p>
            </p:txBody>
          </p:sp>
          <p:sp>
            <p:nvSpPr>
              <p:cNvPr id="21519" name="Text Box 30"/>
              <p:cNvSpPr txBox="1">
                <a:spLocks noChangeArrowheads="1"/>
              </p:cNvSpPr>
              <p:nvPr/>
            </p:nvSpPr>
            <p:spPr bwMode="auto">
              <a:xfrm>
                <a:off x="5943601" y="388620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5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Projections + Binning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29386"/>
            <a:ext cx="10972801" cy="4525963"/>
          </a:xfrm>
        </p:spPr>
        <p:txBody>
          <a:bodyPr>
            <a:normAutofit fontScale="92500" lnSpcReduction="20000"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Nearby points will often fall in same bin</a:t>
            </a:r>
          </a:p>
          <a:p>
            <a:r>
              <a:rPr lang="en-US" altLang="en-US"/>
              <a:t>Faraway points will rarely fall in same bin</a:t>
            </a:r>
          </a:p>
          <a:p>
            <a:endParaRPr lang="en-US" dirty="0"/>
          </a:p>
        </p:txBody>
      </p:sp>
      <p:sp>
        <p:nvSpPr>
          <p:cNvPr id="51203" name="Oval 6"/>
          <p:cNvSpPr>
            <a:spLocks noChangeArrowheads="1"/>
          </p:cNvSpPr>
          <p:nvPr/>
        </p:nvSpPr>
        <p:spPr bwMode="auto">
          <a:xfrm>
            <a:off x="6680200" y="20055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4" name="Oval 7"/>
          <p:cNvSpPr>
            <a:spLocks noChangeArrowheads="1"/>
          </p:cNvSpPr>
          <p:nvPr/>
        </p:nvSpPr>
        <p:spPr bwMode="auto">
          <a:xfrm>
            <a:off x="7747000" y="23103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5" name="Oval 8"/>
          <p:cNvSpPr>
            <a:spLocks noChangeArrowheads="1"/>
          </p:cNvSpPr>
          <p:nvPr/>
        </p:nvSpPr>
        <p:spPr bwMode="auto">
          <a:xfrm>
            <a:off x="7670800" y="2615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6" name="Oval 9"/>
          <p:cNvSpPr>
            <a:spLocks noChangeArrowheads="1"/>
          </p:cNvSpPr>
          <p:nvPr/>
        </p:nvSpPr>
        <p:spPr bwMode="auto">
          <a:xfrm>
            <a:off x="5384800" y="2996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7" name="Oval 10"/>
          <p:cNvSpPr>
            <a:spLocks noChangeArrowheads="1"/>
          </p:cNvSpPr>
          <p:nvPr/>
        </p:nvSpPr>
        <p:spPr bwMode="auto">
          <a:xfrm>
            <a:off x="6223000" y="31485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8" name="Oval 11"/>
          <p:cNvSpPr>
            <a:spLocks noChangeArrowheads="1"/>
          </p:cNvSpPr>
          <p:nvPr/>
        </p:nvSpPr>
        <p:spPr bwMode="auto">
          <a:xfrm>
            <a:off x="5308600" y="21579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9" name="Oval 13"/>
          <p:cNvSpPr>
            <a:spLocks noChangeArrowheads="1"/>
          </p:cNvSpPr>
          <p:nvPr/>
        </p:nvSpPr>
        <p:spPr bwMode="auto">
          <a:xfrm>
            <a:off x="7061200" y="2996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84800" y="2081784"/>
            <a:ext cx="2819400" cy="2057400"/>
            <a:chOff x="3792" y="1104"/>
            <a:chExt cx="1776" cy="1296"/>
          </a:xfrm>
        </p:grpSpPr>
        <p:sp>
          <p:nvSpPr>
            <p:cNvPr id="51235" name="Line 14"/>
            <p:cNvSpPr>
              <a:spLocks noChangeShapeType="1"/>
            </p:cNvSpPr>
            <p:nvPr/>
          </p:nvSpPr>
          <p:spPr bwMode="auto">
            <a:xfrm>
              <a:off x="5280" y="14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15"/>
            <p:cNvSpPr>
              <a:spLocks noChangeShapeType="1"/>
            </p:cNvSpPr>
            <p:nvPr/>
          </p:nvSpPr>
          <p:spPr bwMode="auto">
            <a:xfrm>
              <a:off x="5328" y="13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16"/>
            <p:cNvSpPr>
              <a:spLocks noChangeShapeType="1"/>
            </p:cNvSpPr>
            <p:nvPr/>
          </p:nvSpPr>
          <p:spPr bwMode="auto">
            <a:xfrm>
              <a:off x="4656" y="1104"/>
              <a:ext cx="5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17"/>
            <p:cNvSpPr>
              <a:spLocks noChangeShapeType="1"/>
            </p:cNvSpPr>
            <p:nvPr/>
          </p:nvSpPr>
          <p:spPr bwMode="auto">
            <a:xfrm>
              <a:off x="4896" y="17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18"/>
            <p:cNvSpPr>
              <a:spLocks noChangeShapeType="1"/>
            </p:cNvSpPr>
            <p:nvPr/>
          </p:nvSpPr>
          <p:spPr bwMode="auto">
            <a:xfrm>
              <a:off x="4368" y="182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19"/>
            <p:cNvSpPr>
              <a:spLocks noChangeShapeType="1"/>
            </p:cNvSpPr>
            <p:nvPr/>
          </p:nvSpPr>
          <p:spPr bwMode="auto">
            <a:xfrm>
              <a:off x="3792" y="1200"/>
              <a:ext cx="76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20"/>
            <p:cNvSpPr>
              <a:spLocks noChangeShapeType="1"/>
            </p:cNvSpPr>
            <p:nvPr/>
          </p:nvSpPr>
          <p:spPr bwMode="auto">
            <a:xfrm>
              <a:off x="3840" y="1728"/>
              <a:ext cx="4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427664" y="3035873"/>
            <a:ext cx="3036887" cy="1519237"/>
            <a:chOff x="3819" y="1705"/>
            <a:chExt cx="1913" cy="957"/>
          </a:xfrm>
        </p:grpSpPr>
        <p:sp>
          <p:nvSpPr>
            <p:cNvPr id="51229" name="Rectangle 23"/>
            <p:cNvSpPr>
              <a:spLocks noChangeArrowheads="1"/>
            </p:cNvSpPr>
            <p:nvPr/>
          </p:nvSpPr>
          <p:spPr bwMode="auto">
            <a:xfrm rot="-1819651">
              <a:off x="3819" y="2614"/>
              <a:ext cx="36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0" name="Rectangle 25"/>
            <p:cNvSpPr>
              <a:spLocks noChangeArrowheads="1"/>
            </p:cNvSpPr>
            <p:nvPr/>
          </p:nvSpPr>
          <p:spPr bwMode="auto">
            <a:xfrm rot="-1819651">
              <a:off x="4129" y="2432"/>
              <a:ext cx="360" cy="48"/>
            </a:xfrm>
            <a:prstGeom prst="rect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1" name="Rectangle 26"/>
            <p:cNvSpPr>
              <a:spLocks noChangeArrowheads="1"/>
            </p:cNvSpPr>
            <p:nvPr/>
          </p:nvSpPr>
          <p:spPr bwMode="auto">
            <a:xfrm rot="-1819651">
              <a:off x="4440" y="2250"/>
              <a:ext cx="360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2" name="Rectangle 27"/>
            <p:cNvSpPr>
              <a:spLocks noChangeArrowheads="1"/>
            </p:cNvSpPr>
            <p:nvPr/>
          </p:nvSpPr>
          <p:spPr bwMode="auto">
            <a:xfrm rot="-1819651">
              <a:off x="4751" y="2069"/>
              <a:ext cx="360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3" name="Rectangle 28"/>
            <p:cNvSpPr>
              <a:spLocks noChangeArrowheads="1"/>
            </p:cNvSpPr>
            <p:nvPr/>
          </p:nvSpPr>
          <p:spPr bwMode="auto">
            <a:xfrm rot="-1819651">
              <a:off x="5064" y="1888"/>
              <a:ext cx="360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4" name="Rectangle 29"/>
            <p:cNvSpPr>
              <a:spLocks noChangeArrowheads="1"/>
            </p:cNvSpPr>
            <p:nvPr/>
          </p:nvSpPr>
          <p:spPr bwMode="auto">
            <a:xfrm rot="-1819651">
              <a:off x="5372" y="1705"/>
              <a:ext cx="360" cy="4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622800" y="2081784"/>
            <a:ext cx="3200400" cy="1981200"/>
            <a:chOff x="3312" y="1104"/>
            <a:chExt cx="2016" cy="1248"/>
          </a:xfrm>
        </p:grpSpPr>
        <p:sp>
          <p:nvSpPr>
            <p:cNvPr id="51222" name="Line 40"/>
            <p:cNvSpPr>
              <a:spLocks noChangeShapeType="1"/>
            </p:cNvSpPr>
            <p:nvPr/>
          </p:nvSpPr>
          <p:spPr bwMode="auto">
            <a:xfrm flipH="1">
              <a:off x="3312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41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42"/>
            <p:cNvSpPr>
              <a:spLocks noChangeShapeType="1"/>
            </p:cNvSpPr>
            <p:nvPr/>
          </p:nvSpPr>
          <p:spPr bwMode="auto">
            <a:xfrm flipH="1">
              <a:off x="3504" y="1104"/>
              <a:ext cx="115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Line 43"/>
            <p:cNvSpPr>
              <a:spLocks noChangeShapeType="1"/>
            </p:cNvSpPr>
            <p:nvPr/>
          </p:nvSpPr>
          <p:spPr bwMode="auto">
            <a:xfrm flipH="1">
              <a:off x="3744" y="182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44"/>
            <p:cNvSpPr>
              <a:spLocks noChangeShapeType="1"/>
            </p:cNvSpPr>
            <p:nvPr/>
          </p:nvSpPr>
          <p:spPr bwMode="auto">
            <a:xfrm flipH="1">
              <a:off x="3840" y="172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45"/>
            <p:cNvSpPr>
              <a:spLocks noChangeShapeType="1"/>
            </p:cNvSpPr>
            <p:nvPr/>
          </p:nvSpPr>
          <p:spPr bwMode="auto">
            <a:xfrm flipH="1">
              <a:off x="3840" y="1488"/>
              <a:ext cx="14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46"/>
            <p:cNvSpPr>
              <a:spLocks noChangeShapeType="1"/>
            </p:cNvSpPr>
            <p:nvPr/>
          </p:nvSpPr>
          <p:spPr bwMode="auto">
            <a:xfrm flipH="1">
              <a:off x="3744" y="1296"/>
              <a:ext cx="158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5400000">
            <a:off x="3660775" y="2916809"/>
            <a:ext cx="3036888" cy="1519238"/>
            <a:chOff x="3819" y="1705"/>
            <a:chExt cx="1913" cy="957"/>
          </a:xfrm>
        </p:grpSpPr>
        <p:sp>
          <p:nvSpPr>
            <p:cNvPr id="51216" name="Rectangle 33"/>
            <p:cNvSpPr>
              <a:spLocks noChangeArrowheads="1"/>
            </p:cNvSpPr>
            <p:nvPr/>
          </p:nvSpPr>
          <p:spPr bwMode="auto">
            <a:xfrm rot="-1819651">
              <a:off x="3819" y="2614"/>
              <a:ext cx="36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7" name="Rectangle 34"/>
            <p:cNvSpPr>
              <a:spLocks noChangeArrowheads="1"/>
            </p:cNvSpPr>
            <p:nvPr/>
          </p:nvSpPr>
          <p:spPr bwMode="auto">
            <a:xfrm rot="-1819651">
              <a:off x="4129" y="2432"/>
              <a:ext cx="360" cy="48"/>
            </a:xfrm>
            <a:prstGeom prst="rect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8" name="Rectangle 35"/>
            <p:cNvSpPr>
              <a:spLocks noChangeArrowheads="1"/>
            </p:cNvSpPr>
            <p:nvPr/>
          </p:nvSpPr>
          <p:spPr bwMode="auto">
            <a:xfrm rot="-1819651">
              <a:off x="4440" y="2250"/>
              <a:ext cx="360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9" name="Rectangle 36"/>
            <p:cNvSpPr>
              <a:spLocks noChangeArrowheads="1"/>
            </p:cNvSpPr>
            <p:nvPr/>
          </p:nvSpPr>
          <p:spPr bwMode="auto">
            <a:xfrm rot="-1819651">
              <a:off x="4751" y="2069"/>
              <a:ext cx="360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20" name="Rectangle 37"/>
            <p:cNvSpPr>
              <a:spLocks noChangeArrowheads="1"/>
            </p:cNvSpPr>
            <p:nvPr/>
          </p:nvSpPr>
          <p:spPr bwMode="auto">
            <a:xfrm rot="-1819651">
              <a:off x="5064" y="1888"/>
              <a:ext cx="360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21" name="Rectangle 38"/>
            <p:cNvSpPr>
              <a:spLocks noChangeArrowheads="1"/>
            </p:cNvSpPr>
            <p:nvPr/>
          </p:nvSpPr>
          <p:spPr bwMode="auto">
            <a:xfrm rot="-1819651">
              <a:off x="5372" y="1705"/>
              <a:ext cx="360" cy="4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7518400" y="2157984"/>
            <a:ext cx="6096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828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LSH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Hamming distance via random subset projection</a:t>
            </a:r>
          </a:p>
          <a:p>
            <a:r>
              <a:rPr lang="en-US" dirty="0"/>
              <a:t>There is a large literature on what distance functions support LSH, including lots of important cases and impossibility proofs</a:t>
            </a:r>
          </a:p>
          <a:p>
            <a:r>
              <a:rPr lang="en-US" dirty="0"/>
              <a:t>Two particularly nice examples:</a:t>
            </a:r>
          </a:p>
          <a:p>
            <a:pPr lvl="1"/>
            <a:r>
              <a:rPr lang="en-US" dirty="0" err="1"/>
              <a:t>Jacard</a:t>
            </a:r>
            <a:r>
              <a:rPr lang="en-US" dirty="0"/>
              <a:t> similarity via </a:t>
            </a:r>
            <a:r>
              <a:rPr lang="en-US" dirty="0" err="1"/>
              <a:t>MinHash</a:t>
            </a:r>
            <a:endParaRPr lang="en-US" dirty="0"/>
          </a:p>
          <a:p>
            <a:pPr lvl="1"/>
            <a:r>
              <a:rPr lang="en-US" dirty="0"/>
              <a:t>Angle similarity via </a:t>
            </a:r>
            <a:r>
              <a:rPr lang="en-US" dirty="0" err="1"/>
              <a:t>SimHash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Jacard</a:t>
            </a:r>
            <a:r>
              <a:rPr lang="en-US" dirty="0"/>
              <a:t> similarity via min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universe of items we want to compare two subsets</a:t>
            </a:r>
          </a:p>
          <a:p>
            <a:pPr lvl="1"/>
            <a:r>
              <a:rPr lang="en-US" dirty="0"/>
              <a:t>Need a hash function which maps to same bucket if they have a lot of overlap</a:t>
            </a:r>
          </a:p>
          <a:p>
            <a:r>
              <a:rPr lang="en-US" dirty="0"/>
              <a:t>Hash functions are random re-ordering of the universe</a:t>
            </a:r>
          </a:p>
          <a:p>
            <a:pPr lvl="1"/>
            <a:r>
              <a:rPr lang="en-US" dirty="0"/>
              <a:t>Hash is the minimum value of a subset under a permutation</a:t>
            </a:r>
          </a:p>
          <a:p>
            <a:r>
              <a:rPr lang="en-US" dirty="0"/>
              <a:t>When there is a lot of overlap, the minimum value tends to be the same, and so the two subsets map to the same 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similarity via </a:t>
            </a:r>
            <a:r>
              <a:rPr lang="en-US" dirty="0" err="1"/>
              <a:t>SimHash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</p:spPr>
            <p:txBody>
              <a:bodyPr/>
              <a:lstStyle/>
              <a:p>
                <a:r>
                  <a:rPr lang="en-US" dirty="0"/>
                  <a:t>Angle similarity via projection onto random vector</a:t>
                </a:r>
              </a:p>
              <a:p>
                <a:pPr lvl="1"/>
                <a:r>
                  <a:rPr lang="en-US" dirty="0"/>
                  <a:t>VERY important for machine learning, etc.</a:t>
                </a:r>
              </a:p>
              <a:p>
                <a:r>
                  <a:rPr lang="en-US" dirty="0"/>
                  <a:t>Pick a random unit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and check if the two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on the same side of the half-space it defines</a:t>
                </a:r>
              </a:p>
              <a:p>
                <a:r>
                  <a:rPr lang="en-US" dirty="0"/>
                  <a:t>Compute the dot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〉, 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they have the same sign?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4444490"/>
            <a:ext cx="2618509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 discussion</a:t>
            </a:r>
          </a:p>
          <a:p>
            <a:r>
              <a:rPr lang="en-US" dirty="0"/>
              <a:t>Locality sensitive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will be a lot like the prelim</a:t>
            </a:r>
          </a:p>
          <a:p>
            <a:pPr lvl="1"/>
            <a:r>
              <a:rPr lang="en-US" dirty="0"/>
              <a:t>But including material starting today</a:t>
            </a:r>
          </a:p>
          <a:p>
            <a:pPr lvl="1"/>
            <a:r>
              <a:rPr lang="en-US" dirty="0"/>
              <a:t>Review session in class before exam</a:t>
            </a:r>
          </a:p>
          <a:p>
            <a:r>
              <a:rPr lang="en-US" dirty="0"/>
              <a:t>Regrades are done on the entire exam</a:t>
            </a:r>
          </a:p>
          <a:p>
            <a:pPr lvl="1"/>
            <a:r>
              <a:rPr lang="en-US" dirty="0"/>
              <a:t>Your score can go up or down</a:t>
            </a:r>
          </a:p>
          <a:p>
            <a:pPr lvl="1"/>
            <a:r>
              <a:rPr lang="en-US" dirty="0"/>
              <a:t>Clearly you should request one if we made an obvious mistake</a:t>
            </a:r>
          </a:p>
          <a:p>
            <a:pPr lvl="1"/>
            <a:r>
              <a:rPr lang="en-US" dirty="0"/>
              <a:t>Regrades on </a:t>
            </a:r>
            <a:r>
              <a:rPr lang="en-US" dirty="0" err="1"/>
              <a:t>gradescope</a:t>
            </a:r>
            <a:r>
              <a:rPr lang="en-US" dirty="0"/>
              <a:t>, open at 2PM, close a week later</a:t>
            </a:r>
          </a:p>
          <a:p>
            <a:r>
              <a:rPr lang="en-US" dirty="0"/>
              <a:t>Staff available after lecture, informally</a:t>
            </a:r>
          </a:p>
        </p:txBody>
      </p:sp>
    </p:spTree>
    <p:extLst>
      <p:ext uri="{BB962C8B-B14F-4D97-AF65-F5344CB8AC3E}">
        <p14:creationId xmlns:p14="http://schemas.microsoft.com/office/powerpoint/2010/main" val="30182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people did quite well</a:t>
            </a:r>
          </a:p>
          <a:p>
            <a:r>
              <a:rPr lang="en-US" dirty="0"/>
              <a:t>14 students got a perfect score</a:t>
            </a:r>
          </a:p>
          <a:p>
            <a:r>
              <a:rPr lang="en-US" dirty="0"/>
              <a:t>Hardest questions:</a:t>
            </a:r>
          </a:p>
          <a:p>
            <a:pPr lvl="1"/>
            <a:r>
              <a:rPr lang="en-US" dirty="0"/>
              <a:t>1.4 (collision handling data structures): 54% got this right</a:t>
            </a:r>
          </a:p>
          <a:p>
            <a:pPr lvl="1"/>
            <a:r>
              <a:rPr lang="en-US" dirty="0"/>
              <a:t>4.5 (last 4 had c): 45%</a:t>
            </a:r>
          </a:p>
          <a:p>
            <a:pPr lvl="1"/>
            <a:r>
              <a:rPr lang="en-US" dirty="0"/>
              <a:t>Dynamic programming question: 72%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dimensions are not intuitive, and data becomes sparse</a:t>
            </a:r>
          </a:p>
          <a:p>
            <a:pPr lvl="1"/>
            <a:r>
              <a:rPr lang="en-US" dirty="0"/>
              <a:t>Volume goes up so fast that an exponential amount of data needed</a:t>
            </a:r>
          </a:p>
          <a:p>
            <a:r>
              <a:rPr lang="en-US" dirty="0"/>
              <a:t>“Most of the volume is in the corners” theorem</a:t>
            </a:r>
          </a:p>
          <a:p>
            <a:pPr lvl="1"/>
            <a:r>
              <a:rPr lang="en-US" dirty="0"/>
              <a:t>Think of a 3D sphere inscribed in a box</a:t>
            </a:r>
          </a:p>
          <a:p>
            <a:r>
              <a:rPr lang="en-US" dirty="0"/>
              <a:t>Particularly problematic for NN search</a:t>
            </a:r>
          </a:p>
          <a:p>
            <a:r>
              <a:rPr lang="en-US" dirty="0"/>
              <a:t>Quad trees require exponential space and time</a:t>
            </a:r>
          </a:p>
          <a:p>
            <a:r>
              <a:rPr lang="en-US" dirty="0"/>
              <a:t>k-d trees requires exponential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hashing to solve ‘near neighbors’</a:t>
            </a:r>
          </a:p>
          <a:p>
            <a:pPr lvl="1"/>
            <a:r>
              <a:rPr lang="en-US" dirty="0"/>
              <a:t>And thus nearest neighbors, if we really need this</a:t>
            </a:r>
          </a:p>
          <a:p>
            <a:r>
              <a:rPr lang="en-US" dirty="0"/>
              <a:t>Ensuring collisions is the key idea!</a:t>
            </a:r>
          </a:p>
          <a:p>
            <a:r>
              <a:rPr lang="en-US" dirty="0"/>
              <a:t>Make nearby points hash to the same bucket</a:t>
            </a:r>
          </a:p>
          <a:p>
            <a:pPr lvl="1"/>
            <a:r>
              <a:rPr lang="en-US" dirty="0"/>
              <a:t>In a probabilistic manner</a:t>
            </a:r>
          </a:p>
          <a:p>
            <a:r>
              <a:rPr lang="en-US" dirty="0"/>
              <a:t>By giving up on exactness we can overcome the curse of dimensionality</a:t>
            </a:r>
          </a:p>
          <a:p>
            <a:pPr lvl="1"/>
            <a:r>
              <a:rPr lang="en-US" dirty="0"/>
              <a:t>This is an extremely important technique in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9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family of hash functions is locality sensitive if, when we pick a random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that family, for any 2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‘high’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‘close’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‘low’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‘far’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Cool idea, assuming such hash functions exist! (they do)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284515" y="3863182"/>
            <a:ext cx="8180326" cy="1329303"/>
            <a:chOff x="1295400" y="5029200"/>
            <a:chExt cx="6096000" cy="990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4000" y="50292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6781800" y="51054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362200" y="50292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295400" y="5638800"/>
              <a:ext cx="60960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7526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2098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670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61722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66294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0104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752600" y="5257800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981200" y="5257800"/>
              <a:ext cx="4572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400800" y="5334000"/>
              <a:ext cx="4572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LSH for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different hash functions at random,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Put each data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 for a query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we look in the corresponding buckets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the closest point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does the running time scale up with the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Nothing is exponential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which is awesome!</a:t>
                </a:r>
              </a:p>
              <a:p>
                <a:pPr lvl="1"/>
                <a:r>
                  <a:rPr lang="en-US" dirty="0"/>
                  <a:t>Can prove worst case is slightly better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6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LSH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666136" y="23622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23536" y="22860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18536" y="38862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04336" y="27432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9936" y="37338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47136" y="37338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04336" y="37338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61536" y="37338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18736" y="37338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66136" y="37338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666136" y="26670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656736" y="38100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494936" y="38100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123336" y="44196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899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471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043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615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187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666136" y="4343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656736" y="4419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190136" y="4419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123336" y="48006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899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471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5043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9615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4187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666136" y="4724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818536" y="4800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656736" y="4800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18536" y="52578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899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0471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5043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9615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4187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6136" y="5105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647336" y="5181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494936" y="5181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589936" y="20574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5pPr>
            <a:lvl6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6pPr>
            <a:lvl7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7pPr>
            <a:lvl8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8pPr>
            <a:lvl9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GB"/>
              <a:t>q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666136" y="26670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5pPr>
            <a:lvl6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6pPr>
            <a:lvl7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7pPr>
            <a:lvl8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8pPr>
            <a:lvl9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GB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804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42472</TotalTime>
  <Words>792</Words>
  <Application>Microsoft Office PowerPoint</Application>
  <PresentationFormat>Widescreen</PresentationFormat>
  <Paragraphs>114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Luxi Sans</vt:lpstr>
      <vt:lpstr>Times New Roman</vt:lpstr>
      <vt:lpstr>Wingdings</vt:lpstr>
      <vt:lpstr>Presentation2</vt:lpstr>
      <vt:lpstr>CS5112: Algorithms and Data Structures for Applications</vt:lpstr>
      <vt:lpstr>Today</vt:lpstr>
      <vt:lpstr>Prelim discussion</vt:lpstr>
      <vt:lpstr>Prelim stats</vt:lpstr>
      <vt:lpstr>Curse of dimensionality</vt:lpstr>
      <vt:lpstr>Locality sensitive hashing</vt:lpstr>
      <vt:lpstr>Basic idea of LSH</vt:lpstr>
      <vt:lpstr>How to use LSH for NN</vt:lpstr>
      <vt:lpstr>Visualizing LSH</vt:lpstr>
      <vt:lpstr>Do such functions exist ?</vt:lpstr>
      <vt:lpstr>Example</vt:lpstr>
      <vt:lpstr>These hash functions are locality-sensitive</vt:lpstr>
      <vt:lpstr>Random Projections + Binning</vt:lpstr>
      <vt:lpstr>Other important LSH families</vt:lpstr>
      <vt:lpstr>Jacard similarity via min hash</vt:lpstr>
      <vt:lpstr>Angle similarity via SimHash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931</cp:revision>
  <dcterms:created xsi:type="dcterms:W3CDTF">2013-08-17T21:02:01Z</dcterms:created>
  <dcterms:modified xsi:type="dcterms:W3CDTF">2018-11-01T22:28:35Z</dcterms:modified>
</cp:coreProperties>
</file>