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72aa92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72aa92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372aa92a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372aa92a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372aa92a7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372aa92a7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372aa92a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372aa92a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372aa92a7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372aa92a7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372aa92a7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372aa92a7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4372aa92a7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4372aa92a7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4372aa92a7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4372aa92a7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372aa92a7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372aa92a7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372aa92a7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4372aa92a7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4372aa92a7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4372aa92a7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372aa92a7_0_2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372aa92a7_0_2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4372aa92a7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4372aa92a7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4372aa92a7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4372aa92a7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4372aa92a7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4372aa92a7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4372aa92a7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4372aa92a7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372aa92a7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4372aa92a7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4372aa92a7_0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4372aa92a7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4372aa92a7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4372aa92a7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4372aa92a7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4372aa92a7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4372aa92a7_0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4372aa92a7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4372aa92a7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4372aa92a7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372aa92a7_0_2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372aa92a7_0_2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4372aa92a7_0_1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4372aa92a7_0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4372aa92a7_0_1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4372aa92a7_0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4372aa92a7_0_1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4372aa92a7_0_1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4372aa92a7_0_1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4372aa92a7_0_1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4372aa92a7_0_1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4372aa92a7_0_1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4372aa92a7_0_2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4372aa92a7_0_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4372aa92a7_0_2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4372aa92a7_0_2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4372aa92a7_0_2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4372aa92a7_0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4372aa92a7_0_2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4372aa92a7_0_2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4372aa92a7_0_2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4372aa92a7_0_2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72aa92a7_0_2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72aa92a7_0_2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4372aa92a7_0_2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4372aa92a7_0_2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g4372aa92a7_0_2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7" name="Google Shape;2347;g4372aa92a7_0_2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4372aa92a7_0_2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4372aa92a7_0_2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g4372aa92a7_0_2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9" name="Google Shape;2379;g4372aa92a7_0_2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4372aa92a7_0_2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4372aa92a7_0_2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4372aa92a7_0_2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4372aa92a7_0_2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4372aa92a7_0_2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4372aa92a7_0_2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4372aa92a7_0_2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4372aa92a7_0_2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4372aa92a7_0_2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4372aa92a7_0_2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4372aa92a7_0_2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4372aa92a7_0_2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72aa92a7_0_2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72aa92a7_0_2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4372aa92a7_0_2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4372aa92a7_0_2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g4372aa92a7_0_2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3" name="Google Shape;2443;g4372aa92a7_0_2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4372aa92a7_0_2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4372aa92a7_0_2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72aa92a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72aa92a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72aa92a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72aa92a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72aa92a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372aa92a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372aa92a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372aa92a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gif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gif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Nearest Neighbor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d trees</a:t>
            </a:r>
            <a:endParaRPr/>
          </a:p>
        </p:txBody>
      </p:sp>
      <p:cxnSp>
        <p:nvCxnSpPr>
          <p:cNvPr id="281" name="Google Shape;281;p22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2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22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" name="Google Shape;292;p22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3" name="Google Shape;303;p22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2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6" name="Google Shape;306;p22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7" name="Google Shape;307;p22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8" name="Google Shape;308;p22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2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22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2" name="Google Shape;312;p22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4" name="Google Shape;314;p22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2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2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7" name="Google Shape;317;p22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8" name="Google Shape;318;p22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9" name="Google Shape;319;p22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0" name="Google Shape;320;p22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2" name="Google Shape;322;p22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4" name="Google Shape;324;p22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2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2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7" name="Google Shape;327;p22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8" name="Google Shape;328;p22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9" name="Google Shape;329;p22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30" name="Google Shape;330;p22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331" name="Google Shape;331;p22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333" name="Google Shape;333;p22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34" name="Google Shape;334;p22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335" name="Google Shape;335;p22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336" name="Google Shape;336;p22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338" name="Google Shape;338;p22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39" name="Google Shape;339;p22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345" name="Google Shape;345;p23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3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23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4" name="Google Shape;354;p23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2" name="Google Shape;362;p23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67" name="Google Shape;367;p23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23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70" name="Google Shape;370;p23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1" name="Google Shape;371;p23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2" name="Google Shape;372;p23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3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23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23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78" name="Google Shape;378;p23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3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3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1" name="Google Shape;381;p23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2" name="Google Shape;382;p23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3" name="Google Shape;383;p23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4" name="Google Shape;384;p23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88" name="Google Shape;388;p23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3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3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1" name="Google Shape;391;p23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2" name="Google Shape;392;p23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3" name="Google Shape;393;p23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94" name="Google Shape;394;p23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395" name="Google Shape;395;p23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397" name="Google Shape;397;p23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98" name="Google Shape;398;p23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399" name="Google Shape;399;p23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400" name="Google Shape;400;p23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402" name="Google Shape;402;p23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03" name="Google Shape;403;p23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404" name="Google Shape;404;p23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24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411" name="Google Shape;411;p24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4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24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6" name="Google Shape;416;p24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24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8" name="Google Shape;418;p24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9" name="Google Shape;419;p24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" name="Google Shape;420;p24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24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24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24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5" name="Google Shape;425;p24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24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8" name="Google Shape;428;p24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429" name="Google Shape;429;p24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0" name="Google Shape;430;p24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24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2" name="Google Shape;432;p24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33" name="Google Shape;433;p24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4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36" name="Google Shape;436;p24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7" name="Google Shape;437;p24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8" name="Google Shape;438;p24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4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24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44" name="Google Shape;444;p24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24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4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7" name="Google Shape;447;p24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8" name="Google Shape;448;p24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9" name="Google Shape;449;p24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0" name="Google Shape;450;p24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54" name="Google Shape;454;p24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4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6" name="Google Shape;456;p24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7" name="Google Shape;457;p24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8" name="Google Shape;458;p24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459" name="Google Shape;459;p24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460" name="Google Shape;460;p24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462" name="Google Shape;462;p24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63" name="Google Shape;463;p24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64" name="Google Shape;464;p24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465" name="Google Shape;465;p24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467" name="Google Shape;467;p24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68" name="Google Shape;468;p24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469" name="Google Shape;469;p24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p25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476" name="Google Shape;476;p25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5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25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25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25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25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4" name="Google Shape;494;p25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25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98" name="Google Shape;498;p25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25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01" name="Google Shape;501;p25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2" name="Google Shape;502;p25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3" name="Google Shape;503;p25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25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25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25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09" name="Google Shape;509;p25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25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5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2" name="Google Shape;512;p25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3" name="Google Shape;513;p25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4" name="Google Shape;514;p25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5" name="Google Shape;515;p25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25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19" name="Google Shape;519;p25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5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1" name="Google Shape;521;p25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2" name="Google Shape;522;p25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3" name="Google Shape;523;p25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24" name="Google Shape;524;p25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525" name="Google Shape;525;p25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527" name="Google Shape;527;p25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28" name="Google Shape;528;p25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29" name="Google Shape;529;p25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530" name="Google Shape;530;p25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532" name="Google Shape;532;p25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33" name="Google Shape;533;p25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534" name="Google Shape;534;p25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9" name="Google Shape;539;p26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26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542" name="Google Shape;542;p26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26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26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26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7" name="Google Shape;547;p26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26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9" name="Google Shape;549;p26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26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2" name="Google Shape;552;p26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26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4" name="Google Shape;554;p26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26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6" name="Google Shape;556;p26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7" name="Google Shape;557;p26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8" name="Google Shape;558;p26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9" name="Google Shape;559;p26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0" name="Google Shape;560;p26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26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26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3" name="Google Shape;563;p26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26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6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66" name="Google Shape;566;p26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7" name="Google Shape;567;p26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8" name="Google Shape;568;p26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26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26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6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2" name="Google Shape;572;p26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6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74" name="Google Shape;574;p26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26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26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7" name="Google Shape;577;p26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8" name="Google Shape;578;p26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9" name="Google Shape;579;p26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80" name="Google Shape;580;p26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6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2" name="Google Shape;582;p26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6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84" name="Google Shape;584;p26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26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6" name="Google Shape;586;p26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7" name="Google Shape;587;p26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8" name="Google Shape;588;p26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89" name="Google Shape;589;p26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590" name="Google Shape;590;p26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592" name="Google Shape;592;p26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93" name="Google Shape;593;p26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94" name="Google Shape;594;p26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595" name="Google Shape;595;p26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597" name="Google Shape;597;p26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98" name="Google Shape;598;p26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599" name="Google Shape;599;p26"/>
          <p:cNvCxnSpPr/>
          <p:nvPr/>
        </p:nvCxnSpPr>
        <p:spPr>
          <a:xfrm flipH="1">
            <a:off x="2780025" y="2235625"/>
            <a:ext cx="1278600" cy="45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26"/>
          <p:cNvSpPr txBox="1"/>
          <p:nvPr/>
        </p:nvSpPr>
        <p:spPr>
          <a:xfrm>
            <a:off x="7519221" y="154142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1" name="Google Shape;601;p26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6" name="Google Shape;606;p27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27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609" name="Google Shape;609;p27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27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27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2" name="Google Shape;612;p27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27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4" name="Google Shape;614;p27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5" name="Google Shape;615;p27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6" name="Google Shape;616;p27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7" name="Google Shape;617;p27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8" name="Google Shape;618;p27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9" name="Google Shape;619;p27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27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1" name="Google Shape;621;p27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2" name="Google Shape;622;p27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Google Shape;623;p27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27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5" name="Google Shape;625;p27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626" name="Google Shape;626;p27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" name="Google Shape;627;p27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27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" name="Google Shape;629;p27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" name="Google Shape;630;p27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7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33" name="Google Shape;633;p27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4" name="Google Shape;634;p27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5" name="Google Shape;635;p27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7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27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7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9" name="Google Shape;639;p27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7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1" name="Google Shape;641;p27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27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27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4" name="Google Shape;644;p27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5" name="Google Shape;645;p27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6" name="Google Shape;646;p27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7" name="Google Shape;647;p27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7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27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7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1" name="Google Shape;651;p27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27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3" name="Google Shape;653;p27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4" name="Google Shape;654;p27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5" name="Google Shape;655;p27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56" name="Google Shape;656;p27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657" name="Google Shape;657;p27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659" name="Google Shape;659;p27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60" name="Google Shape;660;p27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61" name="Google Shape;661;p27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662" name="Google Shape;662;p27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664" name="Google Shape;664;p27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65" name="Google Shape;665;p27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666" name="Google Shape;666;p27"/>
          <p:cNvSpPr txBox="1"/>
          <p:nvPr/>
        </p:nvSpPr>
        <p:spPr>
          <a:xfrm>
            <a:off x="7519221" y="154142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√10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667" name="Google Shape;667;p27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2" name="Google Shape;672;p28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28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28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676" name="Google Shape;676;p28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28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28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9" name="Google Shape;679;p28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0" name="Google Shape;680;p28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1" name="Google Shape;681;p28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2" name="Google Shape;682;p28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28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4" name="Google Shape;684;p28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5" name="Google Shape;685;p28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6" name="Google Shape;686;p28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28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8" name="Google Shape;688;p28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9" name="Google Shape;689;p28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28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1" name="Google Shape;691;p28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2" name="Google Shape;692;p28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693" name="Google Shape;693;p28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28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5" name="Google Shape;695;p28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96" name="Google Shape;696;p28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28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8" name="Google Shape;698;p28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8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00" name="Google Shape;700;p28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1" name="Google Shape;701;p28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2" name="Google Shape;702;p28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Google Shape;703;p28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8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28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8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07" name="Google Shape;707;p28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28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28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0" name="Google Shape;710;p28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1" name="Google Shape;711;p28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2" name="Google Shape;712;p28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3" name="Google Shape;713;p28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8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5" name="Google Shape;715;p28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8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17" name="Google Shape;717;p28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28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9" name="Google Shape;719;p28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0" name="Google Shape;720;p28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1" name="Google Shape;721;p28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722" name="Google Shape;722;p28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723" name="Google Shape;723;p28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8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725" name="Google Shape;725;p28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26" name="Google Shape;726;p28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27" name="Google Shape;727;p28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728" name="Google Shape;728;p28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730" name="Google Shape;730;p28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31" name="Google Shape;731;p28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732" name="Google Shape;732;p28"/>
          <p:cNvSpPr txBox="1"/>
          <p:nvPr/>
        </p:nvSpPr>
        <p:spPr>
          <a:xfrm>
            <a:off x="7519221" y="1541428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√10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733" name="Google Shape;733;p28"/>
          <p:cNvCxnSpPr/>
          <p:nvPr/>
        </p:nvCxnSpPr>
        <p:spPr>
          <a:xfrm flipH="1">
            <a:off x="3651900" y="2206575"/>
            <a:ext cx="416400" cy="958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28"/>
          <p:cNvSpPr txBox="1"/>
          <p:nvPr/>
        </p:nvSpPr>
        <p:spPr>
          <a:xfrm>
            <a:off x="8308527" y="243345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5" name="Google Shape;735;p28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0" name="Google Shape;740;p29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29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29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3" name="Google Shape;7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744" name="Google Shape;744;p29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29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" name="Google Shape;746;p29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7" name="Google Shape;747;p29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8" name="Google Shape;748;p29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9" name="Google Shape;749;p29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29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1" name="Google Shape;751;p29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2" name="Google Shape;752;p29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3" name="Google Shape;753;p29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4" name="Google Shape;754;p29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5" name="Google Shape;755;p29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6" name="Google Shape;756;p29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7" name="Google Shape;757;p29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8" name="Google Shape;758;p29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9" name="Google Shape;759;p29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0" name="Google Shape;760;p29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1" name="Google Shape;761;p29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2" name="Google Shape;762;p29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3" name="Google Shape;763;p29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764" name="Google Shape;764;p29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29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6" name="Google Shape;766;p29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9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68" name="Google Shape;768;p29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9" name="Google Shape;769;p29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0" name="Google Shape;770;p29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29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9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29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9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75" name="Google Shape;775;p29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29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29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8" name="Google Shape;778;p29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9" name="Google Shape;779;p29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0" name="Google Shape;780;p29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81" name="Google Shape;781;p29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9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3" name="Google Shape;783;p29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9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85" name="Google Shape;785;p29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29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7" name="Google Shape;787;p29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8" name="Google Shape;788;p29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9" name="Google Shape;789;p29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790" name="Google Shape;790;p29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791" name="Google Shape;791;p29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793" name="Google Shape;793;p29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94" name="Google Shape;794;p29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95" name="Google Shape;795;p29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796" name="Google Shape;796;p29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798" name="Google Shape;798;p29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99" name="Google Shape;799;p29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800" name="Google Shape;800;p29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01" name="Google Shape;801;p29"/>
          <p:cNvSpPr txBox="1"/>
          <p:nvPr/>
        </p:nvSpPr>
        <p:spPr>
          <a:xfrm>
            <a:off x="8308527" y="243345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802" name="Google Shape;802;p29"/>
          <p:cNvCxnSpPr/>
          <p:nvPr/>
        </p:nvCxnSpPr>
        <p:spPr>
          <a:xfrm rot="10800000">
            <a:off x="2780100" y="2244018"/>
            <a:ext cx="1288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3" name="Google Shape;803;p29"/>
          <p:cNvSpPr txBox="1"/>
          <p:nvPr/>
        </p:nvSpPr>
        <p:spPr>
          <a:xfrm>
            <a:off x="3241088" y="1892725"/>
            <a:ext cx="369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8" name="Google Shape;808;p30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30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30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812" name="Google Shape;812;p30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30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30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5" name="Google Shape;815;p30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6" name="Google Shape;816;p30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7" name="Google Shape;817;p30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8" name="Google Shape;818;p30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9" name="Google Shape;819;p30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0" name="Google Shape;820;p30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30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2" name="Google Shape;822;p30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3" name="Google Shape;823;p30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4" name="Google Shape;824;p30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5" name="Google Shape;825;p30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6" name="Google Shape;826;p30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7" name="Google Shape;827;p30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28" name="Google Shape;828;p30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9" name="Google Shape;829;p30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0" name="Google Shape;830;p30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1" name="Google Shape;831;p30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32" name="Google Shape;832;p30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33" name="Google Shape;833;p30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34" name="Google Shape;834;p30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0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36" name="Google Shape;836;p30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7" name="Google Shape;837;p30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8" name="Google Shape;838;p30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" name="Google Shape;839;p30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0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(1,4)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41" name="Google Shape;841;p30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0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43" name="Google Shape;843;p30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30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30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6" name="Google Shape;846;p30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7" name="Google Shape;847;p30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8" name="Google Shape;848;p30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49" name="Google Shape;849;p30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0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(2,2)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51" name="Google Shape;851;p30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0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(3,5)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853" name="Google Shape;853;p30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30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5" name="Google Shape;855;p30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6" name="Google Shape;856;p30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7" name="Google Shape;857;p30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58" name="Google Shape;858;p30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859" name="Google Shape;859;p30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861" name="Google Shape;861;p30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62" name="Google Shape;862;p30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63" name="Google Shape;863;p30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864" name="Google Shape;864;p30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866" name="Google Shape;866;p30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67" name="Google Shape;867;p30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868" name="Google Shape;868;p30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9" name="Google Shape;869;p30"/>
          <p:cNvSpPr txBox="1"/>
          <p:nvPr/>
        </p:nvSpPr>
        <p:spPr>
          <a:xfrm>
            <a:off x="8308527" y="243345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870" name="Google Shape;870;p30"/>
          <p:cNvCxnSpPr/>
          <p:nvPr/>
        </p:nvCxnSpPr>
        <p:spPr>
          <a:xfrm rot="10800000">
            <a:off x="2780100" y="2244018"/>
            <a:ext cx="1288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1" name="Google Shape;871;p30"/>
          <p:cNvSpPr txBox="1"/>
          <p:nvPr/>
        </p:nvSpPr>
        <p:spPr>
          <a:xfrm>
            <a:off x="3241088" y="1892725"/>
            <a:ext cx="369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6" name="Google Shape;876;p31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31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31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880" name="Google Shape;880;p31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31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2" name="Google Shape;882;p31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3" name="Google Shape;883;p31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4" name="Google Shape;884;p31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5" name="Google Shape;885;p31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6" name="Google Shape;886;p31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7" name="Google Shape;887;p31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8" name="Google Shape;888;p31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9" name="Google Shape;889;p31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0" name="Google Shape;890;p31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1" name="Google Shape;891;p31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2" name="Google Shape;892;p31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3" name="Google Shape;893;p31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4" name="Google Shape;894;p31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5" name="Google Shape;895;p31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96" name="Google Shape;896;p31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7" name="Google Shape;897;p31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8" name="Google Shape;898;p31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9" name="Google Shape;899;p31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900" name="Google Shape;900;p31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01" name="Google Shape;901;p31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02" name="Google Shape;902;p31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1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04" name="Google Shape;904;p31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5" name="Google Shape;905;p31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6" name="Google Shape;906;p31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31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1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(1,4)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09" name="Google Shape;909;p31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1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11" name="Google Shape;911;p31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31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31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4" name="Google Shape;914;p31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5" name="Google Shape;915;p31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6" name="Google Shape;916;p31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7" name="Google Shape;917;p31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1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(2,2)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19" name="Google Shape;919;p31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1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(3,5)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921" name="Google Shape;921;p31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31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3" name="Google Shape;923;p31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4" name="Google Shape;924;p31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5" name="Google Shape;925;p31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926" name="Google Shape;926;p31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927" name="Google Shape;927;p31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929" name="Google Shape;929;p31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30" name="Google Shape;930;p31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931" name="Google Shape;931;p31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932" name="Google Shape;932;p31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1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934" name="Google Shape;934;p31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35" name="Google Shape;935;p31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936" name="Google Shape;936;p31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37" name="Google Shape;937;p31"/>
          <p:cNvSpPr txBox="1"/>
          <p:nvPr/>
        </p:nvSpPr>
        <p:spPr>
          <a:xfrm>
            <a:off x="8308527" y="243345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2" name="Google Shape;942;p32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32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32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5" name="Google Shape;94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946" name="Google Shape;946;p32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32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32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9" name="Google Shape;949;p32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0" name="Google Shape;950;p32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1" name="Google Shape;951;p32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2" name="Google Shape;952;p32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3" name="Google Shape;953;p32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4" name="Google Shape;954;p32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5" name="Google Shape;955;p32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6" name="Google Shape;956;p32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7" name="Google Shape;957;p32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8" name="Google Shape;958;p32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9" name="Google Shape;959;p32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0" name="Google Shape;960;p32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1" name="Google Shape;961;p32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62" name="Google Shape;962;p32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3" name="Google Shape;963;p32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4" name="Google Shape;964;p32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5" name="Google Shape;965;p32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966" name="Google Shape;966;p32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67" name="Google Shape;967;p32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68" name="Google Shape;968;p32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2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0" name="Google Shape;970;p32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1" name="Google Shape;971;p32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2" name="Google Shape;972;p32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3" name="Google Shape;973;p32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2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(1,4)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75" name="Google Shape;975;p32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2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7" name="Google Shape;977;p32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32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32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0" name="Google Shape;980;p32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1" name="Google Shape;981;p32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2" name="Google Shape;982;p32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3" name="Google Shape;983;p32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2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(2,2)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85" name="Google Shape;985;p32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2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(3,5)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987" name="Google Shape;987;p32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32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9" name="Google Shape;989;p32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0" name="Google Shape;990;p32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1" name="Google Shape;991;p32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992" name="Google Shape;992;p32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993" name="Google Shape;993;p32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995" name="Google Shape;995;p32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96" name="Google Shape;996;p32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997" name="Google Shape;997;p32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2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99" name="Google Shape;999;p32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0" name="Google Shape;1000;p32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01" name="Google Shape;1001;p32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02" name="Google Shape;1002;p32"/>
          <p:cNvSpPr txBox="1"/>
          <p:nvPr/>
        </p:nvSpPr>
        <p:spPr>
          <a:xfrm>
            <a:off x="8308527" y="243345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1003" name="Google Shape;1003;p32"/>
          <p:cNvCxnSpPr/>
          <p:nvPr/>
        </p:nvCxnSpPr>
        <p:spPr>
          <a:xfrm flipH="1" rot="10800000">
            <a:off x="4068300" y="1741525"/>
            <a:ext cx="455400" cy="49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32"/>
          <p:cNvSpPr txBox="1"/>
          <p:nvPr/>
        </p:nvSpPr>
        <p:spPr>
          <a:xfrm>
            <a:off x="8766821" y="3335300"/>
            <a:ext cx="455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9" name="Google Shape;1009;p33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33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33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013" name="Google Shape;1013;p33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33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33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6" name="Google Shape;1016;p33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7" name="Google Shape;1017;p33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8" name="Google Shape;1018;p33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9" name="Google Shape;1019;p33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0" name="Google Shape;1020;p33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1" name="Google Shape;1021;p33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2" name="Google Shape;1022;p33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3" name="Google Shape;1023;p33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4" name="Google Shape;1024;p33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5" name="Google Shape;1025;p33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6" name="Google Shape;1026;p33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7" name="Google Shape;1027;p33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8" name="Google Shape;1028;p33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29" name="Google Shape;1029;p33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0" name="Google Shape;1030;p33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31" name="Google Shape;1031;p33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2" name="Google Shape;1032;p33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3" name="Google Shape;1033;p33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34" name="Google Shape;1034;p33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35" name="Google Shape;1035;p33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3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37" name="Google Shape;1037;p33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8" name="Google Shape;1038;p33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9" name="Google Shape;1039;p33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33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3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(1,4)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42" name="Google Shape;1042;p33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3" name="Google Shape;1043;p33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44" name="Google Shape;1044;p33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33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33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7" name="Google Shape;1047;p33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8" name="Google Shape;1048;p33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9" name="Google Shape;1049;p33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0" name="Google Shape;1050;p33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3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(2,2)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52" name="Google Shape;1052;p33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3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(3,5)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054" name="Google Shape;1054;p33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33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6" name="Google Shape;1056;p33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7" name="Google Shape;1057;p33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8" name="Google Shape;1058;p33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059" name="Google Shape;1059;p33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060" name="Google Shape;1060;p33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3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062" name="Google Shape;1062;p33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63" name="Google Shape;1063;p33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064" name="Google Shape;1064;p33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3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66" name="Google Shape;1066;p33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7" name="Google Shape;1067;p33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8" name="Google Shape;1068;p33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69" name="Google Shape;1069;p33"/>
          <p:cNvSpPr txBox="1"/>
          <p:nvPr/>
        </p:nvSpPr>
        <p:spPr>
          <a:xfrm>
            <a:off x="8766821" y="3335300"/>
            <a:ext cx="455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√2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1070" name="Google Shape;1070;p33"/>
          <p:cNvCxnSpPr/>
          <p:nvPr/>
        </p:nvCxnSpPr>
        <p:spPr>
          <a:xfrm>
            <a:off x="4068300" y="2245325"/>
            <a:ext cx="0" cy="93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1" name="Google Shape;1071;p33"/>
          <p:cNvSpPr txBox="1"/>
          <p:nvPr/>
        </p:nvSpPr>
        <p:spPr>
          <a:xfrm>
            <a:off x="3777375" y="2488663"/>
            <a:ext cx="276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6" name="Google Shape;1076;p34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34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34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080" name="Google Shape;1080;p34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34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2" name="Google Shape;1082;p34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3" name="Google Shape;1083;p34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4" name="Google Shape;1084;p34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5" name="Google Shape;1085;p34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6" name="Google Shape;1086;p34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7" name="Google Shape;1087;p34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8" name="Google Shape;1088;p34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9" name="Google Shape;1089;p34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0" name="Google Shape;1090;p34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1" name="Google Shape;1091;p34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2" name="Google Shape;1092;p34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3" name="Google Shape;1093;p34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4" name="Google Shape;1094;p34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5" name="Google Shape;1095;p34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96" name="Google Shape;1096;p34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7" name="Google Shape;1097;p34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98" name="Google Shape;1098;p34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99" name="Google Shape;1099;p34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0" name="Google Shape;1100;p34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01" name="Google Shape;1101;p34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02" name="Google Shape;1102;p34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4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04" name="Google Shape;1104;p34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5" name="Google Shape;1105;p34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6" name="Google Shape;1106;p34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7" name="Google Shape;1107;p34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4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(1,4)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09" name="Google Shape;1109;p34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0" name="Google Shape;1110;p34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11" name="Google Shape;1111;p34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34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34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4" name="Google Shape;1114;p34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5" name="Google Shape;1115;p34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6" name="Google Shape;1116;p34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17" name="Google Shape;1117;p34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4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(2,2)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19" name="Google Shape;1119;p34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4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(3,5)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121" name="Google Shape;1121;p34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34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3" name="Google Shape;1123;p34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4" name="Google Shape;1124;p34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5" name="Google Shape;1125;p34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6" name="Google Shape;1126;p34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4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(7,2)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128" name="Google Shape;1128;p34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9" name="Google Shape;1129;p34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0" name="Google Shape;1130;p34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4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32" name="Google Shape;1132;p34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33" name="Google Shape;1133;p34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4" name="Google Shape;1134;p34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35" name="Google Shape;1135;p34"/>
          <p:cNvSpPr txBox="1"/>
          <p:nvPr/>
        </p:nvSpPr>
        <p:spPr>
          <a:xfrm>
            <a:off x="8766821" y="3335300"/>
            <a:ext cx="455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√2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1136" name="Google Shape;1136;p34"/>
          <p:cNvCxnSpPr/>
          <p:nvPr/>
        </p:nvCxnSpPr>
        <p:spPr>
          <a:xfrm>
            <a:off x="4068300" y="2245325"/>
            <a:ext cx="0" cy="93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34"/>
          <p:cNvSpPr txBox="1"/>
          <p:nvPr/>
        </p:nvSpPr>
        <p:spPr>
          <a:xfrm>
            <a:off x="3777375" y="2488663"/>
            <a:ext cx="276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2" name="Google Shape;1142;p35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35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35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5" name="Google Shape;114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146" name="Google Shape;1146;p35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35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8" name="Google Shape;1148;p35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9" name="Google Shape;1149;p35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0" name="Google Shape;1150;p35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1" name="Google Shape;1151;p35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2" name="Google Shape;1152;p35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3" name="Google Shape;1153;p35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4" name="Google Shape;1154;p35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5" name="Google Shape;1155;p35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6" name="Google Shape;1156;p35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7" name="Google Shape;1157;p35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8" name="Google Shape;1158;p35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9" name="Google Shape;1159;p35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0" name="Google Shape;1160;p35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1" name="Google Shape;1161;p35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62" name="Google Shape;1162;p35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3" name="Google Shape;1163;p35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64" name="Google Shape;1164;p35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65" name="Google Shape;1165;p35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6" name="Google Shape;1166;p35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67" name="Google Shape;1167;p35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68" name="Google Shape;1168;p35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5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70" name="Google Shape;1170;p35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1" name="Google Shape;1171;p35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2" name="Google Shape;1172;p35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3" name="Google Shape;1173;p35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5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(1,4)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75" name="Google Shape;1175;p35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6" name="Google Shape;1176;p35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77" name="Google Shape;1177;p35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35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35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0" name="Google Shape;1180;p35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1" name="Google Shape;1181;p35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2" name="Google Shape;1182;p35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3" name="Google Shape;1183;p35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5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(2,2)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85" name="Google Shape;1185;p35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5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(3,5)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187" name="Google Shape;1187;p35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8" name="Google Shape;1188;p35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9" name="Google Shape;1189;p35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0" name="Google Shape;1190;p35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1" name="Google Shape;1191;p35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2" name="Google Shape;1192;p35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5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(7,2)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194" name="Google Shape;1194;p35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5" name="Google Shape;1195;p35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6" name="Google Shape;1196;p35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5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98" name="Google Shape;1198;p35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9" name="Google Shape;1199;p35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00" name="Google Shape;1200;p35"/>
          <p:cNvSpPr txBox="1"/>
          <p:nvPr/>
        </p:nvSpPr>
        <p:spPr>
          <a:xfrm>
            <a:off x="3924125" y="202138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01" name="Google Shape;1201;p35"/>
          <p:cNvSpPr txBox="1"/>
          <p:nvPr/>
        </p:nvSpPr>
        <p:spPr>
          <a:xfrm>
            <a:off x="8766821" y="3335300"/>
            <a:ext cx="455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√2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207" name="Google Shape;1207;p36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36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9" name="Google Shape;1209;p36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0" name="Google Shape;1210;p36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1" name="Google Shape;1211;p36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2" name="Google Shape;1212;p36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3" name="Google Shape;1213;p36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4" name="Google Shape;1214;p36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5" name="Google Shape;1215;p36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6" name="Google Shape;1216;p36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7" name="Google Shape;1217;p36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8" name="Google Shape;1218;p36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9" name="Google Shape;1219;p36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0" name="Google Shape;1220;p36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1" name="Google Shape;1221;p36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2" name="Google Shape;1222;p36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3" name="Google Shape;1223;p36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4" name="Google Shape;1224;p36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5" name="Google Shape;1225;p36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6" name="Google Shape;1226;p36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7" name="Google Shape;1227;p36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8" name="Google Shape;1228;p36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29" name="Google Shape;1229;p36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" name="Google Shape;1230;p36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36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32" name="Google Shape;1232;p36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3" name="Google Shape;1233;p36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4" name="Google Shape;1234;p36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36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6" name="Google Shape;1236;p36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6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8" name="Google Shape;1238;p36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6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40" name="Google Shape;1240;p36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36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36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3" name="Google Shape;1243;p36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4" name="Google Shape;1244;p36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5" name="Google Shape;1245;p36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46" name="Google Shape;1246;p36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36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8" name="Google Shape;1248;p36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6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50" name="Google Shape;1250;p36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1" name="Google Shape;1251;p36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36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3" name="Google Shape;1253;p36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4" name="Google Shape;1254;p36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5" name="Google Shape;1255;p36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256" name="Google Shape;1256;p36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257" name="Google Shape;1257;p36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6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259" name="Google Shape;1259;p36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60" name="Google Shape;1260;p36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61" name="Google Shape;1261;p36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1262" name="Google Shape;1262;p36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6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264" name="Google Shape;1264;p36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65" name="Google Shape;1265;p36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266" name="Google Shape;1266;p36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1" name="Google Shape;1271;p37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2" name="Google Shape;12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273" name="Google Shape;1273;p37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37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5" name="Google Shape;1275;p37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6" name="Google Shape;1276;p37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7" name="Google Shape;1277;p37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8" name="Google Shape;1278;p37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9" name="Google Shape;1279;p37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0" name="Google Shape;1280;p37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1" name="Google Shape;1281;p37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2" name="Google Shape;1282;p37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3" name="Google Shape;1283;p37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4" name="Google Shape;1284;p37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5" name="Google Shape;1285;p37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6" name="Google Shape;1286;p37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7" name="Google Shape;1287;p37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8" name="Google Shape;1288;p37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9" name="Google Shape;1289;p37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0" name="Google Shape;1290;p37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1" name="Google Shape;1291;p37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2" name="Google Shape;1292;p37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3" name="Google Shape;1293;p37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4" name="Google Shape;1294;p37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1295" name="Google Shape;1295;p37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6" name="Google Shape;1296;p37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37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98" name="Google Shape;1298;p37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9" name="Google Shape;1299;p37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0" name="Google Shape;1300;p37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37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2" name="Google Shape;1302;p37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7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4" name="Google Shape;1304;p37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7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06" name="Google Shape;1306;p37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37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8" name="Google Shape;1308;p37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9" name="Google Shape;1309;p37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0" name="Google Shape;1310;p37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11" name="Google Shape;1311;p37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7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3" name="Google Shape;1313;p37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7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15" name="Google Shape;1315;p37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37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37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8" name="Google Shape;1318;p37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9" name="Google Shape;1319;p37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0" name="Google Shape;1320;p37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321" name="Google Shape;1321;p37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322" name="Google Shape;1322;p37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7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324" name="Google Shape;1324;p37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25" name="Google Shape;1325;p37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26" name="Google Shape;1326;p37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1327" name="Google Shape;1327;p37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7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329" name="Google Shape;1329;p37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30" name="Google Shape;1330;p37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331" name="Google Shape;1331;p37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6" name="Google Shape;1336;p38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Google Shape;13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338" name="Google Shape;1338;p38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38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38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1" name="Google Shape;1341;p38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2" name="Google Shape;1342;p38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3" name="Google Shape;1343;p38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4" name="Google Shape;1344;p38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5" name="Google Shape;1345;p38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6" name="Google Shape;1346;p38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7" name="Google Shape;1347;p38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8" name="Google Shape;1348;p38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9" name="Google Shape;1349;p38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0" name="Google Shape;1350;p38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1" name="Google Shape;1351;p38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2" name="Google Shape;1352;p38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3" name="Google Shape;1353;p38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4" name="Google Shape;1354;p38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5" name="Google Shape;1355;p38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6" name="Google Shape;1356;p38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7" name="Google Shape;1357;p38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8" name="Google Shape;1358;p38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9" name="Google Shape;1359;p38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60" name="Google Shape;1360;p38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1" name="Google Shape;1361;p38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8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63" name="Google Shape;1363;p38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4" name="Google Shape;1364;p38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5" name="Google Shape;1365;p38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38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7" name="Google Shape;1367;p38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38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9" name="Google Shape;1369;p38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38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71" name="Google Shape;1371;p38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38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3" name="Google Shape;1373;p38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4" name="Google Shape;1374;p38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5" name="Google Shape;1375;p38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76" name="Google Shape;1376;p38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38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8" name="Google Shape;1378;p38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8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80" name="Google Shape;1380;p38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38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38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3" name="Google Shape;1383;p38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4" name="Google Shape;1384;p38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5" name="Google Shape;1385;p38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386" name="Google Shape;1386;p38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387" name="Google Shape;1387;p38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8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389" name="Google Shape;1389;p38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90" name="Google Shape;1390;p38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91" name="Google Shape;1391;p38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1392" name="Google Shape;1392;p38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8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394" name="Google Shape;1394;p38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95" name="Google Shape;1395;p38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396" name="Google Shape;1396;p38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1" name="Google Shape;1401;p39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2" name="Google Shape;140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403" name="Google Shape;1403;p39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39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39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6" name="Google Shape;1406;p39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7" name="Google Shape;1407;p39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8" name="Google Shape;1408;p39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9" name="Google Shape;1409;p39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0" name="Google Shape;1410;p39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1" name="Google Shape;1411;p39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2" name="Google Shape;1412;p39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3" name="Google Shape;1413;p39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4" name="Google Shape;1414;p39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5" name="Google Shape;1415;p39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6" name="Google Shape;1416;p39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7" name="Google Shape;1417;p39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8" name="Google Shape;1418;p39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9" name="Google Shape;1419;p39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20" name="Google Shape;1420;p39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1" name="Google Shape;1421;p39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2" name="Google Shape;1422;p39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3" name="Google Shape;1423;p39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4" name="Google Shape;1424;p39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25" name="Google Shape;1425;p39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6" name="Google Shape;1426;p39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39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28" name="Google Shape;1428;p39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9" name="Google Shape;1429;p39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0" name="Google Shape;1430;p39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39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2" name="Google Shape;1432;p39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39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4" name="Google Shape;1434;p39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39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36" name="Google Shape;1436;p39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39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8" name="Google Shape;1438;p39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9" name="Google Shape;1439;p39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0" name="Google Shape;1440;p39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41" name="Google Shape;1441;p39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39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3" name="Google Shape;1443;p39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39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45" name="Google Shape;1445;p39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39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39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8" name="Google Shape;1448;p39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9" name="Google Shape;1449;p39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50" name="Google Shape;1450;p39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451" name="Google Shape;1451;p39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452" name="Google Shape;1452;p39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9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454" name="Google Shape;1454;p39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55" name="Google Shape;1455;p39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56" name="Google Shape;1456;p39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1457" name="Google Shape;1457;p39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9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459" name="Google Shape;1459;p39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60" name="Google Shape;1460;p39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461" name="Google Shape;1461;p39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1462" name="Google Shape;1462;p39"/>
          <p:cNvCxnSpPr/>
          <p:nvPr/>
        </p:nvCxnSpPr>
        <p:spPr>
          <a:xfrm flipH="1">
            <a:off x="2780000" y="1751300"/>
            <a:ext cx="435900" cy="93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3" name="Google Shape;1463;p39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8" name="Google Shape;1468;p40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9" name="Google Shape;146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470" name="Google Shape;1470;p40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40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2" name="Google Shape;1472;p40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3" name="Google Shape;1473;p40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4" name="Google Shape;1474;p40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5" name="Google Shape;1475;p40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6" name="Google Shape;1476;p40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7" name="Google Shape;1477;p40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8" name="Google Shape;1478;p40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9" name="Google Shape;1479;p40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0" name="Google Shape;1480;p40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1" name="Google Shape;1481;p40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2" name="Google Shape;1482;p40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3" name="Google Shape;1483;p40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4" name="Google Shape;1484;p40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5" name="Google Shape;1485;p40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6" name="Google Shape;1486;p40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487" name="Google Shape;1487;p40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8" name="Google Shape;1488;p40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9" name="Google Shape;1489;p40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0" name="Google Shape;1490;p40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1" name="Google Shape;1491;p40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92" name="Google Shape;1492;p40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3" name="Google Shape;1493;p40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40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95" name="Google Shape;1495;p40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96" name="Google Shape;1496;p40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97" name="Google Shape;1497;p40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40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9" name="Google Shape;1499;p40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0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1" name="Google Shape;1501;p40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0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03" name="Google Shape;1503;p40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40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5" name="Google Shape;1505;p40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6" name="Google Shape;1506;p40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7" name="Google Shape;1507;p40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08" name="Google Shape;1508;p40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40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0" name="Google Shape;1510;p40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40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12" name="Google Shape;1512;p40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40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40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5" name="Google Shape;1515;p40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6" name="Google Shape;1516;p40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7" name="Google Shape;1517;p40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518" name="Google Shape;1518;p40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519" name="Google Shape;1519;p40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0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521" name="Google Shape;1521;p40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22" name="Google Shape;1522;p40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523" name="Google Shape;1523;p40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1524" name="Google Shape;1524;p40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0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526" name="Google Shape;1526;p40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27" name="Google Shape;1527;p40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528" name="Google Shape;1528;p40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29" name="Google Shape;1529;p40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4" name="Google Shape;1534;p41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5" name="Google Shape;15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536" name="Google Shape;1536;p41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7" name="Google Shape;1537;p41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8" name="Google Shape;1538;p41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9" name="Google Shape;1539;p41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0" name="Google Shape;1540;p41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1" name="Google Shape;1541;p41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2" name="Google Shape;1542;p41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3" name="Google Shape;1543;p41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4" name="Google Shape;1544;p41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5" name="Google Shape;1545;p41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6" name="Google Shape;1546;p41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7" name="Google Shape;1547;p41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8" name="Google Shape;1548;p41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9" name="Google Shape;1549;p41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0" name="Google Shape;1550;p41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1" name="Google Shape;1551;p41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2" name="Google Shape;1552;p41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553" name="Google Shape;1553;p41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4" name="Google Shape;1554;p41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5" name="Google Shape;1555;p41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56" name="Google Shape;1556;p41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7" name="Google Shape;1557;p41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58" name="Google Shape;1558;p41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9" name="Google Shape;1559;p41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41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61" name="Google Shape;1561;p41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2" name="Google Shape;1562;p41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3" name="Google Shape;1563;p41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Google Shape;1564;p41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41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41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7" name="Google Shape;1567;p41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41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69" name="Google Shape;1569;p41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0" name="Google Shape;1570;p41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1" name="Google Shape;1571;p41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2" name="Google Shape;1572;p41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3" name="Google Shape;1573;p41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74" name="Google Shape;1574;p41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41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6" name="Google Shape;1576;p41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41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78" name="Google Shape;1578;p41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41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41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1" name="Google Shape;1581;p41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2" name="Google Shape;1582;p41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3" name="Google Shape;1583;p41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584" name="Google Shape;1584;p41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585" name="Google Shape;1585;p41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1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587" name="Google Shape;1587;p41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88" name="Google Shape;1588;p41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589" name="Google Shape;1589;p41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1590" name="Google Shape;1590;p41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1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592" name="Google Shape;1592;p41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93" name="Google Shape;1593;p41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594" name="Google Shape;1594;p41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95" name="Google Shape;1595;p41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1596" name="Google Shape;1596;p41"/>
          <p:cNvCxnSpPr/>
          <p:nvPr/>
        </p:nvCxnSpPr>
        <p:spPr>
          <a:xfrm>
            <a:off x="3215900" y="1741625"/>
            <a:ext cx="435900" cy="144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7" name="Google Shape;1597;p41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Sabermetrics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131850" y="1152475"/>
            <a:ext cx="47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best players ever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.310 batting average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3,465 hits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260 home runs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1,311 RBIs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14x All-star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5x World Series winner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is the next Derek Jeter?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885425" y="4619550"/>
            <a:ext cx="2619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Derek Jeter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426275" y="4803900"/>
            <a:ext cx="2619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Wikipedia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050" y="1271850"/>
            <a:ext cx="2198016" cy="32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2" name="Google Shape;1602;p42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3" name="Google Shape;160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604" name="Google Shape;1604;p42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5" name="Google Shape;1605;p42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6" name="Google Shape;1606;p42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7" name="Google Shape;1607;p42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8" name="Google Shape;1608;p42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9" name="Google Shape;1609;p42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0" name="Google Shape;1610;p42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1" name="Google Shape;1611;p42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2" name="Google Shape;1612;p42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3" name="Google Shape;1613;p42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4" name="Google Shape;1614;p42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5" name="Google Shape;1615;p42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6" name="Google Shape;1616;p42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7" name="Google Shape;1617;p42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8" name="Google Shape;1618;p42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9" name="Google Shape;1619;p42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0" name="Google Shape;1620;p42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621" name="Google Shape;1621;p42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2" name="Google Shape;1622;p42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3" name="Google Shape;1623;p42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24" name="Google Shape;1624;p42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5" name="Google Shape;1625;p42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26" name="Google Shape;1626;p42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7" name="Google Shape;1627;p42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42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29" name="Google Shape;1629;p42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0" name="Google Shape;1630;p42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1" name="Google Shape;1631;p42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42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3" name="Google Shape;1633;p42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42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5" name="Google Shape;1635;p42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42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37" name="Google Shape;1637;p42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Google Shape;1638;p42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9" name="Google Shape;1639;p42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0" name="Google Shape;1640;p42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1" name="Google Shape;1641;p42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42" name="Google Shape;1642;p42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42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4" name="Google Shape;1644;p42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2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46" name="Google Shape;1646;p42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7" name="Google Shape;1647;p42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8" name="Google Shape;1648;p42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9" name="Google Shape;1649;p42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0" name="Google Shape;1650;p42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1" name="Google Shape;1651;p42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652" name="Google Shape;1652;p42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1653" name="Google Shape;1653;p42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2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55" name="Google Shape;1655;p42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656" name="Google Shape;1656;p42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657" name="Google Shape;1657;p42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1658" name="Google Shape;1658;p42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2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60" name="Google Shape;1660;p42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661" name="Google Shape;1661;p42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662" name="Google Shape;1662;p42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663" name="Google Shape;1663;p42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664" name="Google Shape;1664;p42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665" name="Google Shape;1665;p42"/>
          <p:cNvCxnSpPr/>
          <p:nvPr/>
        </p:nvCxnSpPr>
        <p:spPr>
          <a:xfrm>
            <a:off x="3215900" y="1761000"/>
            <a:ext cx="0" cy="143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6" name="Google Shape;1666;p42"/>
          <p:cNvSpPr txBox="1"/>
          <p:nvPr/>
        </p:nvSpPr>
        <p:spPr>
          <a:xfrm>
            <a:off x="3215900" y="2295975"/>
            <a:ext cx="382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1" name="Google Shape;1671;p43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2" name="Google Shape;167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673" name="Google Shape;1673;p43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43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5" name="Google Shape;1675;p43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6" name="Google Shape;1676;p43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7" name="Google Shape;1677;p43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8" name="Google Shape;1678;p43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9" name="Google Shape;1679;p43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0" name="Google Shape;1680;p43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1" name="Google Shape;1681;p43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2" name="Google Shape;1682;p43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3" name="Google Shape;1683;p43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4" name="Google Shape;1684;p43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5" name="Google Shape;1685;p43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6" name="Google Shape;1686;p43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7" name="Google Shape;1687;p43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8" name="Google Shape;1688;p43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9" name="Google Shape;1689;p43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690" name="Google Shape;1690;p43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1" name="Google Shape;1691;p43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92" name="Google Shape;1692;p43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93" name="Google Shape;1693;p43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4" name="Google Shape;1694;p43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95" name="Google Shape;1695;p43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6" name="Google Shape;1696;p43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43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98" name="Google Shape;1698;p43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99" name="Google Shape;1699;p43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00" name="Google Shape;1700;p43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1" name="Google Shape;1701;p43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2" name="Google Shape;1702;p43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43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4" name="Google Shape;1704;p43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43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06" name="Google Shape;1706;p43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7" name="Google Shape;1707;p43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08" name="Google Shape;1708;p43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09" name="Google Shape;1709;p43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10" name="Google Shape;1710;p43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11" name="Google Shape;1711;p43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43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3" name="Google Shape;1713;p43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43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15" name="Google Shape;1715;p43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6" name="Google Shape;1716;p43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7" name="Google Shape;1717;p43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18" name="Google Shape;1718;p43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19" name="Google Shape;1719;p43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20" name="Google Shape;1720;p43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21" name="Google Shape;1721;p43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43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(7,2)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723" name="Google Shape;1723;p43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24" name="Google Shape;1724;p43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725" name="Google Shape;1725;p43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1726" name="Google Shape;1726;p43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3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28" name="Google Shape;1728;p43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29" name="Google Shape;1729;p43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730" name="Google Shape;1730;p43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31" name="Google Shape;1731;p43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732" name="Google Shape;1732;p43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733" name="Google Shape;1733;p43"/>
          <p:cNvCxnSpPr/>
          <p:nvPr/>
        </p:nvCxnSpPr>
        <p:spPr>
          <a:xfrm>
            <a:off x="3215900" y="1761000"/>
            <a:ext cx="0" cy="143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4" name="Google Shape;1734;p43"/>
          <p:cNvSpPr txBox="1"/>
          <p:nvPr/>
        </p:nvSpPr>
        <p:spPr>
          <a:xfrm>
            <a:off x="3215900" y="2295975"/>
            <a:ext cx="382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9" name="Google Shape;1739;p44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0" name="Google Shape;17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741" name="Google Shape;1741;p44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2" name="Google Shape;1742;p44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3" name="Google Shape;1743;p44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4" name="Google Shape;1744;p44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5" name="Google Shape;1745;p44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6" name="Google Shape;1746;p44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7" name="Google Shape;1747;p44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8" name="Google Shape;1748;p44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9" name="Google Shape;1749;p44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0" name="Google Shape;1750;p44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1" name="Google Shape;1751;p44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2" name="Google Shape;1752;p44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3" name="Google Shape;1753;p44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4" name="Google Shape;1754;p44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5" name="Google Shape;1755;p44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6" name="Google Shape;1756;p44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7" name="Google Shape;1757;p44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758" name="Google Shape;1758;p44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9" name="Google Shape;1759;p44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60" name="Google Shape;1760;p44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1" name="Google Shape;1761;p44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2" name="Google Shape;1762;p44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63" name="Google Shape;1763;p44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4" name="Google Shape;1764;p44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44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66" name="Google Shape;1766;p44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67" name="Google Shape;1767;p44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68" name="Google Shape;1768;p44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Google Shape;1769;p44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0" name="Google Shape;1770;p44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44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2" name="Google Shape;1772;p44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44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74" name="Google Shape;1774;p44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5" name="Google Shape;1775;p44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76" name="Google Shape;1776;p44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77" name="Google Shape;1777;p44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78" name="Google Shape;1778;p44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79" name="Google Shape;1779;p44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44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1" name="Google Shape;1781;p44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44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83" name="Google Shape;1783;p44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4" name="Google Shape;1784;p44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5" name="Google Shape;1785;p44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86" name="Google Shape;1786;p44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87" name="Google Shape;1787;p44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88" name="Google Shape;1788;p44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89" name="Google Shape;1789;p44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44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(7,2)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791" name="Google Shape;1791;p44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92" name="Google Shape;1792;p44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793" name="Google Shape;1793;p44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1794" name="Google Shape;1794;p44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4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96" name="Google Shape;1796;p44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97" name="Google Shape;1797;p44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798" name="Google Shape;1798;p44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99" name="Google Shape;1799;p44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800" name="Google Shape;1800;p44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5" name="Google Shape;1805;p45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6" name="Google Shape;1806;p45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7" name="Google Shape;180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808" name="Google Shape;1808;p45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9" name="Google Shape;1809;p45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0" name="Google Shape;1810;p45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1" name="Google Shape;1811;p45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2" name="Google Shape;1812;p45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3" name="Google Shape;1813;p45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4" name="Google Shape;1814;p45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5" name="Google Shape;1815;p45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6" name="Google Shape;1816;p45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7" name="Google Shape;1817;p45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8" name="Google Shape;1818;p45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9" name="Google Shape;1819;p45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0" name="Google Shape;1820;p45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1" name="Google Shape;1821;p45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2" name="Google Shape;1822;p45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3" name="Google Shape;1823;p45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4" name="Google Shape;1824;p45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825" name="Google Shape;1825;p45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26" name="Google Shape;1826;p45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27" name="Google Shape;1827;p45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8" name="Google Shape;1828;p45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9" name="Google Shape;1829;p45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30" name="Google Shape;1830;p45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1" name="Google Shape;1831;p45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45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33" name="Google Shape;1833;p45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34" name="Google Shape;1834;p45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35" name="Google Shape;1835;p45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6" name="Google Shape;1836;p45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7" name="Google Shape;1837;p45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45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9" name="Google Shape;1839;p45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45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41" name="Google Shape;1841;p45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2" name="Google Shape;1842;p45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3" name="Google Shape;1843;p45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4" name="Google Shape;1844;p45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5" name="Google Shape;1845;p45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46" name="Google Shape;1846;p45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45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8" name="Google Shape;1848;p45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45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50" name="Google Shape;1850;p45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1" name="Google Shape;1851;p45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2" name="Google Shape;1852;p45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3" name="Google Shape;1853;p45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4" name="Google Shape;1854;p45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55" name="Google Shape;1855;p45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45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(7,2)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857" name="Google Shape;1857;p45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8" name="Google Shape;1858;p45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59" name="Google Shape;1859;p45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45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61" name="Google Shape;1861;p45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62" name="Google Shape;1862;p45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63" name="Google Shape;1863;p45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864" name="Google Shape;1864;p45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865" name="Google Shape;1865;p45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66" name="Google Shape;1866;p45"/>
          <p:cNvCxnSpPr/>
          <p:nvPr/>
        </p:nvCxnSpPr>
        <p:spPr>
          <a:xfrm>
            <a:off x="3215900" y="1751300"/>
            <a:ext cx="1307700" cy="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7" name="Google Shape;1867;p45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2" name="Google Shape;1872;p46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46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4" name="Google Shape;187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875" name="Google Shape;1875;p46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6" name="Google Shape;1876;p46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7" name="Google Shape;1877;p46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8" name="Google Shape;1878;p46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9" name="Google Shape;1879;p46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0" name="Google Shape;1880;p46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1" name="Google Shape;1881;p46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2" name="Google Shape;1882;p46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3" name="Google Shape;1883;p46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4" name="Google Shape;1884;p46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5" name="Google Shape;1885;p46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6" name="Google Shape;1886;p46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7" name="Google Shape;1887;p46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8" name="Google Shape;1888;p46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9" name="Google Shape;1889;p46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0" name="Google Shape;1890;p46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1" name="Google Shape;1891;p46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892" name="Google Shape;1892;p46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3" name="Google Shape;1893;p46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94" name="Google Shape;1894;p46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5" name="Google Shape;1895;p46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6" name="Google Shape;1896;p46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97" name="Google Shape;1897;p46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8" name="Google Shape;1898;p46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46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00" name="Google Shape;1900;p46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01" name="Google Shape;1901;p46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02" name="Google Shape;1902;p46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3" name="Google Shape;1903;p46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4" name="Google Shape;1904;p46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46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6" name="Google Shape;1906;p46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46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08" name="Google Shape;1908;p46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9" name="Google Shape;1909;p46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10" name="Google Shape;1910;p46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11" name="Google Shape;1911;p46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12" name="Google Shape;1912;p46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13" name="Google Shape;1913;p46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46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5" name="Google Shape;1915;p46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46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17" name="Google Shape;1917;p46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46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19" name="Google Shape;1919;p46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0" name="Google Shape;1920;p46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1" name="Google Shape;1921;p46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22" name="Google Shape;1922;p46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46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(7,2)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924" name="Google Shape;1924;p46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5" name="Google Shape;1925;p46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26" name="Google Shape;1926;p46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46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28" name="Google Shape;1928;p46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9" name="Google Shape;1929;p46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30" name="Google Shape;1930;p46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31" name="Google Shape;1931;p46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932" name="Google Shape;1932;p46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33" name="Google Shape;1933;p46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8" name="Google Shape;1938;p47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9" name="Google Shape;1939;p47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0" name="Google Shape;1940;p47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1" name="Google Shape;194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1942" name="Google Shape;1942;p47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3" name="Google Shape;1943;p47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4" name="Google Shape;1944;p47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5" name="Google Shape;1945;p47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6" name="Google Shape;1946;p47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7" name="Google Shape;1947;p47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8" name="Google Shape;1948;p47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9" name="Google Shape;1949;p47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0" name="Google Shape;1950;p47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1" name="Google Shape;1951;p47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2" name="Google Shape;1952;p47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3" name="Google Shape;1953;p47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4" name="Google Shape;1954;p47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5" name="Google Shape;1955;p47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6" name="Google Shape;1956;p47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7" name="Google Shape;1957;p47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8" name="Google Shape;1958;p47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959" name="Google Shape;1959;p47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0" name="Google Shape;1960;p47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61" name="Google Shape;1961;p47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2" name="Google Shape;1962;p47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63" name="Google Shape;1963;p47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64" name="Google Shape;1964;p47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5" name="Google Shape;1965;p47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47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67" name="Google Shape;1967;p47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8" name="Google Shape;1968;p47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9" name="Google Shape;1969;p47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0" name="Google Shape;1970;p47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47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2" name="Google Shape;1972;p47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47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74" name="Google Shape;1974;p47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5" name="Google Shape;1975;p47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6" name="Google Shape;1976;p47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7" name="Google Shape;1977;p47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8" name="Google Shape;1978;p47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79" name="Google Shape;1979;p47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47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1" name="Google Shape;1981;p47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47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83" name="Google Shape;1983;p47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4" name="Google Shape;1984;p47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85" name="Google Shape;1985;p47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86" name="Google Shape;1986;p47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87" name="Google Shape;1987;p47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88" name="Google Shape;1988;p47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47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(7,2)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990" name="Google Shape;1990;p47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1" name="Google Shape;1991;p47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92" name="Google Shape;1992;p47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47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94" name="Google Shape;1994;p47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5" name="Google Shape;1995;p47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96" name="Google Shape;1996;p47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97" name="Google Shape;1997;p47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998" name="Google Shape;1998;p47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99" name="Google Shape;1999;p47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000" name="Google Shape;2000;p47"/>
          <p:cNvCxnSpPr/>
          <p:nvPr/>
        </p:nvCxnSpPr>
        <p:spPr>
          <a:xfrm flipH="1">
            <a:off x="1472300" y="1751300"/>
            <a:ext cx="1743600" cy="50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1" name="Google Shape;2001;p47"/>
          <p:cNvSpPr txBox="1"/>
          <p:nvPr/>
        </p:nvSpPr>
        <p:spPr>
          <a:xfrm>
            <a:off x="5623628" y="2390495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√17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6" name="Google Shape;2006;p48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7" name="Google Shape;2007;p48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8" name="Google Shape;2008;p48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9" name="Google Shape;200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2010" name="Google Shape;2010;p48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48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2" name="Google Shape;2012;p48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3" name="Google Shape;2013;p48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4" name="Google Shape;2014;p48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5" name="Google Shape;2015;p48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6" name="Google Shape;2016;p48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7" name="Google Shape;2017;p48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8" name="Google Shape;2018;p48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9" name="Google Shape;2019;p48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0" name="Google Shape;2020;p48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1" name="Google Shape;2021;p48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2" name="Google Shape;2022;p48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3" name="Google Shape;2023;p48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4" name="Google Shape;2024;p48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5" name="Google Shape;2025;p48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6" name="Google Shape;2026;p48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027" name="Google Shape;2027;p48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8" name="Google Shape;2028;p48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29" name="Google Shape;2029;p48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0" name="Google Shape;2030;p48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1" name="Google Shape;2031;p48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32" name="Google Shape;2032;p48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3" name="Google Shape;2033;p48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48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35" name="Google Shape;2035;p48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36" name="Google Shape;2036;p48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37" name="Google Shape;2037;p48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8" name="Google Shape;2038;p48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48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0" name="Google Shape;2040;p48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48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42" name="Google Shape;2042;p48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3" name="Google Shape;2043;p48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4" name="Google Shape;2044;p48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5" name="Google Shape;2045;p48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6" name="Google Shape;2046;p48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47" name="Google Shape;2047;p48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48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9" name="Google Shape;2049;p48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48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51" name="Google Shape;2051;p48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2" name="Google Shape;2052;p48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3" name="Google Shape;2053;p48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4" name="Google Shape;2054;p48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5" name="Google Shape;2055;p48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56" name="Google Shape;2056;p48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48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(7,2)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058" name="Google Shape;2058;p48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9" name="Google Shape;2059;p48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60" name="Google Shape;2060;p48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48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62" name="Google Shape;2062;p48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3" name="Google Shape;2063;p48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64" name="Google Shape;2064;p48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065" name="Google Shape;2065;p48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066" name="Google Shape;2066;p48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67" name="Google Shape;2067;p48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68" name="Google Shape;2068;p48"/>
          <p:cNvSpPr txBox="1"/>
          <p:nvPr/>
        </p:nvSpPr>
        <p:spPr>
          <a:xfrm>
            <a:off x="5623628" y="2390495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√17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3" name="Google Shape;2073;p49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4" name="Google Shape;2074;p49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5" name="Google Shape;2075;p49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6" name="Google Shape;207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2077" name="Google Shape;2077;p49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8" name="Google Shape;2078;p49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9" name="Google Shape;2079;p49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0" name="Google Shape;2080;p49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1" name="Google Shape;2081;p49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2" name="Google Shape;2082;p49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3" name="Google Shape;2083;p49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4" name="Google Shape;2084;p49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5" name="Google Shape;2085;p49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6" name="Google Shape;2086;p49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7" name="Google Shape;2087;p49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8" name="Google Shape;2088;p49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9" name="Google Shape;2089;p49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0" name="Google Shape;2090;p49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1" name="Google Shape;2091;p49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2" name="Google Shape;2092;p49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3" name="Google Shape;2093;p49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094" name="Google Shape;2094;p49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5" name="Google Shape;2095;p49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96" name="Google Shape;2096;p49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7" name="Google Shape;2097;p49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8" name="Google Shape;2098;p49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099" name="Google Shape;2099;p49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0" name="Google Shape;2100;p49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49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02" name="Google Shape;2102;p49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03" name="Google Shape;2103;p49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04" name="Google Shape;2104;p49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5" name="Google Shape;2105;p49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49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7" name="Google Shape;2107;p49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49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09" name="Google Shape;2109;p49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49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1" name="Google Shape;2111;p49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2" name="Google Shape;2112;p49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3" name="Google Shape;2113;p49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14" name="Google Shape;2114;p49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49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6" name="Google Shape;2116;p49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49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18" name="Google Shape;2118;p49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9" name="Google Shape;2119;p49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20" name="Google Shape;2120;p49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21" name="Google Shape;2121;p49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22" name="Google Shape;2122;p49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23" name="Google Shape;2123;p49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49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(7,2)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125" name="Google Shape;2125;p49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26" name="Google Shape;2126;p49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27" name="Google Shape;2127;p49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49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29" name="Google Shape;2129;p49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0" name="Google Shape;2130;p49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31" name="Google Shape;2131;p49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132" name="Google Shape;2132;p49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√5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133" name="Google Shape;2133;p49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4" name="Google Shape;2134;p49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5" name="Google Shape;2135;p49"/>
          <p:cNvSpPr txBox="1"/>
          <p:nvPr/>
        </p:nvSpPr>
        <p:spPr>
          <a:xfrm>
            <a:off x="5623628" y="2390495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6" name="Google Shape;2136;p49"/>
          <p:cNvSpPr txBox="1"/>
          <p:nvPr/>
        </p:nvSpPr>
        <p:spPr>
          <a:xfrm>
            <a:off x="6978815" y="30096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137" name="Google Shape;2137;p49"/>
          <p:cNvCxnSpPr/>
          <p:nvPr/>
        </p:nvCxnSpPr>
        <p:spPr>
          <a:xfrm rot="10800000">
            <a:off x="2330400" y="1757125"/>
            <a:ext cx="891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50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3" name="Google Shape;2143;p50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4" name="Google Shape;2144;p50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5" name="Google Shape;214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2146" name="Google Shape;2146;p50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7" name="Google Shape;2147;p50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8" name="Google Shape;2148;p50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9" name="Google Shape;2149;p50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0" name="Google Shape;2150;p50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1" name="Google Shape;2151;p50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2" name="Google Shape;2152;p50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3" name="Google Shape;2153;p50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4" name="Google Shape;2154;p50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5" name="Google Shape;2155;p50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6" name="Google Shape;2156;p50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7" name="Google Shape;2157;p50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8" name="Google Shape;2158;p50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9" name="Google Shape;2159;p50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0" name="Google Shape;2160;p50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1" name="Google Shape;2161;p50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2" name="Google Shape;2162;p50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3" name="Google Shape;2163;p50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4" name="Google Shape;2164;p50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165" name="Google Shape;2165;p50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6" name="Google Shape;2166;p50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7" name="Google Shape;2167;p50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2168" name="Google Shape;2168;p50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9" name="Google Shape;2169;p50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50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71" name="Google Shape;2171;p50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72" name="Google Shape;2172;p50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73" name="Google Shape;2173;p50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4" name="Google Shape;2174;p50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50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6" name="Google Shape;2176;p50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50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78" name="Google Shape;2178;p50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9" name="Google Shape;2179;p50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0" name="Google Shape;2180;p50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1" name="Google Shape;2181;p50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2" name="Google Shape;2182;p50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83" name="Google Shape;2183;p50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50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5" name="Google Shape;2185;p50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50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87" name="Google Shape;2187;p50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8" name="Google Shape;2188;p50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9" name="Google Shape;2189;p50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0" name="Google Shape;2190;p50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1" name="Google Shape;2191;p50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92" name="Google Shape;2192;p50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50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(7,2)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194" name="Google Shape;2194;p50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5" name="Google Shape;2195;p50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96" name="Google Shape;2196;p50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50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98" name="Google Shape;2198;p50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9" name="Google Shape;2199;p50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00" name="Google Shape;2200;p50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201" name="Google Shape;2201;p50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02" name="Google Shape;2202;p50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03" name="Google Shape;2203;p50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04" name="Google Shape;2204;p50"/>
          <p:cNvSpPr txBox="1"/>
          <p:nvPr/>
        </p:nvSpPr>
        <p:spPr>
          <a:xfrm>
            <a:off x="5623628" y="2390495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05" name="Google Shape;2205;p50"/>
          <p:cNvSpPr txBox="1"/>
          <p:nvPr/>
        </p:nvSpPr>
        <p:spPr>
          <a:xfrm>
            <a:off x="6978815" y="30096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2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0" name="Google Shape;2210;p51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1" name="Google Shape;2211;p51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2" name="Google Shape;2212;p51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3" name="Google Shape;221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2214" name="Google Shape;2214;p51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5" name="Google Shape;2215;p51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6" name="Google Shape;2216;p51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7" name="Google Shape;2217;p51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8" name="Google Shape;2218;p51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9" name="Google Shape;2219;p51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0" name="Google Shape;2220;p51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1" name="Google Shape;2221;p51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2" name="Google Shape;2222;p51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3" name="Google Shape;2223;p51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4" name="Google Shape;2224;p51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5" name="Google Shape;2225;p51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6" name="Google Shape;2226;p51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7" name="Google Shape;2227;p51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8" name="Google Shape;2228;p51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9" name="Google Shape;2229;p51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30" name="Google Shape;2230;p51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1" name="Google Shape;2231;p51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2" name="Google Shape;2232;p51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233" name="Google Shape;2233;p51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4" name="Google Shape;2234;p51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5" name="Google Shape;2235;p51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2236" name="Google Shape;2236;p51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7" name="Google Shape;2237;p51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51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39" name="Google Shape;2239;p51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0" name="Google Shape;2240;p51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1" name="Google Shape;2241;p51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2" name="Google Shape;2242;p51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51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4" name="Google Shape;2244;p51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51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46" name="Google Shape;2246;p51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7" name="Google Shape;2247;p51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8" name="Google Shape;2248;p51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9" name="Google Shape;2249;p51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0" name="Google Shape;2250;p51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51" name="Google Shape;2251;p51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51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3" name="Google Shape;2253;p51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51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55" name="Google Shape;2255;p51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6" name="Google Shape;2256;p51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7" name="Google Shape;2257;p51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8" name="Google Shape;2258;p51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9" name="Google Shape;2259;p51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60" name="Google Shape;2260;p51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51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(7,2)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262" name="Google Shape;2262;p51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3" name="Google Shape;2263;p51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64" name="Google Shape;2264;p51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51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66" name="Google Shape;2266;p51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7" name="Google Shape;2267;p51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68" name="Google Shape;2268;p51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269" name="Google Shape;2269;p51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70" name="Google Shape;2270;p51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71" name="Google Shape;2271;p51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72" name="Google Shape;2272;p51"/>
          <p:cNvSpPr txBox="1"/>
          <p:nvPr/>
        </p:nvSpPr>
        <p:spPr>
          <a:xfrm>
            <a:off x="5623628" y="2390495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73" name="Google Shape;2273;p51"/>
          <p:cNvSpPr txBox="1"/>
          <p:nvPr/>
        </p:nvSpPr>
        <p:spPr>
          <a:xfrm>
            <a:off x="6978815" y="30096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2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2274" name="Google Shape;2274;p51"/>
          <p:cNvCxnSpPr/>
          <p:nvPr/>
        </p:nvCxnSpPr>
        <p:spPr>
          <a:xfrm flipH="1">
            <a:off x="1908100" y="1751300"/>
            <a:ext cx="1298100" cy="142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5" name="Google Shape;2275;p51"/>
          <p:cNvSpPr txBox="1"/>
          <p:nvPr/>
        </p:nvSpPr>
        <p:spPr>
          <a:xfrm>
            <a:off x="5145119" y="331599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√18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Sabermetrics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Classic example of nearest neighbor application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Hits, Home runs, RBIs, etc. are dimensions in “Baseball-space”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individual player has a unique point in this space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reduces to finding closest point in this space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0" name="Google Shape;2280;p52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1" name="Google Shape;2281;p52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2" name="Google Shape;2282;p52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3" name="Google Shape;228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 - Nearest Neighbor</a:t>
            </a:r>
            <a:endParaRPr/>
          </a:p>
        </p:txBody>
      </p:sp>
      <p:cxnSp>
        <p:nvCxnSpPr>
          <p:cNvPr id="2284" name="Google Shape;2284;p52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5" name="Google Shape;2285;p52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6" name="Google Shape;2286;p52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7" name="Google Shape;2287;p52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8" name="Google Shape;2288;p52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9" name="Google Shape;2289;p52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0" name="Google Shape;2290;p52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1" name="Google Shape;2291;p52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2" name="Google Shape;2292;p52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3" name="Google Shape;2293;p52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4" name="Google Shape;2294;p52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5" name="Google Shape;2295;p52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6" name="Google Shape;2296;p52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7" name="Google Shape;2297;p52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8" name="Google Shape;2298;p52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9" name="Google Shape;2299;p52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0" name="Google Shape;2300;p52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1" name="Google Shape;2301;p52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2" name="Google Shape;2302;p52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303" name="Google Shape;2303;p52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4" name="Google Shape;2304;p52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5" name="Google Shape;2305;p52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2306" name="Google Shape;2306;p52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7" name="Google Shape;2307;p52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52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09" name="Google Shape;2309;p52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0" name="Google Shape;2310;p52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1" name="Google Shape;2311;p52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2" name="Google Shape;2312;p52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52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4" name="Google Shape;2314;p52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52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16" name="Google Shape;2316;p52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7" name="Google Shape;2317;p52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8" name="Google Shape;2318;p52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9" name="Google Shape;2319;p52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20" name="Google Shape;2320;p52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21" name="Google Shape;2321;p52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52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3" name="Google Shape;2323;p52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52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25" name="Google Shape;2325;p52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6" name="Google Shape;2326;p52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27" name="Google Shape;2327;p52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28" name="Google Shape;2328;p52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29" name="Google Shape;2329;p52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30" name="Google Shape;2330;p52"/>
          <p:cNvSpPr/>
          <p:nvPr/>
        </p:nvSpPr>
        <p:spPr>
          <a:xfrm>
            <a:off x="7327461" y="32351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1" name="Google Shape;2331;p52"/>
          <p:cNvSpPr txBox="1"/>
          <p:nvPr/>
        </p:nvSpPr>
        <p:spPr>
          <a:xfrm>
            <a:off x="7327461" y="3310956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(7,2)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332" name="Google Shape;2332;p52"/>
          <p:cNvCxnSpPr/>
          <p:nvPr/>
        </p:nvCxnSpPr>
        <p:spPr>
          <a:xfrm flipH="1">
            <a:off x="7277063" y="3818230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33" name="Google Shape;2333;p52"/>
          <p:cNvCxnSpPr/>
          <p:nvPr/>
        </p:nvCxnSpPr>
        <p:spPr>
          <a:xfrm>
            <a:off x="7736910" y="3825884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34" name="Google Shape;2334;p52"/>
          <p:cNvSpPr/>
          <p:nvPr/>
        </p:nvSpPr>
        <p:spPr>
          <a:xfrm>
            <a:off x="8213486" y="3235096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5" name="Google Shape;2335;p52"/>
          <p:cNvSpPr txBox="1"/>
          <p:nvPr/>
        </p:nvSpPr>
        <p:spPr>
          <a:xfrm>
            <a:off x="8213486" y="3310952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(8,5)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36" name="Google Shape;2336;p52"/>
          <p:cNvCxnSpPr/>
          <p:nvPr/>
        </p:nvCxnSpPr>
        <p:spPr>
          <a:xfrm flipH="1">
            <a:off x="8210774" y="384082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37" name="Google Shape;2337;p52"/>
          <p:cNvCxnSpPr/>
          <p:nvPr/>
        </p:nvCxnSpPr>
        <p:spPr>
          <a:xfrm>
            <a:off x="8592758" y="3832455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38" name="Google Shape;2338;p52"/>
          <p:cNvSpPr txBox="1"/>
          <p:nvPr/>
        </p:nvSpPr>
        <p:spPr>
          <a:xfrm>
            <a:off x="3069900" y="1535307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x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339" name="Google Shape;2339;p52"/>
          <p:cNvSpPr txBox="1"/>
          <p:nvPr/>
        </p:nvSpPr>
        <p:spPr>
          <a:xfrm>
            <a:off x="7480477" y="15167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40" name="Google Shape;2340;p52"/>
          <p:cNvSpPr txBox="1"/>
          <p:nvPr/>
        </p:nvSpPr>
        <p:spPr>
          <a:xfrm>
            <a:off x="8312352" y="23848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41" name="Google Shape;2341;p52"/>
          <p:cNvSpPr txBox="1"/>
          <p:nvPr/>
        </p:nvSpPr>
        <p:spPr>
          <a:xfrm>
            <a:off x="8786177" y="333529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42" name="Google Shape;2342;p52"/>
          <p:cNvSpPr txBox="1"/>
          <p:nvPr/>
        </p:nvSpPr>
        <p:spPr>
          <a:xfrm>
            <a:off x="5623628" y="2390495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43" name="Google Shape;2343;p52"/>
          <p:cNvSpPr txBox="1"/>
          <p:nvPr/>
        </p:nvSpPr>
        <p:spPr>
          <a:xfrm>
            <a:off x="6978815" y="3009641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344" name="Google Shape;2344;p52"/>
          <p:cNvSpPr txBox="1"/>
          <p:nvPr/>
        </p:nvSpPr>
        <p:spPr>
          <a:xfrm>
            <a:off x="5145119" y="3315993"/>
            <a:ext cx="677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√18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trees</a:t>
            </a:r>
            <a:endParaRPr/>
          </a:p>
        </p:txBody>
      </p:sp>
      <p:sp>
        <p:nvSpPr>
          <p:cNvPr id="2350" name="Google Shape;2350;p53"/>
          <p:cNvSpPr txBox="1"/>
          <p:nvPr>
            <p:ph idx="1" type="body"/>
          </p:nvPr>
        </p:nvSpPr>
        <p:spPr>
          <a:xfrm>
            <a:off x="311700" y="1152475"/>
            <a:ext cx="85206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Construction complexity: </a:t>
            </a:r>
            <a:r>
              <a:rPr i="1" lang="en"/>
              <a:t>O(n log n)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Complication: how do you decide how to partition?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you be smart about picking pivots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Adding/Removing element: </a:t>
            </a:r>
            <a:r>
              <a:rPr i="1" lang="en"/>
              <a:t>O(log n)</a:t>
            </a:r>
            <a:endParaRPr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because we know it’s balanced from the median selection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...except adding/removing might make it unbalanced -- there are variants that handle this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Nearest Neighbor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case: </a:t>
            </a:r>
            <a:r>
              <a:rPr i="1" lang="en"/>
              <a:t>O(log n)</a:t>
            </a:r>
            <a:endParaRPr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Worst case: </a:t>
            </a:r>
            <a:r>
              <a:rPr i="1" lang="en"/>
              <a:t>O(n)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 great… but not worse than brute force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be used effectively for range finding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</a:t>
            </a:r>
            <a:r>
              <a:rPr lang="en"/>
              <a:t>-d trees</a:t>
            </a:r>
            <a:endParaRPr/>
          </a:p>
        </p:txBody>
      </p:sp>
      <p:sp>
        <p:nvSpPr>
          <p:cNvPr id="2356" name="Google Shape;2356;p54"/>
          <p:cNvSpPr txBox="1"/>
          <p:nvPr>
            <p:ph idx="1" type="body"/>
          </p:nvPr>
        </p:nvSpPr>
        <p:spPr>
          <a:xfrm>
            <a:off x="311700" y="1152475"/>
            <a:ext cx="85206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trees can be extended to </a:t>
            </a:r>
            <a:r>
              <a:rPr i="1" lang="en"/>
              <a:t>k</a:t>
            </a:r>
            <a:r>
              <a:rPr lang="en"/>
              <a:t> dimensions</a:t>
            </a:r>
            <a:endParaRPr/>
          </a:p>
        </p:txBody>
      </p:sp>
      <p:grpSp>
        <p:nvGrpSpPr>
          <p:cNvPr id="2357" name="Google Shape;2357;p54"/>
          <p:cNvGrpSpPr/>
          <p:nvPr/>
        </p:nvGrpSpPr>
        <p:grpSpPr>
          <a:xfrm>
            <a:off x="311700" y="1644775"/>
            <a:ext cx="9048900" cy="3449825"/>
            <a:chOff x="311700" y="1644775"/>
            <a:chExt cx="9048900" cy="3449825"/>
          </a:xfrm>
        </p:grpSpPr>
        <p:sp>
          <p:nvSpPr>
            <p:cNvPr id="2358" name="Google Shape;2358;p54"/>
            <p:cNvSpPr/>
            <p:nvPr/>
          </p:nvSpPr>
          <p:spPr>
            <a:xfrm>
              <a:off x="311700" y="1644775"/>
              <a:ext cx="3801600" cy="335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59" name="Google Shape;2359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00" y="1797175"/>
              <a:ext cx="3359446" cy="319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0" name="Google Shape;2360;p54"/>
            <p:cNvSpPr txBox="1"/>
            <p:nvPr/>
          </p:nvSpPr>
          <p:spPr>
            <a:xfrm>
              <a:off x="6794100" y="4800600"/>
              <a:ext cx="2566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Image Source: Wikipedia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361" name="Google Shape;2361;p54"/>
          <p:cNvGrpSpPr/>
          <p:nvPr/>
        </p:nvGrpSpPr>
        <p:grpSpPr>
          <a:xfrm>
            <a:off x="5218425" y="3015075"/>
            <a:ext cx="3012850" cy="415213"/>
            <a:chOff x="5218425" y="3015075"/>
            <a:chExt cx="3012850" cy="415213"/>
          </a:xfrm>
        </p:grpSpPr>
        <p:sp>
          <p:nvSpPr>
            <p:cNvPr id="2362" name="Google Shape;2362;p54"/>
            <p:cNvSpPr/>
            <p:nvPr/>
          </p:nvSpPr>
          <p:spPr>
            <a:xfrm>
              <a:off x="5218425" y="3015088"/>
              <a:ext cx="415200" cy="4152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4"/>
            <p:cNvSpPr/>
            <p:nvPr/>
          </p:nvSpPr>
          <p:spPr>
            <a:xfrm>
              <a:off x="6096525" y="3015088"/>
              <a:ext cx="415200" cy="4152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4"/>
            <p:cNvSpPr/>
            <p:nvPr/>
          </p:nvSpPr>
          <p:spPr>
            <a:xfrm>
              <a:off x="6956288" y="3015075"/>
              <a:ext cx="415200" cy="4152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4"/>
            <p:cNvSpPr/>
            <p:nvPr/>
          </p:nvSpPr>
          <p:spPr>
            <a:xfrm>
              <a:off x="7816075" y="3015075"/>
              <a:ext cx="415200" cy="4152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54"/>
          <p:cNvGrpSpPr/>
          <p:nvPr/>
        </p:nvGrpSpPr>
        <p:grpSpPr>
          <a:xfrm>
            <a:off x="6031345" y="1644775"/>
            <a:ext cx="1425900" cy="713795"/>
            <a:chOff x="6031345" y="1644775"/>
            <a:chExt cx="1425900" cy="713795"/>
          </a:xfrm>
        </p:grpSpPr>
        <p:sp>
          <p:nvSpPr>
            <p:cNvPr id="2367" name="Google Shape;2367;p54"/>
            <p:cNvSpPr/>
            <p:nvPr/>
          </p:nvSpPr>
          <p:spPr>
            <a:xfrm>
              <a:off x="6517250" y="1644775"/>
              <a:ext cx="415200" cy="415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8" name="Google Shape;2368;p54"/>
            <p:cNvCxnSpPr>
              <a:endCxn id="2369" idx="7"/>
            </p:cNvCxnSpPr>
            <p:nvPr/>
          </p:nvCxnSpPr>
          <p:spPr>
            <a:xfrm flipH="1">
              <a:off x="6031345" y="1999080"/>
              <a:ext cx="546600" cy="359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70" name="Google Shape;2370;p54"/>
            <p:cNvCxnSpPr>
              <a:stCxn id="2367" idx="5"/>
              <a:endCxn id="2371" idx="1"/>
            </p:cNvCxnSpPr>
            <p:nvPr/>
          </p:nvCxnSpPr>
          <p:spPr>
            <a:xfrm>
              <a:off x="6871645" y="1999170"/>
              <a:ext cx="585600" cy="359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372" name="Google Shape;2372;p54"/>
          <p:cNvGrpSpPr/>
          <p:nvPr/>
        </p:nvGrpSpPr>
        <p:grpSpPr>
          <a:xfrm>
            <a:off x="5426055" y="2297675"/>
            <a:ext cx="2597541" cy="717395"/>
            <a:chOff x="5426055" y="2297675"/>
            <a:chExt cx="2597541" cy="717395"/>
          </a:xfrm>
        </p:grpSpPr>
        <p:sp>
          <p:nvSpPr>
            <p:cNvPr id="2369" name="Google Shape;2369;p54"/>
            <p:cNvSpPr/>
            <p:nvPr/>
          </p:nvSpPr>
          <p:spPr>
            <a:xfrm>
              <a:off x="5676950" y="2297675"/>
              <a:ext cx="415200" cy="4152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4"/>
            <p:cNvSpPr/>
            <p:nvPr/>
          </p:nvSpPr>
          <p:spPr>
            <a:xfrm>
              <a:off x="7396500" y="2297675"/>
              <a:ext cx="415200" cy="4152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3" name="Google Shape;2373;p54"/>
            <p:cNvCxnSpPr>
              <a:stCxn id="2369" idx="3"/>
              <a:endCxn id="2362" idx="0"/>
            </p:cNvCxnSpPr>
            <p:nvPr/>
          </p:nvCxnSpPr>
          <p:spPr>
            <a:xfrm flipH="1">
              <a:off x="5426055" y="2652070"/>
              <a:ext cx="311700" cy="363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74" name="Google Shape;2374;p54"/>
            <p:cNvCxnSpPr>
              <a:stCxn id="2369" idx="5"/>
              <a:endCxn id="2363" idx="0"/>
            </p:cNvCxnSpPr>
            <p:nvPr/>
          </p:nvCxnSpPr>
          <p:spPr>
            <a:xfrm>
              <a:off x="6031345" y="2652070"/>
              <a:ext cx="272700" cy="363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75" name="Google Shape;2375;p54"/>
            <p:cNvCxnSpPr>
              <a:stCxn id="2371" idx="3"/>
              <a:endCxn id="2364" idx="0"/>
            </p:cNvCxnSpPr>
            <p:nvPr/>
          </p:nvCxnSpPr>
          <p:spPr>
            <a:xfrm flipH="1">
              <a:off x="7163905" y="2652070"/>
              <a:ext cx="293400" cy="363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76" name="Google Shape;2376;p54"/>
            <p:cNvCxnSpPr>
              <a:stCxn id="2371" idx="5"/>
              <a:endCxn id="2365" idx="0"/>
            </p:cNvCxnSpPr>
            <p:nvPr/>
          </p:nvCxnSpPr>
          <p:spPr>
            <a:xfrm>
              <a:off x="7750895" y="2652070"/>
              <a:ext cx="272700" cy="363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</a:t>
            </a:r>
            <a:r>
              <a:rPr lang="en"/>
              <a:t>-d trees</a:t>
            </a:r>
            <a:endParaRPr/>
          </a:p>
        </p:txBody>
      </p:sp>
      <p:sp>
        <p:nvSpPr>
          <p:cNvPr id="2382" name="Google Shape;238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algorithm for nearest neighbor!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 sabermetrics!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...except there’s a catch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Curse of Dimensionality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higher the dimensions, the “sparser” the data gets in the space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Harder to rule out portions of the tree, so many searches end up being fancy brute forces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general, </a:t>
            </a:r>
            <a:r>
              <a:rPr i="1" lang="en"/>
              <a:t>k</a:t>
            </a:r>
            <a:r>
              <a:rPr lang="en"/>
              <a:t>-d trees are useful when </a:t>
            </a:r>
            <a:r>
              <a:rPr i="1" lang="en"/>
              <a:t>N &gt;&gt; 2</a:t>
            </a:r>
            <a:r>
              <a:rPr baseline="30000" i="1" lang="en"/>
              <a:t>k</a:t>
            </a:r>
            <a:endParaRPr baseline="30000"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Sabermetrics (reprise)</a:t>
            </a:r>
            <a:endParaRPr/>
          </a:p>
        </p:txBody>
      </p:sp>
      <p:sp>
        <p:nvSpPr>
          <p:cNvPr id="2388" name="Google Shape;238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single neighbor could be noise-prone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we sure this year’s “Derek Jeter” will be next year’s too?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there are lots of close points… are we sure that the relative distance matters?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ask for set of most likely players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Alternate question: will a player make it to the Hall of Fame?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k-dimensional space, but we’re not comparing with individual point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 I in the “neighborhood” of Hall of Famers?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Classic example of “classification problem”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</a:t>
            </a:r>
            <a:r>
              <a:rPr lang="en"/>
              <a:t>-Nearest Neighbors (kNN)</a:t>
            </a:r>
            <a:endParaRPr/>
          </a:p>
        </p:txBody>
      </p:sp>
      <p:sp>
        <p:nvSpPr>
          <p:cNvPr id="2394" name="Google Shape;239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plan: find the </a:t>
            </a:r>
            <a:r>
              <a:rPr i="1" lang="en"/>
              <a:t>k</a:t>
            </a:r>
            <a:r>
              <a:rPr lang="en"/>
              <a:t> closest points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can “vote” for a classification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…or you can do some other kind of averaging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modify our k-d tree NN algorithm to do this?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 </a:t>
            </a:r>
            <a:r>
              <a:rPr i="1" lang="en"/>
              <a:t>k</a:t>
            </a:r>
            <a:r>
              <a:rPr lang="en"/>
              <a:t> closest points in max-heap (priority queue)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Keep heap at size </a:t>
            </a:r>
            <a:r>
              <a:rPr i="1" lang="en"/>
              <a:t>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need to consider </a:t>
            </a:r>
            <a:r>
              <a:rPr i="1" lang="en"/>
              <a:t>k’</a:t>
            </a:r>
            <a:r>
              <a:rPr lang="en"/>
              <a:t>th closest point for tree pruning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Voronoi Diagrams</a:t>
            </a:r>
            <a:endParaRPr/>
          </a:p>
        </p:txBody>
      </p:sp>
      <p:sp>
        <p:nvSpPr>
          <p:cNvPr id="2400" name="Google Shape;2400;p5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visualization of nearest neighbors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when you have a known set of</a:t>
            </a:r>
            <a:br>
              <a:rPr lang="en"/>
            </a:br>
            <a:r>
              <a:rPr lang="en"/>
              <a:t>comparison points</a:t>
            </a:r>
            <a:endParaRPr/>
          </a:p>
        </p:txBody>
      </p:sp>
      <p:sp>
        <p:nvSpPr>
          <p:cNvPr id="2401" name="Google Shape;2401;p58"/>
          <p:cNvSpPr txBox="1"/>
          <p:nvPr>
            <p:ph idx="1" type="body"/>
          </p:nvPr>
        </p:nvSpPr>
        <p:spPr>
          <a:xfrm>
            <a:off x="311700" y="2121450"/>
            <a:ext cx="85206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 ranging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Epidemiology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Cholera victims all near one water pump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Aviation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Nearest airport for flight diversion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Capacity derivation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Robotics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Points are obstacles, edges are safest</a:t>
            </a:r>
            <a:br>
              <a:rPr lang="en"/>
            </a:br>
            <a:r>
              <a:rPr lang="en"/>
              <a:t>paths</a:t>
            </a:r>
            <a:endParaRPr/>
          </a:p>
        </p:txBody>
      </p:sp>
      <p:grpSp>
        <p:nvGrpSpPr>
          <p:cNvPr id="2402" name="Google Shape;2402;p58"/>
          <p:cNvGrpSpPr/>
          <p:nvPr/>
        </p:nvGrpSpPr>
        <p:grpSpPr>
          <a:xfrm>
            <a:off x="5189875" y="1000075"/>
            <a:ext cx="4170725" cy="4094525"/>
            <a:chOff x="5189875" y="1000075"/>
            <a:chExt cx="4170725" cy="4094525"/>
          </a:xfrm>
        </p:grpSpPr>
        <p:pic>
          <p:nvPicPr>
            <p:cNvPr id="2403" name="Google Shape;2403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89875" y="1000075"/>
              <a:ext cx="3808600" cy="380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4" name="Google Shape;2404;p58"/>
            <p:cNvSpPr txBox="1"/>
            <p:nvPr/>
          </p:nvSpPr>
          <p:spPr>
            <a:xfrm>
              <a:off x="6794100" y="4800600"/>
              <a:ext cx="2566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Image Source: Wikipedia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Voronoi Diagrams</a:t>
            </a:r>
            <a:endParaRPr/>
          </a:p>
        </p:txBody>
      </p:sp>
      <p:sp>
        <p:nvSpPr>
          <p:cNvPr id="2410" name="Google Shape;2410;p5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helpful for visualizing effects of different distance metrics</a:t>
            </a:r>
            <a:endParaRPr/>
          </a:p>
        </p:txBody>
      </p:sp>
      <p:grpSp>
        <p:nvGrpSpPr>
          <p:cNvPr id="2411" name="Google Shape;2411;p59"/>
          <p:cNvGrpSpPr/>
          <p:nvPr/>
        </p:nvGrpSpPr>
        <p:grpSpPr>
          <a:xfrm>
            <a:off x="1053750" y="1495175"/>
            <a:ext cx="8306850" cy="3599425"/>
            <a:chOff x="1053750" y="1495175"/>
            <a:chExt cx="8306850" cy="3599425"/>
          </a:xfrm>
        </p:grpSpPr>
        <p:pic>
          <p:nvPicPr>
            <p:cNvPr id="2412" name="Google Shape;2412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3750" y="1795875"/>
              <a:ext cx="3096100" cy="30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3" name="Google Shape;2413;p59"/>
            <p:cNvSpPr txBox="1"/>
            <p:nvPr/>
          </p:nvSpPr>
          <p:spPr>
            <a:xfrm>
              <a:off x="6794100" y="4800600"/>
              <a:ext cx="2566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Image Source: Wikipedia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14" name="Google Shape;2414;p59"/>
            <p:cNvSpPr txBox="1"/>
            <p:nvPr/>
          </p:nvSpPr>
          <p:spPr>
            <a:xfrm>
              <a:off x="1739750" y="1495175"/>
              <a:ext cx="17241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Euclidean</a:t>
              </a:r>
              <a:r>
                <a:rPr lang="en">
                  <a:solidFill>
                    <a:srgbClr val="FFFFFF"/>
                  </a:solidFill>
                </a:rPr>
                <a:t> distance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415" name="Google Shape;2415;p59"/>
          <p:cNvGrpSpPr/>
          <p:nvPr/>
        </p:nvGrpSpPr>
        <p:grpSpPr>
          <a:xfrm>
            <a:off x="4302250" y="1495175"/>
            <a:ext cx="3096100" cy="3381625"/>
            <a:chOff x="4302250" y="1495175"/>
            <a:chExt cx="3096100" cy="3381625"/>
          </a:xfrm>
        </p:grpSpPr>
        <p:pic>
          <p:nvPicPr>
            <p:cNvPr id="2416" name="Google Shape;2416;p5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02250" y="1780700"/>
              <a:ext cx="3096100" cy="30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7" name="Google Shape;2417;p59"/>
            <p:cNvSpPr txBox="1"/>
            <p:nvPr/>
          </p:nvSpPr>
          <p:spPr>
            <a:xfrm>
              <a:off x="4920300" y="1495175"/>
              <a:ext cx="18600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Manhattan </a:t>
              </a:r>
              <a:r>
                <a:rPr lang="en">
                  <a:solidFill>
                    <a:srgbClr val="FFFFFF"/>
                  </a:solidFill>
                </a:rPr>
                <a:t>distance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Voronoi Diagrams</a:t>
            </a:r>
            <a:endParaRPr/>
          </a:p>
        </p:txBody>
      </p:sp>
      <p:sp>
        <p:nvSpPr>
          <p:cNvPr id="2423" name="Google Shape;2423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Polygon construction algorithm is a little tricky, but conceptually you can think of expanding balls around the points</a:t>
            </a:r>
            <a:endParaRPr/>
          </a:p>
        </p:txBody>
      </p:sp>
      <p:grpSp>
        <p:nvGrpSpPr>
          <p:cNvPr id="2424" name="Google Shape;2424;p60"/>
          <p:cNvGrpSpPr/>
          <p:nvPr/>
        </p:nvGrpSpPr>
        <p:grpSpPr>
          <a:xfrm>
            <a:off x="2864600" y="1896375"/>
            <a:ext cx="6496000" cy="3198225"/>
            <a:chOff x="2864600" y="1896375"/>
            <a:chExt cx="6496000" cy="3198225"/>
          </a:xfrm>
        </p:grpSpPr>
        <p:pic>
          <p:nvPicPr>
            <p:cNvPr id="2425" name="Google Shape;2425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64600" y="1896375"/>
              <a:ext cx="3131175" cy="3131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6" name="Google Shape;2426;p60"/>
            <p:cNvSpPr txBox="1"/>
            <p:nvPr/>
          </p:nvSpPr>
          <p:spPr>
            <a:xfrm>
              <a:off x="6794100" y="4800600"/>
              <a:ext cx="2566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Image Source: Wikipedia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</a:t>
            </a:r>
            <a:r>
              <a:rPr lang="en"/>
              <a:t>-means Clustering</a:t>
            </a:r>
            <a:endParaRPr/>
          </a:p>
        </p:txBody>
      </p:sp>
      <p:sp>
        <p:nvSpPr>
          <p:cNvPr id="2432" name="Google Shape;243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Group </a:t>
            </a:r>
            <a:r>
              <a:rPr i="1" lang="en"/>
              <a:t>n</a:t>
            </a:r>
            <a:r>
              <a:rPr lang="en"/>
              <a:t> data points into </a:t>
            </a:r>
            <a:r>
              <a:rPr i="1" lang="en"/>
              <a:t>k </a:t>
            </a:r>
            <a:r>
              <a:rPr lang="en"/>
              <a:t>groups based on nearest neighbor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</a:t>
            </a:r>
            <a:r>
              <a:rPr i="1" lang="en"/>
              <a:t>k</a:t>
            </a:r>
            <a:r>
              <a:rPr lang="en"/>
              <a:t> data points at random to be starting “centers,” call each center </a:t>
            </a:r>
            <a:r>
              <a:rPr i="1" lang="en"/>
              <a:t>c</a:t>
            </a:r>
            <a:r>
              <a:rPr baseline="-25000" i="1" lang="en"/>
              <a:t>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node </a:t>
            </a:r>
            <a:r>
              <a:rPr i="1" lang="en"/>
              <a:t>n</a:t>
            </a:r>
            <a:r>
              <a:rPr lang="en"/>
              <a:t>, calculate which of the </a:t>
            </a:r>
            <a:r>
              <a:rPr i="1" lang="en"/>
              <a:t>k</a:t>
            </a:r>
            <a:r>
              <a:rPr lang="en"/>
              <a:t> centers is the nearest neighbor and add it to set </a:t>
            </a:r>
            <a:r>
              <a:rPr i="1" lang="en"/>
              <a:t>S</a:t>
            </a:r>
            <a:r>
              <a:rPr baseline="-25000" i="1" lang="en"/>
              <a:t>i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mean of all points in </a:t>
            </a:r>
            <a:r>
              <a:rPr i="1" lang="en"/>
              <a:t>S</a:t>
            </a:r>
            <a:r>
              <a:rPr baseline="-25000" i="1" lang="en"/>
              <a:t>i</a:t>
            </a:r>
            <a:r>
              <a:rPr lang="en"/>
              <a:t> to generate a new </a:t>
            </a:r>
            <a:r>
              <a:rPr i="1" lang="en"/>
              <a:t>c</a:t>
            </a:r>
            <a:r>
              <a:rPr baseline="-25000" i="1" lang="en"/>
              <a:t>i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back to (2) and repeat with the new centers, until the centers converge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 Suggestions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Simpler example, only 2d space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Known set of interest points in a map - we want to suggest the closest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we could make this more complicated; we could add dimensions for ratings, category, newness, etc.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figure out what to suggest?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Brute force: just compute distance to all known points and pick lowest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O(n)</a:t>
            </a:r>
            <a:r>
              <a:rPr lang="en"/>
              <a:t> in the number of points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Feels wasteful… why look at the distance to the Eiffel Tower when we know you’re in NYC?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Space partitioning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6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</a:t>
            </a:r>
            <a:r>
              <a:rPr lang="en"/>
              <a:t>-means clustering</a:t>
            </a:r>
            <a:endParaRPr/>
          </a:p>
        </p:txBody>
      </p:sp>
      <p:pic>
        <p:nvPicPr>
          <p:cNvPr id="2438" name="Google Shape;243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750" y="1095575"/>
            <a:ext cx="393208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9" name="Google Shape;2439;p62"/>
          <p:cNvSpPr txBox="1"/>
          <p:nvPr/>
        </p:nvSpPr>
        <p:spPr>
          <a:xfrm>
            <a:off x="6794100" y="4800600"/>
            <a:ext cx="25665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 Source: Wikipedia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0" name="Google Shape;2440;p62"/>
          <p:cNvSpPr txBox="1"/>
          <p:nvPr/>
        </p:nvSpPr>
        <p:spPr>
          <a:xfrm>
            <a:off x="95850" y="1957275"/>
            <a:ext cx="21831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Notice: the algorithm basically creates Voronoi diagrams for the centers!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</a:t>
            </a:r>
            <a:r>
              <a:rPr lang="en"/>
              <a:t>-means clustering</a:t>
            </a:r>
            <a:endParaRPr/>
          </a:p>
        </p:txBody>
      </p:sp>
      <p:sp>
        <p:nvSpPr>
          <p:cNvPr id="2446" name="Google Shape;2446;p63"/>
          <p:cNvSpPr txBox="1"/>
          <p:nvPr>
            <p:ph idx="1" type="body"/>
          </p:nvPr>
        </p:nvSpPr>
        <p:spPr>
          <a:xfrm>
            <a:off x="311700" y="1152475"/>
            <a:ext cx="85206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this always converge?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Depends on distance function. Generally yes for Euclidean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Converges quickly in practice, but worst case can take an exponential number of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it give the optimal clustering?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NO! Well, at least not always.</a:t>
            </a:r>
            <a:endParaRPr/>
          </a:p>
        </p:txBody>
      </p:sp>
      <p:grpSp>
        <p:nvGrpSpPr>
          <p:cNvPr id="2447" name="Google Shape;2447;p63"/>
          <p:cNvGrpSpPr/>
          <p:nvPr/>
        </p:nvGrpSpPr>
        <p:grpSpPr>
          <a:xfrm>
            <a:off x="143050" y="2944450"/>
            <a:ext cx="9217550" cy="2150150"/>
            <a:chOff x="143050" y="2944450"/>
            <a:chExt cx="9217550" cy="2150150"/>
          </a:xfrm>
        </p:grpSpPr>
        <p:pic>
          <p:nvPicPr>
            <p:cNvPr id="2448" name="Google Shape;2448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050" y="2944450"/>
              <a:ext cx="8857901" cy="106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9" name="Google Shape;2449;p63"/>
            <p:cNvSpPr txBox="1"/>
            <p:nvPr/>
          </p:nvSpPr>
          <p:spPr>
            <a:xfrm>
              <a:off x="6794100" y="4800600"/>
              <a:ext cx="2566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Image Source: Wikipedia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space partitioning data structures</a:t>
            </a:r>
            <a:endParaRPr/>
          </a:p>
        </p:txBody>
      </p:sp>
      <p:sp>
        <p:nvSpPr>
          <p:cNvPr id="2455" name="Google Shape;245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Leaf point </a:t>
            </a:r>
            <a:r>
              <a:rPr i="1" lang="en"/>
              <a:t>k</a:t>
            </a:r>
            <a:r>
              <a:rPr lang="en"/>
              <a:t>-d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stores points in leaves, but leaves can store more than one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space at the middle of longest axis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Effectively “buckets” points - can be used for approximate nearest neighbor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Quadtrees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space into quadrants (i.e. every tree node has four children)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Quadrant can only contain at most </a:t>
            </a:r>
            <a:r>
              <a:rPr i="1" lang="en"/>
              <a:t>q </a:t>
            </a:r>
            <a:r>
              <a:rPr lang="en"/>
              <a:t>nodes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there are more than </a:t>
            </a:r>
            <a:r>
              <a:rPr i="1" lang="en"/>
              <a:t>q</a:t>
            </a:r>
            <a:r>
              <a:rPr lang="en"/>
              <a:t>, split that quadrant again into quadrants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Collision detection (video games)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Image representation/processing (transforming/comparing/etc. nearby pixels)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Sparse data storage (spreadsheets)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Octrees are extension to 3d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d trees</a:t>
            </a:r>
            <a:endParaRPr/>
          </a:p>
        </p:txBody>
      </p:sp>
      <p:cxnSp>
        <p:nvCxnSpPr>
          <p:cNvPr id="86" name="Google Shape;86;p18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8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8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" name="Google Shape;109;p18"/>
          <p:cNvGrpSpPr/>
          <p:nvPr/>
        </p:nvGrpSpPr>
        <p:grpSpPr>
          <a:xfrm>
            <a:off x="6593549" y="1451169"/>
            <a:ext cx="1260576" cy="939130"/>
            <a:chOff x="6593549" y="1451169"/>
            <a:chExt cx="1260576" cy="939130"/>
          </a:xfrm>
        </p:grpSpPr>
        <p:sp>
          <p:nvSpPr>
            <p:cNvPr id="110" name="Google Shape;110;p18"/>
            <p:cNvSpPr/>
            <p:nvPr/>
          </p:nvSpPr>
          <p:spPr>
            <a:xfrm>
              <a:off x="6929679" y="1451169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6929679" y="1527025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(4,3)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12" name="Google Shape;112;p18"/>
            <p:cNvCxnSpPr/>
            <p:nvPr/>
          </p:nvCxnSpPr>
          <p:spPr>
            <a:xfrm flipH="1">
              <a:off x="6593549" y="1939999"/>
              <a:ext cx="420000" cy="450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3" name="Google Shape;113;p18"/>
            <p:cNvCxnSpPr/>
            <p:nvPr/>
          </p:nvCxnSpPr>
          <p:spPr>
            <a:xfrm>
              <a:off x="7433825" y="1955325"/>
              <a:ext cx="420300" cy="420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d trees</a:t>
            </a:r>
            <a:endParaRPr/>
          </a:p>
        </p:txBody>
      </p:sp>
      <p:cxnSp>
        <p:nvCxnSpPr>
          <p:cNvPr id="119" name="Google Shape;119;p19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9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9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7" name="Google Shape;147;p19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48" name="Google Shape;148;p19"/>
          <p:cNvGrpSpPr/>
          <p:nvPr/>
        </p:nvGrpSpPr>
        <p:grpSpPr>
          <a:xfrm>
            <a:off x="7629151" y="2312294"/>
            <a:ext cx="794035" cy="903024"/>
            <a:chOff x="7629151" y="2312294"/>
            <a:chExt cx="794035" cy="903024"/>
          </a:xfrm>
        </p:grpSpPr>
        <p:sp>
          <p:nvSpPr>
            <p:cNvPr id="149" name="Google Shape;149;p19"/>
            <p:cNvSpPr/>
            <p:nvPr/>
          </p:nvSpPr>
          <p:spPr>
            <a:xfrm>
              <a:off x="7739654" y="2312294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7739654" y="2388150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(6,2)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51" name="Google Shape;151;p19"/>
            <p:cNvCxnSpPr/>
            <p:nvPr/>
          </p:nvCxnSpPr>
          <p:spPr>
            <a:xfrm flipH="1">
              <a:off x="7629151" y="284301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2" name="Google Shape;152;p19"/>
            <p:cNvCxnSpPr/>
            <p:nvPr/>
          </p:nvCxnSpPr>
          <p:spPr>
            <a:xfrm>
              <a:off x="8213486" y="2838778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53" name="Google Shape;153;p19"/>
          <p:cNvGrpSpPr/>
          <p:nvPr/>
        </p:nvGrpSpPr>
        <p:grpSpPr>
          <a:xfrm>
            <a:off x="5942424" y="2312304"/>
            <a:ext cx="789916" cy="902649"/>
            <a:chOff x="5942424" y="2312304"/>
            <a:chExt cx="789916" cy="902649"/>
          </a:xfrm>
        </p:grpSpPr>
        <p:sp>
          <p:nvSpPr>
            <p:cNvPr id="154" name="Google Shape;154;p19"/>
            <p:cNvSpPr/>
            <p:nvPr/>
          </p:nvSpPr>
          <p:spPr>
            <a:xfrm>
              <a:off x="6075310" y="2312304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6075310" y="2388160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(1,4)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56" name="Google Shape;156;p19"/>
            <p:cNvCxnSpPr/>
            <p:nvPr/>
          </p:nvCxnSpPr>
          <p:spPr>
            <a:xfrm flipH="1">
              <a:off x="5942424" y="2832003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7" name="Google Shape;157;p19"/>
            <p:cNvCxnSpPr/>
            <p:nvPr/>
          </p:nvCxnSpPr>
          <p:spPr>
            <a:xfrm>
              <a:off x="6522640" y="2851653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d trees</a:t>
            </a:r>
            <a:endParaRPr/>
          </a:p>
        </p:txBody>
      </p:sp>
      <p:cxnSp>
        <p:nvCxnSpPr>
          <p:cNvPr id="163" name="Google Shape;163;p20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0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0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5" name="Google Shape;185;p20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0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8" name="Google Shape;188;p20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9" name="Google Shape;189;p20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0" name="Google Shape;190;p20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0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0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6" name="Google Shape;196;p20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0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0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" name="Google Shape;199;p20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02" name="Google Shape;202;p20"/>
          <p:cNvGrpSpPr/>
          <p:nvPr/>
        </p:nvGrpSpPr>
        <p:grpSpPr>
          <a:xfrm>
            <a:off x="5521174" y="3235104"/>
            <a:ext cx="704186" cy="944999"/>
            <a:chOff x="5521174" y="3235104"/>
            <a:chExt cx="704186" cy="944999"/>
          </a:xfrm>
        </p:grpSpPr>
        <p:sp>
          <p:nvSpPr>
            <p:cNvPr id="203" name="Google Shape;203;p20"/>
            <p:cNvSpPr/>
            <p:nvPr/>
          </p:nvSpPr>
          <p:spPr>
            <a:xfrm>
              <a:off x="5598360" y="3235104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5598360" y="3310960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(2,2)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05" name="Google Shape;205;p20"/>
            <p:cNvCxnSpPr/>
            <p:nvPr/>
          </p:nvCxnSpPr>
          <p:spPr>
            <a:xfrm flipH="1">
              <a:off x="5521174" y="3807803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06" name="Google Shape;206;p20"/>
            <p:cNvCxnSpPr/>
            <p:nvPr/>
          </p:nvCxnSpPr>
          <p:spPr>
            <a:xfrm>
              <a:off x="6008302" y="3793026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07" name="Google Shape;207;p20"/>
          <p:cNvGrpSpPr/>
          <p:nvPr/>
        </p:nvGrpSpPr>
        <p:grpSpPr>
          <a:xfrm>
            <a:off x="6432899" y="3235104"/>
            <a:ext cx="684161" cy="965149"/>
            <a:chOff x="6432899" y="3235104"/>
            <a:chExt cx="684161" cy="965149"/>
          </a:xfrm>
        </p:grpSpPr>
        <p:sp>
          <p:nvSpPr>
            <p:cNvPr id="208" name="Google Shape;208;p20"/>
            <p:cNvSpPr/>
            <p:nvPr/>
          </p:nvSpPr>
          <p:spPr>
            <a:xfrm>
              <a:off x="6490060" y="3235104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6490060" y="3310960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(3,5)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10" name="Google Shape;210;p20"/>
            <p:cNvCxnSpPr/>
            <p:nvPr/>
          </p:nvCxnSpPr>
          <p:spPr>
            <a:xfrm flipH="1">
              <a:off x="6432899" y="3827953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11" name="Google Shape;211;p20"/>
            <p:cNvCxnSpPr/>
            <p:nvPr/>
          </p:nvCxnSpPr>
          <p:spPr>
            <a:xfrm>
              <a:off x="6900508" y="3825880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d trees</a:t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1176375" y="1441300"/>
            <a:ext cx="0" cy="248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1"/>
          <p:cNvCxnSpPr/>
          <p:nvPr/>
        </p:nvCxnSpPr>
        <p:spPr>
          <a:xfrm>
            <a:off x="1156604" y="3932415"/>
            <a:ext cx="363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1"/>
          <p:cNvSpPr txBox="1"/>
          <p:nvPr/>
        </p:nvSpPr>
        <p:spPr>
          <a:xfrm>
            <a:off x="13246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175972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21948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26298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306495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500025" y="39324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3935100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4370175" y="3922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869800" y="3438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869800" y="29535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869800" y="2469050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869800" y="20283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869800" y="1543825"/>
            <a:ext cx="28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7646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2634825" y="2469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4375125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3940050" y="34380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3504975" y="2953550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1329600" y="20283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2199750" y="1543825"/>
            <a:ext cx="276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9" name="Google Shape;239;p21"/>
          <p:cNvCxnSpPr/>
          <p:nvPr/>
        </p:nvCxnSpPr>
        <p:spPr>
          <a:xfrm>
            <a:off x="2767860" y="1451135"/>
            <a:ext cx="15300" cy="2481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1"/>
          <p:cNvSpPr/>
          <p:nvPr/>
        </p:nvSpPr>
        <p:spPr>
          <a:xfrm>
            <a:off x="6929679" y="1451169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6929679" y="1527025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(4,3)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2" name="Google Shape;242;p21"/>
          <p:cNvCxnSpPr/>
          <p:nvPr/>
        </p:nvCxnSpPr>
        <p:spPr>
          <a:xfrm flipH="1">
            <a:off x="6593549" y="1939999"/>
            <a:ext cx="420000" cy="45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3" name="Google Shape;243;p21"/>
          <p:cNvCxnSpPr/>
          <p:nvPr/>
        </p:nvCxnSpPr>
        <p:spPr>
          <a:xfrm>
            <a:off x="7433825" y="1955325"/>
            <a:ext cx="420300" cy="42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4" name="Google Shape;244;p21"/>
          <p:cNvCxnSpPr/>
          <p:nvPr/>
        </p:nvCxnSpPr>
        <p:spPr>
          <a:xfrm>
            <a:off x="1160302" y="2242125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1"/>
          <p:cNvCxnSpPr/>
          <p:nvPr/>
        </p:nvCxnSpPr>
        <p:spPr>
          <a:xfrm>
            <a:off x="2767852" y="3175450"/>
            <a:ext cx="20463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1"/>
          <p:cNvSpPr/>
          <p:nvPr/>
        </p:nvSpPr>
        <p:spPr>
          <a:xfrm>
            <a:off x="6075310" y="23123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6075310" y="23881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(1,4)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21"/>
          <p:cNvSpPr/>
          <p:nvPr/>
        </p:nvSpPr>
        <p:spPr>
          <a:xfrm>
            <a:off x="7739654" y="231229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 txBox="1"/>
          <p:nvPr/>
        </p:nvSpPr>
        <p:spPr>
          <a:xfrm>
            <a:off x="7739654" y="238815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(6,2)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0" name="Google Shape;250;p21"/>
          <p:cNvCxnSpPr/>
          <p:nvPr/>
        </p:nvCxnSpPr>
        <p:spPr>
          <a:xfrm>
            <a:off x="1897975" y="2251900"/>
            <a:ext cx="0" cy="16995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1"/>
          <p:cNvCxnSpPr/>
          <p:nvPr/>
        </p:nvCxnSpPr>
        <p:spPr>
          <a:xfrm>
            <a:off x="2337054" y="1460367"/>
            <a:ext cx="0" cy="7914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1"/>
          <p:cNvCxnSpPr/>
          <p:nvPr/>
        </p:nvCxnSpPr>
        <p:spPr>
          <a:xfrm flipH="1">
            <a:off x="5942424" y="28320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3" name="Google Shape;253;p21"/>
          <p:cNvCxnSpPr/>
          <p:nvPr/>
        </p:nvCxnSpPr>
        <p:spPr>
          <a:xfrm flipH="1">
            <a:off x="7629151" y="2843018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4" name="Google Shape;254;p21"/>
          <p:cNvCxnSpPr/>
          <p:nvPr/>
        </p:nvCxnSpPr>
        <p:spPr>
          <a:xfrm>
            <a:off x="8213486" y="2838778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5" name="Google Shape;255;p21"/>
          <p:cNvCxnSpPr/>
          <p:nvPr/>
        </p:nvCxnSpPr>
        <p:spPr>
          <a:xfrm>
            <a:off x="6522640" y="2851653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6" name="Google Shape;256;p21"/>
          <p:cNvSpPr/>
          <p:nvPr/>
        </p:nvSpPr>
        <p:spPr>
          <a:xfrm>
            <a:off x="55983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 txBox="1"/>
          <p:nvPr/>
        </p:nvSpPr>
        <p:spPr>
          <a:xfrm>
            <a:off x="55983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(2,2)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6490060" y="3235104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6490060" y="3310960"/>
            <a:ext cx="62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(3,5)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0" name="Google Shape;260;p21"/>
          <p:cNvCxnSpPr/>
          <p:nvPr/>
        </p:nvCxnSpPr>
        <p:spPr>
          <a:xfrm>
            <a:off x="4081025" y="3181125"/>
            <a:ext cx="0" cy="75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1"/>
          <p:cNvCxnSpPr/>
          <p:nvPr/>
        </p:nvCxnSpPr>
        <p:spPr>
          <a:xfrm>
            <a:off x="4510204" y="1478225"/>
            <a:ext cx="0" cy="170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1"/>
          <p:cNvCxnSpPr/>
          <p:nvPr/>
        </p:nvCxnSpPr>
        <p:spPr>
          <a:xfrm flipH="1">
            <a:off x="5521174" y="380780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3" name="Google Shape;263;p21"/>
          <p:cNvCxnSpPr/>
          <p:nvPr/>
        </p:nvCxnSpPr>
        <p:spPr>
          <a:xfrm flipH="1">
            <a:off x="6432899" y="3827953"/>
            <a:ext cx="215100" cy="37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4" name="Google Shape;264;p21"/>
          <p:cNvCxnSpPr/>
          <p:nvPr/>
        </p:nvCxnSpPr>
        <p:spPr>
          <a:xfrm>
            <a:off x="6008302" y="3793026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5" name="Google Shape;265;p21"/>
          <p:cNvCxnSpPr/>
          <p:nvPr/>
        </p:nvCxnSpPr>
        <p:spPr>
          <a:xfrm>
            <a:off x="6900508" y="3825880"/>
            <a:ext cx="209700" cy="36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66" name="Google Shape;266;p21"/>
          <p:cNvGrpSpPr/>
          <p:nvPr/>
        </p:nvGrpSpPr>
        <p:grpSpPr>
          <a:xfrm>
            <a:off x="7277063" y="3235100"/>
            <a:ext cx="677398" cy="955430"/>
            <a:chOff x="7277063" y="3235100"/>
            <a:chExt cx="677398" cy="955430"/>
          </a:xfrm>
        </p:grpSpPr>
        <p:sp>
          <p:nvSpPr>
            <p:cNvPr id="267" name="Google Shape;267;p21"/>
            <p:cNvSpPr/>
            <p:nvPr/>
          </p:nvSpPr>
          <p:spPr>
            <a:xfrm>
              <a:off x="7327461" y="3235100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 txBox="1"/>
            <p:nvPr/>
          </p:nvSpPr>
          <p:spPr>
            <a:xfrm>
              <a:off x="7327461" y="3310956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(7,2)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69" name="Google Shape;269;p21"/>
            <p:cNvCxnSpPr/>
            <p:nvPr/>
          </p:nvCxnSpPr>
          <p:spPr>
            <a:xfrm flipH="1">
              <a:off x="7277063" y="3818230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70" name="Google Shape;270;p21"/>
            <p:cNvCxnSpPr/>
            <p:nvPr/>
          </p:nvCxnSpPr>
          <p:spPr>
            <a:xfrm>
              <a:off x="7736910" y="3825884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71" name="Google Shape;271;p21"/>
          <p:cNvGrpSpPr/>
          <p:nvPr/>
        </p:nvGrpSpPr>
        <p:grpSpPr>
          <a:xfrm>
            <a:off x="8210774" y="3235096"/>
            <a:ext cx="629711" cy="978032"/>
            <a:chOff x="8210774" y="3235096"/>
            <a:chExt cx="629711" cy="978032"/>
          </a:xfrm>
        </p:grpSpPr>
        <p:sp>
          <p:nvSpPr>
            <p:cNvPr id="272" name="Google Shape;272;p21"/>
            <p:cNvSpPr/>
            <p:nvPr/>
          </p:nvSpPr>
          <p:spPr>
            <a:xfrm>
              <a:off x="8213486" y="3235096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 txBox="1"/>
            <p:nvPr/>
          </p:nvSpPr>
          <p:spPr>
            <a:xfrm>
              <a:off x="8213486" y="3310952"/>
              <a:ext cx="627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(8,5)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74" name="Google Shape;274;p21"/>
            <p:cNvCxnSpPr/>
            <p:nvPr/>
          </p:nvCxnSpPr>
          <p:spPr>
            <a:xfrm flipH="1">
              <a:off x="8210774" y="3840828"/>
              <a:ext cx="215100" cy="37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75" name="Google Shape;275;p21"/>
            <p:cNvCxnSpPr/>
            <p:nvPr/>
          </p:nvCxnSpPr>
          <p:spPr>
            <a:xfrm>
              <a:off x="8592758" y="3832455"/>
              <a:ext cx="209700" cy="36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