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3CA417-6FDE-42DB-8EE8-CEE358BA62E7}">
  <a:tblStyle styleId="{823CA417-6FDE-42DB-8EE8-CEE358BA6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fe07ea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fe07ea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fe07ea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fe07ea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fe07ea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fe07ea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fe07ea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fe07ea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fe07ea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fe07ea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fe07ea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fe07ea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fe07ea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fe07ea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4fe07ea1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4fe07ea1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fe07e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fe07e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fe07ea1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fe07ea1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4fe07ea1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4fe07ea1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fe07ea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fe07ea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fe07ea1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fe07ea1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4fe07ea16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4fe07ea16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fe07ea1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fe07ea1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4fe07ea16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4fe07ea1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4fe07ea1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4fe07ea1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4fe07ea16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4fe07ea16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fe07ea1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fe07ea1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4fe07ea16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4fe07ea16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4fe07ea16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4fe07ea16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4fe07ea16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44fe07ea16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fe07ea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fe07ea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4fe07ea16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4fe07ea16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4fe07ea1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4fe07ea1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4fe07ea16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44fe07ea16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4fe07ea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4fe07ea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4fe07ea16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44fe07ea16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4fe07ea1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4fe07ea1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44fe07ea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44fe07ea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4fe07ea16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4fe07ea1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44fe07ea16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44fe07ea16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44fe07ea16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44fe07ea16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fe07ea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fe07ea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44fe07ea16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44fe07ea16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44fe07ea16_1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44fe07ea16_1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44fe07ea16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44fe07ea1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44fe07ea16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44fe07ea1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44fe07ea16_2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44fe07ea16_2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fe07ea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fe07ea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fe07ea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fe07ea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fe07ea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fe07ea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fe07ea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fe07ea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fe07ea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fe07ea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768000" y="1257325"/>
            <a:ext cx="1404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lcs(s, t)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4" name="Google Shape;124;p22"/>
          <p:cNvGrpSpPr/>
          <p:nvPr/>
        </p:nvGrpSpPr>
        <p:grpSpPr>
          <a:xfrm>
            <a:off x="2067688" y="2571750"/>
            <a:ext cx="2361600" cy="1076650"/>
            <a:chOff x="2067688" y="2571750"/>
            <a:chExt cx="2361600" cy="1076650"/>
          </a:xfrm>
        </p:grpSpPr>
        <p:sp>
          <p:nvSpPr>
            <p:cNvPr id="125" name="Google Shape;125;p22"/>
            <p:cNvSpPr txBox="1"/>
            <p:nvPr/>
          </p:nvSpPr>
          <p:spPr>
            <a:xfrm>
              <a:off x="2067688" y="3172600"/>
              <a:ext cx="2361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6" name="Google Shape;126;p22"/>
            <p:cNvCxnSpPr>
              <a:stCxn id="127" idx="2"/>
              <a:endCxn id="125" idx="0"/>
            </p:cNvCxnSpPr>
            <p:nvPr/>
          </p:nvCxnSpPr>
          <p:spPr>
            <a:xfrm>
              <a:off x="2100650" y="2571750"/>
              <a:ext cx="11478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8" name="Google Shape;128;p22"/>
          <p:cNvGrpSpPr/>
          <p:nvPr/>
        </p:nvGrpSpPr>
        <p:grpSpPr>
          <a:xfrm>
            <a:off x="101375" y="2571750"/>
            <a:ext cx="1999275" cy="1076650"/>
            <a:chOff x="101375" y="2571750"/>
            <a:chExt cx="1999275" cy="1076650"/>
          </a:xfrm>
        </p:grpSpPr>
        <p:sp>
          <p:nvSpPr>
            <p:cNvPr id="129" name="Google Shape;129;p22"/>
            <p:cNvSpPr txBox="1"/>
            <p:nvPr/>
          </p:nvSpPr>
          <p:spPr>
            <a:xfrm>
              <a:off x="101375" y="317260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lcs(s[:-2],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0" name="Google Shape;130;p22"/>
            <p:cNvCxnSpPr>
              <a:stCxn id="127" idx="2"/>
              <a:endCxn id="129" idx="0"/>
            </p:cNvCxnSpPr>
            <p:nvPr/>
          </p:nvCxnSpPr>
          <p:spPr>
            <a:xfrm flipH="1">
              <a:off x="954950" y="2571750"/>
              <a:ext cx="11457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1" name="Google Shape;131;p22"/>
          <p:cNvGrpSpPr/>
          <p:nvPr/>
        </p:nvGrpSpPr>
        <p:grpSpPr>
          <a:xfrm>
            <a:off x="1247000" y="1654525"/>
            <a:ext cx="3223300" cy="917225"/>
            <a:chOff x="1247000" y="1654525"/>
            <a:chExt cx="3223300" cy="917225"/>
          </a:xfrm>
        </p:grpSpPr>
        <p:sp>
          <p:nvSpPr>
            <p:cNvPr id="127" name="Google Shape;127;p22"/>
            <p:cNvSpPr txBox="1"/>
            <p:nvPr/>
          </p:nvSpPr>
          <p:spPr>
            <a:xfrm>
              <a:off x="1247000" y="209595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2" name="Google Shape;132;p22"/>
            <p:cNvCxnSpPr>
              <a:stCxn id="123" idx="2"/>
              <a:endCxn id="127" idx="0"/>
            </p:cNvCxnSpPr>
            <p:nvPr/>
          </p:nvCxnSpPr>
          <p:spPr>
            <a:xfrm flipH="1">
              <a:off x="2100600" y="1654525"/>
              <a:ext cx="23697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3" name="Google Shape;133;p22"/>
          <p:cNvGrpSpPr/>
          <p:nvPr/>
        </p:nvGrpSpPr>
        <p:grpSpPr>
          <a:xfrm>
            <a:off x="4470300" y="1654525"/>
            <a:ext cx="2988275" cy="917225"/>
            <a:chOff x="4470300" y="1654525"/>
            <a:chExt cx="2988275" cy="917225"/>
          </a:xfrm>
        </p:grpSpPr>
        <p:sp>
          <p:nvSpPr>
            <p:cNvPr id="134" name="Google Shape;134;p22"/>
            <p:cNvSpPr txBox="1"/>
            <p:nvPr/>
          </p:nvSpPr>
          <p:spPr>
            <a:xfrm>
              <a:off x="5709875" y="209595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5" name="Google Shape;135;p22"/>
            <p:cNvCxnSpPr>
              <a:stCxn id="123" idx="2"/>
              <a:endCxn id="134" idx="0"/>
            </p:cNvCxnSpPr>
            <p:nvPr/>
          </p:nvCxnSpPr>
          <p:spPr>
            <a:xfrm>
              <a:off x="4470300" y="1654525"/>
              <a:ext cx="21138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6" name="Google Shape;136;p22"/>
          <p:cNvGrpSpPr/>
          <p:nvPr/>
        </p:nvGrpSpPr>
        <p:grpSpPr>
          <a:xfrm>
            <a:off x="4572000" y="2571750"/>
            <a:ext cx="2361600" cy="1076650"/>
            <a:chOff x="4572000" y="2571750"/>
            <a:chExt cx="2361600" cy="1076650"/>
          </a:xfrm>
        </p:grpSpPr>
        <p:sp>
          <p:nvSpPr>
            <p:cNvPr id="137" name="Google Shape;137;p22"/>
            <p:cNvSpPr txBox="1"/>
            <p:nvPr/>
          </p:nvSpPr>
          <p:spPr>
            <a:xfrm>
              <a:off x="4572000" y="3172600"/>
              <a:ext cx="23616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8" name="Google Shape;138;p22"/>
            <p:cNvCxnSpPr>
              <a:stCxn id="134" idx="2"/>
              <a:endCxn id="137" idx="0"/>
            </p:cNvCxnSpPr>
            <p:nvPr/>
          </p:nvCxnSpPr>
          <p:spPr>
            <a:xfrm flipH="1">
              <a:off x="5752925" y="2571750"/>
              <a:ext cx="8313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39" name="Google Shape;139;p22"/>
          <p:cNvGrpSpPr/>
          <p:nvPr/>
        </p:nvGrpSpPr>
        <p:grpSpPr>
          <a:xfrm>
            <a:off x="6584225" y="2571750"/>
            <a:ext cx="2311275" cy="1076650"/>
            <a:chOff x="6584225" y="2571750"/>
            <a:chExt cx="2311275" cy="1076650"/>
          </a:xfrm>
        </p:grpSpPr>
        <p:sp>
          <p:nvSpPr>
            <p:cNvPr id="140" name="Google Shape;140;p22"/>
            <p:cNvSpPr txBox="1"/>
            <p:nvPr/>
          </p:nvSpPr>
          <p:spPr>
            <a:xfrm>
              <a:off x="7146800" y="317260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t[:-2])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1" name="Google Shape;141;p22"/>
            <p:cNvCxnSpPr>
              <a:stCxn id="134" idx="2"/>
              <a:endCxn id="140" idx="0"/>
            </p:cNvCxnSpPr>
            <p:nvPr/>
          </p:nvCxnSpPr>
          <p:spPr>
            <a:xfrm>
              <a:off x="6584225" y="2571750"/>
              <a:ext cx="14370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768000" y="1257325"/>
            <a:ext cx="1404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lcs(s, t)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067688" y="3172600"/>
            <a:ext cx="236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lcs(s[:-1], t[:-1])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3"/>
          <p:cNvCxnSpPr>
            <a:stCxn id="150" idx="2"/>
            <a:endCxn id="148" idx="0"/>
          </p:cNvCxnSpPr>
          <p:nvPr/>
        </p:nvCxnSpPr>
        <p:spPr>
          <a:xfrm>
            <a:off x="2100650" y="2571750"/>
            <a:ext cx="1147800" cy="60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1" name="Google Shape;151;p23"/>
          <p:cNvGrpSpPr/>
          <p:nvPr/>
        </p:nvGrpSpPr>
        <p:grpSpPr>
          <a:xfrm>
            <a:off x="101375" y="2571750"/>
            <a:ext cx="1999275" cy="1076650"/>
            <a:chOff x="101375" y="2571750"/>
            <a:chExt cx="1999275" cy="1076650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01375" y="317260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lcs(s[:-2],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3" name="Google Shape;153;p23"/>
            <p:cNvCxnSpPr>
              <a:stCxn id="150" idx="2"/>
              <a:endCxn id="152" idx="0"/>
            </p:cNvCxnSpPr>
            <p:nvPr/>
          </p:nvCxnSpPr>
          <p:spPr>
            <a:xfrm flipH="1">
              <a:off x="954950" y="2571750"/>
              <a:ext cx="11457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4" name="Google Shape;154;p23"/>
          <p:cNvGrpSpPr/>
          <p:nvPr/>
        </p:nvGrpSpPr>
        <p:grpSpPr>
          <a:xfrm>
            <a:off x="1247000" y="1654525"/>
            <a:ext cx="3223300" cy="917225"/>
            <a:chOff x="1247000" y="1654525"/>
            <a:chExt cx="3223300" cy="917225"/>
          </a:xfrm>
        </p:grpSpPr>
        <p:sp>
          <p:nvSpPr>
            <p:cNvPr id="150" name="Google Shape;150;p23"/>
            <p:cNvSpPr txBox="1"/>
            <p:nvPr/>
          </p:nvSpPr>
          <p:spPr>
            <a:xfrm>
              <a:off x="1247000" y="2095950"/>
              <a:ext cx="17073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lcs(s[:-1], t)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5" name="Google Shape;155;p23"/>
            <p:cNvCxnSpPr>
              <a:stCxn id="147" idx="2"/>
              <a:endCxn id="150" idx="0"/>
            </p:cNvCxnSpPr>
            <p:nvPr/>
          </p:nvCxnSpPr>
          <p:spPr>
            <a:xfrm flipH="1">
              <a:off x="2100600" y="1654525"/>
              <a:ext cx="23697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56" name="Google Shape;156;p23"/>
          <p:cNvGrpSpPr/>
          <p:nvPr/>
        </p:nvGrpSpPr>
        <p:grpSpPr>
          <a:xfrm>
            <a:off x="4470300" y="1654525"/>
            <a:ext cx="2988275" cy="917225"/>
            <a:chOff x="4470300" y="1654525"/>
            <a:chExt cx="2988275" cy="917225"/>
          </a:xfrm>
        </p:grpSpPr>
        <p:sp>
          <p:nvSpPr>
            <p:cNvPr id="157" name="Google Shape;157;p23"/>
            <p:cNvSpPr txBox="1"/>
            <p:nvPr/>
          </p:nvSpPr>
          <p:spPr>
            <a:xfrm>
              <a:off x="5709875" y="209595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t[:-1])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8" name="Google Shape;158;p23"/>
            <p:cNvCxnSpPr>
              <a:stCxn id="147" idx="2"/>
              <a:endCxn id="157" idx="0"/>
            </p:cNvCxnSpPr>
            <p:nvPr/>
          </p:nvCxnSpPr>
          <p:spPr>
            <a:xfrm>
              <a:off x="4470300" y="1654525"/>
              <a:ext cx="2113800" cy="4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9" name="Google Shape;159;p23"/>
          <p:cNvSpPr txBox="1"/>
          <p:nvPr/>
        </p:nvSpPr>
        <p:spPr>
          <a:xfrm>
            <a:off x="4572000" y="3172600"/>
            <a:ext cx="236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lcs(s[:-1], t[:-1])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p23"/>
          <p:cNvCxnSpPr>
            <a:stCxn id="157" idx="2"/>
            <a:endCxn id="159" idx="0"/>
          </p:cNvCxnSpPr>
          <p:nvPr/>
        </p:nvCxnSpPr>
        <p:spPr>
          <a:xfrm flipH="1">
            <a:off x="5752925" y="2571750"/>
            <a:ext cx="831300" cy="60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1" name="Google Shape;161;p23"/>
          <p:cNvGrpSpPr/>
          <p:nvPr/>
        </p:nvGrpSpPr>
        <p:grpSpPr>
          <a:xfrm>
            <a:off x="6584225" y="2571750"/>
            <a:ext cx="2311275" cy="1076650"/>
            <a:chOff x="6584225" y="2571750"/>
            <a:chExt cx="2311275" cy="1076650"/>
          </a:xfrm>
        </p:grpSpPr>
        <p:sp>
          <p:nvSpPr>
            <p:cNvPr id="162" name="Google Shape;162;p23"/>
            <p:cNvSpPr txBox="1"/>
            <p:nvPr/>
          </p:nvSpPr>
          <p:spPr>
            <a:xfrm>
              <a:off x="7146800" y="3172600"/>
              <a:ext cx="17487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lcs(s, t[:-2])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3" name="Google Shape;163;p23"/>
            <p:cNvCxnSpPr>
              <a:stCxn id="157" idx="2"/>
              <a:endCxn id="162" idx="0"/>
            </p:cNvCxnSpPr>
            <p:nvPr/>
          </p:nvCxnSpPr>
          <p:spPr>
            <a:xfrm>
              <a:off x="6584225" y="2571750"/>
              <a:ext cx="1437000" cy="600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64" name="Google Shape;164;p23"/>
          <p:cNvSpPr txBox="1"/>
          <p:nvPr/>
        </p:nvSpPr>
        <p:spPr>
          <a:xfrm>
            <a:off x="2876850" y="4056675"/>
            <a:ext cx="298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Runtime complexity: </a:t>
            </a:r>
            <a:r>
              <a:rPr i="1" lang="en" sz="1800">
                <a:solidFill>
                  <a:schemeClr val="lt2"/>
                </a:solidFill>
              </a:rPr>
              <a:t>O(2</a:t>
            </a:r>
            <a:r>
              <a:rPr baseline="30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)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Recursive Implementation with Memoization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lcs(s, 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(s, t) in mem: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mem[(s, t)]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len(s) == 0 or len(t)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“”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s[-1] == t[-1]: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mem[(s, t)] = lcs(s[:-1], t[:-1]) + t[-1]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tmp1 = lcs(s[:-1], 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tmp2 = lcs(s, t[:-1])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mem[(s, t)] = tmp1 if len(tmp1) &gt; len(tmp2) else tmp2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mem[(s, t)]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7" name="Google Shape;177;p25"/>
          <p:cNvGrpSpPr/>
          <p:nvPr/>
        </p:nvGrpSpPr>
        <p:grpSpPr>
          <a:xfrm>
            <a:off x="246050" y="1115150"/>
            <a:ext cx="7451425" cy="3341075"/>
            <a:chOff x="246050" y="1115150"/>
            <a:chExt cx="7451425" cy="3341075"/>
          </a:xfrm>
        </p:grpSpPr>
        <p:sp>
          <p:nvSpPr>
            <p:cNvPr id="178" name="Google Shape;178;p25"/>
            <p:cNvSpPr txBox="1"/>
            <p:nvPr/>
          </p:nvSpPr>
          <p:spPr>
            <a:xfrm>
              <a:off x="1208225" y="112170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“”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448100" y="111515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3598200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1" name="Google Shape;181;p25"/>
            <p:cNvSpPr txBox="1"/>
            <p:nvPr/>
          </p:nvSpPr>
          <p:spPr>
            <a:xfrm>
              <a:off x="4796725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5995250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7193775" y="1115163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246050" y="1813300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“”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246050" y="251782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46050" y="328047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46050" y="4043125"/>
              <a:ext cx="503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6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209" name="Google Shape;209;p27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7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0" name="Google Shape;220;p27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221" name="Google Shape;221;p2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2" name="Google Shape;222;p2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228" name="Google Shape;228;p28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28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9" name="Google Shape;239;p28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240" name="Google Shape;240;p2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1" name="Google Shape;241;p2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29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8" name="Google Shape;258;p29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259" name="Google Shape;259;p2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0" name="Google Shape;260;p2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261" name="Google Shape;261;p29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267" name="Google Shape;267;p30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p30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8" name="Google Shape;278;p30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279" name="Google Shape;279;p3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80" name="Google Shape;280;p3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281" name="Google Shape;281;p30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287" name="Google Shape;287;p31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31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8" name="Google Shape;298;p31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299" name="Google Shape;299;p3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0" name="Google Shape;300;p3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301" name="Google Shape;301;p31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2" name="Google Shape;302;p31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303" name="Google Shape;303;p3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4" name="Google Shape;304;p3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HW3 is out, and due Oct. 23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work in groups of 3 now if you choose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 review next Tuesday (Oct. 23)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with questions!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 in-class next Thursday (Oct. 25)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310" name="Google Shape;310;p32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32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322" name="Google Shape;322;p3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3" name="Google Shape;323;p3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324" name="Google Shape;324;p32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25" name="Google Shape;325;p32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326" name="Google Shape;326;p3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7" name="Google Shape;327;p3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333" name="Google Shape;333;p33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33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4" name="Google Shape;344;p33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345" name="Google Shape;345;p3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46" name="Google Shape;346;p3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347" name="Google Shape;347;p33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48" name="Google Shape;348;p33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349" name="Google Shape;349;p3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0" name="Google Shape;350;p3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51" name="Google Shape;351;p33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352" name="Google Shape;352;p3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3" name="Google Shape;353;p3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54" name="Google Shape;354;p33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355" name="Google Shape;355;p3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6" name="Google Shape;356;p3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362" name="Google Shape;362;p34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34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3" name="Google Shape;373;p34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374" name="Google Shape;374;p3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5" name="Google Shape;375;p3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376" name="Google Shape;376;p34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77" name="Google Shape;377;p34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378" name="Google Shape;378;p3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9" name="Google Shape;379;p3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80" name="Google Shape;380;p34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381" name="Google Shape;381;p3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82" name="Google Shape;382;p3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83" name="Google Shape;383;p34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384" name="Google Shape;384;p3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85" name="Google Shape;385;p3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86" name="Google Shape;386;p34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387" name="Google Shape;387;p3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88" name="Google Shape;388;p3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394" name="Google Shape;394;p35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35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5" name="Google Shape;405;p35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406" name="Google Shape;406;p3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07" name="Google Shape;407;p3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408" name="Google Shape;408;p35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09" name="Google Shape;409;p35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410" name="Google Shape;410;p3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11" name="Google Shape;411;p3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12" name="Google Shape;412;p35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413" name="Google Shape;413;p3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14" name="Google Shape;414;p3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15" name="Google Shape;415;p35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416" name="Google Shape;416;p3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17" name="Google Shape;417;p3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18" name="Google Shape;418;p35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419" name="Google Shape;419;p35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20" name="Google Shape;420;p35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426" name="Google Shape;426;p36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36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7" name="Google Shape;437;p36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438" name="Google Shape;438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39" name="Google Shape;439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440" name="Google Shape;440;p36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41" name="Google Shape;441;p36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442" name="Google Shape;442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3" name="Google Shape;443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44" name="Google Shape;444;p36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445" name="Google Shape;445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6" name="Google Shape;446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47" name="Google Shape;447;p36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448" name="Google Shape;448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49" name="Google Shape;449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50" name="Google Shape;450;p36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451" name="Google Shape;451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52" name="Google Shape;452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53" name="Google Shape;453;p36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454" name="Google Shape;454;p36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55" name="Google Shape;455;p36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461" name="Google Shape;461;p37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2" name="Google Shape;462;p37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2" name="Google Shape;472;p37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473" name="Google Shape;473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74" name="Google Shape;474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475" name="Google Shape;475;p37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76" name="Google Shape;476;p37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477" name="Google Shape;477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78" name="Google Shape;478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79" name="Google Shape;479;p37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480" name="Google Shape;480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1" name="Google Shape;481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82" name="Google Shape;482;p37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483" name="Google Shape;483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4" name="Google Shape;484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85" name="Google Shape;485;p37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486" name="Google Shape;486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7" name="Google Shape;487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88" name="Google Shape;488;p37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489" name="Google Shape;489;p3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90" name="Google Shape;490;p3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496" name="Google Shape;496;p38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" name="Google Shape;497;p38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38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508" name="Google Shape;508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09" name="Google Shape;509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10" name="Google Shape;510;p38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11" name="Google Shape;511;p38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512" name="Google Shape;512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13" name="Google Shape;513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14" name="Google Shape;514;p38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515" name="Google Shape;515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16" name="Google Shape;516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17" name="Google Shape;517;p38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518" name="Google Shape;518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19" name="Google Shape;519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20" name="Google Shape;520;p38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521" name="Google Shape;521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22" name="Google Shape;522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23" name="Google Shape;523;p38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524" name="Google Shape;524;p38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25" name="Google Shape;525;p38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26" name="Google Shape;526;p38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532" name="Google Shape;532;p39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3" name="Google Shape;533;p39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39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3" name="Google Shape;543;p39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544" name="Google Shape;544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45" name="Google Shape;545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46" name="Google Shape;546;p39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47" name="Google Shape;547;p39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548" name="Google Shape;548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49" name="Google Shape;549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50" name="Google Shape;550;p39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551" name="Google Shape;551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52" name="Google Shape;552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53" name="Google Shape;553;p39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554" name="Google Shape;554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55" name="Google Shape;555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56" name="Google Shape;556;p39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557" name="Google Shape;557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58" name="Google Shape;558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59" name="Google Shape;559;p39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560" name="Google Shape;560;p39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61" name="Google Shape;561;p39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62" name="Google Shape;562;p39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568" name="Google Shape;568;p40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40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0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79" name="Google Shape;579;p40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580" name="Google Shape;580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1" name="Google Shape;581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82" name="Google Shape;582;p40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83" name="Google Shape;583;p40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584" name="Google Shape;584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5" name="Google Shape;585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86" name="Google Shape;586;p40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587" name="Google Shape;587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8" name="Google Shape;588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89" name="Google Shape;589;p40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590" name="Google Shape;590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1" name="Google Shape;591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92" name="Google Shape;592;p40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593" name="Google Shape;593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4" name="Google Shape;594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95" name="Google Shape;595;p40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596" name="Google Shape;596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7" name="Google Shape;597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598" name="Google Shape;598;p40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599" name="Google Shape;599;p40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600" name="Google Shape;600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01" name="Google Shape;601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02" name="Google Shape;602;p40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603" name="Google Shape;603;p40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04" name="Google Shape;604;p40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610" name="Google Shape;610;p41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1" name="Google Shape;611;p41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41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41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1" name="Google Shape;621;p41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622" name="Google Shape;622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23" name="Google Shape;623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624" name="Google Shape;624;p41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25" name="Google Shape;625;p41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626" name="Google Shape;626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27" name="Google Shape;627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28" name="Google Shape;628;p41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629" name="Google Shape;629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30" name="Google Shape;630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31" name="Google Shape;631;p41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632" name="Google Shape;632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33" name="Google Shape;633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34" name="Google Shape;634;p41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635" name="Google Shape;635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36" name="Google Shape;636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37" name="Google Shape;637;p41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638" name="Google Shape;638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39" name="Google Shape;639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640" name="Google Shape;640;p41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41" name="Google Shape;641;p41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642" name="Google Shape;642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3" name="Google Shape;643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44" name="Google Shape;644;p41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645" name="Google Shape;645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6" name="Google Shape;646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47" name="Google Shape;647;p41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648" name="Google Shape;648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9" name="Google Shape;649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50" name="Google Shape;650;p41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651" name="Google Shape;651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52" name="Google Shape;652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53" name="Google Shape;653;p41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654" name="Google Shape;654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55" name="Google Shape;655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56" name="Google Shape;656;p41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657" name="Google Shape;657;p41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58" name="Google Shape;658;p41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technique to solve problems that have an “optimal substructure.”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an optimal solution to a problem can be built from optimal solutions to subproblems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fib(n-1) and fib(n-2) can be used to calculate fib(n)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Programming also requires “overlapping subproblems.”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.e. there is shared work in the recursive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fib(n) = fib(n-1) + fib(n-2)     &lt;- notice that fib(n-1) can be expanded to also need fib(n-2)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if subproblems don’t overlap, you may still be able to develop a “Divide and Conquer” algorithm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64950" y="3406375"/>
            <a:ext cx="35742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ef fib(n):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 n == 0 or n == 1: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return 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eturn fib(n-1) + fib(n-2)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36675" y="3367675"/>
            <a:ext cx="42549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em = {0:0, 1:1}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n not in mem: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mem[n] = fib(n-1) + fib(n-2)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return mem[n]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664" name="Google Shape;664;p42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665" name="Google Shape;665;p42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5" name="Google Shape;675;p42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676" name="Google Shape;676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77" name="Google Shape;677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678" name="Google Shape;678;p42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79" name="Google Shape;679;p42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680" name="Google Shape;680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81" name="Google Shape;681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82" name="Google Shape;682;p42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683" name="Google Shape;683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84" name="Google Shape;684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85" name="Google Shape;685;p42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686" name="Google Shape;686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87" name="Google Shape;687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88" name="Google Shape;688;p42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689" name="Google Shape;689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90" name="Google Shape;690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91" name="Google Shape;691;p42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692" name="Google Shape;692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93" name="Google Shape;693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694" name="Google Shape;694;p42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95" name="Google Shape;695;p42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696" name="Google Shape;696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97" name="Google Shape;697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98" name="Google Shape;698;p42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699" name="Google Shape;699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00" name="Google Shape;700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01" name="Google Shape;701;p42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702" name="Google Shape;702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03" name="Google Shape;703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04" name="Google Shape;704;p42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705" name="Google Shape;705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06" name="Google Shape;706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07" name="Google Shape;707;p42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708" name="Google Shape;708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09" name="Google Shape;709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10" name="Google Shape;710;p42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711" name="Google Shape;711;p42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12" name="Google Shape;712;p42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13" name="Google Shape;713;p42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719" name="Google Shape;719;p43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0" name="Google Shape;720;p43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3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43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43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43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43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0" name="Google Shape;730;p43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731" name="Google Shape;731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2" name="Google Shape;732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33" name="Google Shape;733;p43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34" name="Google Shape;734;p43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735" name="Google Shape;735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6" name="Google Shape;736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37" name="Google Shape;737;p43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738" name="Google Shape;738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9" name="Google Shape;739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0" name="Google Shape;740;p43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741" name="Google Shape;741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42" name="Google Shape;742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3" name="Google Shape;743;p43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744" name="Google Shape;744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45" name="Google Shape;745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6" name="Google Shape;746;p43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747" name="Google Shape;747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48" name="Google Shape;748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49" name="Google Shape;749;p43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50" name="Google Shape;750;p43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751" name="Google Shape;751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52" name="Google Shape;752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53" name="Google Shape;753;p43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754" name="Google Shape;754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55" name="Google Shape;755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56" name="Google Shape;756;p43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757" name="Google Shape;757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58" name="Google Shape;758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59" name="Google Shape;759;p43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760" name="Google Shape;760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1" name="Google Shape;761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62" name="Google Shape;762;p43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763" name="Google Shape;763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4" name="Google Shape;764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65" name="Google Shape;765;p43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766" name="Google Shape;766;p43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7" name="Google Shape;767;p43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68" name="Google Shape;768;p43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Alternative implementation with “table-filling”</a:t>
            </a:r>
            <a:endParaRPr/>
          </a:p>
        </p:txBody>
      </p:sp>
      <p:graphicFrame>
        <p:nvGraphicFramePr>
          <p:cNvPr id="774" name="Google Shape;774;p44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rgbClr val="00FF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44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44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44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44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44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44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44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44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44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44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5" name="Google Shape;785;p44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786" name="Google Shape;786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87" name="Google Shape;787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88" name="Google Shape;788;p44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89" name="Google Shape;789;p44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790" name="Google Shape;790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1" name="Google Shape;791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2" name="Google Shape;792;p44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793" name="Google Shape;793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4" name="Google Shape;794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5" name="Google Shape;795;p44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796" name="Google Shape;796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7" name="Google Shape;797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8" name="Google Shape;798;p44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799" name="Google Shape;799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0" name="Google Shape;800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01" name="Google Shape;801;p44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802" name="Google Shape;802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3" name="Google Shape;803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04" name="Google Shape;804;p44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05" name="Google Shape;805;p44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806" name="Google Shape;806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7" name="Google Shape;807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08" name="Google Shape;808;p44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809" name="Google Shape;809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0" name="Google Shape;810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1" name="Google Shape;811;p44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812" name="Google Shape;812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3" name="Google Shape;813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4" name="Google Shape;814;p44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815" name="Google Shape;815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6" name="Google Shape;816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7" name="Google Shape;817;p44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818" name="Google Shape;818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9" name="Google Shape;819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20" name="Google Shape;820;p44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821" name="Google Shape;821;p44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2" name="Google Shape;822;p44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23" name="Google Shape;823;p44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Iterative Implementation with “table filling”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5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lcs(s, t):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 = [[“” for x in range(len(t)+1)] for y in range(len(s)+1)]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or i in range(1, len(s)+1):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or j in range(1, len(t)+1):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 s[i-1] == t[j-1]: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atrix[i][j] = matrix[i-1][j-1] + t[j-1]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mp1 = matrix[i-1][j]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mp2 = matrix[i][j-1]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atrix[i][j] = tmp1 if len(tmp1) &gt; len(tmp2) else tmp2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eturn matrix[len(s)][len(t)]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“table-filling” runtime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Filling in an n * m grid, so </a:t>
            </a:r>
            <a:r>
              <a:rPr i="1" lang="en"/>
              <a:t>O(nm)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is worse, because we’re storing the whole string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improve by only storing the path to the previous call, and reconstruct answer later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Space saving with “table-filling”</a:t>
            </a:r>
            <a:endParaRPr/>
          </a:p>
        </p:txBody>
      </p:sp>
      <p:graphicFrame>
        <p:nvGraphicFramePr>
          <p:cNvPr id="841" name="Google Shape;841;p47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47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47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47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>
            <a:off x="1869525" y="2157750"/>
            <a:ext cx="752925" cy="620325"/>
            <a:chOff x="1869525" y="2157750"/>
            <a:chExt cx="752925" cy="620325"/>
          </a:xfrm>
        </p:grpSpPr>
        <p:cxnSp>
          <p:nvCxnSpPr>
            <p:cNvPr id="853" name="Google Shape;853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4" name="Google Shape;854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55" name="Google Shape;855;p47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56" name="Google Shape;856;p47"/>
          <p:cNvGrpSpPr/>
          <p:nvPr/>
        </p:nvGrpSpPr>
        <p:grpSpPr>
          <a:xfrm>
            <a:off x="4263338" y="2157738"/>
            <a:ext cx="752925" cy="620325"/>
            <a:chOff x="1869525" y="2157750"/>
            <a:chExt cx="752925" cy="620325"/>
          </a:xfrm>
        </p:grpSpPr>
        <p:cxnSp>
          <p:nvCxnSpPr>
            <p:cNvPr id="857" name="Google Shape;857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8" name="Google Shape;858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59" name="Google Shape;859;p47"/>
          <p:cNvGrpSpPr/>
          <p:nvPr/>
        </p:nvGrpSpPr>
        <p:grpSpPr>
          <a:xfrm>
            <a:off x="5490311" y="2157750"/>
            <a:ext cx="752925" cy="620325"/>
            <a:chOff x="1869525" y="2157750"/>
            <a:chExt cx="752925" cy="620325"/>
          </a:xfrm>
        </p:grpSpPr>
        <p:cxnSp>
          <p:nvCxnSpPr>
            <p:cNvPr id="860" name="Google Shape;860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1" name="Google Shape;861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62" name="Google Shape;862;p47"/>
          <p:cNvGrpSpPr/>
          <p:nvPr/>
        </p:nvGrpSpPr>
        <p:grpSpPr>
          <a:xfrm>
            <a:off x="6717377" y="2157750"/>
            <a:ext cx="712267" cy="620325"/>
            <a:chOff x="1869525" y="2157750"/>
            <a:chExt cx="752925" cy="620325"/>
          </a:xfrm>
        </p:grpSpPr>
        <p:cxnSp>
          <p:nvCxnSpPr>
            <p:cNvPr id="863" name="Google Shape;863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4" name="Google Shape;864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65" name="Google Shape;865;p47"/>
          <p:cNvGrpSpPr/>
          <p:nvPr/>
        </p:nvGrpSpPr>
        <p:grpSpPr>
          <a:xfrm>
            <a:off x="1869525" y="2872800"/>
            <a:ext cx="752925" cy="620325"/>
            <a:chOff x="1869525" y="2157750"/>
            <a:chExt cx="752925" cy="620325"/>
          </a:xfrm>
        </p:grpSpPr>
        <p:cxnSp>
          <p:nvCxnSpPr>
            <p:cNvPr id="866" name="Google Shape;866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7" name="Google Shape;867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68" name="Google Shape;868;p47"/>
          <p:cNvGrpSpPr/>
          <p:nvPr/>
        </p:nvGrpSpPr>
        <p:grpSpPr>
          <a:xfrm>
            <a:off x="3068052" y="2892173"/>
            <a:ext cx="752925" cy="620325"/>
            <a:chOff x="1869525" y="2157750"/>
            <a:chExt cx="752925" cy="620325"/>
          </a:xfrm>
        </p:grpSpPr>
        <p:cxnSp>
          <p:nvCxnSpPr>
            <p:cNvPr id="869" name="Google Shape;869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0" name="Google Shape;870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71" name="Google Shape;871;p47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72" name="Google Shape;872;p47"/>
          <p:cNvGrpSpPr/>
          <p:nvPr/>
        </p:nvGrpSpPr>
        <p:grpSpPr>
          <a:xfrm>
            <a:off x="5490288" y="2930913"/>
            <a:ext cx="752925" cy="620325"/>
            <a:chOff x="1869525" y="2157750"/>
            <a:chExt cx="752925" cy="620325"/>
          </a:xfrm>
        </p:grpSpPr>
        <p:cxnSp>
          <p:nvCxnSpPr>
            <p:cNvPr id="873" name="Google Shape;873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4" name="Google Shape;874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75" name="Google Shape;875;p47"/>
          <p:cNvGrpSpPr/>
          <p:nvPr/>
        </p:nvGrpSpPr>
        <p:grpSpPr>
          <a:xfrm>
            <a:off x="6697038" y="2930913"/>
            <a:ext cx="752925" cy="620325"/>
            <a:chOff x="1869525" y="2157750"/>
            <a:chExt cx="752925" cy="620325"/>
          </a:xfrm>
        </p:grpSpPr>
        <p:cxnSp>
          <p:nvCxnSpPr>
            <p:cNvPr id="876" name="Google Shape;876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7" name="Google Shape;877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78" name="Google Shape;878;p47"/>
          <p:cNvGrpSpPr/>
          <p:nvPr/>
        </p:nvGrpSpPr>
        <p:grpSpPr>
          <a:xfrm>
            <a:off x="1869525" y="3635450"/>
            <a:ext cx="752925" cy="620325"/>
            <a:chOff x="1869525" y="2157750"/>
            <a:chExt cx="752925" cy="620325"/>
          </a:xfrm>
        </p:grpSpPr>
        <p:cxnSp>
          <p:nvCxnSpPr>
            <p:cNvPr id="879" name="Google Shape;879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80" name="Google Shape;880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81" name="Google Shape;881;p47"/>
          <p:cNvGrpSpPr/>
          <p:nvPr/>
        </p:nvGrpSpPr>
        <p:grpSpPr>
          <a:xfrm>
            <a:off x="3068050" y="3635450"/>
            <a:ext cx="752925" cy="620325"/>
            <a:chOff x="1869525" y="2157750"/>
            <a:chExt cx="752925" cy="620325"/>
          </a:xfrm>
        </p:grpSpPr>
        <p:cxnSp>
          <p:nvCxnSpPr>
            <p:cNvPr id="882" name="Google Shape;882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83" name="Google Shape;883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84" name="Google Shape;884;p47"/>
          <p:cNvGrpSpPr/>
          <p:nvPr/>
        </p:nvGrpSpPr>
        <p:grpSpPr>
          <a:xfrm>
            <a:off x="4285948" y="3645143"/>
            <a:ext cx="752925" cy="620325"/>
            <a:chOff x="1869525" y="2157750"/>
            <a:chExt cx="752925" cy="620325"/>
          </a:xfrm>
        </p:grpSpPr>
        <p:cxnSp>
          <p:nvCxnSpPr>
            <p:cNvPr id="885" name="Google Shape;885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86" name="Google Shape;886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87" name="Google Shape;887;p47"/>
          <p:cNvGrpSpPr/>
          <p:nvPr/>
        </p:nvGrpSpPr>
        <p:grpSpPr>
          <a:xfrm>
            <a:off x="5484475" y="3655661"/>
            <a:ext cx="752925" cy="620325"/>
            <a:chOff x="1869525" y="2157750"/>
            <a:chExt cx="752925" cy="620325"/>
          </a:xfrm>
        </p:grpSpPr>
        <p:cxnSp>
          <p:nvCxnSpPr>
            <p:cNvPr id="888" name="Google Shape;888;p47"/>
            <p:cNvCxnSpPr/>
            <p:nvPr/>
          </p:nvCxnSpPr>
          <p:spPr>
            <a:xfrm rot="10800000">
              <a:off x="1869525" y="277807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89" name="Google Shape;889;p47"/>
            <p:cNvCxnSpPr/>
            <p:nvPr/>
          </p:nvCxnSpPr>
          <p:spPr>
            <a:xfrm rot="10800000">
              <a:off x="2622450" y="2157750"/>
              <a:ext cx="0" cy="41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90" name="Google Shape;890;p47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Space saving with “table-filling”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6" name="Google Shape;896;p48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7" name="Google Shape;897;p48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48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48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48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3" name="Google Shape;903;p48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48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48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48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7" name="Google Shape;907;p48"/>
          <p:cNvCxnSpPr/>
          <p:nvPr/>
        </p:nvCxnSpPr>
        <p:spPr>
          <a:xfrm rot="10800000">
            <a:off x="2622450" y="21577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8" name="Google Shape;908;p48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9" name="Google Shape;909;p48"/>
          <p:cNvCxnSpPr/>
          <p:nvPr/>
        </p:nvCxnSpPr>
        <p:spPr>
          <a:xfrm rot="10800000">
            <a:off x="4263338" y="2778063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0" name="Google Shape;910;p48"/>
          <p:cNvCxnSpPr/>
          <p:nvPr/>
        </p:nvCxnSpPr>
        <p:spPr>
          <a:xfrm rot="10800000">
            <a:off x="5490311" y="27780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48"/>
          <p:cNvCxnSpPr/>
          <p:nvPr/>
        </p:nvCxnSpPr>
        <p:spPr>
          <a:xfrm rot="10800000">
            <a:off x="6717377" y="2778075"/>
            <a:ext cx="384833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48"/>
          <p:cNvCxnSpPr/>
          <p:nvPr/>
        </p:nvCxnSpPr>
        <p:spPr>
          <a:xfrm rot="10800000">
            <a:off x="2622450" y="28728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48"/>
          <p:cNvCxnSpPr/>
          <p:nvPr/>
        </p:nvCxnSpPr>
        <p:spPr>
          <a:xfrm rot="10800000">
            <a:off x="3820977" y="289217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4" name="Google Shape;914;p48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48"/>
          <p:cNvCxnSpPr/>
          <p:nvPr/>
        </p:nvCxnSpPr>
        <p:spPr>
          <a:xfrm rot="10800000">
            <a:off x="549028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6" name="Google Shape;916;p48"/>
          <p:cNvCxnSpPr/>
          <p:nvPr/>
        </p:nvCxnSpPr>
        <p:spPr>
          <a:xfrm rot="10800000">
            <a:off x="669703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7" name="Google Shape;917;p48"/>
          <p:cNvCxnSpPr/>
          <p:nvPr/>
        </p:nvCxnSpPr>
        <p:spPr>
          <a:xfrm rot="10800000">
            <a:off x="1869525" y="42557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8" name="Google Shape;918;p48"/>
          <p:cNvCxnSpPr/>
          <p:nvPr/>
        </p:nvCxnSpPr>
        <p:spPr>
          <a:xfrm rot="10800000">
            <a:off x="3820975" y="36354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9" name="Google Shape;919;p48"/>
          <p:cNvCxnSpPr/>
          <p:nvPr/>
        </p:nvCxnSpPr>
        <p:spPr>
          <a:xfrm rot="10800000">
            <a:off x="5038873" y="364514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0" name="Google Shape;920;p48"/>
          <p:cNvCxnSpPr/>
          <p:nvPr/>
        </p:nvCxnSpPr>
        <p:spPr>
          <a:xfrm rot="10800000">
            <a:off x="6237400" y="3655661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1" name="Google Shape;921;p48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Space saving with “table-filling”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7" name="Google Shape;927;p49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8" name="Google Shape;928;p49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9" name="Google Shape;929;p49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0" name="Google Shape;930;p49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1" name="Google Shape;931;p49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2" name="Google Shape;932;p49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Google Shape;933;p49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Google Shape;934;p49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49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49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49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8" name="Google Shape;938;p49"/>
          <p:cNvCxnSpPr/>
          <p:nvPr/>
        </p:nvCxnSpPr>
        <p:spPr>
          <a:xfrm rot="10800000">
            <a:off x="2622450" y="21577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9" name="Google Shape;939;p49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0" name="Google Shape;940;p49"/>
          <p:cNvCxnSpPr/>
          <p:nvPr/>
        </p:nvCxnSpPr>
        <p:spPr>
          <a:xfrm rot="10800000">
            <a:off x="4263338" y="2778063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1" name="Google Shape;941;p49"/>
          <p:cNvCxnSpPr/>
          <p:nvPr/>
        </p:nvCxnSpPr>
        <p:spPr>
          <a:xfrm rot="10800000">
            <a:off x="5490311" y="27780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2" name="Google Shape;942;p49"/>
          <p:cNvCxnSpPr/>
          <p:nvPr/>
        </p:nvCxnSpPr>
        <p:spPr>
          <a:xfrm rot="10800000">
            <a:off x="6717309" y="2778075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3" name="Google Shape;943;p49"/>
          <p:cNvCxnSpPr/>
          <p:nvPr/>
        </p:nvCxnSpPr>
        <p:spPr>
          <a:xfrm rot="10800000">
            <a:off x="2622450" y="28728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4" name="Google Shape;944;p49"/>
          <p:cNvCxnSpPr/>
          <p:nvPr/>
        </p:nvCxnSpPr>
        <p:spPr>
          <a:xfrm rot="10800000">
            <a:off x="3820977" y="289217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5" name="Google Shape;945;p49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6" name="Google Shape;946;p49"/>
          <p:cNvCxnSpPr/>
          <p:nvPr/>
        </p:nvCxnSpPr>
        <p:spPr>
          <a:xfrm rot="10800000">
            <a:off x="549028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49"/>
          <p:cNvCxnSpPr/>
          <p:nvPr/>
        </p:nvCxnSpPr>
        <p:spPr>
          <a:xfrm rot="10800000">
            <a:off x="669703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8" name="Google Shape;948;p49"/>
          <p:cNvCxnSpPr/>
          <p:nvPr/>
        </p:nvCxnSpPr>
        <p:spPr>
          <a:xfrm rot="10800000">
            <a:off x="1869525" y="42557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9" name="Google Shape;949;p49"/>
          <p:cNvCxnSpPr/>
          <p:nvPr/>
        </p:nvCxnSpPr>
        <p:spPr>
          <a:xfrm rot="10800000">
            <a:off x="3820975" y="36354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0" name="Google Shape;950;p49"/>
          <p:cNvCxnSpPr/>
          <p:nvPr/>
        </p:nvCxnSpPr>
        <p:spPr>
          <a:xfrm rot="10800000">
            <a:off x="5038873" y="364514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1" name="Google Shape;951;p49"/>
          <p:cNvCxnSpPr/>
          <p:nvPr/>
        </p:nvCxnSpPr>
        <p:spPr>
          <a:xfrm rot="10800000">
            <a:off x="6237400" y="3655661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2" name="Google Shape;952;p49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Space saving with “table-filling”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8" name="Google Shape;958;p50"/>
          <p:cNvGraphicFramePr/>
          <p:nvPr/>
        </p:nvGraphicFramePr>
        <p:xfrm>
          <a:off x="8072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{823CA417-6FDE-42DB-8EE8-CEE358BA62E7}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“”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9" name="Google Shape;959;p50"/>
          <p:cNvSpPr txBox="1"/>
          <p:nvPr/>
        </p:nvSpPr>
        <p:spPr>
          <a:xfrm>
            <a:off x="1208225" y="11217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p50"/>
          <p:cNvSpPr txBox="1"/>
          <p:nvPr/>
        </p:nvSpPr>
        <p:spPr>
          <a:xfrm>
            <a:off x="2448100" y="111515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Google Shape;961;p50"/>
          <p:cNvSpPr txBox="1"/>
          <p:nvPr/>
        </p:nvSpPr>
        <p:spPr>
          <a:xfrm>
            <a:off x="359820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Google Shape;962;p50"/>
          <p:cNvSpPr txBox="1"/>
          <p:nvPr/>
        </p:nvSpPr>
        <p:spPr>
          <a:xfrm>
            <a:off x="479672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50"/>
          <p:cNvSpPr txBox="1"/>
          <p:nvPr/>
        </p:nvSpPr>
        <p:spPr>
          <a:xfrm>
            <a:off x="5995250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50"/>
          <p:cNvSpPr txBox="1"/>
          <p:nvPr/>
        </p:nvSpPr>
        <p:spPr>
          <a:xfrm>
            <a:off x="7193775" y="1115163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246050" y="1813300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6" name="Google Shape;966;p50"/>
          <p:cNvSpPr txBox="1"/>
          <p:nvPr/>
        </p:nvSpPr>
        <p:spPr>
          <a:xfrm>
            <a:off x="246050" y="25178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p50"/>
          <p:cNvSpPr txBox="1"/>
          <p:nvPr/>
        </p:nvSpPr>
        <p:spPr>
          <a:xfrm>
            <a:off x="246050" y="328047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8" name="Google Shape;968;p50"/>
          <p:cNvSpPr txBox="1"/>
          <p:nvPr/>
        </p:nvSpPr>
        <p:spPr>
          <a:xfrm>
            <a:off x="246050" y="4043125"/>
            <a:ext cx="503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9" name="Google Shape;969;p50"/>
          <p:cNvCxnSpPr/>
          <p:nvPr/>
        </p:nvCxnSpPr>
        <p:spPr>
          <a:xfrm rot="10800000">
            <a:off x="2622450" y="21577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0" name="Google Shape;970;p50"/>
          <p:cNvCxnSpPr/>
          <p:nvPr/>
        </p:nvCxnSpPr>
        <p:spPr>
          <a:xfrm rot="10800000">
            <a:off x="3029275" y="21577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50"/>
          <p:cNvCxnSpPr/>
          <p:nvPr/>
        </p:nvCxnSpPr>
        <p:spPr>
          <a:xfrm rot="10800000">
            <a:off x="4263338" y="2778063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2" name="Google Shape;972;p50"/>
          <p:cNvCxnSpPr/>
          <p:nvPr/>
        </p:nvCxnSpPr>
        <p:spPr>
          <a:xfrm rot="10800000">
            <a:off x="5490311" y="27780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3" name="Google Shape;973;p50"/>
          <p:cNvCxnSpPr/>
          <p:nvPr/>
        </p:nvCxnSpPr>
        <p:spPr>
          <a:xfrm rot="10800000">
            <a:off x="6717309" y="2778075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4" name="Google Shape;974;p50"/>
          <p:cNvCxnSpPr/>
          <p:nvPr/>
        </p:nvCxnSpPr>
        <p:spPr>
          <a:xfrm rot="10800000">
            <a:off x="2622450" y="28728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5" name="Google Shape;975;p50"/>
          <p:cNvCxnSpPr/>
          <p:nvPr/>
        </p:nvCxnSpPr>
        <p:spPr>
          <a:xfrm rot="10800000">
            <a:off x="3820977" y="289217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6" name="Google Shape;976;p50"/>
          <p:cNvCxnSpPr/>
          <p:nvPr/>
        </p:nvCxnSpPr>
        <p:spPr>
          <a:xfrm rot="10800000">
            <a:off x="4222550" y="290180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7" name="Google Shape;977;p50"/>
          <p:cNvCxnSpPr/>
          <p:nvPr/>
        </p:nvCxnSpPr>
        <p:spPr>
          <a:xfrm rot="10800000">
            <a:off x="549028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8" name="Google Shape;978;p50"/>
          <p:cNvCxnSpPr/>
          <p:nvPr/>
        </p:nvCxnSpPr>
        <p:spPr>
          <a:xfrm rot="10800000">
            <a:off x="6697038" y="3551238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9" name="Google Shape;979;p50"/>
          <p:cNvCxnSpPr/>
          <p:nvPr/>
        </p:nvCxnSpPr>
        <p:spPr>
          <a:xfrm rot="10800000">
            <a:off x="1869525" y="425577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p50"/>
          <p:cNvCxnSpPr/>
          <p:nvPr/>
        </p:nvCxnSpPr>
        <p:spPr>
          <a:xfrm rot="10800000">
            <a:off x="3820975" y="363545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1" name="Google Shape;981;p50"/>
          <p:cNvCxnSpPr/>
          <p:nvPr/>
        </p:nvCxnSpPr>
        <p:spPr>
          <a:xfrm rot="10800000">
            <a:off x="5038873" y="3645143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2" name="Google Shape;982;p50"/>
          <p:cNvCxnSpPr/>
          <p:nvPr/>
        </p:nvCxnSpPr>
        <p:spPr>
          <a:xfrm rot="10800000">
            <a:off x="6237400" y="3655661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3" name="Google Shape;983;p50"/>
          <p:cNvCxnSpPr/>
          <p:nvPr/>
        </p:nvCxnSpPr>
        <p:spPr>
          <a:xfrm rot="10800000">
            <a:off x="6683000" y="3645150"/>
            <a:ext cx="408300" cy="4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</p:txBody>
      </p:sp>
      <p:sp>
        <p:nvSpPr>
          <p:cNvPr id="989" name="Google Shape;989;p51"/>
          <p:cNvSpPr txBox="1"/>
          <p:nvPr>
            <p:ph idx="1" type="body"/>
          </p:nvPr>
        </p:nvSpPr>
        <p:spPr>
          <a:xfrm>
            <a:off x="311700" y="1152475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“table-filling” runtime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Filling in an n * m grid, so </a:t>
            </a:r>
            <a:r>
              <a:rPr i="1" lang="en"/>
              <a:t>O(nm)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is worse, because we’re storing the whole string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improve by only storing the path to the previous call, and reconstruct answer later</a:t>
            </a:r>
            <a:endParaRPr/>
          </a:p>
        </p:txBody>
      </p:sp>
      <p:sp>
        <p:nvSpPr>
          <p:cNvPr id="990" name="Google Shape;990;p51"/>
          <p:cNvSpPr txBox="1"/>
          <p:nvPr/>
        </p:nvSpPr>
        <p:spPr>
          <a:xfrm>
            <a:off x="2313675" y="355062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1"/>
          <p:cNvSpPr txBox="1"/>
          <p:nvPr>
            <p:ph idx="1" type="body"/>
          </p:nvPr>
        </p:nvSpPr>
        <p:spPr>
          <a:xfrm>
            <a:off x="311700" y="2189100"/>
            <a:ext cx="85206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memoization runtime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memoizing values for the cells visited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O(nm) </a:t>
            </a:r>
            <a:r>
              <a:rPr lang="en"/>
              <a:t>still a reasonable upper bound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can be improved in a similar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bioinformatics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linguistics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subsequence of a string </a:t>
            </a:r>
            <a:r>
              <a:rPr i="1" lang="en"/>
              <a:t>s</a:t>
            </a:r>
            <a:r>
              <a:rPr lang="en"/>
              <a:t> </a:t>
            </a:r>
            <a:r>
              <a:rPr lang="en"/>
              <a:t>to be a string </a:t>
            </a:r>
            <a:r>
              <a:rPr i="1" lang="en"/>
              <a:t>s’</a:t>
            </a:r>
            <a:r>
              <a:rPr lang="en"/>
              <a:t> where all characters of </a:t>
            </a:r>
            <a:r>
              <a:rPr i="1" lang="en"/>
              <a:t>s’</a:t>
            </a:r>
            <a:r>
              <a:rPr lang="en"/>
              <a:t> appear in </a:t>
            </a:r>
            <a:r>
              <a:rPr i="1" lang="en"/>
              <a:t>s</a:t>
            </a:r>
            <a:r>
              <a:rPr lang="en"/>
              <a:t> and are in the same order in both </a:t>
            </a:r>
            <a:r>
              <a:rPr i="1" lang="en"/>
              <a:t>s </a:t>
            </a:r>
            <a:r>
              <a:rPr lang="en"/>
              <a:t>and </a:t>
            </a:r>
            <a:r>
              <a:rPr i="1" lang="en"/>
              <a:t>s’.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MTA, H, ATTN, HAT are all subsequences of MANHATTAN, but TAM is not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statement: given two strings </a:t>
            </a:r>
            <a:r>
              <a:rPr i="1" lang="en"/>
              <a:t>s </a:t>
            </a:r>
            <a:r>
              <a:rPr lang="en"/>
              <a:t>and </a:t>
            </a:r>
            <a:r>
              <a:rPr i="1" lang="en"/>
              <a:t>t</a:t>
            </a:r>
            <a:r>
              <a:rPr lang="en"/>
              <a:t>, find the longest subsequence common to both strings.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our strings are ITHACA and MANHATTAN, the LCS would be HAA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force: enumerate all subsequences of </a:t>
            </a:r>
            <a:r>
              <a:rPr i="1" lang="en"/>
              <a:t>s</a:t>
            </a:r>
            <a:r>
              <a:rPr lang="en"/>
              <a:t> and check if each is a subsequence of </a:t>
            </a:r>
            <a:r>
              <a:rPr i="1" lang="en"/>
              <a:t>t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 complexity: </a:t>
            </a:r>
            <a:r>
              <a:rPr i="1" lang="en"/>
              <a:t>O(2</a:t>
            </a:r>
            <a:r>
              <a:rPr baseline="30000" i="1" lang="en"/>
              <a:t>n</a:t>
            </a:r>
            <a:r>
              <a:rPr i="1" lang="en"/>
              <a:t>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 application</a:t>
            </a:r>
            <a:r>
              <a:rPr lang="en"/>
              <a:t>: diff</a:t>
            </a:r>
            <a:endParaRPr/>
          </a:p>
        </p:txBody>
      </p:sp>
      <p:sp>
        <p:nvSpPr>
          <p:cNvPr id="997" name="Google Shape;997;p52"/>
          <p:cNvSpPr txBox="1"/>
          <p:nvPr/>
        </p:nvSpPr>
        <p:spPr>
          <a:xfrm>
            <a:off x="2591100" y="1567325"/>
            <a:ext cx="3961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Sequence 1:  A B D F H Y Z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Sequence 2:  A B C F H W X Y Z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 application: diff</a:t>
            </a:r>
            <a:endParaRPr/>
          </a:p>
        </p:txBody>
      </p:sp>
      <p:sp>
        <p:nvSpPr>
          <p:cNvPr id="1003" name="Google Shape;1003;p53"/>
          <p:cNvSpPr txBox="1"/>
          <p:nvPr/>
        </p:nvSpPr>
        <p:spPr>
          <a:xfrm>
            <a:off x="2591100" y="1567325"/>
            <a:ext cx="3961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Sequence 1:  </a:t>
            </a:r>
            <a:r>
              <a:rPr lang="en" sz="1800">
                <a:solidFill>
                  <a:srgbClr val="FF0000"/>
                </a:solidFill>
              </a:rPr>
              <a:t>A B</a:t>
            </a:r>
            <a:r>
              <a:rPr lang="en" sz="1800">
                <a:solidFill>
                  <a:schemeClr val="lt2"/>
                </a:solidFill>
              </a:rPr>
              <a:t> D </a:t>
            </a:r>
            <a:r>
              <a:rPr lang="en" sz="1800">
                <a:solidFill>
                  <a:srgbClr val="FF0000"/>
                </a:solidFill>
              </a:rPr>
              <a:t>F H Y Z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Sequence 2:  </a:t>
            </a:r>
            <a:r>
              <a:rPr lang="en" sz="1800">
                <a:solidFill>
                  <a:srgbClr val="FF0000"/>
                </a:solidFill>
              </a:rPr>
              <a:t>A B</a:t>
            </a:r>
            <a:r>
              <a:rPr lang="en" sz="1800">
                <a:solidFill>
                  <a:schemeClr val="lt2"/>
                </a:solidFill>
              </a:rPr>
              <a:t> C </a:t>
            </a:r>
            <a:r>
              <a:rPr lang="en" sz="1800">
                <a:solidFill>
                  <a:srgbClr val="FF0000"/>
                </a:solidFill>
              </a:rPr>
              <a:t>F H</a:t>
            </a:r>
            <a:r>
              <a:rPr lang="en" sz="1800">
                <a:solidFill>
                  <a:schemeClr val="lt2"/>
                </a:solidFill>
              </a:rPr>
              <a:t> W</a:t>
            </a:r>
            <a:r>
              <a:rPr lang="en" sz="1800">
                <a:solidFill>
                  <a:schemeClr val="lt2"/>
                </a:solidFill>
              </a:rPr>
              <a:t> X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Y Z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04" name="Google Shape;1004;p53"/>
          <p:cNvSpPr txBox="1"/>
          <p:nvPr/>
        </p:nvSpPr>
        <p:spPr>
          <a:xfrm>
            <a:off x="2591100" y="264202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LCS:  A B F H Y Z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05" name="Google Shape;1005;p53"/>
          <p:cNvSpPr txBox="1"/>
          <p:nvPr/>
        </p:nvSpPr>
        <p:spPr>
          <a:xfrm>
            <a:off x="2591100" y="3365925"/>
            <a:ext cx="3310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diff</a:t>
            </a:r>
            <a:r>
              <a:rPr lang="en" sz="1800">
                <a:solidFill>
                  <a:schemeClr val="lt2"/>
                </a:solidFill>
              </a:rPr>
              <a:t>:  D C W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   -  +  +  +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</a:t>
            </a:r>
            <a:endParaRPr/>
          </a:p>
        </p:txBody>
      </p:sp>
      <p:sp>
        <p:nvSpPr>
          <p:cNvPr id="1011" name="Google Shape;101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Dijkstra’s Algorithm</a:t>
            </a:r>
            <a:endParaRPr/>
          </a:p>
        </p:txBody>
      </p:sp>
      <p:sp>
        <p:nvSpPr>
          <p:cNvPr id="1017" name="Google Shape;10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Yes, really!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if the shortest path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t</a:t>
            </a:r>
            <a:r>
              <a:rPr lang="en"/>
              <a:t> goes through </a:t>
            </a:r>
            <a:r>
              <a:rPr i="1" lang="en"/>
              <a:t>k</a:t>
            </a:r>
            <a:r>
              <a:rPr lang="en"/>
              <a:t>, than the subpath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k </a:t>
            </a:r>
            <a:r>
              <a:rPr lang="en"/>
              <a:t>is also the shortest path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k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our optimal substructure!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is sort of a “table-filling”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dimensions are source cells and sink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Priority queue tells you which order to fill in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“visited set” is the memoized solutions to subproblems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Floyd-Warshall algorithm</a:t>
            </a:r>
            <a:endParaRPr/>
          </a:p>
        </p:txBody>
      </p:sp>
      <p:sp>
        <p:nvSpPr>
          <p:cNvPr id="1023" name="Google Shape;1023;p56"/>
          <p:cNvSpPr txBox="1"/>
          <p:nvPr>
            <p:ph idx="1" type="body"/>
          </p:nvPr>
        </p:nvSpPr>
        <p:spPr>
          <a:xfrm>
            <a:off x="311700" y="1152475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to shortest path problem, like Dijkstra’s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negative edges! But still not negative cycles…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Programming connection is more explicit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Given: a graph </a:t>
            </a:r>
            <a:r>
              <a:rPr i="1" lang="en"/>
              <a:t>g</a:t>
            </a:r>
            <a:r>
              <a:rPr lang="en"/>
              <a:t> with vertices labeled </a:t>
            </a:r>
            <a:r>
              <a:rPr i="1" lang="en"/>
              <a:t>{1, …, n}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i="1" lang="en"/>
              <a:t>shortestPath(i, j, k)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Computes the shortest path from </a:t>
            </a:r>
            <a:r>
              <a:rPr i="1" lang="en"/>
              <a:t>i</a:t>
            </a:r>
            <a:r>
              <a:rPr lang="en"/>
              <a:t> to </a:t>
            </a:r>
            <a:r>
              <a:rPr i="1" lang="en"/>
              <a:t>j </a:t>
            </a:r>
            <a:r>
              <a:rPr lang="en"/>
              <a:t>only using nodes in {1, …, </a:t>
            </a:r>
            <a:r>
              <a:rPr i="1" lang="en"/>
              <a:t>k</a:t>
            </a:r>
            <a:r>
              <a:rPr lang="en"/>
              <a:t>} as intermediate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one of two cases: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path does not contain </a:t>
            </a:r>
            <a:r>
              <a:rPr i="1" lang="en"/>
              <a:t>k</a:t>
            </a:r>
            <a:r>
              <a:rPr lang="en"/>
              <a:t> (so the path only contains nodes in {1, …, </a:t>
            </a:r>
            <a:r>
              <a:rPr i="1" lang="en"/>
              <a:t>k-1</a:t>
            </a:r>
            <a:r>
              <a:rPr lang="en"/>
              <a:t>})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path does contain </a:t>
            </a:r>
            <a:r>
              <a:rPr i="1" lang="en"/>
              <a:t>k</a:t>
            </a:r>
            <a:r>
              <a:rPr lang="en"/>
              <a:t>, therefore the path is made up of a path from </a:t>
            </a:r>
            <a:r>
              <a:rPr i="1" lang="en"/>
              <a:t>i</a:t>
            </a:r>
            <a:r>
              <a:rPr lang="en"/>
              <a:t> to </a:t>
            </a:r>
            <a:r>
              <a:rPr i="1" lang="en"/>
              <a:t>k </a:t>
            </a:r>
            <a:r>
              <a:rPr lang="en"/>
              <a:t>plus a path from </a:t>
            </a:r>
            <a:r>
              <a:rPr i="1" lang="en"/>
              <a:t>k</a:t>
            </a:r>
            <a:r>
              <a:rPr lang="en"/>
              <a:t> to </a:t>
            </a:r>
            <a:r>
              <a:rPr i="1" lang="en"/>
              <a:t>j</a:t>
            </a:r>
            <a:r>
              <a:rPr lang="en"/>
              <a:t>, each of which only contains nodes in {1, …, </a:t>
            </a:r>
            <a:r>
              <a:rPr i="1" lang="en"/>
              <a:t>k-1</a:t>
            </a: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i="1" lang="en"/>
              <a:t>w(i, j)</a:t>
            </a:r>
            <a:r>
              <a:rPr lang="en"/>
              <a:t> is the weight of the edge from </a:t>
            </a:r>
            <a:r>
              <a:rPr i="1" lang="en"/>
              <a:t>i</a:t>
            </a:r>
            <a:r>
              <a:rPr lang="en"/>
              <a:t> to </a:t>
            </a:r>
            <a:r>
              <a:rPr i="1" lang="en"/>
              <a:t>j</a:t>
            </a:r>
            <a:r>
              <a:rPr lang="en"/>
              <a:t>, then: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shortestPath(i, j, 0) = w(i, j)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shortestPath(i, j, k) = min(shortestPath(i, j, k-1), shortestPath(i, k, k-1) + shortestPath(k, j, k-1))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this problem have an optimal substructure?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#1: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case where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end in the same letter. Example: MANHATTAN and MADMEN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Secretly: by inspection we can see the </a:t>
            </a:r>
            <a:r>
              <a:rPr i="1" lang="en"/>
              <a:t>LCS(</a:t>
            </a:r>
            <a:r>
              <a:rPr lang="en"/>
              <a:t>MANHATTAN, MADMEN</a:t>
            </a:r>
            <a:r>
              <a:rPr i="1" lang="en"/>
              <a:t>)</a:t>
            </a:r>
            <a:r>
              <a:rPr lang="en"/>
              <a:t> = MAN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know they both end in N, let’s guess that </a:t>
            </a:r>
            <a:r>
              <a:rPr i="1" lang="en"/>
              <a:t>LCS(</a:t>
            </a:r>
            <a:r>
              <a:rPr lang="en"/>
              <a:t>MANHATTAN, MADMEN</a:t>
            </a:r>
            <a:r>
              <a:rPr i="1" lang="en"/>
              <a:t>)</a:t>
            </a:r>
            <a:r>
              <a:rPr lang="en"/>
              <a:t> ends in 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</a:t>
            </a:r>
            <a:r>
              <a:rPr i="1" lang="en"/>
              <a:t>LCS(</a:t>
            </a:r>
            <a:r>
              <a:rPr lang="en"/>
              <a:t>MANHATTA, MADME</a:t>
            </a:r>
            <a:r>
              <a:rPr i="1" lang="en"/>
              <a:t>)</a:t>
            </a:r>
            <a:r>
              <a:rPr lang="en"/>
              <a:t> - by inspection this equals MA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 </a:t>
            </a:r>
            <a:r>
              <a:rPr i="1" lang="en"/>
              <a:t>LCS(</a:t>
            </a:r>
            <a:r>
              <a:rPr lang="en"/>
              <a:t>MANHATTA, MADME</a:t>
            </a:r>
            <a:r>
              <a:rPr i="1" lang="en"/>
              <a:t>)</a:t>
            </a:r>
            <a:r>
              <a:rPr lang="en"/>
              <a:t> + N = MAN = </a:t>
            </a:r>
            <a:r>
              <a:rPr i="1" lang="en"/>
              <a:t>LCS(</a:t>
            </a:r>
            <a:r>
              <a:rPr lang="en"/>
              <a:t>MANHATTAN, MADMEN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generally,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551950" y="3823675"/>
            <a:ext cx="57435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n </a:t>
            </a:r>
            <a:r>
              <a:rPr i="1" lang="en" sz="1800">
                <a:solidFill>
                  <a:schemeClr val="lt2"/>
                </a:solidFill>
              </a:rPr>
              <a:t>= 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lang="en" sz="1800">
                <a:solidFill>
                  <a:schemeClr val="lt2"/>
                </a:solidFill>
              </a:rPr>
              <a:t>,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 </a:t>
            </a: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n-1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m-1</a:t>
            </a:r>
            <a:r>
              <a:rPr i="1" lang="en" sz="1800">
                <a:solidFill>
                  <a:schemeClr val="lt2"/>
                </a:solidFill>
              </a:rPr>
              <a:t>) + 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endParaRPr baseline="-25000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#2: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case where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 </a:t>
            </a:r>
            <a:r>
              <a:rPr lang="en"/>
              <a:t>do NOT end in the same letter. Example: MANHATTAN and ITHACA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1: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does NOT end in 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so, we don’t need it, so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= </a:t>
            </a:r>
            <a:r>
              <a:rPr i="1" lang="en"/>
              <a:t>LCS(</a:t>
            </a:r>
            <a:r>
              <a:rPr lang="en"/>
              <a:t>MANHATTA, ITHACA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2: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ends in 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so, we don’t need the A at the end of ITHACA, so </a:t>
            </a:r>
            <a:r>
              <a:rPr i="1" lang="en"/>
              <a:t>LCS(</a:t>
            </a:r>
            <a:r>
              <a:rPr lang="en"/>
              <a:t>MANHATTAN, ITHACA</a:t>
            </a:r>
            <a:r>
              <a:rPr i="1" lang="en"/>
              <a:t>)</a:t>
            </a:r>
            <a:r>
              <a:rPr lang="en"/>
              <a:t> = </a:t>
            </a:r>
            <a:r>
              <a:rPr i="1" lang="en"/>
              <a:t>LCS(</a:t>
            </a:r>
            <a:r>
              <a:rPr lang="en"/>
              <a:t>MANHATTAN, ITHAC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But… we don’t know which case is true </a:t>
            </a:r>
            <a:r>
              <a:rPr i="1" lang="en"/>
              <a:t>a priori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So, generally: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706375" y="3882375"/>
            <a:ext cx="8520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</a:t>
            </a:r>
            <a:r>
              <a:rPr i="1" lang="en" sz="1800">
                <a:solidFill>
                  <a:schemeClr val="lt2"/>
                </a:solidFill>
              </a:rPr>
              <a:t>s</a:t>
            </a:r>
            <a:r>
              <a:rPr baseline="-25000" i="1" lang="en" sz="1800">
                <a:solidFill>
                  <a:schemeClr val="lt2"/>
                </a:solidFill>
              </a:rPr>
              <a:t>n </a:t>
            </a:r>
            <a:r>
              <a:rPr i="1" lang="en" sz="1800">
                <a:solidFill>
                  <a:schemeClr val="lt2"/>
                </a:solidFill>
              </a:rPr>
              <a:t>≠ 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lang="en" sz="1800">
                <a:solidFill>
                  <a:schemeClr val="lt2"/>
                </a:solidFill>
              </a:rPr>
              <a:t>,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 max(LCS(s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n-1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+ </a:t>
            </a: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...t</a:t>
            </a:r>
            <a:r>
              <a:rPr baseline="-25000" i="1" lang="en" sz="1800">
                <a:solidFill>
                  <a:schemeClr val="lt2"/>
                </a:solidFill>
              </a:rPr>
              <a:t>m-1</a:t>
            </a:r>
            <a:r>
              <a:rPr i="1" lang="en" sz="1800">
                <a:solidFill>
                  <a:schemeClr val="lt2"/>
                </a:solidFill>
              </a:rPr>
              <a:t>))</a:t>
            </a:r>
            <a:endParaRPr baseline="-25000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#3: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at least one of </a:t>
            </a:r>
            <a:r>
              <a:rPr i="1" lang="en"/>
              <a:t>s</a:t>
            </a:r>
            <a:r>
              <a:rPr lang="en"/>
              <a:t> or </a:t>
            </a:r>
            <a:r>
              <a:rPr i="1" lang="en"/>
              <a:t>t </a:t>
            </a:r>
            <a:r>
              <a:rPr lang="en"/>
              <a:t>is the empty string, then </a:t>
            </a:r>
            <a:r>
              <a:rPr i="1" lang="en"/>
              <a:t>LCS(s, t)</a:t>
            </a:r>
            <a:r>
              <a:rPr lang="en"/>
              <a:t> is also the empty string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Example: Longest Common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37350" y="2633700"/>
            <a:ext cx="2431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LCS(s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...s</a:t>
            </a:r>
            <a:r>
              <a:rPr baseline="-25000" i="1" lang="en" sz="1800">
                <a:solidFill>
                  <a:schemeClr val="lt2"/>
                </a:solidFill>
              </a:rPr>
              <a:t>n</a:t>
            </a:r>
            <a:r>
              <a:rPr i="1" lang="en" sz="1800">
                <a:solidFill>
                  <a:schemeClr val="lt2"/>
                </a:solidFill>
              </a:rPr>
              <a:t>, t</a:t>
            </a:r>
            <a:r>
              <a:rPr baseline="-25000" i="1" lang="en" sz="1800">
                <a:solidFill>
                  <a:schemeClr val="lt2"/>
                </a:solidFill>
              </a:rPr>
              <a:t>1</a:t>
            </a:r>
            <a:r>
              <a:rPr i="1" lang="en" sz="1800">
                <a:solidFill>
                  <a:schemeClr val="lt2"/>
                </a:solidFill>
              </a:rPr>
              <a:t>...</a:t>
            </a:r>
            <a:r>
              <a:rPr i="1" lang="en" sz="1800">
                <a:solidFill>
                  <a:schemeClr val="lt2"/>
                </a:solidFill>
              </a:rPr>
              <a:t>t</a:t>
            </a:r>
            <a:r>
              <a:rPr baseline="-25000" i="1" lang="en" sz="1800">
                <a:solidFill>
                  <a:schemeClr val="lt2"/>
                </a:solidFill>
              </a:rPr>
              <a:t>m</a:t>
            </a:r>
            <a:r>
              <a:rPr i="1" lang="en" sz="1800">
                <a:solidFill>
                  <a:schemeClr val="lt2"/>
                </a:solidFill>
              </a:rPr>
              <a:t>) =</a:t>
            </a:r>
            <a:endParaRPr i="1" sz="1800">
              <a:solidFill>
                <a:schemeClr val="lt2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2319425" y="1848500"/>
            <a:ext cx="745800" cy="204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20"/>
          <p:cNvGrpSpPr/>
          <p:nvPr/>
        </p:nvGrpSpPr>
        <p:grpSpPr>
          <a:xfrm>
            <a:off x="2774600" y="1920750"/>
            <a:ext cx="5883525" cy="651000"/>
            <a:chOff x="2948950" y="1920750"/>
            <a:chExt cx="5883525" cy="651000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2948950" y="1920750"/>
              <a:ext cx="4455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“ ”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6809575" y="1920750"/>
              <a:ext cx="20229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i</a:t>
              </a:r>
              <a:r>
                <a:rPr i="1" lang="en">
                  <a:solidFill>
                    <a:schemeClr val="lt2"/>
                  </a:solidFill>
                </a:rPr>
                <a:t>f n = 0 or m = 0</a:t>
              </a:r>
              <a:endParaRPr i="1">
                <a:solidFill>
                  <a:schemeClr val="lt2"/>
                </a:solidFill>
              </a:endParaRPr>
            </a:p>
          </p:txBody>
        </p:sp>
      </p:grpSp>
      <p:grpSp>
        <p:nvGrpSpPr>
          <p:cNvPr id="105" name="Google Shape;105;p20"/>
          <p:cNvGrpSpPr/>
          <p:nvPr/>
        </p:nvGrpSpPr>
        <p:grpSpPr>
          <a:xfrm>
            <a:off x="2722650" y="2502088"/>
            <a:ext cx="5935400" cy="651013"/>
            <a:chOff x="2897000" y="2502088"/>
            <a:chExt cx="5935400" cy="651013"/>
          </a:xfrm>
        </p:grpSpPr>
        <p:sp>
          <p:nvSpPr>
            <p:cNvPr id="106" name="Google Shape;106;p20"/>
            <p:cNvSpPr txBox="1"/>
            <p:nvPr/>
          </p:nvSpPr>
          <p:spPr>
            <a:xfrm>
              <a:off x="2897000" y="2502100"/>
              <a:ext cx="27801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n-1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</a:t>
              </a:r>
              <a:r>
                <a:rPr i="1" lang="en" sz="1800">
                  <a:solidFill>
                    <a:schemeClr val="lt2"/>
                  </a:solidFill>
                </a:rPr>
                <a:t>t</a:t>
              </a:r>
              <a:r>
                <a:rPr baseline="-25000" i="1" lang="en" sz="1800">
                  <a:solidFill>
                    <a:schemeClr val="lt2"/>
                  </a:solidFill>
                </a:rPr>
                <a:t>m</a:t>
              </a:r>
              <a:r>
                <a:rPr baseline="-25000" i="1" lang="en" sz="1800">
                  <a:solidFill>
                    <a:schemeClr val="lt2"/>
                  </a:solidFill>
                </a:rPr>
                <a:t>-1</a:t>
              </a:r>
              <a:r>
                <a:rPr i="1" lang="en" sz="1800">
                  <a:solidFill>
                    <a:schemeClr val="lt2"/>
                  </a:solidFill>
                </a:rPr>
                <a:t>) + t</a:t>
              </a:r>
              <a:r>
                <a:rPr baseline="-25000" lang="en" sz="1800">
                  <a:solidFill>
                    <a:schemeClr val="lt2"/>
                  </a:solidFill>
                </a:rPr>
                <a:t>m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7935700" y="2502088"/>
              <a:ext cx="8967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if s</a:t>
              </a:r>
              <a:r>
                <a:rPr baseline="-25000" i="1" lang="en">
                  <a:solidFill>
                    <a:schemeClr val="lt2"/>
                  </a:solidFill>
                </a:rPr>
                <a:t>n</a:t>
              </a:r>
              <a:r>
                <a:rPr i="1" lang="en">
                  <a:solidFill>
                    <a:schemeClr val="lt2"/>
                  </a:solidFill>
                </a:rPr>
                <a:t> = t</a:t>
              </a:r>
              <a:r>
                <a:rPr baseline="-25000" i="1" lang="en">
                  <a:solidFill>
                    <a:schemeClr val="lt2"/>
                  </a:solidFill>
                </a:rPr>
                <a:t>m</a:t>
              </a:r>
              <a:endParaRPr baseline="-25000">
                <a:solidFill>
                  <a:schemeClr val="lt2"/>
                </a:solidFill>
              </a:endParaRPr>
            </a:p>
          </p:txBody>
        </p:sp>
      </p:grpSp>
      <p:grpSp>
        <p:nvGrpSpPr>
          <p:cNvPr id="108" name="Google Shape;108;p20"/>
          <p:cNvGrpSpPr/>
          <p:nvPr/>
        </p:nvGrpSpPr>
        <p:grpSpPr>
          <a:xfrm>
            <a:off x="2722651" y="3155675"/>
            <a:ext cx="5935399" cy="651000"/>
            <a:chOff x="2897001" y="3155675"/>
            <a:chExt cx="5935399" cy="651000"/>
          </a:xfrm>
        </p:grpSpPr>
        <p:sp>
          <p:nvSpPr>
            <p:cNvPr id="109" name="Google Shape;109;p20"/>
            <p:cNvSpPr txBox="1"/>
            <p:nvPr/>
          </p:nvSpPr>
          <p:spPr>
            <a:xfrm>
              <a:off x="2897001" y="3155675"/>
              <a:ext cx="51306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lt2"/>
                  </a:solidFill>
                </a:rPr>
                <a:t>max(</a:t>
              </a: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n-1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...t</a:t>
              </a:r>
              <a:r>
                <a:rPr baseline="-25000" i="1" lang="en" sz="1800">
                  <a:solidFill>
                    <a:schemeClr val="lt2"/>
                  </a:solidFill>
                </a:rPr>
                <a:t>m</a:t>
              </a:r>
              <a:r>
                <a:rPr i="1" lang="en" sz="1800">
                  <a:solidFill>
                    <a:schemeClr val="lt2"/>
                  </a:solidFill>
                </a:rPr>
                <a:t>), </a:t>
              </a:r>
              <a:r>
                <a:rPr i="1" lang="en" sz="1800">
                  <a:solidFill>
                    <a:schemeClr val="lt2"/>
                  </a:solidFill>
                </a:rPr>
                <a:t>LCS(s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...s</a:t>
              </a:r>
              <a:r>
                <a:rPr baseline="-25000" i="1" lang="en" sz="1800">
                  <a:solidFill>
                    <a:schemeClr val="lt2"/>
                  </a:solidFill>
                </a:rPr>
                <a:t>n</a:t>
              </a:r>
              <a:r>
                <a:rPr i="1" lang="en" sz="1800">
                  <a:solidFill>
                    <a:schemeClr val="lt2"/>
                  </a:solidFill>
                </a:rPr>
                <a:t>, t</a:t>
              </a:r>
              <a:r>
                <a:rPr baseline="-25000" i="1" lang="en" sz="1800">
                  <a:solidFill>
                    <a:schemeClr val="lt2"/>
                  </a:solidFill>
                </a:rPr>
                <a:t>1</a:t>
              </a:r>
              <a:r>
                <a:rPr i="1" lang="en" sz="1800">
                  <a:solidFill>
                    <a:schemeClr val="lt2"/>
                  </a:solidFill>
                </a:rPr>
                <a:t>...t</a:t>
              </a:r>
              <a:r>
                <a:rPr baseline="-25000" i="1" lang="en" sz="1800">
                  <a:solidFill>
                    <a:schemeClr val="lt2"/>
                  </a:solidFill>
                </a:rPr>
                <a:t>m-1</a:t>
              </a:r>
              <a:r>
                <a:rPr i="1" lang="en" sz="1800">
                  <a:solidFill>
                    <a:schemeClr val="lt2"/>
                  </a:solidFill>
                </a:rPr>
                <a:t>))</a:t>
              </a:r>
              <a:endParaRPr sz="1800">
                <a:solidFill>
                  <a:schemeClr val="lt2"/>
                </a:solidFill>
              </a:endParaRPr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7875100" y="3155675"/>
              <a:ext cx="9573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lt2"/>
                  </a:solidFill>
                </a:rPr>
                <a:t>otherwise</a:t>
              </a:r>
              <a:endParaRPr baseline="-25000">
                <a:solidFill>
                  <a:schemeClr val="lt2"/>
                </a:solidFill>
              </a:endParaRPr>
            </a:p>
          </p:txBody>
        </p:sp>
      </p:grpSp>
      <p:sp>
        <p:nvSpPr>
          <p:cNvPr id="111" name="Google Shape;111;p20"/>
          <p:cNvSpPr txBox="1"/>
          <p:nvPr/>
        </p:nvSpPr>
        <p:spPr>
          <a:xfrm>
            <a:off x="1545000" y="4289175"/>
            <a:ext cx="6054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Does this problem have an optimal substructure? Yes!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LCS: Naive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lcs(s, 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len(s) == 0 or len(t)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“”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s[-1] == t[-1]: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lcs(s[:-1], t[:-1]) + t[-1]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mp1 = lcs(s[:-1], 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mp2 = lcs(s, t[:-1])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tmp1 if len(tmp1) &gt; len(tmp2) else tmp2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