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BBC38B-2179-4086-AA5F-16509273BFEA}">
  <a:tblStyle styleId="{4FBBC38B-2179-4086-AA5F-16509273B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d142b96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d142b96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7d142b96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7d142b96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7d142b96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7d142b96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7d142b96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7d142b96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7d142b966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7d142b966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7d142b96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7d142b96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7d142b96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7d142b96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7d142b96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7d142b96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7d142b966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7d142b966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7d142b96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7d142b96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7d142b966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7d142b966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d142b96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d142b96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7d142b966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7d142b966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7d142b966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7d142b966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47d142b966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47d142b966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7d142b966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47d142b966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7d142b966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7d142b966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47d142b966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47d142b966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7d142b966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47d142b966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47d142b966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47d142b966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47d142b966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47d142b966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47d142b966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47d142b966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d142b96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d142b96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7d142b966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7d142b966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47d142b966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47d142b966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47d142b966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47d142b966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47d142b966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47d142b966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47f0846e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47f0846e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47d142b966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47d142b966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d142b96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7d142b96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7d142b96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7d142b96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d142b96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d142b96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d142b96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d142b96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d142b96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7d142b96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d142b966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7d142b966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jpg"/><Relationship Id="rId6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Union-Find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37" name="Google Shape;237;p22"/>
          <p:cNvCxnSpPr>
            <a:stCxn id="232" idx="3"/>
            <a:endCxn id="233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2"/>
          <p:cNvCxnSpPr>
            <a:stCxn id="232" idx="5"/>
            <a:endCxn id="234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2"/>
          <p:cNvCxnSpPr>
            <a:stCxn id="233" idx="3"/>
            <a:endCxn id="235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2"/>
          <p:cNvCxnSpPr>
            <a:stCxn id="234" idx="5"/>
            <a:endCxn id="236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2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46" name="Google Shape;246;p22"/>
          <p:cNvCxnSpPr>
            <a:stCxn id="241" idx="3"/>
            <a:endCxn id="242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2"/>
          <p:cNvCxnSpPr>
            <a:stCxn id="241" idx="5"/>
            <a:endCxn id="243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2"/>
          <p:cNvCxnSpPr>
            <a:stCxn id="241" idx="4"/>
            <a:endCxn id="244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2"/>
          <p:cNvCxnSpPr>
            <a:stCxn id="243" idx="5"/>
            <a:endCxn id="245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50" name="Google Shape;250;p22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1" name="Google Shape;251;p22"/>
          <p:cNvCxnSpPr/>
          <p:nvPr/>
        </p:nvCxnSpPr>
        <p:spPr>
          <a:xfrm>
            <a:off x="7759718" y="3494875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2"/>
          <p:cNvSpPr/>
          <p:nvPr/>
        </p:nvSpPr>
        <p:spPr>
          <a:xfrm>
            <a:off x="7023550" y="3608027"/>
            <a:ext cx="736175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3" name="Google Shape;253;p22"/>
          <p:cNvSpPr/>
          <p:nvPr/>
        </p:nvSpPr>
        <p:spPr>
          <a:xfrm>
            <a:off x="4950600" y="3608034"/>
            <a:ext cx="1973612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64" name="Google Shape;264;p23"/>
          <p:cNvCxnSpPr>
            <a:stCxn id="259" idx="3"/>
            <a:endCxn id="260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3"/>
          <p:cNvCxnSpPr>
            <a:stCxn id="259" idx="5"/>
            <a:endCxn id="261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3"/>
          <p:cNvCxnSpPr>
            <a:stCxn id="260" idx="3"/>
            <a:endCxn id="262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3"/>
          <p:cNvCxnSpPr>
            <a:stCxn id="261" idx="5"/>
            <a:endCxn id="263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3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3" name="Google Shape;273;p23"/>
          <p:cNvCxnSpPr>
            <a:stCxn id="268" idx="3"/>
            <a:endCxn id="269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3"/>
          <p:cNvCxnSpPr>
            <a:stCxn id="268" idx="5"/>
            <a:endCxn id="270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3"/>
          <p:cNvCxnSpPr>
            <a:stCxn id="268" idx="4"/>
            <a:endCxn id="271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3"/>
          <p:cNvCxnSpPr>
            <a:stCxn id="270" idx="5"/>
            <a:endCxn id="272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77" name="Google Shape;277;p23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8" name="Google Shape;278;p23"/>
          <p:cNvCxnSpPr/>
          <p:nvPr/>
        </p:nvCxnSpPr>
        <p:spPr>
          <a:xfrm>
            <a:off x="7759718" y="3494875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3"/>
          <p:cNvSpPr/>
          <p:nvPr/>
        </p:nvSpPr>
        <p:spPr>
          <a:xfrm>
            <a:off x="7023550" y="3608027"/>
            <a:ext cx="736175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0" name="Google Shape;280;p23"/>
          <p:cNvSpPr/>
          <p:nvPr/>
        </p:nvSpPr>
        <p:spPr>
          <a:xfrm>
            <a:off x="4950600" y="3608034"/>
            <a:ext cx="1973612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24"/>
          <p:cNvCxnSpPr>
            <a:stCxn id="286" idx="3"/>
            <a:endCxn id="287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4"/>
          <p:cNvCxnSpPr>
            <a:stCxn id="286" idx="5"/>
            <a:endCxn id="288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4"/>
          <p:cNvCxnSpPr>
            <a:stCxn id="287" idx="3"/>
            <a:endCxn id="289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4"/>
          <p:cNvCxnSpPr>
            <a:stCxn id="288" idx="5"/>
            <a:endCxn id="290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4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8" name="Google Shape;298;p24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00" name="Google Shape;300;p24"/>
          <p:cNvCxnSpPr>
            <a:stCxn id="295" idx="3"/>
            <a:endCxn id="296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4"/>
          <p:cNvCxnSpPr>
            <a:stCxn id="295" idx="5"/>
            <a:endCxn id="297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4"/>
          <p:cNvCxnSpPr>
            <a:stCxn id="295" idx="4"/>
            <a:endCxn id="298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4"/>
          <p:cNvCxnSpPr>
            <a:stCxn id="297" idx="5"/>
            <a:endCxn id="299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04" name="Google Shape;304;p24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5" name="Google Shape;305;p24"/>
          <p:cNvCxnSpPr/>
          <p:nvPr/>
        </p:nvCxnSpPr>
        <p:spPr>
          <a:xfrm>
            <a:off x="2692943" y="3564396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4"/>
          <p:cNvSpPr/>
          <p:nvPr/>
        </p:nvSpPr>
        <p:spPr>
          <a:xfrm>
            <a:off x="1268925" y="3597850"/>
            <a:ext cx="1357359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17" name="Google Shape;317;p25"/>
          <p:cNvCxnSpPr>
            <a:stCxn id="312" idx="3"/>
            <a:endCxn id="313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5"/>
          <p:cNvCxnSpPr>
            <a:stCxn id="312" idx="5"/>
            <a:endCxn id="314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5"/>
          <p:cNvCxnSpPr>
            <a:stCxn id="313" idx="3"/>
            <a:endCxn id="315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5"/>
          <p:cNvCxnSpPr>
            <a:stCxn id="314" idx="5"/>
            <a:endCxn id="316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5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4" name="Google Shape;324;p25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26" name="Google Shape;326;p25"/>
          <p:cNvCxnSpPr>
            <a:stCxn id="321" idx="3"/>
            <a:endCxn id="322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5"/>
          <p:cNvCxnSpPr>
            <a:stCxn id="321" idx="5"/>
            <a:endCxn id="323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5"/>
          <p:cNvCxnSpPr>
            <a:stCxn id="321" idx="4"/>
            <a:endCxn id="324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5"/>
          <p:cNvCxnSpPr>
            <a:stCxn id="323" idx="5"/>
            <a:endCxn id="325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30" name="Google Shape;330;p25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1" name="Google Shape;331;p25"/>
          <p:cNvCxnSpPr/>
          <p:nvPr/>
        </p:nvCxnSpPr>
        <p:spPr>
          <a:xfrm>
            <a:off x="2692943" y="3564396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5"/>
          <p:cNvSpPr/>
          <p:nvPr/>
        </p:nvSpPr>
        <p:spPr>
          <a:xfrm>
            <a:off x="1268925" y="3597850"/>
            <a:ext cx="1357359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/>
          <p:nvPr/>
        </p:nvSpPr>
        <p:spPr>
          <a:xfrm>
            <a:off x="1966351" y="3597850"/>
            <a:ext cx="1426781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38" name="Google Shape;3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1" name="Google Shape;341;p26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2" name="Google Shape;342;p26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44" name="Google Shape;344;p26"/>
          <p:cNvCxnSpPr>
            <a:stCxn id="339" idx="3"/>
            <a:endCxn id="340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6"/>
          <p:cNvCxnSpPr>
            <a:stCxn id="339" idx="5"/>
            <a:endCxn id="341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6"/>
          <p:cNvCxnSpPr>
            <a:stCxn id="340" idx="3"/>
            <a:endCxn id="342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6"/>
          <p:cNvCxnSpPr>
            <a:stCxn id="341" idx="5"/>
            <a:endCxn id="343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26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53" name="Google Shape;353;p26"/>
          <p:cNvCxnSpPr>
            <a:stCxn id="348" idx="3"/>
            <a:endCxn id="349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6"/>
          <p:cNvCxnSpPr>
            <a:stCxn id="348" idx="5"/>
            <a:endCxn id="350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6"/>
          <p:cNvCxnSpPr>
            <a:stCxn id="348" idx="4"/>
            <a:endCxn id="351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6"/>
          <p:cNvCxnSpPr>
            <a:stCxn id="350" idx="5"/>
            <a:endCxn id="352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57" name="Google Shape;357;p26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58" name="Google Shape;358;p26"/>
          <p:cNvCxnSpPr/>
          <p:nvPr/>
        </p:nvCxnSpPr>
        <p:spPr>
          <a:xfrm>
            <a:off x="3416854" y="3564396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6"/>
          <p:cNvSpPr/>
          <p:nvPr/>
        </p:nvSpPr>
        <p:spPr>
          <a:xfrm>
            <a:off x="1266175" y="3597850"/>
            <a:ext cx="700176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</a:t>
            </a:r>
            <a:endParaRPr/>
          </a:p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take advantage of the tree-as-array representation to map each node to a unique “component ID”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ID is the root of the tree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Find method can be implemented by walking up the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Find on two different nodes can tell you if they’re in the same partition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this representation isn’t perfect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easily let you walk down the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all graphs/connected components can neatly map into a forest without loss of edges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words, good for Union-Find but not a silver bullet for graph representation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2" name="Google Shape;372;p28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5" name="Google Shape;375;p28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76" name="Google Shape;376;p28"/>
          <p:cNvCxnSpPr>
            <a:stCxn id="371" idx="3"/>
            <a:endCxn id="372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8"/>
          <p:cNvCxnSpPr>
            <a:stCxn id="371" idx="5"/>
            <a:endCxn id="373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8"/>
          <p:cNvCxnSpPr>
            <a:stCxn id="372" idx="3"/>
            <a:endCxn id="374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8"/>
          <p:cNvCxnSpPr>
            <a:stCxn id="373" idx="5"/>
            <a:endCxn id="375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28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5" name="Google Shape;385;p28"/>
          <p:cNvCxnSpPr>
            <a:stCxn id="380" idx="3"/>
            <a:endCxn id="381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8"/>
          <p:cNvCxnSpPr>
            <a:stCxn id="380" idx="5"/>
            <a:endCxn id="382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8"/>
          <p:cNvCxnSpPr>
            <a:stCxn id="380" idx="4"/>
            <a:endCxn id="383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8"/>
          <p:cNvCxnSpPr>
            <a:stCxn id="382" idx="5"/>
            <a:endCxn id="384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89" name="Google Shape;389;p28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0" name="Google Shape;390;p28"/>
          <p:cNvSpPr txBox="1"/>
          <p:nvPr/>
        </p:nvSpPr>
        <p:spPr>
          <a:xfrm>
            <a:off x="2237550" y="3417375"/>
            <a:ext cx="5579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What about union?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7" name="Google Shape;397;p29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9" name="Google Shape;399;p29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01" name="Google Shape;401;p29"/>
          <p:cNvCxnSpPr>
            <a:stCxn id="396" idx="3"/>
            <a:endCxn id="397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9"/>
          <p:cNvCxnSpPr>
            <a:stCxn id="396" idx="5"/>
            <a:endCxn id="398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9"/>
          <p:cNvCxnSpPr>
            <a:stCxn id="397" idx="3"/>
            <a:endCxn id="399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9"/>
          <p:cNvCxnSpPr>
            <a:stCxn id="398" idx="5"/>
            <a:endCxn id="400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29"/>
          <p:cNvSpPr/>
          <p:nvPr/>
        </p:nvSpPr>
        <p:spPr>
          <a:xfrm>
            <a:off x="5099800" y="1932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6" name="Google Shape;406;p29"/>
          <p:cNvSpPr/>
          <p:nvPr/>
        </p:nvSpPr>
        <p:spPr>
          <a:xfrm>
            <a:off x="4187800" y="2574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7" name="Google Shape;407;p29"/>
          <p:cNvSpPr/>
          <p:nvPr/>
        </p:nvSpPr>
        <p:spPr>
          <a:xfrm>
            <a:off x="5986900" y="2540459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29"/>
          <p:cNvSpPr/>
          <p:nvPr/>
        </p:nvSpPr>
        <p:spPr>
          <a:xfrm>
            <a:off x="5087413" y="25747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9" name="Google Shape;409;p29"/>
          <p:cNvSpPr/>
          <p:nvPr/>
        </p:nvSpPr>
        <p:spPr>
          <a:xfrm>
            <a:off x="6375600" y="31490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10" name="Google Shape;410;p29"/>
          <p:cNvCxnSpPr>
            <a:stCxn id="405" idx="3"/>
            <a:endCxn id="406" idx="7"/>
          </p:cNvCxnSpPr>
          <p:nvPr/>
        </p:nvCxnSpPr>
        <p:spPr>
          <a:xfrm flipH="1">
            <a:off x="4576392" y="2313042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9"/>
          <p:cNvCxnSpPr>
            <a:stCxn id="405" idx="5"/>
            <a:endCxn id="407" idx="1"/>
          </p:cNvCxnSpPr>
          <p:nvPr/>
        </p:nvCxnSpPr>
        <p:spPr>
          <a:xfrm>
            <a:off x="5488508" y="2313042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9"/>
          <p:cNvCxnSpPr>
            <a:stCxn id="405" idx="4"/>
            <a:endCxn id="408" idx="0"/>
          </p:cNvCxnSpPr>
          <p:nvPr/>
        </p:nvCxnSpPr>
        <p:spPr>
          <a:xfrm flipH="1">
            <a:off x="5315200" y="2378284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9"/>
          <p:cNvCxnSpPr>
            <a:stCxn id="407" idx="5"/>
            <a:endCxn id="409" idx="0"/>
          </p:cNvCxnSpPr>
          <p:nvPr/>
        </p:nvCxnSpPr>
        <p:spPr>
          <a:xfrm>
            <a:off x="6375608" y="2920717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14" name="Google Shape;414;p29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15" name="Google Shape;415;p29"/>
          <p:cNvCxnSpPr>
            <a:stCxn id="396" idx="6"/>
            <a:endCxn id="405" idx="1"/>
          </p:cNvCxnSpPr>
          <p:nvPr/>
        </p:nvCxnSpPr>
        <p:spPr>
          <a:xfrm>
            <a:off x="2692950" y="1518800"/>
            <a:ext cx="2473500" cy="479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26" name="Google Shape;426;p30"/>
          <p:cNvCxnSpPr>
            <a:stCxn id="421" idx="3"/>
            <a:endCxn id="422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30"/>
          <p:cNvCxnSpPr>
            <a:stCxn id="421" idx="5"/>
            <a:endCxn id="423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0"/>
          <p:cNvCxnSpPr>
            <a:stCxn id="422" idx="3"/>
            <a:endCxn id="424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30"/>
          <p:cNvCxnSpPr>
            <a:stCxn id="423" idx="5"/>
            <a:endCxn id="425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30"/>
          <p:cNvSpPr/>
          <p:nvPr/>
        </p:nvSpPr>
        <p:spPr>
          <a:xfrm>
            <a:off x="5099800" y="1932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1" name="Google Shape;431;p30"/>
          <p:cNvSpPr/>
          <p:nvPr/>
        </p:nvSpPr>
        <p:spPr>
          <a:xfrm>
            <a:off x="4187800" y="2574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5986900" y="2540459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5087413" y="25747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4" name="Google Shape;434;p30"/>
          <p:cNvSpPr/>
          <p:nvPr/>
        </p:nvSpPr>
        <p:spPr>
          <a:xfrm>
            <a:off x="6375600" y="31490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35" name="Google Shape;435;p30"/>
          <p:cNvCxnSpPr>
            <a:stCxn id="430" idx="3"/>
            <a:endCxn id="431" idx="7"/>
          </p:cNvCxnSpPr>
          <p:nvPr/>
        </p:nvCxnSpPr>
        <p:spPr>
          <a:xfrm flipH="1">
            <a:off x="4576392" y="2313042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0"/>
          <p:cNvCxnSpPr>
            <a:stCxn id="430" idx="5"/>
            <a:endCxn id="432" idx="1"/>
          </p:cNvCxnSpPr>
          <p:nvPr/>
        </p:nvCxnSpPr>
        <p:spPr>
          <a:xfrm>
            <a:off x="5488508" y="2313042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0"/>
          <p:cNvCxnSpPr>
            <a:stCxn id="430" idx="4"/>
            <a:endCxn id="433" idx="0"/>
          </p:cNvCxnSpPr>
          <p:nvPr/>
        </p:nvCxnSpPr>
        <p:spPr>
          <a:xfrm flipH="1">
            <a:off x="5315200" y="2378284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0"/>
          <p:cNvCxnSpPr>
            <a:stCxn id="432" idx="5"/>
            <a:endCxn id="434" idx="0"/>
          </p:cNvCxnSpPr>
          <p:nvPr/>
        </p:nvCxnSpPr>
        <p:spPr>
          <a:xfrm>
            <a:off x="6375608" y="2920717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39" name="Google Shape;439;p30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40" name="Google Shape;440;p30"/>
          <p:cNvCxnSpPr>
            <a:stCxn id="421" idx="6"/>
            <a:endCxn id="430" idx="1"/>
          </p:cNvCxnSpPr>
          <p:nvPr/>
        </p:nvCxnSpPr>
        <p:spPr>
          <a:xfrm>
            <a:off x="2692950" y="1518800"/>
            <a:ext cx="2473500" cy="479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446" name="Google Shape;446;p31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8" name="Google Shape;448;p31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9" name="Google Shape;449;p31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0" name="Google Shape;450;p31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51" name="Google Shape;451;p31"/>
          <p:cNvCxnSpPr>
            <a:stCxn id="446" idx="3"/>
            <a:endCxn id="447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1"/>
          <p:cNvCxnSpPr>
            <a:stCxn id="446" idx="5"/>
            <a:endCxn id="448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1"/>
          <p:cNvCxnSpPr>
            <a:stCxn id="447" idx="3"/>
            <a:endCxn id="449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1"/>
          <p:cNvCxnSpPr>
            <a:stCxn id="448" idx="5"/>
            <a:endCxn id="450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31"/>
          <p:cNvSpPr/>
          <p:nvPr/>
        </p:nvSpPr>
        <p:spPr>
          <a:xfrm>
            <a:off x="5099800" y="1932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6" name="Google Shape;456;p31"/>
          <p:cNvSpPr/>
          <p:nvPr/>
        </p:nvSpPr>
        <p:spPr>
          <a:xfrm>
            <a:off x="4187800" y="2574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7" name="Google Shape;457;p31"/>
          <p:cNvSpPr/>
          <p:nvPr/>
        </p:nvSpPr>
        <p:spPr>
          <a:xfrm>
            <a:off x="5986900" y="2540459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8" name="Google Shape;458;p31"/>
          <p:cNvSpPr/>
          <p:nvPr/>
        </p:nvSpPr>
        <p:spPr>
          <a:xfrm>
            <a:off x="5087413" y="25747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6375600" y="31490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60" name="Google Shape;460;p31"/>
          <p:cNvCxnSpPr>
            <a:stCxn id="455" idx="3"/>
            <a:endCxn id="456" idx="7"/>
          </p:cNvCxnSpPr>
          <p:nvPr/>
        </p:nvCxnSpPr>
        <p:spPr>
          <a:xfrm flipH="1">
            <a:off x="4576392" y="2313042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1"/>
          <p:cNvCxnSpPr>
            <a:stCxn id="455" idx="5"/>
            <a:endCxn id="457" idx="1"/>
          </p:cNvCxnSpPr>
          <p:nvPr/>
        </p:nvCxnSpPr>
        <p:spPr>
          <a:xfrm>
            <a:off x="5488508" y="2313042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1"/>
          <p:cNvCxnSpPr>
            <a:stCxn id="455" idx="4"/>
            <a:endCxn id="458" idx="0"/>
          </p:cNvCxnSpPr>
          <p:nvPr/>
        </p:nvCxnSpPr>
        <p:spPr>
          <a:xfrm flipH="1">
            <a:off x="5315200" y="2378284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1"/>
          <p:cNvCxnSpPr>
            <a:stCxn id="457" idx="5"/>
            <a:endCxn id="459" idx="0"/>
          </p:cNvCxnSpPr>
          <p:nvPr/>
        </p:nvCxnSpPr>
        <p:spPr>
          <a:xfrm>
            <a:off x="6375608" y="2920717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64" name="Google Shape;464;p31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65" name="Google Shape;465;p31"/>
          <p:cNvCxnSpPr>
            <a:stCxn id="446" idx="6"/>
            <a:endCxn id="455" idx="1"/>
          </p:cNvCxnSpPr>
          <p:nvPr/>
        </p:nvCxnSpPr>
        <p:spPr>
          <a:xfrm>
            <a:off x="2692950" y="1518800"/>
            <a:ext cx="2473500" cy="479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1"/>
          <p:cNvCxnSpPr/>
          <p:nvPr/>
        </p:nvCxnSpPr>
        <p:spPr>
          <a:xfrm>
            <a:off x="3416854" y="3564396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31"/>
          <p:cNvSpPr/>
          <p:nvPr/>
        </p:nvSpPr>
        <p:spPr>
          <a:xfrm>
            <a:off x="1937301" y="3597850"/>
            <a:ext cx="1455860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68" name="Google Shape;468;p31"/>
          <p:cNvSpPr/>
          <p:nvPr/>
        </p:nvSpPr>
        <p:spPr>
          <a:xfrm>
            <a:off x="1266175" y="3597850"/>
            <a:ext cx="700176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Review: Connected Components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Essentially answers the question “which nodes are reachable from here”?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559350" y="1859925"/>
            <a:ext cx="7376100" cy="2975300"/>
            <a:chOff x="559350" y="1859925"/>
            <a:chExt cx="7376100" cy="2975300"/>
          </a:xfrm>
        </p:grpSpPr>
        <p:sp>
          <p:nvSpPr>
            <p:cNvPr id="62" name="Google Shape;62;p14"/>
            <p:cNvSpPr/>
            <p:nvPr/>
          </p:nvSpPr>
          <p:spPr>
            <a:xfrm>
              <a:off x="2085825" y="325032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2841225" y="247352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418700" y="325032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263075" y="421167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147025" y="307897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764025" y="185992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430475" y="361602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916950" y="4158950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305025" y="446952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238100" y="247352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569750" y="2571750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475025" y="429982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59350" y="3793250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14"/>
            <p:cNvCxnSpPr>
              <a:stCxn id="71" idx="5"/>
              <a:endCxn id="62" idx="2"/>
            </p:cNvCxnSpPr>
            <p:nvPr/>
          </p:nvCxnSpPr>
          <p:spPr>
            <a:xfrm>
              <a:off x="1550244" y="2785669"/>
              <a:ext cx="535500" cy="647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4"/>
            <p:cNvCxnSpPr>
              <a:stCxn id="63" idx="3"/>
              <a:endCxn id="62" idx="7"/>
            </p:cNvCxnSpPr>
            <p:nvPr/>
          </p:nvCxnSpPr>
          <p:spPr>
            <a:xfrm flipH="1">
              <a:off x="2397981" y="2785669"/>
              <a:ext cx="496800" cy="518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4"/>
            <p:cNvCxnSpPr>
              <a:stCxn id="63" idx="5"/>
              <a:endCxn id="64" idx="1"/>
            </p:cNvCxnSpPr>
            <p:nvPr/>
          </p:nvCxnSpPr>
          <p:spPr>
            <a:xfrm>
              <a:off x="3153369" y="2785669"/>
              <a:ext cx="318900" cy="518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4"/>
            <p:cNvCxnSpPr>
              <a:stCxn id="64" idx="4"/>
              <a:endCxn id="70" idx="0"/>
            </p:cNvCxnSpPr>
            <p:nvPr/>
          </p:nvCxnSpPr>
          <p:spPr>
            <a:xfrm flipH="1">
              <a:off x="3487850" y="3616025"/>
              <a:ext cx="113700" cy="853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4"/>
            <p:cNvCxnSpPr>
              <a:stCxn id="64" idx="5"/>
              <a:endCxn id="65" idx="0"/>
            </p:cNvCxnSpPr>
            <p:nvPr/>
          </p:nvCxnSpPr>
          <p:spPr>
            <a:xfrm>
              <a:off x="3730844" y="3562469"/>
              <a:ext cx="715200" cy="649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4"/>
            <p:cNvCxnSpPr>
              <a:stCxn id="65" idx="6"/>
              <a:endCxn id="73" idx="2"/>
            </p:cNvCxnSpPr>
            <p:nvPr/>
          </p:nvCxnSpPr>
          <p:spPr>
            <a:xfrm>
              <a:off x="4628775" y="4394525"/>
              <a:ext cx="2846400" cy="88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4"/>
            <p:cNvCxnSpPr>
              <a:stCxn id="74" idx="6"/>
              <a:endCxn id="69" idx="2"/>
            </p:cNvCxnSpPr>
            <p:nvPr/>
          </p:nvCxnSpPr>
          <p:spPr>
            <a:xfrm>
              <a:off x="925050" y="3976100"/>
              <a:ext cx="991800" cy="365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4"/>
            <p:cNvCxnSpPr>
              <a:stCxn id="67" idx="4"/>
              <a:endCxn id="66" idx="7"/>
            </p:cNvCxnSpPr>
            <p:nvPr/>
          </p:nvCxnSpPr>
          <p:spPr>
            <a:xfrm flipH="1">
              <a:off x="5459075" y="2225625"/>
              <a:ext cx="487800" cy="906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4"/>
            <p:cNvCxnSpPr>
              <a:stCxn id="67" idx="6"/>
              <a:endCxn id="72" idx="2"/>
            </p:cNvCxnSpPr>
            <p:nvPr/>
          </p:nvCxnSpPr>
          <p:spPr>
            <a:xfrm>
              <a:off x="6129725" y="2042775"/>
              <a:ext cx="1440000" cy="711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4"/>
            <p:cNvCxnSpPr>
              <a:stCxn id="66" idx="6"/>
              <a:endCxn id="68" idx="1"/>
            </p:cNvCxnSpPr>
            <p:nvPr/>
          </p:nvCxnSpPr>
          <p:spPr>
            <a:xfrm>
              <a:off x="5512725" y="3261825"/>
              <a:ext cx="971400" cy="407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4"/>
            <p:cNvCxnSpPr>
              <a:stCxn id="67" idx="5"/>
              <a:endCxn id="68" idx="0"/>
            </p:cNvCxnSpPr>
            <p:nvPr/>
          </p:nvCxnSpPr>
          <p:spPr>
            <a:xfrm>
              <a:off x="6076169" y="2172069"/>
              <a:ext cx="537300" cy="1443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4"/>
            <p:cNvCxnSpPr>
              <a:stCxn id="72" idx="3"/>
              <a:endCxn id="68" idx="7"/>
            </p:cNvCxnSpPr>
            <p:nvPr/>
          </p:nvCxnSpPr>
          <p:spPr>
            <a:xfrm flipH="1">
              <a:off x="6742506" y="2883894"/>
              <a:ext cx="880800" cy="785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" name="Google Shape;87;p14"/>
          <p:cNvGrpSpPr/>
          <p:nvPr/>
        </p:nvGrpSpPr>
        <p:grpSpPr>
          <a:xfrm>
            <a:off x="374229" y="1619704"/>
            <a:ext cx="7799080" cy="3486194"/>
            <a:chOff x="374229" y="1619704"/>
            <a:chExt cx="7799080" cy="3486194"/>
          </a:xfrm>
        </p:grpSpPr>
        <p:sp>
          <p:nvSpPr>
            <p:cNvPr id="88" name="Google Shape;88;p14"/>
            <p:cNvSpPr/>
            <p:nvPr/>
          </p:nvSpPr>
          <p:spPr>
            <a:xfrm>
              <a:off x="374229" y="3586425"/>
              <a:ext cx="2366250" cy="1182775"/>
            </a:xfrm>
            <a:custGeom>
              <a:rect b="b" l="l" r="r" t="t"/>
              <a:pathLst>
                <a:path extrusionOk="0" h="47311" w="94650">
                  <a:moveTo>
                    <a:pt x="10733" y="0"/>
                  </a:moveTo>
                  <a:cubicBezTo>
                    <a:pt x="30294" y="5753"/>
                    <a:pt x="50325" y="10220"/>
                    <a:pt x="69255" y="17794"/>
                  </a:cubicBezTo>
                  <a:cubicBezTo>
                    <a:pt x="72595" y="19130"/>
                    <a:pt x="76591" y="18039"/>
                    <a:pt x="79931" y="19375"/>
                  </a:cubicBezTo>
                  <a:cubicBezTo>
                    <a:pt x="86344" y="21941"/>
                    <a:pt x="97784" y="29176"/>
                    <a:pt x="93770" y="34797"/>
                  </a:cubicBezTo>
                  <a:cubicBezTo>
                    <a:pt x="88861" y="41670"/>
                    <a:pt x="78835" y="43750"/>
                    <a:pt x="70441" y="44682"/>
                  </a:cubicBezTo>
                  <a:cubicBezTo>
                    <a:pt x="61368" y="45689"/>
                    <a:pt x="52241" y="47965"/>
                    <a:pt x="43157" y="47055"/>
                  </a:cubicBezTo>
                  <a:cubicBezTo>
                    <a:pt x="38091" y="46548"/>
                    <a:pt x="33752" y="43129"/>
                    <a:pt x="28922" y="41519"/>
                  </a:cubicBezTo>
                  <a:cubicBezTo>
                    <a:pt x="23386" y="39674"/>
                    <a:pt x="17534" y="38593"/>
                    <a:pt x="12315" y="35983"/>
                  </a:cubicBezTo>
                  <a:cubicBezTo>
                    <a:pt x="2283" y="30967"/>
                    <a:pt x="-1871" y="15231"/>
                    <a:pt x="848" y="4350"/>
                  </a:cubicBezTo>
                  <a:cubicBezTo>
                    <a:pt x="1649" y="1143"/>
                    <a:pt x="6636" y="395"/>
                    <a:pt x="9942" y="395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9" name="Google Shape;89;p14"/>
            <p:cNvSpPr/>
            <p:nvPr/>
          </p:nvSpPr>
          <p:spPr>
            <a:xfrm>
              <a:off x="1087788" y="2127248"/>
              <a:ext cx="6901650" cy="2978650"/>
            </a:xfrm>
            <a:custGeom>
              <a:rect b="b" l="l" r="r" t="t"/>
              <a:pathLst>
                <a:path extrusionOk="0" h="119146" w="276066">
                  <a:moveTo>
                    <a:pt x="7497" y="8940"/>
                  </a:moveTo>
                  <a:cubicBezTo>
                    <a:pt x="20735" y="8940"/>
                    <a:pt x="33189" y="2415"/>
                    <a:pt x="46247" y="241"/>
                  </a:cubicBezTo>
                  <a:cubicBezTo>
                    <a:pt x="52040" y="-723"/>
                    <a:pt x="57794" y="2521"/>
                    <a:pt x="63646" y="3009"/>
                  </a:cubicBezTo>
                  <a:cubicBezTo>
                    <a:pt x="76452" y="4078"/>
                    <a:pt x="89140" y="6613"/>
                    <a:pt x="101606" y="9731"/>
                  </a:cubicBezTo>
                  <a:cubicBezTo>
                    <a:pt x="107043" y="11091"/>
                    <a:pt x="110671" y="16497"/>
                    <a:pt x="114259" y="20802"/>
                  </a:cubicBezTo>
                  <a:cubicBezTo>
                    <a:pt x="120861" y="28725"/>
                    <a:pt x="127913" y="36342"/>
                    <a:pt x="133634" y="44923"/>
                  </a:cubicBezTo>
                  <a:cubicBezTo>
                    <a:pt x="137437" y="50627"/>
                    <a:pt x="145000" y="52729"/>
                    <a:pt x="149847" y="57576"/>
                  </a:cubicBezTo>
                  <a:cubicBezTo>
                    <a:pt x="156043" y="63772"/>
                    <a:pt x="161314" y="71254"/>
                    <a:pt x="168827" y="75765"/>
                  </a:cubicBezTo>
                  <a:cubicBezTo>
                    <a:pt x="173158" y="78365"/>
                    <a:pt x="178556" y="78494"/>
                    <a:pt x="183457" y="79719"/>
                  </a:cubicBezTo>
                  <a:cubicBezTo>
                    <a:pt x="197509" y="83233"/>
                    <a:pt x="212161" y="86853"/>
                    <a:pt x="226557" y="85255"/>
                  </a:cubicBezTo>
                  <a:cubicBezTo>
                    <a:pt x="236665" y="84133"/>
                    <a:pt x="247138" y="80808"/>
                    <a:pt x="257004" y="83278"/>
                  </a:cubicBezTo>
                  <a:cubicBezTo>
                    <a:pt x="263184" y="84825"/>
                    <a:pt x="270580" y="86091"/>
                    <a:pt x="274403" y="91187"/>
                  </a:cubicBezTo>
                  <a:cubicBezTo>
                    <a:pt x="277409" y="95195"/>
                    <a:pt x="275592" y="101459"/>
                    <a:pt x="274007" y="106212"/>
                  </a:cubicBezTo>
                  <a:cubicBezTo>
                    <a:pt x="271216" y="114582"/>
                    <a:pt x="257074" y="111565"/>
                    <a:pt x="248305" y="112539"/>
                  </a:cubicBezTo>
                  <a:cubicBezTo>
                    <a:pt x="224774" y="115151"/>
                    <a:pt x="200964" y="109953"/>
                    <a:pt x="177526" y="106608"/>
                  </a:cubicBezTo>
                  <a:cubicBezTo>
                    <a:pt x="167177" y="105131"/>
                    <a:pt x="159022" y="117484"/>
                    <a:pt x="148660" y="118866"/>
                  </a:cubicBezTo>
                  <a:cubicBezTo>
                    <a:pt x="136589" y="120476"/>
                    <a:pt x="124733" y="114259"/>
                    <a:pt x="112677" y="112539"/>
                  </a:cubicBezTo>
                  <a:cubicBezTo>
                    <a:pt x="104354" y="111351"/>
                    <a:pt x="96011" y="118140"/>
                    <a:pt x="87766" y="116493"/>
                  </a:cubicBezTo>
                  <a:cubicBezTo>
                    <a:pt x="82492" y="115439"/>
                    <a:pt x="83021" y="106450"/>
                    <a:pt x="83021" y="101072"/>
                  </a:cubicBezTo>
                  <a:cubicBezTo>
                    <a:pt x="83021" y="95938"/>
                    <a:pt x="78149" y="92030"/>
                    <a:pt x="75508" y="87628"/>
                  </a:cubicBezTo>
                  <a:cubicBezTo>
                    <a:pt x="73718" y="84644"/>
                    <a:pt x="74055" y="80068"/>
                    <a:pt x="71159" y="78138"/>
                  </a:cubicBezTo>
                  <a:cubicBezTo>
                    <a:pt x="65643" y="74462"/>
                    <a:pt x="57863" y="75617"/>
                    <a:pt x="52179" y="72207"/>
                  </a:cubicBezTo>
                  <a:cubicBezTo>
                    <a:pt x="48127" y="69776"/>
                    <a:pt x="43791" y="67447"/>
                    <a:pt x="39130" y="66671"/>
                  </a:cubicBezTo>
                  <a:cubicBezTo>
                    <a:pt x="32428" y="65555"/>
                    <a:pt x="24974" y="64694"/>
                    <a:pt x="19755" y="60344"/>
                  </a:cubicBezTo>
                  <a:cubicBezTo>
                    <a:pt x="8842" y="51248"/>
                    <a:pt x="-1960" y="36396"/>
                    <a:pt x="379" y="22384"/>
                  </a:cubicBezTo>
                  <a:cubicBezTo>
                    <a:pt x="1270" y="17047"/>
                    <a:pt x="7052" y="13778"/>
                    <a:pt x="9474" y="894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" name="Google Shape;90;p14"/>
            <p:cNvSpPr/>
            <p:nvPr/>
          </p:nvSpPr>
          <p:spPr>
            <a:xfrm>
              <a:off x="4955159" y="1619704"/>
              <a:ext cx="3218150" cy="2500525"/>
            </a:xfrm>
            <a:custGeom>
              <a:rect b="b" l="l" r="r" t="t"/>
              <a:pathLst>
                <a:path extrusionOk="0" h="100021" w="128726">
                  <a:moveTo>
                    <a:pt x="19668" y="13425"/>
                  </a:moveTo>
                  <a:cubicBezTo>
                    <a:pt x="22556" y="8888"/>
                    <a:pt x="24122" y="2265"/>
                    <a:pt x="29158" y="377"/>
                  </a:cubicBezTo>
                  <a:cubicBezTo>
                    <a:pt x="33178" y="-1130"/>
                    <a:pt x="37123" y="4331"/>
                    <a:pt x="41416" y="4331"/>
                  </a:cubicBezTo>
                  <a:cubicBezTo>
                    <a:pt x="47876" y="4331"/>
                    <a:pt x="54436" y="2781"/>
                    <a:pt x="60792" y="3935"/>
                  </a:cubicBezTo>
                  <a:cubicBezTo>
                    <a:pt x="73502" y="6243"/>
                    <a:pt x="88070" y="2826"/>
                    <a:pt x="99147" y="9471"/>
                  </a:cubicBezTo>
                  <a:cubicBezTo>
                    <a:pt x="102188" y="11295"/>
                    <a:pt x="103557" y="15088"/>
                    <a:pt x="106264" y="17379"/>
                  </a:cubicBezTo>
                  <a:cubicBezTo>
                    <a:pt x="111984" y="22220"/>
                    <a:pt x="119946" y="25107"/>
                    <a:pt x="123663" y="31614"/>
                  </a:cubicBezTo>
                  <a:cubicBezTo>
                    <a:pt x="129095" y="41125"/>
                    <a:pt x="130679" y="54925"/>
                    <a:pt x="125244" y="64434"/>
                  </a:cubicBezTo>
                  <a:cubicBezTo>
                    <a:pt x="119043" y="75283"/>
                    <a:pt x="106382" y="81071"/>
                    <a:pt x="95588" y="87368"/>
                  </a:cubicBezTo>
                  <a:cubicBezTo>
                    <a:pt x="87846" y="91884"/>
                    <a:pt x="80826" y="100021"/>
                    <a:pt x="71863" y="100021"/>
                  </a:cubicBezTo>
                  <a:cubicBezTo>
                    <a:pt x="63151" y="100021"/>
                    <a:pt x="54538" y="97670"/>
                    <a:pt x="46161" y="95276"/>
                  </a:cubicBezTo>
                  <a:cubicBezTo>
                    <a:pt x="42035" y="94097"/>
                    <a:pt x="37000" y="95398"/>
                    <a:pt x="33508" y="92904"/>
                  </a:cubicBezTo>
                  <a:cubicBezTo>
                    <a:pt x="30626" y="90846"/>
                    <a:pt x="28684" y="87696"/>
                    <a:pt x="25995" y="85391"/>
                  </a:cubicBezTo>
                  <a:cubicBezTo>
                    <a:pt x="20383" y="80580"/>
                    <a:pt x="10658" y="82315"/>
                    <a:pt x="5433" y="77087"/>
                  </a:cubicBezTo>
                  <a:cubicBezTo>
                    <a:pt x="1809" y="73461"/>
                    <a:pt x="-1333" y="67169"/>
                    <a:pt x="688" y="62457"/>
                  </a:cubicBezTo>
                  <a:cubicBezTo>
                    <a:pt x="1900" y="59632"/>
                    <a:pt x="4383" y="57438"/>
                    <a:pt x="5433" y="54549"/>
                  </a:cubicBezTo>
                  <a:cubicBezTo>
                    <a:pt x="9620" y="43028"/>
                    <a:pt x="5911" y="26159"/>
                    <a:pt x="16110" y="19357"/>
                  </a:cubicBezTo>
                  <a:cubicBezTo>
                    <a:pt x="18517" y="17751"/>
                    <a:pt x="17870" y="13137"/>
                    <a:pt x="20459" y="11844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5" name="Google Shape;475;p32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8" name="Google Shape;478;p32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79" name="Google Shape;479;p32"/>
          <p:cNvCxnSpPr>
            <a:stCxn id="474" idx="3"/>
            <a:endCxn id="475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2"/>
          <p:cNvCxnSpPr>
            <a:stCxn id="474" idx="5"/>
            <a:endCxn id="476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2"/>
          <p:cNvCxnSpPr>
            <a:stCxn id="475" idx="3"/>
            <a:endCxn id="477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2"/>
          <p:cNvCxnSpPr>
            <a:stCxn id="476" idx="5"/>
            <a:endCxn id="478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32"/>
          <p:cNvSpPr/>
          <p:nvPr/>
        </p:nvSpPr>
        <p:spPr>
          <a:xfrm>
            <a:off x="5099800" y="1932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4" name="Google Shape;484;p32"/>
          <p:cNvSpPr/>
          <p:nvPr/>
        </p:nvSpPr>
        <p:spPr>
          <a:xfrm>
            <a:off x="4187800" y="2574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5" name="Google Shape;485;p32"/>
          <p:cNvSpPr/>
          <p:nvPr/>
        </p:nvSpPr>
        <p:spPr>
          <a:xfrm>
            <a:off x="5986900" y="2540459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6" name="Google Shape;486;p32"/>
          <p:cNvSpPr/>
          <p:nvPr/>
        </p:nvSpPr>
        <p:spPr>
          <a:xfrm>
            <a:off x="5087413" y="25747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6375600" y="31490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88" name="Google Shape;488;p32"/>
          <p:cNvCxnSpPr>
            <a:stCxn id="483" idx="3"/>
            <a:endCxn id="484" idx="7"/>
          </p:cNvCxnSpPr>
          <p:nvPr/>
        </p:nvCxnSpPr>
        <p:spPr>
          <a:xfrm flipH="1">
            <a:off x="4576392" y="2313042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2"/>
          <p:cNvCxnSpPr>
            <a:stCxn id="483" idx="5"/>
            <a:endCxn id="485" idx="1"/>
          </p:cNvCxnSpPr>
          <p:nvPr/>
        </p:nvCxnSpPr>
        <p:spPr>
          <a:xfrm>
            <a:off x="5488508" y="2313042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32"/>
          <p:cNvCxnSpPr>
            <a:stCxn id="483" idx="4"/>
            <a:endCxn id="486" idx="0"/>
          </p:cNvCxnSpPr>
          <p:nvPr/>
        </p:nvCxnSpPr>
        <p:spPr>
          <a:xfrm flipH="1">
            <a:off x="5315200" y="2378284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32"/>
          <p:cNvCxnSpPr>
            <a:stCxn id="485" idx="5"/>
            <a:endCxn id="487" idx="0"/>
          </p:cNvCxnSpPr>
          <p:nvPr/>
        </p:nvCxnSpPr>
        <p:spPr>
          <a:xfrm>
            <a:off x="6375608" y="2920717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92" name="Google Shape;492;p32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93" name="Google Shape;493;p32"/>
          <p:cNvCxnSpPr>
            <a:stCxn id="474" idx="6"/>
            <a:endCxn id="483" idx="1"/>
          </p:cNvCxnSpPr>
          <p:nvPr/>
        </p:nvCxnSpPr>
        <p:spPr>
          <a:xfrm>
            <a:off x="2692950" y="1518800"/>
            <a:ext cx="2473500" cy="479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2"/>
          <p:cNvCxnSpPr/>
          <p:nvPr/>
        </p:nvCxnSpPr>
        <p:spPr>
          <a:xfrm>
            <a:off x="3416854" y="3564396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32"/>
          <p:cNvSpPr/>
          <p:nvPr/>
        </p:nvSpPr>
        <p:spPr>
          <a:xfrm>
            <a:off x="1937301" y="3597850"/>
            <a:ext cx="1455860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96" name="Google Shape;496;p32"/>
          <p:cNvSpPr/>
          <p:nvPr/>
        </p:nvSpPr>
        <p:spPr>
          <a:xfrm>
            <a:off x="1266175" y="3597850"/>
            <a:ext cx="700176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/>
          <p:nvPr/>
        </p:nvSpPr>
        <p:spPr>
          <a:xfrm>
            <a:off x="1266169" y="3597150"/>
            <a:ext cx="3580608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02" name="Google Shape;5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503" name="Google Shape;503;p33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4" name="Google Shape;504;p33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5" name="Google Shape;505;p33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6" name="Google Shape;506;p33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7" name="Google Shape;507;p33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08" name="Google Shape;508;p33"/>
          <p:cNvCxnSpPr>
            <a:stCxn id="503" idx="3"/>
            <a:endCxn id="504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3"/>
          <p:cNvCxnSpPr>
            <a:stCxn id="503" idx="5"/>
            <a:endCxn id="505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33"/>
          <p:cNvCxnSpPr>
            <a:stCxn id="504" idx="3"/>
            <a:endCxn id="506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33"/>
          <p:cNvCxnSpPr>
            <a:stCxn id="505" idx="5"/>
            <a:endCxn id="507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33"/>
          <p:cNvSpPr/>
          <p:nvPr/>
        </p:nvSpPr>
        <p:spPr>
          <a:xfrm>
            <a:off x="5099800" y="1932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4187800" y="2574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4" name="Google Shape;514;p33"/>
          <p:cNvSpPr/>
          <p:nvPr/>
        </p:nvSpPr>
        <p:spPr>
          <a:xfrm>
            <a:off x="5986900" y="2540459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5" name="Google Shape;515;p33"/>
          <p:cNvSpPr/>
          <p:nvPr/>
        </p:nvSpPr>
        <p:spPr>
          <a:xfrm>
            <a:off x="5087413" y="25747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6" name="Google Shape;516;p33"/>
          <p:cNvSpPr/>
          <p:nvPr/>
        </p:nvSpPr>
        <p:spPr>
          <a:xfrm>
            <a:off x="6375600" y="31490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33"/>
          <p:cNvCxnSpPr>
            <a:stCxn id="512" idx="3"/>
            <a:endCxn id="513" idx="7"/>
          </p:cNvCxnSpPr>
          <p:nvPr/>
        </p:nvCxnSpPr>
        <p:spPr>
          <a:xfrm flipH="1">
            <a:off x="4576392" y="2313042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33"/>
          <p:cNvCxnSpPr>
            <a:stCxn id="512" idx="5"/>
            <a:endCxn id="514" idx="1"/>
          </p:cNvCxnSpPr>
          <p:nvPr/>
        </p:nvCxnSpPr>
        <p:spPr>
          <a:xfrm>
            <a:off x="5488508" y="2313042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3"/>
          <p:cNvCxnSpPr>
            <a:stCxn id="512" idx="4"/>
            <a:endCxn id="515" idx="0"/>
          </p:cNvCxnSpPr>
          <p:nvPr/>
        </p:nvCxnSpPr>
        <p:spPr>
          <a:xfrm flipH="1">
            <a:off x="5315200" y="2378284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3"/>
          <p:cNvCxnSpPr>
            <a:stCxn id="514" idx="5"/>
            <a:endCxn id="516" idx="0"/>
          </p:cNvCxnSpPr>
          <p:nvPr/>
        </p:nvCxnSpPr>
        <p:spPr>
          <a:xfrm>
            <a:off x="6375608" y="2920717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21" name="Google Shape;521;p33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2" name="Google Shape;522;p33"/>
          <p:cNvCxnSpPr>
            <a:stCxn id="503" idx="6"/>
            <a:endCxn id="512" idx="1"/>
          </p:cNvCxnSpPr>
          <p:nvPr/>
        </p:nvCxnSpPr>
        <p:spPr>
          <a:xfrm>
            <a:off x="2692950" y="1518800"/>
            <a:ext cx="2473500" cy="479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3"/>
          <p:cNvCxnSpPr/>
          <p:nvPr/>
        </p:nvCxnSpPr>
        <p:spPr>
          <a:xfrm>
            <a:off x="7773179" y="3564396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33"/>
          <p:cNvSpPr/>
          <p:nvPr/>
        </p:nvSpPr>
        <p:spPr>
          <a:xfrm>
            <a:off x="7027025" y="3597850"/>
            <a:ext cx="700176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25" name="Google Shape;525;p33"/>
          <p:cNvSpPr/>
          <p:nvPr/>
        </p:nvSpPr>
        <p:spPr>
          <a:xfrm>
            <a:off x="4867347" y="3612300"/>
            <a:ext cx="2113706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</a:t>
            </a:r>
            <a:endParaRPr/>
          </a:p>
        </p:txBody>
      </p:sp>
      <p:sp>
        <p:nvSpPr>
          <p:cNvPr id="531" name="Google Shape;53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Merge method is as easy as making the root of one tree a child of the root of another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our data structure, this just means changing a single value in the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Union may not be called on the roots, so generally Union requires calls to Find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Implementation</a:t>
            </a:r>
            <a:endParaRPr/>
          </a:p>
        </p:txBody>
      </p:sp>
      <p:sp>
        <p:nvSpPr>
          <p:cNvPr id="537" name="Google Shape;53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#`s` is a list representing the partitions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#`e` is the ID of a particular element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ef find(s, e):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 = s[e]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e == p: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return 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eturn find(s, p)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Implementation</a:t>
            </a:r>
            <a:endParaRPr/>
          </a:p>
        </p:txBody>
      </p:sp>
      <p:sp>
        <p:nvSpPr>
          <p:cNvPr id="543" name="Google Shape;543;p36"/>
          <p:cNvSpPr txBox="1"/>
          <p:nvPr>
            <p:ph idx="1" type="body"/>
          </p:nvPr>
        </p:nvSpPr>
        <p:spPr>
          <a:xfrm>
            <a:off x="311700" y="1152475"/>
            <a:ext cx="86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#`s` is a list representing the partitions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#`e1` and `e2	` are element IDs in partitions we wish to merge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union(s, e1, e2):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r1 = find(s, e1)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r2 = find(s, e2)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s[r2] = 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Complexity Analysis</a:t>
            </a:r>
            <a:endParaRPr/>
          </a:p>
        </p:txBody>
      </p:sp>
      <p:sp>
        <p:nvSpPr>
          <p:cNvPr id="549" name="Google Shape;54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Space: </a:t>
            </a:r>
            <a:r>
              <a:rPr i="1" lang="en"/>
              <a:t>O(n)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we need this new array to store the partitions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worst-case runtime: </a:t>
            </a:r>
            <a:r>
              <a:rPr i="1" lang="en"/>
              <a:t>O(n)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walk up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guarantee the tree is balanced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Union worst-case runtime: </a:t>
            </a:r>
            <a:r>
              <a:rPr i="1" lang="en"/>
              <a:t>O(n)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Relies on Find, so can’t be any better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do better?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space, 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runtime, yes!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Improving Runtime</a:t>
            </a:r>
            <a:endParaRPr/>
          </a:p>
        </p:txBody>
      </p:sp>
      <p:sp>
        <p:nvSpPr>
          <p:cNvPr id="555" name="Google Shape;555;p38"/>
          <p:cNvSpPr txBox="1"/>
          <p:nvPr>
            <p:ph idx="1" type="body"/>
          </p:nvPr>
        </p:nvSpPr>
        <p:spPr>
          <a:xfrm>
            <a:off x="311700" y="1152475"/>
            <a:ext cx="85206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Insight: for any given node, all we really care about is the root of its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words, the nodes in between don’t matter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Best-case scenario is a very “flat”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Fewer “hops” during Find</a:t>
            </a:r>
            <a:endParaRPr/>
          </a:p>
        </p:txBody>
      </p:sp>
      <p:grpSp>
        <p:nvGrpSpPr>
          <p:cNvPr id="556" name="Google Shape;556;p38"/>
          <p:cNvGrpSpPr/>
          <p:nvPr/>
        </p:nvGrpSpPr>
        <p:grpSpPr>
          <a:xfrm>
            <a:off x="1238450" y="2571750"/>
            <a:ext cx="2254575" cy="1729593"/>
            <a:chOff x="1238450" y="2571750"/>
            <a:chExt cx="2254575" cy="1729593"/>
          </a:xfrm>
        </p:grpSpPr>
        <p:sp>
          <p:nvSpPr>
            <p:cNvPr id="557" name="Google Shape;557;p38"/>
            <p:cNvSpPr/>
            <p:nvPr/>
          </p:nvSpPr>
          <p:spPr>
            <a:xfrm>
              <a:off x="2150375" y="2571750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0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1627150" y="317942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2648925" y="317942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2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238450" y="3855843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3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3037625" y="3855843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4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562" name="Google Shape;562;p38"/>
            <p:cNvCxnSpPr>
              <a:stCxn id="557" idx="3"/>
              <a:endCxn id="558" idx="7"/>
            </p:cNvCxnSpPr>
            <p:nvPr/>
          </p:nvCxnSpPr>
          <p:spPr>
            <a:xfrm flipH="1">
              <a:off x="2015767" y="2952008"/>
              <a:ext cx="2013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38"/>
            <p:cNvCxnSpPr>
              <a:stCxn id="557" idx="5"/>
              <a:endCxn id="559" idx="1"/>
            </p:cNvCxnSpPr>
            <p:nvPr/>
          </p:nvCxnSpPr>
          <p:spPr>
            <a:xfrm>
              <a:off x="2539083" y="2952008"/>
              <a:ext cx="1764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38"/>
            <p:cNvCxnSpPr>
              <a:stCxn id="558" idx="3"/>
              <a:endCxn id="560" idx="0"/>
            </p:cNvCxnSpPr>
            <p:nvPr/>
          </p:nvCxnSpPr>
          <p:spPr>
            <a:xfrm flipH="1">
              <a:off x="1466142" y="3559683"/>
              <a:ext cx="227700" cy="296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38"/>
            <p:cNvCxnSpPr>
              <a:stCxn id="559" idx="5"/>
              <a:endCxn id="561" idx="0"/>
            </p:cNvCxnSpPr>
            <p:nvPr/>
          </p:nvCxnSpPr>
          <p:spPr>
            <a:xfrm>
              <a:off x="3037633" y="3559683"/>
              <a:ext cx="227700" cy="296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6" name="Google Shape;566;p38"/>
          <p:cNvGrpSpPr/>
          <p:nvPr/>
        </p:nvGrpSpPr>
        <p:grpSpPr>
          <a:xfrm>
            <a:off x="5633450" y="2537375"/>
            <a:ext cx="2746100" cy="1392350"/>
            <a:chOff x="5633450" y="2537375"/>
            <a:chExt cx="2746100" cy="1392350"/>
          </a:xfrm>
        </p:grpSpPr>
        <p:sp>
          <p:nvSpPr>
            <p:cNvPr id="567" name="Google Shape;567;p38"/>
            <p:cNvSpPr/>
            <p:nvPr/>
          </p:nvSpPr>
          <p:spPr>
            <a:xfrm>
              <a:off x="6816650" y="253737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0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5633450" y="348422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7924150" y="348417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2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7500" y="3484168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3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214150" y="3484168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4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572" name="Google Shape;572;p38"/>
            <p:cNvCxnSpPr>
              <a:stCxn id="567" idx="3"/>
              <a:endCxn id="568" idx="7"/>
            </p:cNvCxnSpPr>
            <p:nvPr/>
          </p:nvCxnSpPr>
          <p:spPr>
            <a:xfrm flipH="1">
              <a:off x="6022042" y="2917633"/>
              <a:ext cx="861300" cy="631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38"/>
            <p:cNvCxnSpPr>
              <a:stCxn id="567" idx="5"/>
              <a:endCxn id="569" idx="1"/>
            </p:cNvCxnSpPr>
            <p:nvPr/>
          </p:nvCxnSpPr>
          <p:spPr>
            <a:xfrm>
              <a:off x="7205358" y="2917633"/>
              <a:ext cx="785400" cy="631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38"/>
            <p:cNvCxnSpPr>
              <a:stCxn id="567" idx="4"/>
              <a:endCxn id="570" idx="0"/>
            </p:cNvCxnSpPr>
            <p:nvPr/>
          </p:nvCxnSpPr>
          <p:spPr>
            <a:xfrm flipH="1">
              <a:off x="6685250" y="2982875"/>
              <a:ext cx="359100" cy="50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38"/>
            <p:cNvCxnSpPr>
              <a:stCxn id="567" idx="4"/>
              <a:endCxn id="571" idx="0"/>
            </p:cNvCxnSpPr>
            <p:nvPr/>
          </p:nvCxnSpPr>
          <p:spPr>
            <a:xfrm>
              <a:off x="7044350" y="2982875"/>
              <a:ext cx="397500" cy="50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76" name="Google Shape;576;p38"/>
          <p:cNvCxnSpPr/>
          <p:nvPr/>
        </p:nvCxnSpPr>
        <p:spPr>
          <a:xfrm>
            <a:off x="4019875" y="3213950"/>
            <a:ext cx="997800" cy="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77" name="Google Shape;577;p38"/>
          <p:cNvGraphicFramePr/>
          <p:nvPr/>
        </p:nvGraphicFramePr>
        <p:xfrm>
          <a:off x="787825" y="453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668050"/>
                <a:gridCol w="668050"/>
                <a:gridCol w="668050"/>
                <a:gridCol w="668050"/>
                <a:gridCol w="668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8" name="Google Shape;578;p38"/>
          <p:cNvGraphicFramePr/>
          <p:nvPr/>
        </p:nvGraphicFramePr>
        <p:xfrm>
          <a:off x="5348825" y="453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668050"/>
                <a:gridCol w="668050"/>
                <a:gridCol w="668050"/>
                <a:gridCol w="668050"/>
                <a:gridCol w="668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Improving Runtime</a:t>
            </a:r>
            <a:endParaRPr/>
          </a:p>
        </p:txBody>
      </p:sp>
      <p:sp>
        <p:nvSpPr>
          <p:cNvPr id="584" name="Google Shape;584;p39"/>
          <p:cNvSpPr txBox="1"/>
          <p:nvPr>
            <p:ph idx="1" type="body"/>
          </p:nvPr>
        </p:nvSpPr>
        <p:spPr>
          <a:xfrm>
            <a:off x="311700" y="1152475"/>
            <a:ext cx="49851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Insight: Union is not commutative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to keep resulting tree as “flat” as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Or, impact as few nodes as possible</a:t>
            </a:r>
            <a:endParaRPr/>
          </a:p>
        </p:txBody>
      </p:sp>
      <p:grpSp>
        <p:nvGrpSpPr>
          <p:cNvPr id="585" name="Google Shape;585;p39"/>
          <p:cNvGrpSpPr/>
          <p:nvPr/>
        </p:nvGrpSpPr>
        <p:grpSpPr>
          <a:xfrm>
            <a:off x="740525" y="2758725"/>
            <a:ext cx="2953375" cy="1729593"/>
            <a:chOff x="740525" y="2758725"/>
            <a:chExt cx="2953375" cy="1729593"/>
          </a:xfrm>
        </p:grpSpPr>
        <p:sp>
          <p:nvSpPr>
            <p:cNvPr id="586" name="Google Shape;586;p39"/>
            <p:cNvSpPr/>
            <p:nvPr/>
          </p:nvSpPr>
          <p:spPr>
            <a:xfrm>
              <a:off x="1263750" y="275872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0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740525" y="3366400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1762300" y="3366400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2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1408925" y="4042818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3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2217700" y="4042818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4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591" name="Google Shape;591;p39"/>
            <p:cNvCxnSpPr>
              <a:stCxn id="586" idx="3"/>
              <a:endCxn id="587" idx="7"/>
            </p:cNvCxnSpPr>
            <p:nvPr/>
          </p:nvCxnSpPr>
          <p:spPr>
            <a:xfrm flipH="1">
              <a:off x="1129142" y="3138983"/>
              <a:ext cx="2013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39"/>
            <p:cNvCxnSpPr>
              <a:stCxn id="586" idx="5"/>
              <a:endCxn id="588" idx="1"/>
            </p:cNvCxnSpPr>
            <p:nvPr/>
          </p:nvCxnSpPr>
          <p:spPr>
            <a:xfrm>
              <a:off x="1652458" y="3138983"/>
              <a:ext cx="1764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39"/>
            <p:cNvCxnSpPr>
              <a:stCxn id="588" idx="3"/>
              <a:endCxn id="589" idx="0"/>
            </p:cNvCxnSpPr>
            <p:nvPr/>
          </p:nvCxnSpPr>
          <p:spPr>
            <a:xfrm flipH="1">
              <a:off x="1636692" y="3746658"/>
              <a:ext cx="192300" cy="296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39"/>
            <p:cNvCxnSpPr>
              <a:stCxn id="588" idx="5"/>
              <a:endCxn id="590" idx="0"/>
            </p:cNvCxnSpPr>
            <p:nvPr/>
          </p:nvCxnSpPr>
          <p:spPr>
            <a:xfrm>
              <a:off x="2151008" y="3746658"/>
              <a:ext cx="294300" cy="296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5" name="Google Shape;595;p39"/>
            <p:cNvSpPr/>
            <p:nvPr/>
          </p:nvSpPr>
          <p:spPr>
            <a:xfrm>
              <a:off x="2739950" y="2758788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5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238500" y="3366463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6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597" name="Google Shape;597;p39"/>
            <p:cNvCxnSpPr>
              <a:stCxn id="595" idx="5"/>
              <a:endCxn id="596" idx="1"/>
            </p:cNvCxnSpPr>
            <p:nvPr/>
          </p:nvCxnSpPr>
          <p:spPr>
            <a:xfrm>
              <a:off x="3128658" y="3139046"/>
              <a:ext cx="1764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8" name="Google Shape;598;p39"/>
          <p:cNvGrpSpPr/>
          <p:nvPr/>
        </p:nvGrpSpPr>
        <p:grpSpPr>
          <a:xfrm>
            <a:off x="4019875" y="452725"/>
            <a:ext cx="4751197" cy="4467618"/>
            <a:chOff x="4019875" y="452725"/>
            <a:chExt cx="4751197" cy="4467618"/>
          </a:xfrm>
        </p:grpSpPr>
        <p:sp>
          <p:nvSpPr>
            <p:cNvPr id="599" name="Google Shape;599;p39"/>
            <p:cNvSpPr/>
            <p:nvPr/>
          </p:nvSpPr>
          <p:spPr>
            <a:xfrm>
              <a:off x="6775025" y="1060413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0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251800" y="1668088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7273575" y="1668088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2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920200" y="234450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3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728975" y="234450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4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604" name="Google Shape;604;p39"/>
            <p:cNvCxnSpPr>
              <a:stCxn id="599" idx="3"/>
              <a:endCxn id="600" idx="7"/>
            </p:cNvCxnSpPr>
            <p:nvPr/>
          </p:nvCxnSpPr>
          <p:spPr>
            <a:xfrm flipH="1">
              <a:off x="6640417" y="1440671"/>
              <a:ext cx="2013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39"/>
            <p:cNvCxnSpPr>
              <a:stCxn id="599" idx="5"/>
              <a:endCxn id="601" idx="1"/>
            </p:cNvCxnSpPr>
            <p:nvPr/>
          </p:nvCxnSpPr>
          <p:spPr>
            <a:xfrm>
              <a:off x="7163733" y="1440671"/>
              <a:ext cx="1764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39"/>
            <p:cNvCxnSpPr>
              <a:stCxn id="601" idx="3"/>
              <a:endCxn id="602" idx="0"/>
            </p:cNvCxnSpPr>
            <p:nvPr/>
          </p:nvCxnSpPr>
          <p:spPr>
            <a:xfrm flipH="1">
              <a:off x="7147967" y="2048346"/>
              <a:ext cx="192300" cy="296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39"/>
            <p:cNvCxnSpPr>
              <a:stCxn id="601" idx="5"/>
              <a:endCxn id="603" idx="0"/>
            </p:cNvCxnSpPr>
            <p:nvPr/>
          </p:nvCxnSpPr>
          <p:spPr>
            <a:xfrm>
              <a:off x="7662283" y="2048346"/>
              <a:ext cx="294300" cy="296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8" name="Google Shape;608;p39"/>
            <p:cNvSpPr/>
            <p:nvPr/>
          </p:nvSpPr>
          <p:spPr>
            <a:xfrm>
              <a:off x="7230600" y="45272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5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7729150" y="1060400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6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610" name="Google Shape;610;p39"/>
            <p:cNvCxnSpPr>
              <a:stCxn id="608" idx="5"/>
              <a:endCxn id="609" idx="1"/>
            </p:cNvCxnSpPr>
            <p:nvPr/>
          </p:nvCxnSpPr>
          <p:spPr>
            <a:xfrm>
              <a:off x="7619308" y="832983"/>
              <a:ext cx="1764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39"/>
            <p:cNvCxnSpPr>
              <a:stCxn id="608" idx="3"/>
              <a:endCxn id="599" idx="7"/>
            </p:cNvCxnSpPr>
            <p:nvPr/>
          </p:nvCxnSpPr>
          <p:spPr>
            <a:xfrm flipH="1">
              <a:off x="7163792" y="832983"/>
              <a:ext cx="1335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2" name="Google Shape;612;p39"/>
            <p:cNvSpPr/>
            <p:nvPr/>
          </p:nvSpPr>
          <p:spPr>
            <a:xfrm>
              <a:off x="6985375" y="319082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0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6178613" y="379842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6981491" y="379842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2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599056" y="4474843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3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7407831" y="4474843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4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617" name="Google Shape;617;p39"/>
            <p:cNvCxnSpPr>
              <a:stCxn id="612" idx="3"/>
              <a:endCxn id="613" idx="7"/>
            </p:cNvCxnSpPr>
            <p:nvPr/>
          </p:nvCxnSpPr>
          <p:spPr>
            <a:xfrm flipH="1">
              <a:off x="6567267" y="3571083"/>
              <a:ext cx="484800" cy="292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39"/>
            <p:cNvCxnSpPr>
              <a:stCxn id="612" idx="4"/>
              <a:endCxn id="614" idx="0"/>
            </p:cNvCxnSpPr>
            <p:nvPr/>
          </p:nvCxnSpPr>
          <p:spPr>
            <a:xfrm flipH="1">
              <a:off x="7209175" y="3636325"/>
              <a:ext cx="3900" cy="162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39"/>
            <p:cNvCxnSpPr>
              <a:stCxn id="614" idx="3"/>
              <a:endCxn id="615" idx="0"/>
            </p:cNvCxnSpPr>
            <p:nvPr/>
          </p:nvCxnSpPr>
          <p:spPr>
            <a:xfrm flipH="1">
              <a:off x="6826782" y="4178683"/>
              <a:ext cx="221400" cy="296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39"/>
            <p:cNvCxnSpPr>
              <a:stCxn id="614" idx="5"/>
              <a:endCxn id="616" idx="0"/>
            </p:cNvCxnSpPr>
            <p:nvPr/>
          </p:nvCxnSpPr>
          <p:spPr>
            <a:xfrm>
              <a:off x="7370199" y="4178683"/>
              <a:ext cx="265200" cy="296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1" name="Google Shape;621;p39"/>
            <p:cNvSpPr/>
            <p:nvPr/>
          </p:nvSpPr>
          <p:spPr>
            <a:xfrm>
              <a:off x="7817122" y="3771078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5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8315672" y="4378753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6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623" name="Google Shape;623;p39"/>
            <p:cNvCxnSpPr>
              <a:stCxn id="621" idx="5"/>
              <a:endCxn id="622" idx="1"/>
            </p:cNvCxnSpPr>
            <p:nvPr/>
          </p:nvCxnSpPr>
          <p:spPr>
            <a:xfrm>
              <a:off x="8205831" y="4151336"/>
              <a:ext cx="1764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39"/>
            <p:cNvCxnSpPr>
              <a:stCxn id="612" idx="5"/>
              <a:endCxn id="621" idx="1"/>
            </p:cNvCxnSpPr>
            <p:nvPr/>
          </p:nvCxnSpPr>
          <p:spPr>
            <a:xfrm>
              <a:off x="7374083" y="3571083"/>
              <a:ext cx="509700" cy="265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39"/>
            <p:cNvCxnSpPr/>
            <p:nvPr/>
          </p:nvCxnSpPr>
          <p:spPr>
            <a:xfrm flipH="1" rot="10800000">
              <a:off x="4019875" y="2264750"/>
              <a:ext cx="1937400" cy="949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6" name="Google Shape;626;p39"/>
            <p:cNvCxnSpPr/>
            <p:nvPr/>
          </p:nvCxnSpPr>
          <p:spPr>
            <a:xfrm>
              <a:off x="4172275" y="3366350"/>
              <a:ext cx="1746300" cy="7290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Improving Runtime</a:t>
            </a:r>
            <a:endParaRPr/>
          </a:p>
        </p:txBody>
      </p:sp>
      <p:sp>
        <p:nvSpPr>
          <p:cNvPr id="632" name="Google Shape;63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first insight, we can improve Find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we walk up the tree, we can be rewriting parents of visited nodes to point directly to root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Won’t improve first Find, but will improve all future 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“Improve what you use”, “improve as you go”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Known as </a:t>
            </a:r>
            <a:r>
              <a:rPr i="1" lang="en"/>
              <a:t>path-compression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second insight, we can improve Union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either </a:t>
            </a:r>
            <a:r>
              <a:rPr i="1" lang="en"/>
              <a:t>size</a:t>
            </a:r>
            <a:r>
              <a:rPr lang="en"/>
              <a:t> or </a:t>
            </a:r>
            <a:r>
              <a:rPr i="1" lang="en"/>
              <a:t>rank</a:t>
            </a:r>
            <a:r>
              <a:rPr lang="en"/>
              <a:t> along with nodes, so you can compare subtrees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the root of new tree to be the bigger/deeper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Known as </a:t>
            </a:r>
            <a:r>
              <a:rPr i="1" lang="en"/>
              <a:t>union-by-size</a:t>
            </a:r>
            <a:r>
              <a:rPr lang="en"/>
              <a:t> or </a:t>
            </a:r>
            <a:r>
              <a:rPr i="1" lang="en"/>
              <a:t>union-by-rank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are reasonable, we’ll be looking at </a:t>
            </a:r>
            <a:r>
              <a:rPr i="1" lang="en"/>
              <a:t>union-by-size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Note: this means we now need to store both </a:t>
            </a:r>
            <a:r>
              <a:rPr i="1" lang="en"/>
              <a:t>parent</a:t>
            </a:r>
            <a:r>
              <a:rPr lang="en"/>
              <a:t> and </a:t>
            </a:r>
            <a:r>
              <a:rPr i="1" lang="en"/>
              <a:t>size</a:t>
            </a:r>
            <a:r>
              <a:rPr lang="en"/>
              <a:t> in each array cell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Improved Implementation</a:t>
            </a:r>
            <a:endParaRPr/>
          </a:p>
        </p:txBody>
      </p:sp>
      <p:sp>
        <p:nvSpPr>
          <p:cNvPr id="638" name="Google Shape;63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#`s` is a list representation the partitions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#`e` is the ID of a particular element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find(s, e):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 = s[e]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if e != v.parent: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v.parent = find(s, v.parent)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v.parent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Components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always obvious whether two nodes are in the same connected component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always obvious what the connected components even are!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Depends a lot on graph representation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Improved Implementation</a:t>
            </a:r>
            <a:endParaRPr/>
          </a:p>
        </p:txBody>
      </p:sp>
      <p:sp>
        <p:nvSpPr>
          <p:cNvPr id="644" name="Google Shape;644;p42"/>
          <p:cNvSpPr txBox="1"/>
          <p:nvPr>
            <p:ph idx="1" type="body"/>
          </p:nvPr>
        </p:nvSpPr>
        <p:spPr>
          <a:xfrm>
            <a:off x="311700" y="923875"/>
            <a:ext cx="8648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#`s` is a list representation the partitions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#`e1` and `e2	` are element IDs in partitions we wish to merge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union(s, e1, e2):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r1 = find(s, e1)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r2 = find(s, e2)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r1 == r2: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s[r1].size &gt; s[r2].size: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s[r2].parent = 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s[r1].size += s[r2].size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s[r1].parent = 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s[r2].size += s[r1].size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Revised Complexity Analysis</a:t>
            </a:r>
            <a:endParaRPr/>
          </a:p>
        </p:txBody>
      </p:sp>
      <p:sp>
        <p:nvSpPr>
          <p:cNvPr id="650" name="Google Shape;65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Space: still </a:t>
            </a:r>
            <a:r>
              <a:rPr i="1" lang="en"/>
              <a:t>O(n)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Storing size now, but still just an extra </a:t>
            </a:r>
            <a:r>
              <a:rPr i="1" lang="en"/>
              <a:t>O(n)</a:t>
            </a:r>
            <a:r>
              <a:rPr lang="en"/>
              <a:t> integers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of Union is still dependent on runtime of Find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what’s the new runtime of Find/Union?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 almost </a:t>
            </a:r>
            <a:r>
              <a:rPr i="1" lang="en"/>
              <a:t>O(1)</a:t>
            </a:r>
            <a:r>
              <a:rPr lang="en"/>
              <a:t>, amortized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“amortized” essentially means “smoothed out over many operations”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 answer: </a:t>
            </a:r>
            <a:r>
              <a:rPr i="1" lang="en"/>
              <a:t>O(⍺(n))</a:t>
            </a:r>
            <a:r>
              <a:rPr lang="en"/>
              <a:t>, amortized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Digression: Ackermann Function</a:t>
            </a:r>
            <a:endParaRPr/>
          </a:p>
        </p:txBody>
      </p:sp>
      <p:sp>
        <p:nvSpPr>
          <p:cNvPr id="656" name="Google Shape;656;p44"/>
          <p:cNvSpPr/>
          <p:nvPr/>
        </p:nvSpPr>
        <p:spPr>
          <a:xfrm rot="-1500044">
            <a:off x="6726938" y="4388369"/>
            <a:ext cx="2482228" cy="24193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DADAD"/>
                </a:solidFill>
                <a:latin typeface="Arial"/>
              </a:rPr>
              <a:t>OPTIONAL MATERIAL</a:t>
            </a:r>
          </a:p>
        </p:txBody>
      </p:sp>
      <p:sp>
        <p:nvSpPr>
          <p:cNvPr id="657" name="Google Shape;657;p44"/>
          <p:cNvSpPr txBox="1"/>
          <p:nvPr/>
        </p:nvSpPr>
        <p:spPr>
          <a:xfrm>
            <a:off x="1115683" y="1831618"/>
            <a:ext cx="1296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DADAD"/>
                </a:solidFill>
              </a:rPr>
              <a:t>A(m, n)</a:t>
            </a:r>
            <a:r>
              <a:rPr i="1" lang="en" sz="1800">
                <a:solidFill>
                  <a:srgbClr val="ADADAD"/>
                </a:solidFill>
              </a:rPr>
              <a:t> =</a:t>
            </a:r>
            <a:endParaRPr i="1" sz="1800">
              <a:solidFill>
                <a:srgbClr val="ADADAD"/>
              </a:solidFill>
            </a:endParaRPr>
          </a:p>
        </p:txBody>
      </p:sp>
      <p:sp>
        <p:nvSpPr>
          <p:cNvPr id="658" name="Google Shape;658;p44"/>
          <p:cNvSpPr/>
          <p:nvPr/>
        </p:nvSpPr>
        <p:spPr>
          <a:xfrm>
            <a:off x="2319425" y="1391300"/>
            <a:ext cx="745800" cy="1326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4"/>
          <p:cNvSpPr txBox="1"/>
          <p:nvPr/>
        </p:nvSpPr>
        <p:spPr>
          <a:xfrm>
            <a:off x="2927000" y="1463550"/>
            <a:ext cx="1032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DADAD"/>
                </a:solidFill>
              </a:rPr>
              <a:t>n + 1</a:t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660" name="Google Shape;660;p44"/>
          <p:cNvSpPr txBox="1"/>
          <p:nvPr/>
        </p:nvSpPr>
        <p:spPr>
          <a:xfrm>
            <a:off x="5324975" y="1463550"/>
            <a:ext cx="202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ADADAD"/>
                </a:solidFill>
              </a:rPr>
              <a:t>if m = 0</a:t>
            </a:r>
            <a:endParaRPr i="1">
              <a:solidFill>
                <a:srgbClr val="ADADAD"/>
              </a:solidFill>
            </a:endParaRPr>
          </a:p>
        </p:txBody>
      </p:sp>
      <p:sp>
        <p:nvSpPr>
          <p:cNvPr id="661" name="Google Shape;661;p44"/>
          <p:cNvSpPr txBox="1"/>
          <p:nvPr/>
        </p:nvSpPr>
        <p:spPr>
          <a:xfrm>
            <a:off x="2875050" y="1816300"/>
            <a:ext cx="15129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DADAD"/>
                </a:solidFill>
              </a:rPr>
              <a:t>A(m - 1, 1)</a:t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662" name="Google Shape;662;p44"/>
          <p:cNvSpPr txBox="1"/>
          <p:nvPr/>
        </p:nvSpPr>
        <p:spPr>
          <a:xfrm>
            <a:off x="5324975" y="1814950"/>
            <a:ext cx="2352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ADADAD"/>
                </a:solidFill>
              </a:rPr>
              <a:t>if m &gt; 0 and n = 0</a:t>
            </a:r>
            <a:endParaRPr baseline="-25000">
              <a:solidFill>
                <a:srgbClr val="ADADAD"/>
              </a:solidFill>
            </a:endParaRPr>
          </a:p>
        </p:txBody>
      </p:sp>
      <p:sp>
        <p:nvSpPr>
          <p:cNvPr id="663" name="Google Shape;663;p44"/>
          <p:cNvSpPr txBox="1"/>
          <p:nvPr/>
        </p:nvSpPr>
        <p:spPr>
          <a:xfrm>
            <a:off x="2875050" y="2165075"/>
            <a:ext cx="2268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DADAD"/>
                </a:solidFill>
              </a:rPr>
              <a:t>A(m - 1, A(m, n - 1))</a:t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664" name="Google Shape;664;p44"/>
          <p:cNvSpPr txBox="1"/>
          <p:nvPr/>
        </p:nvSpPr>
        <p:spPr>
          <a:xfrm>
            <a:off x="5295932" y="2162500"/>
            <a:ext cx="2352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ADADAD"/>
                </a:solidFill>
              </a:rPr>
              <a:t>if m &gt; 0 and n &gt; 0</a:t>
            </a:r>
            <a:endParaRPr baseline="-25000">
              <a:solidFill>
                <a:srgbClr val="ADADAD"/>
              </a:solidFill>
            </a:endParaRPr>
          </a:p>
        </p:txBody>
      </p:sp>
      <p:sp>
        <p:nvSpPr>
          <p:cNvPr id="665" name="Google Shape;665;p44"/>
          <p:cNvSpPr txBox="1"/>
          <p:nvPr/>
        </p:nvSpPr>
        <p:spPr>
          <a:xfrm>
            <a:off x="406825" y="2866600"/>
            <a:ext cx="84255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This function grows REALLY FAST</a:t>
            </a:r>
            <a:endParaRPr sz="1800"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 sz="1800">
                <a:solidFill>
                  <a:srgbClr val="999999"/>
                </a:solidFill>
              </a:rPr>
              <a:t>Example: </a:t>
            </a:r>
            <a:r>
              <a:rPr i="1" lang="en" sz="1800">
                <a:solidFill>
                  <a:srgbClr val="999999"/>
                </a:solidFill>
              </a:rPr>
              <a:t>A(4, 2)</a:t>
            </a:r>
            <a:r>
              <a:rPr lang="en" sz="1800">
                <a:solidFill>
                  <a:srgbClr val="999999"/>
                </a:solidFill>
              </a:rPr>
              <a:t> is 19,729 digits long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If </a:t>
            </a:r>
            <a:r>
              <a:rPr i="1" lang="en" sz="1800">
                <a:solidFill>
                  <a:srgbClr val="999999"/>
                </a:solidFill>
              </a:rPr>
              <a:t>f(n) = A(n, n)</a:t>
            </a:r>
            <a:r>
              <a:rPr lang="en" sz="1800">
                <a:solidFill>
                  <a:srgbClr val="999999"/>
                </a:solidFill>
              </a:rPr>
              <a:t>, then </a:t>
            </a:r>
            <a:r>
              <a:rPr i="1" lang="en" sz="1800">
                <a:solidFill>
                  <a:srgbClr val="999999"/>
                </a:solidFill>
              </a:rPr>
              <a:t>⍺(n) = f</a:t>
            </a:r>
            <a:r>
              <a:rPr baseline="30000" i="1" lang="en" sz="1800">
                <a:solidFill>
                  <a:srgbClr val="999999"/>
                </a:solidFill>
              </a:rPr>
              <a:t>-1</a:t>
            </a:r>
            <a:r>
              <a:rPr i="1" lang="en" sz="1800">
                <a:solidFill>
                  <a:srgbClr val="999999"/>
                </a:solidFill>
              </a:rPr>
              <a:t>(n)</a:t>
            </a:r>
            <a:endParaRPr sz="1800"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 sz="1800">
                <a:solidFill>
                  <a:srgbClr val="999999"/>
                </a:solidFill>
              </a:rPr>
              <a:t>Known as the “inverse Ackermann function”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i="1" lang="en" sz="1800">
                <a:solidFill>
                  <a:srgbClr val="999999"/>
                </a:solidFill>
              </a:rPr>
              <a:t>⍺(n) </a:t>
            </a:r>
            <a:r>
              <a:rPr lang="en" sz="1800">
                <a:solidFill>
                  <a:srgbClr val="999999"/>
                </a:solidFill>
              </a:rPr>
              <a:t>grows REALLY SLOW</a:t>
            </a:r>
            <a:endParaRPr sz="1800"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 sz="1800">
                <a:solidFill>
                  <a:srgbClr val="999999"/>
                </a:solidFill>
              </a:rPr>
              <a:t>Example: </a:t>
            </a:r>
            <a:r>
              <a:rPr i="1" lang="en" sz="1800">
                <a:solidFill>
                  <a:srgbClr val="999999"/>
                </a:solidFill>
              </a:rPr>
              <a:t>⍺(n)</a:t>
            </a:r>
            <a:r>
              <a:rPr lang="en" sz="1800">
                <a:solidFill>
                  <a:srgbClr val="999999"/>
                </a:solidFill>
              </a:rPr>
              <a:t> &lt; 5 for literally any </a:t>
            </a:r>
            <a:r>
              <a:rPr i="1" lang="en" sz="1800">
                <a:solidFill>
                  <a:srgbClr val="999999"/>
                </a:solidFill>
              </a:rPr>
              <a:t>n</a:t>
            </a:r>
            <a:r>
              <a:rPr lang="en" sz="1800">
                <a:solidFill>
                  <a:srgbClr val="999999"/>
                </a:solidFill>
              </a:rPr>
              <a:t> that can be written in</a:t>
            </a:r>
            <a:br>
              <a:rPr lang="en" sz="1800">
                <a:solidFill>
                  <a:srgbClr val="999999"/>
                </a:solidFill>
              </a:rPr>
            </a:br>
            <a:r>
              <a:rPr lang="en" sz="1800">
                <a:solidFill>
                  <a:srgbClr val="999999"/>
                </a:solidFill>
              </a:rPr>
              <a:t>this physical universe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Applications</a:t>
            </a:r>
            <a:endParaRPr/>
          </a:p>
        </p:txBody>
      </p:sp>
      <p:sp>
        <p:nvSpPr>
          <p:cNvPr id="671" name="Google Shape;67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segmentation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self-driving cars - seriously!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Cornell’s 2007 DARPA Urban Challenge car used this</a:t>
            </a:r>
            <a:endParaRPr/>
          </a:p>
        </p:txBody>
      </p:sp>
      <p:grpSp>
        <p:nvGrpSpPr>
          <p:cNvPr id="672" name="Google Shape;672;p45"/>
          <p:cNvGrpSpPr/>
          <p:nvPr/>
        </p:nvGrpSpPr>
        <p:grpSpPr>
          <a:xfrm>
            <a:off x="636075" y="2140700"/>
            <a:ext cx="3890725" cy="2857500"/>
            <a:chOff x="636075" y="2140700"/>
            <a:chExt cx="3890725" cy="2857500"/>
          </a:xfrm>
        </p:grpSpPr>
        <p:pic>
          <p:nvPicPr>
            <p:cNvPr id="673" name="Google Shape;673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075" y="2140700"/>
              <a:ext cx="1905000" cy="285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4" name="Google Shape;674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21800" y="2140700"/>
              <a:ext cx="1905000" cy="2857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5" name="Google Shape;675;p45"/>
          <p:cNvGrpSpPr/>
          <p:nvPr/>
        </p:nvGrpSpPr>
        <p:grpSpPr>
          <a:xfrm>
            <a:off x="5583775" y="2655813"/>
            <a:ext cx="2977300" cy="1827275"/>
            <a:chOff x="5583775" y="2655813"/>
            <a:chExt cx="2977300" cy="1827275"/>
          </a:xfrm>
        </p:grpSpPr>
        <p:pic>
          <p:nvPicPr>
            <p:cNvPr id="676" name="Google Shape;676;p4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72350" y="2655813"/>
              <a:ext cx="1388725" cy="1827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7" name="Google Shape;677;p4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83775" y="2655813"/>
              <a:ext cx="1388725" cy="182727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Segmentation</a:t>
            </a:r>
            <a:endParaRPr/>
          </a:p>
        </p:txBody>
      </p:sp>
      <p:sp>
        <p:nvSpPr>
          <p:cNvPr id="683" name="Google Shape;683;p46"/>
          <p:cNvSpPr txBox="1"/>
          <p:nvPr>
            <p:ph idx="1" type="body"/>
          </p:nvPr>
        </p:nvSpPr>
        <p:spPr>
          <a:xfrm>
            <a:off x="311700" y="1152475"/>
            <a:ext cx="8520600" cy="3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pixel is a node, every node has an edge to its eight neighbors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weights are distance in RGB space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qrt( (r</a:t>
            </a:r>
            <a:r>
              <a:rPr baseline="-25000" lang="en"/>
              <a:t>1 </a:t>
            </a:r>
            <a:r>
              <a:rPr lang="en"/>
              <a:t>- r</a:t>
            </a:r>
            <a:r>
              <a:rPr baseline="-25000" lang="en"/>
              <a:t>2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 + (g</a:t>
            </a:r>
            <a:r>
              <a:rPr baseline="-25000" lang="en"/>
              <a:t>1 </a:t>
            </a:r>
            <a:r>
              <a:rPr lang="en"/>
              <a:t>- g</a:t>
            </a:r>
            <a:r>
              <a:rPr baseline="-25000" lang="en"/>
              <a:t>2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 + (b</a:t>
            </a:r>
            <a:r>
              <a:rPr baseline="-25000" lang="en"/>
              <a:t>1 </a:t>
            </a:r>
            <a:r>
              <a:rPr lang="en"/>
              <a:t>- b</a:t>
            </a:r>
            <a:r>
              <a:rPr baseline="-25000" lang="en"/>
              <a:t>2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each node in its own partition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</a:t>
            </a:r>
            <a:r>
              <a:rPr i="1" lang="en"/>
              <a:t>Int(C)</a:t>
            </a:r>
            <a:r>
              <a:rPr lang="en"/>
              <a:t> to be the edge of greatest weight in connected component </a:t>
            </a:r>
            <a:r>
              <a:rPr i="1" lang="en"/>
              <a:t>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Called the “internal difference”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</a:t>
            </a:r>
            <a:r>
              <a:rPr i="1" lang="en"/>
              <a:t>T(C)</a:t>
            </a:r>
            <a:r>
              <a:rPr lang="en"/>
              <a:t> to be </a:t>
            </a:r>
            <a:r>
              <a:rPr i="1" lang="en"/>
              <a:t>k / |C|</a:t>
            </a:r>
            <a:r>
              <a:rPr lang="en"/>
              <a:t>, where </a:t>
            </a:r>
            <a:r>
              <a:rPr i="1" lang="en"/>
              <a:t>k</a:t>
            </a:r>
            <a:r>
              <a:rPr lang="en"/>
              <a:t> is a constant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“threshold”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 through edge weights from least to greatest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edge (v</a:t>
            </a:r>
            <a:r>
              <a:rPr baseline="-25000" lang="en"/>
              <a:t>1</a:t>
            </a:r>
            <a:r>
              <a:rPr lang="en"/>
              <a:t>, v</a:t>
            </a:r>
            <a:r>
              <a:rPr baseline="-25000" lang="en"/>
              <a:t>2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v</a:t>
            </a:r>
            <a:r>
              <a:rPr baseline="-25000" lang="en"/>
              <a:t>1</a:t>
            </a:r>
            <a:r>
              <a:rPr lang="en"/>
              <a:t> and v</a:t>
            </a:r>
            <a:r>
              <a:rPr baseline="-25000" lang="en"/>
              <a:t>2</a:t>
            </a:r>
            <a:r>
              <a:rPr lang="en"/>
              <a:t> are already in the same connected component, remove the 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 connected components if </a:t>
            </a:r>
            <a:r>
              <a:rPr i="1" lang="en"/>
              <a:t>w(v</a:t>
            </a:r>
            <a:r>
              <a:rPr baseline="-25000" i="1" lang="en"/>
              <a:t>1</a:t>
            </a:r>
            <a:r>
              <a:rPr i="1" lang="en"/>
              <a:t>, v</a:t>
            </a:r>
            <a:r>
              <a:rPr baseline="-25000" i="1" lang="en"/>
              <a:t>2</a:t>
            </a:r>
            <a:r>
              <a:rPr i="1" lang="en"/>
              <a:t>) &lt; min(Int(C</a:t>
            </a:r>
            <a:r>
              <a:rPr baseline="-25000" i="1" lang="en"/>
              <a:t>1</a:t>
            </a:r>
            <a:r>
              <a:rPr i="1" lang="en"/>
              <a:t>) + T(C</a:t>
            </a:r>
            <a:r>
              <a:rPr baseline="-25000" i="1" lang="en"/>
              <a:t>1</a:t>
            </a:r>
            <a:r>
              <a:rPr i="1" lang="en"/>
              <a:t>), Int(C</a:t>
            </a:r>
            <a:r>
              <a:rPr baseline="-25000" i="1" lang="en"/>
              <a:t>2</a:t>
            </a:r>
            <a:r>
              <a:rPr i="1" lang="en"/>
              <a:t>) + T(C</a:t>
            </a:r>
            <a:r>
              <a:rPr baseline="-25000" i="1" lang="en"/>
              <a:t>2</a:t>
            </a:r>
            <a:r>
              <a:rPr i="1" lang="en"/>
              <a:t>))</a:t>
            </a:r>
            <a:endParaRPr i="1"/>
          </a:p>
        </p:txBody>
      </p:sp>
      <p:sp>
        <p:nvSpPr>
          <p:cNvPr id="684" name="Google Shape;684;p46"/>
          <p:cNvSpPr/>
          <p:nvPr/>
        </p:nvSpPr>
        <p:spPr>
          <a:xfrm rot="-1500044">
            <a:off x="6726938" y="4388369"/>
            <a:ext cx="2482228" cy="24193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DADAD"/>
                </a:solidFill>
                <a:latin typeface="Arial"/>
              </a:rPr>
              <a:t>OPTIONAL MATERIAL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Applications</a:t>
            </a:r>
            <a:endParaRPr/>
          </a:p>
        </p:txBody>
      </p:sp>
      <p:sp>
        <p:nvSpPr>
          <p:cNvPr id="690" name="Google Shape;69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Optical Character Recognition (OCR)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image segmentation: can find similarly colored components to be the characters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character shapes through machine learning pipeline to match known character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Or, potentially just use a lookup table if you know the font!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Glossing over some details: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Dealing with letters like “i” which are not connected components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Dealing with “ligatures”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set of elements </a:t>
            </a:r>
            <a:r>
              <a:rPr i="1" lang="en"/>
              <a:t>S</a:t>
            </a:r>
            <a:r>
              <a:rPr lang="en"/>
              <a:t>, a partition of </a:t>
            </a:r>
            <a:r>
              <a:rPr i="1" lang="en"/>
              <a:t>S</a:t>
            </a:r>
            <a:r>
              <a:rPr lang="en"/>
              <a:t> is a set of nonempty subsets of </a:t>
            </a:r>
            <a:r>
              <a:rPr i="1" lang="en"/>
              <a:t>S</a:t>
            </a:r>
            <a:r>
              <a:rPr lang="en"/>
              <a:t> such that every element of </a:t>
            </a:r>
            <a:r>
              <a:rPr i="1" lang="en"/>
              <a:t>S</a:t>
            </a:r>
            <a:r>
              <a:rPr lang="en"/>
              <a:t> is in exactly one of the subsets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your elements are nodes in a graph, the partitions can correspond to connected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can be used for other things!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Union-Find (or Disjoint-Set) data structure is one that efficiently keeps track of these partitions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Union-Find data structure supports two operations: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Merge two sets of the partition into 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Identify which partition a given input is a part of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Trees as Arrays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6209000" y="127670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5685775" y="188437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707550" y="188437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354175" y="256079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7162950" y="256079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13" name="Google Shape;113;p17"/>
          <p:cNvCxnSpPr>
            <a:stCxn id="108" idx="3"/>
            <a:endCxn id="109" idx="7"/>
          </p:cNvCxnSpPr>
          <p:nvPr/>
        </p:nvCxnSpPr>
        <p:spPr>
          <a:xfrm flipH="1">
            <a:off x="6074392" y="165695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>
            <a:stCxn id="108" idx="5"/>
            <a:endCxn id="110" idx="1"/>
          </p:cNvCxnSpPr>
          <p:nvPr/>
        </p:nvCxnSpPr>
        <p:spPr>
          <a:xfrm>
            <a:off x="6597708" y="165695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>
            <a:stCxn id="110" idx="3"/>
            <a:endCxn id="111" idx="0"/>
          </p:cNvCxnSpPr>
          <p:nvPr/>
        </p:nvCxnSpPr>
        <p:spPr>
          <a:xfrm flipH="1">
            <a:off x="6581942" y="2264633"/>
            <a:ext cx="1923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>
            <a:stCxn id="110" idx="5"/>
            <a:endCxn id="112" idx="0"/>
          </p:cNvCxnSpPr>
          <p:nvPr/>
        </p:nvCxnSpPr>
        <p:spPr>
          <a:xfrm>
            <a:off x="7096258" y="2264633"/>
            <a:ext cx="2943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7"/>
          <p:cNvSpPr txBox="1"/>
          <p:nvPr/>
        </p:nvSpPr>
        <p:spPr>
          <a:xfrm>
            <a:off x="311700" y="1276700"/>
            <a:ext cx="55794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Key fact: by definition, every tree node has exactly one parent (except the root)</a:t>
            </a:r>
            <a:br>
              <a:rPr lang="en" sz="1800">
                <a:solidFill>
                  <a:srgbClr val="999999"/>
                </a:solidFill>
              </a:rPr>
            </a:br>
            <a:endParaRPr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Big idea: assign each node to an array index, and store the index of the parent</a:t>
            </a:r>
            <a:endParaRPr sz="1800">
              <a:solidFill>
                <a:srgbClr val="999999"/>
              </a:solidFill>
            </a:endParaRPr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1890300" y="426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1100050"/>
                <a:gridCol w="1100050"/>
                <a:gridCol w="1100050"/>
                <a:gridCol w="1100050"/>
                <a:gridCol w="1100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9" name="Google Shape;119;p17"/>
          <p:cNvGrpSpPr/>
          <p:nvPr/>
        </p:nvGrpSpPr>
        <p:grpSpPr>
          <a:xfrm>
            <a:off x="622050" y="2989025"/>
            <a:ext cx="2053500" cy="1154975"/>
            <a:chOff x="622050" y="2989025"/>
            <a:chExt cx="2053500" cy="1154975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2005100" y="3756400"/>
              <a:ext cx="376200" cy="3876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" name="Google Shape;121;p17"/>
            <p:cNvSpPr txBox="1"/>
            <p:nvPr/>
          </p:nvSpPr>
          <p:spPr>
            <a:xfrm>
              <a:off x="622050" y="2989025"/>
              <a:ext cx="20535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Notice: only the root node has its value equal to its index</a:t>
              </a:r>
              <a:endParaRPr>
                <a:solidFill>
                  <a:srgbClr val="9999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32" name="Google Shape;132;p18"/>
          <p:cNvCxnSpPr>
            <a:stCxn id="127" idx="3"/>
            <a:endCxn id="128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stCxn id="127" idx="5"/>
            <a:endCxn id="129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>
            <a:stCxn id="128" idx="3"/>
            <a:endCxn id="130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>
            <a:stCxn id="129" idx="5"/>
            <a:endCxn id="131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8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41" name="Google Shape;141;p18"/>
          <p:cNvCxnSpPr>
            <a:stCxn id="136" idx="3"/>
            <a:endCxn id="137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>
            <a:stCxn id="136" idx="5"/>
            <a:endCxn id="138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>
            <a:stCxn id="136" idx="4"/>
            <a:endCxn id="139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>
            <a:stCxn id="138" idx="5"/>
            <a:endCxn id="140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5" name="Google Shape;145;p18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6" name="Google Shape;146;p18"/>
          <p:cNvGrpSpPr/>
          <p:nvPr/>
        </p:nvGrpSpPr>
        <p:grpSpPr>
          <a:xfrm>
            <a:off x="1443325" y="2787775"/>
            <a:ext cx="5062288" cy="1123725"/>
            <a:chOff x="1443325" y="2787775"/>
            <a:chExt cx="5062288" cy="1123725"/>
          </a:xfrm>
        </p:grpSpPr>
        <p:sp>
          <p:nvSpPr>
            <p:cNvPr id="147" name="Google Shape;147;p18"/>
            <p:cNvSpPr txBox="1"/>
            <p:nvPr/>
          </p:nvSpPr>
          <p:spPr>
            <a:xfrm>
              <a:off x="4120913" y="2787775"/>
              <a:ext cx="23847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Again, only the roots have values equal to their array </a:t>
              </a:r>
              <a:r>
                <a:rPr lang="en">
                  <a:solidFill>
                    <a:srgbClr val="999999"/>
                  </a:solidFill>
                </a:rPr>
                <a:t>indices</a:t>
              </a:r>
              <a:endParaRPr>
                <a:solidFill>
                  <a:srgbClr val="999999"/>
                </a:solidFill>
              </a:endParaRPr>
            </a:p>
          </p:txBody>
        </p:sp>
        <p:cxnSp>
          <p:nvCxnSpPr>
            <p:cNvPr id="148" name="Google Shape;148;p18"/>
            <p:cNvCxnSpPr/>
            <p:nvPr/>
          </p:nvCxnSpPr>
          <p:spPr>
            <a:xfrm flipH="1">
              <a:off x="1443325" y="3368950"/>
              <a:ext cx="2392500" cy="4941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18"/>
            <p:cNvCxnSpPr/>
            <p:nvPr/>
          </p:nvCxnSpPr>
          <p:spPr>
            <a:xfrm flipH="1">
              <a:off x="4939975" y="3620800"/>
              <a:ext cx="87300" cy="2907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60" name="Google Shape;160;p19"/>
          <p:cNvCxnSpPr>
            <a:stCxn id="155" idx="3"/>
            <a:endCxn id="156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>
            <a:stCxn id="155" idx="5"/>
            <a:endCxn id="157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>
            <a:stCxn id="156" idx="3"/>
            <a:endCxn id="158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>
            <a:stCxn id="157" idx="5"/>
            <a:endCxn id="159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9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69" name="Google Shape;169;p19"/>
          <p:cNvCxnSpPr>
            <a:stCxn id="164" idx="3"/>
            <a:endCxn id="165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>
            <a:stCxn id="164" idx="5"/>
            <a:endCxn id="166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9"/>
          <p:cNvCxnSpPr>
            <a:stCxn id="164" idx="4"/>
            <a:endCxn id="167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>
            <a:stCxn id="166" idx="5"/>
            <a:endCxn id="168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3" name="Google Shape;173;p19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19"/>
          <p:cNvSpPr txBox="1"/>
          <p:nvPr/>
        </p:nvSpPr>
        <p:spPr>
          <a:xfrm>
            <a:off x="2237550" y="3417375"/>
            <a:ext cx="5579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How does this help with Union-Find?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85" name="Google Shape;185;p20"/>
          <p:cNvCxnSpPr>
            <a:stCxn id="180" idx="3"/>
            <a:endCxn id="181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0"/>
          <p:cNvCxnSpPr>
            <a:stCxn id="180" idx="5"/>
            <a:endCxn id="182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0"/>
          <p:cNvCxnSpPr>
            <a:stCxn id="181" idx="3"/>
            <a:endCxn id="183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0"/>
          <p:cNvCxnSpPr>
            <a:stCxn id="182" idx="5"/>
            <a:endCxn id="184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0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94" name="Google Shape;194;p20"/>
          <p:cNvCxnSpPr>
            <a:stCxn id="189" idx="3"/>
            <a:endCxn id="190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0"/>
          <p:cNvCxnSpPr>
            <a:stCxn id="189" idx="5"/>
            <a:endCxn id="191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0"/>
          <p:cNvCxnSpPr>
            <a:stCxn id="189" idx="4"/>
            <a:endCxn id="192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0"/>
          <p:cNvCxnSpPr>
            <a:stCxn id="191" idx="5"/>
            <a:endCxn id="193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8" name="Google Shape;198;p20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" name="Google Shape;199;p20"/>
          <p:cNvCxnSpPr/>
          <p:nvPr/>
        </p:nvCxnSpPr>
        <p:spPr>
          <a:xfrm>
            <a:off x="1969793" y="3494875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0"/>
          <p:cNvSpPr/>
          <p:nvPr/>
        </p:nvSpPr>
        <p:spPr>
          <a:xfrm>
            <a:off x="1233625" y="3629993"/>
            <a:ext cx="736175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11" name="Google Shape;211;p21"/>
          <p:cNvCxnSpPr>
            <a:stCxn id="206" idx="3"/>
            <a:endCxn id="207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1"/>
          <p:cNvCxnSpPr>
            <a:stCxn id="206" idx="5"/>
            <a:endCxn id="208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1"/>
          <p:cNvCxnSpPr>
            <a:stCxn id="207" idx="3"/>
            <a:endCxn id="209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1"/>
          <p:cNvCxnSpPr>
            <a:stCxn id="208" idx="5"/>
            <a:endCxn id="210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1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20" name="Google Shape;220;p21"/>
          <p:cNvCxnSpPr>
            <a:stCxn id="215" idx="3"/>
            <a:endCxn id="216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1"/>
          <p:cNvCxnSpPr>
            <a:stCxn id="215" idx="5"/>
            <a:endCxn id="217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1"/>
          <p:cNvCxnSpPr>
            <a:stCxn id="215" idx="4"/>
            <a:endCxn id="218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1"/>
          <p:cNvCxnSpPr>
            <a:stCxn id="217" idx="5"/>
            <a:endCxn id="219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24" name="Google Shape;224;p21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{4FBBC38B-2179-4086-AA5F-16509273BFEA}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5" name="Google Shape;225;p21"/>
          <p:cNvCxnSpPr/>
          <p:nvPr/>
        </p:nvCxnSpPr>
        <p:spPr>
          <a:xfrm>
            <a:off x="1969793" y="3494875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1"/>
          <p:cNvSpPr/>
          <p:nvPr/>
        </p:nvSpPr>
        <p:spPr>
          <a:xfrm>
            <a:off x="1233625" y="3629993"/>
            <a:ext cx="736175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