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Pacifico"/>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Pacifico-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3d60be80e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d60be80e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OK so the motivation that we’re going to use for the first third of the course is going to be cryptocurrencies. We’re not going to be discussing the merits of different cryptocurrencies, nor should any of these be interpreted as any kind of endorsement of cryptocurrencies as an investment. But the technology backing/enabling cryptocurrencies is interesting and broadly applicable to other problems. Along the way we’re going to be talking about hashing, digital signatures, consensus algorithms, and more.</a:t>
            </a:r>
            <a:endParaRPr/>
          </a:p>
          <a:p>
            <a:pPr indent="0" lvl="0" marL="0">
              <a:spcBef>
                <a:spcPts val="0"/>
              </a:spcBef>
              <a:spcAft>
                <a:spcPts val="0"/>
              </a:spcAft>
              <a:buNone/>
            </a:pPr>
            <a:r>
              <a:t/>
            </a:r>
            <a:endParaRPr/>
          </a:p>
          <a:p>
            <a:pPr indent="0" lvl="0" marL="0">
              <a:spcBef>
                <a:spcPts val="0"/>
              </a:spcBef>
              <a:spcAft>
                <a:spcPts val="0"/>
              </a:spcAft>
              <a:buNone/>
            </a:pPr>
            <a:r>
              <a:rPr lang="en"/>
              <a:t>But for starters, let’s spend some time getting a broad outline of what a cryptocurrency is and generally how they work.</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3deaa4f90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deaa4f90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 what do we mean when we’re talking about digital signatures? Much like a handwritten signature, we want it to be something that identifies a particular person (i.e. your signature is YOUR name, and the signature style is reasonably unique to you), we want it to be verifiable by another party (i.e. your signature is “legible” or matches the one on your driver’s license), and we don’t want it to be forgeable (otherwise what’s the point?).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3deaa4f90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deaa4f90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This is a tricky problem, and there’s a reason why it’s not obviously possible to design a digital signature at all.</a:t>
            </a:r>
            <a:endParaRPr/>
          </a:p>
          <a:p>
            <a:pPr indent="0" lvl="0" marL="0" rtl="0">
              <a:spcBef>
                <a:spcPts val="0"/>
              </a:spcBef>
              <a:spcAft>
                <a:spcPts val="0"/>
              </a:spcAft>
              <a:buNone/>
            </a:pPr>
            <a:r>
              <a:t/>
            </a:r>
            <a:endParaRPr/>
          </a:p>
          <a:p>
            <a:pPr indent="0" lvl="0" marL="0" rtl="0">
              <a:spcBef>
                <a:spcPts val="0"/>
              </a:spcBef>
              <a:spcAft>
                <a:spcPts val="0"/>
              </a:spcAft>
              <a:buNone/>
            </a:pPr>
            <a:r>
              <a:rPr lang="en"/>
              <a:t>Let’s say we just did something really simple like literally digitize a handwritten signature. In this situation, let’s say Alice and Bob are making some sort of agreement, and Alice needs to sign Bob’s contract digitally. When Alice signs the document, she’ll make this signature available to Bob so that he can verify that it’s actually her. But at this point, Bob also just has all the bits that make up Alice’s signature. So there’s nothing stopping Bob from nefariously stealing Alice’s signature and impersonating her in a contract with Charlie. This would obviously be a massive problem for online commerce, as Alice will soon find out when Charlie comes looking for payment on the loan Bob took out in her name. In fact this forgery would be even worse than classic handwritten signature forgery insofar as that the forgery would be literally perfect (it’s exactly the same bits as if Alice had sent the signature).</a:t>
            </a:r>
            <a:endParaRPr/>
          </a:p>
          <a:p>
            <a:pPr indent="0" lvl="0" marL="0" rtl="0">
              <a:spcBef>
                <a:spcPts val="0"/>
              </a:spcBef>
              <a:spcAft>
                <a:spcPts val="0"/>
              </a:spcAft>
              <a:buNone/>
            </a:pPr>
            <a:r>
              <a:t/>
            </a:r>
            <a:endParaRPr/>
          </a:p>
          <a:p>
            <a:pPr indent="0" lvl="0" marL="0">
              <a:spcBef>
                <a:spcPts val="0"/>
              </a:spcBef>
              <a:spcAft>
                <a:spcPts val="0"/>
              </a:spcAft>
              <a:buNone/>
            </a:pPr>
            <a:r>
              <a:rPr lang="en"/>
              <a:t>So, we need to be clever to get around this forgery issue. There are two key insights we need to have in order to figure out how to handle this. First, one weakness of this basic (broken) signature is that the recipient (Bob) gets full information about the signature. If we don’t want him to be able to impersonate Alice, we need Alice to be able to keep some element of the signature or the signature generation process secret so Bob cannot reproduce it. Second, the signature in this first example has nothing to do with the contract being signed, so Bob can just pass it along in a completely different context. Ideally, Alice should be able to sign a particular document without giving the recipient the ability to use that information to sign arbitrary other documents.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3deaa4f90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deaa4f90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OK so given those insights, here’s what our digital signature algorithm is going to need. First, we need a key generator which will product a public key and a private key (which is sometimes called a secret key). In our example, Alice would broadcast the public key to whoever she’s making agreements with (more on that later), while the private key she will keep to herself. This private key is how we’re going to address that first insight about having some information Bob doesn’t have but would need in order to forge Alice’s signature.</a:t>
            </a:r>
            <a:endParaRPr/>
          </a:p>
          <a:p>
            <a:pPr indent="0" lvl="0" marL="0" rtl="0">
              <a:spcBef>
                <a:spcPts val="0"/>
              </a:spcBef>
              <a:spcAft>
                <a:spcPts val="0"/>
              </a:spcAft>
              <a:buNone/>
            </a:pPr>
            <a:r>
              <a:t/>
            </a:r>
            <a:endParaRPr/>
          </a:p>
          <a:p>
            <a:pPr indent="0" lvl="0" marL="0" rtl="0">
              <a:spcBef>
                <a:spcPts val="0"/>
              </a:spcBef>
              <a:spcAft>
                <a:spcPts val="0"/>
              </a:spcAft>
              <a:buNone/>
            </a:pPr>
            <a:r>
              <a:rPr lang="en"/>
              <a:t>Secondly, we want a function that takes a message and a user’s private key and produces a signature that represents signing the given message. So in our original example, the message would be the contract between Alice and Bob and the private key would be a secret that Alice keeps to herself and Bob never knows about. Note that both the message and the final signature will be available to Bob, so we need to make sure that whatever way we chose to generate the signature is not reversible so that Bob can back out the private key (sound familiar?). Ideally, even if Bob had access to the Sign algorithm, we’d want to make it so that the best way he has of figuring out Alice’s private key is to just brute force try every possible key along with the message to see which one produces the signature that he received (sound familiar??). If the size of the key is sufficiently big, this could be computationally “impossible” -- 256 bits is generally sufficient (sound familiar???). To make sure that this isn’t reversible even with the algorithm at hand, we’d want an algorithm that makes it so even small changes to the input message create massively and seemingly random changes in the output signature (sound familiar????). For those who haven’t guessed it yet, this Sign algorithm is going to involve some cryptographic hashing.</a:t>
            </a:r>
            <a:endParaRPr/>
          </a:p>
          <a:p>
            <a:pPr indent="0" lvl="0" marL="0" rtl="0">
              <a:spcBef>
                <a:spcPts val="0"/>
              </a:spcBef>
              <a:spcAft>
                <a:spcPts val="0"/>
              </a:spcAft>
              <a:buNone/>
            </a:pPr>
            <a:r>
              <a:t/>
            </a:r>
            <a:endParaRPr/>
          </a:p>
          <a:p>
            <a:pPr indent="0" lvl="0" marL="0">
              <a:spcBef>
                <a:spcPts val="0"/>
              </a:spcBef>
              <a:spcAft>
                <a:spcPts val="0"/>
              </a:spcAft>
              <a:buNone/>
            </a:pPr>
            <a:r>
              <a:rPr lang="en"/>
              <a:t>Third, we need a Verify function that takes the message, the signature, and the public key and returns whether or not the signature is valid. This is important, as without it there would be no way for Bob to validate that the signature he was given actually represents anything at all, let alone Alice’s unique signature on their contract. Also note here that Verify doesn’t require or leak any information about Alice’s private key. All the information that Bob needs to run Verify are all things that were either already public or that Alice has intentionally made public.</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3deaa4f90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deaa4f90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OK so now what’s going to happen is that first Alice is going to use her key generator to create a public key and private key, and then she’s going to broadcast her public key to the world. Note here that not only is Bob hearing the public key but so is Charlie (which will be important later). At this point you might ask “well, how do Bob and Charlie know that it’s actually Alice who is sending them that public key?” which is a good question that we’ll get back to a bit later. For now let’s assume that Bob and Charlie both receive the public key and are confident that it’s associated with Alice.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3deaa4f90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deaa4f90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 now, when Bob sends Alice a message “m”, Alice can respond with a signature “s” which is the result of running the Sign function on the message and her secret key. When Bob receives “s”, he can use the public key earlier broadcast by Alice to verify that the signature he received was actually generated by Alice and that the signature is for the message that he had originally sent. So far so good: Alice has signed the document, and Bob can verify that fact.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3deaa4f902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deaa4f90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Now let’s look at Bob attempting to nefariously impersonate Alice. Remember that Charlie knows Alice by her public key, so if Bob wants to impersonate Alice he’s going to have to deal with the fact that Charlie will be using Alice’s public key to verify signatures. In this situation, when Charlie sends a message to Bob (note: a different message than the one Bob sent Alice), what does Bob do to impersonate Alice? He doesn’t have Alice’s private key, so he can’t just sign this new message and create a new signature. And since the message is part of the signing and verification process, he can’t just send along the signature that Alice had sent him earlier because it wouldn’t pass validation (since it’s the wrong message). So Bob isn’t able to forge Alice’s signature -- success!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3deaa4f90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3deaa4f90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Except… what if Charlie sent the exact same message that Bob had sent Alice? In that case the signature would be valid, since the parameters to Verify would be the same as they were in the intended signature flow between Alice and Bob. This is actually a real problem in the context of something like $CornellCoin$ where our messages are going to be items on a ledger. Let’s say Bob wants to add an item to our $CornellCoin$ ledger that says Alice owes him 100 $CornellCoin$. For that entry to be valid, he needs Alice to sign the message proving that she agrees she owes Bob 100 $CornellCoin$. However…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3deaa4f90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deaa4f90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t>
            </a:r>
            <a:r>
              <a:rPr lang="en"/>
              <a:t> what’s to stop Bob from now duplicating that same message and signature an arbitrary number of times in the ledger? The signature for each message will still be totally valid, despite the fact that Alice only ever intended to sign the first message and none of the subsequent ones.</a:t>
            </a:r>
            <a:endParaRPr/>
          </a:p>
          <a:p>
            <a:pPr indent="0" lvl="0" marL="0" rtl="0">
              <a:spcBef>
                <a:spcPts val="0"/>
              </a:spcBef>
              <a:spcAft>
                <a:spcPts val="0"/>
              </a:spcAft>
              <a:buNone/>
            </a:pPr>
            <a:r>
              <a:t/>
            </a:r>
            <a:endParaRPr/>
          </a:p>
          <a:p>
            <a:pPr indent="0" lvl="0" marL="0" rtl="0">
              <a:spcBef>
                <a:spcPts val="0"/>
              </a:spcBef>
              <a:spcAft>
                <a:spcPts val="0"/>
              </a:spcAft>
              <a:buNone/>
            </a:pPr>
            <a:r>
              <a:rPr lang="en"/>
              <a:t>The solution to this problem?</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3deaa4f902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deaa4f902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Simple - just include a unique id on each ledger entry and include it as part of the signed message. Now, even though the “body” of the message is the same, the unique identifier that changes for every ledger entry is enough to invalidate the signature for subsequent entries, requiring Bob to get Alice to sign those entries independently (or have them not be accepted onto the ledger). The CornellCoin protocol itself will be responsible for ensuring that each ledger entry has a unique identifier.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338c912ceb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338c912ceb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3d60be80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d60be80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Fundamentally, cryptocurrencies are a ledger. For a real world example, imagine you and your friends all have a spreadsheet to track who pays for what each month. Now you don’t have to worry about splitting every dinner bill or worry about who pays rent or anything like that. Everyone adds the expenses they made to the spreadsheet, and at the end of the month everyone can tally up what they owe and figure out how to settle up the expenses so everything evens out in the end.</a:t>
            </a:r>
            <a:endParaRPr/>
          </a:p>
          <a:p>
            <a:pPr indent="0" lvl="0" marL="0">
              <a:spcBef>
                <a:spcPts val="0"/>
              </a:spcBef>
              <a:spcAft>
                <a:spcPts val="0"/>
              </a:spcAft>
              <a:buNone/>
            </a:pPr>
            <a:r>
              <a:t/>
            </a:r>
            <a:endParaRPr/>
          </a:p>
          <a:p>
            <a:pPr indent="0" lvl="0" marL="0">
              <a:spcBef>
                <a:spcPts val="0"/>
              </a:spcBef>
              <a:spcAft>
                <a:spcPts val="0"/>
              </a:spcAft>
              <a:buNone/>
            </a:pPr>
            <a:r>
              <a:rPr lang="en"/>
              <a:t>So basically when people are talking about Bitcoin or Ethereum or any other cryptocurrency, what they’re really talking about is a ledger tracking different what transactions people are making with each other. Evaluating the ledger at any given time tells us who owes money and who is owed money - or alternatively how much money everyone would have after all the transactions are settled.</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338c912ceb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338c912ceb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338c912ceb_2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338c912ceb_2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338c912ceb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338c912ceb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338c912ceb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338c912ceb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338c912ceb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338c912ceb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338c912ceb_2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338c912ceb_2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3deaa4f902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3deaa4f902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 do Bob and Charlie know that the public key they received really belongs to Alice? To be clear, they know that if the signature passes validation that the person on the other end must have the associated private key. But I’m talking more in the literal sense of how do they know that Alice is the person holding that public/private key pair, as opposed to Deborah? Well… the solution to this isn’t actually a technical one. In practice, Certificate Authorities exist as the source of truth for these associations, and real-world validation is required before Certificate Authorities validate the association between keys and real-world entities. An interesting thing to think about, though, is whether Certificate Authorities are another type of centralized “ledger” of sorts that can be decentralized on the blockchain. There are some blockchain implementations that try to serve this need, but they haven’t gained widespread use yet.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3dd9d2964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dd9d2964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Another important feature of cryptocurrencies are that they are public. The benefit of this is that anyone can add anything to the ledger (i.e. there’s low friction to “using” the currency), and that everyone can inspect the ledger to verify transactions and validate the amount of money they have and how much others have (since there’s a full transaction history). So you might see some privacy issues with this, which is fair, but we’re not going to be dealing with that as a problem and just sort of assuming that if you want to use a cryptocurrency you’re buying into the public ledger’s usefulness outweighing the need for privacy.</a:t>
            </a:r>
            <a:endParaRPr/>
          </a:p>
          <a:p>
            <a:pPr indent="0" lvl="0" marL="0" rtl="0">
              <a:spcBef>
                <a:spcPts val="0"/>
              </a:spcBef>
              <a:spcAft>
                <a:spcPts val="0"/>
              </a:spcAft>
              <a:buNone/>
            </a:pPr>
            <a:r>
              <a:t/>
            </a:r>
            <a:endParaRPr/>
          </a:p>
          <a:p>
            <a:pPr indent="0" lvl="0" marL="0" rtl="0">
              <a:spcBef>
                <a:spcPts val="0"/>
              </a:spcBef>
              <a:spcAft>
                <a:spcPts val="0"/>
              </a:spcAft>
              <a:buNone/>
            </a:pPr>
            <a:r>
              <a:rPr lang="en"/>
              <a:t>Some issues do arise from this though… first of all: how do we know both people involved in a transaction agree to it? For example, surely Bob can’t just put on a transaction on the ledger that says “Alice owes Bob $20” without Alice agreeing to it. So we’re going to need to make sure Alice has some way of agreeing to the transaction and saying “yup, it’s true that I owe Bob $20”. But even if we added that security, we need to make sure that Bob cannot impersonate Alice and nefariously agree on Alice’s behalf. For both of these issues, we’re going to lean on “Digital Signatures” which is something we’re going to go into more detail on in a later lecture.</a:t>
            </a:r>
            <a:endParaRPr/>
          </a:p>
          <a:p>
            <a:pPr indent="0" lvl="0" marL="0" rtl="0">
              <a:spcBef>
                <a:spcPts val="0"/>
              </a:spcBef>
              <a:spcAft>
                <a:spcPts val="0"/>
              </a:spcAft>
              <a:buNone/>
            </a:pPr>
            <a:r>
              <a:t/>
            </a:r>
            <a:endParaRPr/>
          </a:p>
          <a:p>
            <a:pPr indent="0" lvl="0" marL="0">
              <a:spcBef>
                <a:spcPts val="0"/>
              </a:spcBef>
              <a:spcAft>
                <a:spcPts val="0"/>
              </a:spcAft>
              <a:buNone/>
            </a:pPr>
            <a:r>
              <a:rPr lang="en"/>
              <a:t>A second issue that arises from making the ledger public is one having to do with trust: namely, how do we know everyone will actually pay their debts? Maybe Alice will owe a bunch of people money on the ledger, and then just say “eh, this whole crypto thing is nonsense, I’m not going to settle up” and now all the people that were owed money are left holding the bag. This is where our earlier example about some friends with an expenses spreadsheet breaks down a bit. That example of a ledger relies a lot on your friends all trusting each other that everyone will settle up at the end. But we can’t really scale that trust to the public because bad actors may try to take advantage of the system.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3f949b253c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f949b253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solution to that problem is a little simpler. Instead of settling up at the end, we just have everyone put money into a pot at the beginning. So our ledger is going to start with how much money everyone starts with, and from there all the transactions are applied onto it. Since we have a full transaction history, we can ensure whenever someone adds a new transaction to the ledger that the payer actually has the funds to settle the transaction. So in the example above, the transaction of Deborah paying Alice $15 would be rejected from the ledger because we can see that she doesn’t actually have the funds to satisfy that.</a:t>
            </a:r>
            <a:endParaRPr/>
          </a:p>
          <a:p>
            <a:pPr indent="0" lvl="0" marL="0" rtl="0">
              <a:spcBef>
                <a:spcPts val="0"/>
              </a:spcBef>
              <a:spcAft>
                <a:spcPts val="0"/>
              </a:spcAft>
              <a:buNone/>
            </a:pPr>
            <a:r>
              <a:t/>
            </a:r>
            <a:endParaRPr/>
          </a:p>
          <a:p>
            <a:pPr indent="0" lvl="0" marL="0" rtl="0">
              <a:spcBef>
                <a:spcPts val="0"/>
              </a:spcBef>
              <a:spcAft>
                <a:spcPts val="0"/>
              </a:spcAft>
              <a:buNone/>
            </a:pPr>
            <a:r>
              <a:rPr lang="en"/>
              <a:t>So up until this point we’ve been using US dollars in our ledger examples, but that’s not actually the case in real cryptocurrencies.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3f949b253c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f949b253c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 reality, cryptocurrency ledgers are not tied to any other currency but instead track transactions in their own currency. Rather than endorse any real cryptocurrency, we’re just going to invent a new one that we’re going to call $CornellCoin$. So in our example we’re now going to use CC to represent the CornellCoin values. Everything about the ledger is exactly the same. So people start with a certain amount of CornellCoin, and then we can track transactions of who owes who CornellCoin.</a:t>
            </a:r>
            <a:endParaRPr/>
          </a:p>
          <a:p>
            <a:pPr indent="0" lvl="0" marL="0" rtl="0">
              <a:spcBef>
                <a:spcPts val="0"/>
              </a:spcBef>
              <a:spcAft>
                <a:spcPts val="0"/>
              </a:spcAft>
              <a:buNone/>
            </a:pPr>
            <a:r>
              <a:t/>
            </a:r>
            <a:endParaRPr/>
          </a:p>
          <a:p>
            <a:pPr indent="0" lvl="0" marL="0" rtl="0">
              <a:spcBef>
                <a:spcPts val="0"/>
              </a:spcBef>
              <a:spcAft>
                <a:spcPts val="0"/>
              </a:spcAft>
              <a:buNone/>
            </a:pPr>
            <a:r>
              <a:rPr lang="en"/>
              <a:t>As an aside, this is the reason that the value of cryptocurrencies fluctuates. Buying a Bitcoin for $1000, for instance, is fundamentally the same as buying a Euro for $1.14 - it’s just a currency exchange rate. Now a question you might ask about CornellCoin is “how does anyone get any CornellCoin to start with?” since we can’t just throw our existing dollars into the pot for transactions. Unlike traditional currencies like the dollar or the euro, new CornellCoins are not minted by a central authority. Why not? Well, that brings us to another key fact about cryptocurrencies.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3dd9d2964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dd9d2964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Cryptocurrencies are decentralized. This means there’s no single centralized entity that keeps track of all the transactions. In other words, everyone is keeping track of the ledger themselves, and broadcasting/listing to everyone’s updates.</a:t>
            </a:r>
            <a:endParaRPr/>
          </a:p>
          <a:p>
            <a:pPr indent="0" lvl="0" marL="0" rtl="0">
              <a:spcBef>
                <a:spcPts val="0"/>
              </a:spcBef>
              <a:spcAft>
                <a:spcPts val="0"/>
              </a:spcAft>
              <a:buNone/>
            </a:pPr>
            <a:r>
              <a:t/>
            </a:r>
            <a:endParaRPr/>
          </a:p>
          <a:p>
            <a:pPr indent="0" lvl="0" marL="0" rtl="0">
              <a:spcBef>
                <a:spcPts val="0"/>
              </a:spcBef>
              <a:spcAft>
                <a:spcPts val="0"/>
              </a:spcAft>
              <a:buNone/>
            </a:pPr>
            <a:r>
              <a:rPr lang="en"/>
              <a:t>So for contrast, this is unlike a bank for instance. A bank keeps a ledger on your account, adding money whenever your employer direct deposits into your account and subtracting whenever you use your debit cards to pay for goods. In that scenario the bank is a centralized entity that is the source of truth for a ledger.</a:t>
            </a:r>
            <a:endParaRPr/>
          </a:p>
          <a:p>
            <a:pPr indent="0" lvl="0" marL="0" rtl="0">
              <a:spcBef>
                <a:spcPts val="0"/>
              </a:spcBef>
              <a:spcAft>
                <a:spcPts val="0"/>
              </a:spcAft>
              <a:buNone/>
            </a:pPr>
            <a:r>
              <a:t/>
            </a:r>
            <a:endParaRPr/>
          </a:p>
          <a:p>
            <a:pPr indent="0" lvl="0" marL="0" rtl="0">
              <a:spcBef>
                <a:spcPts val="0"/>
              </a:spcBef>
              <a:spcAft>
                <a:spcPts val="0"/>
              </a:spcAft>
              <a:buNone/>
            </a:pPr>
            <a:r>
              <a:rPr lang="en"/>
              <a:t>But for CornellCoin, there isn’t any central bank or entity that acts as the source of truth, instead decentralizing the truth among all the participents.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3f949b253c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f949b253c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So this raises a few issues… who or what defines the source of truth of what the state of the ledger is? Or phrased another way, how do we know that everyone has the same ledger? If people have different transactions on their ledgers, than the validation step of whether people have enough money for transactions would get out of sync, and there’d be no clear answer to how much money any individual has in the system. So if we want our ledgers to be decentralized, we’re going to need a way to ensure that there’s some way for all our participants to come to a consensus on what transactions are in the ledger. A few lectures from now we’re going to talk about some different algorithms that can be used to reach consensus.</a:t>
            </a:r>
            <a:endParaRPr/>
          </a:p>
          <a:p>
            <a:pPr indent="0" lvl="0" marL="0" rtl="0">
              <a:spcBef>
                <a:spcPts val="0"/>
              </a:spcBef>
              <a:spcAft>
                <a:spcPts val="0"/>
              </a:spcAft>
              <a:buNone/>
            </a:pPr>
            <a:r>
              <a:t/>
            </a:r>
            <a:endParaRPr/>
          </a:p>
          <a:p>
            <a:pPr indent="0" lvl="0" marL="0" rtl="0">
              <a:spcBef>
                <a:spcPts val="0"/>
              </a:spcBef>
              <a:spcAft>
                <a:spcPts val="0"/>
              </a:spcAft>
              <a:buNone/>
            </a:pPr>
            <a:r>
              <a:rPr lang="en"/>
              <a:t>And then there’s also the problem that we discussed earlier: how is new money introduced into the system? If there’s no </a:t>
            </a:r>
            <a:r>
              <a:rPr lang="en"/>
              <a:t>centralized</a:t>
            </a:r>
            <a:r>
              <a:rPr lang="en"/>
              <a:t> authority, who or what is empowered to create new CornellCoin and distribute them to the participants? And when should new money be created? If everyone can create new money arbitrarily, than they’ll make as much as they want and the currency will become worthless, so there needs to be some way to constrain how much CornellCoin is out there. It would also probably be nice to give the new CornellCoin to participants that are actually providing something to the system (rather than just distributing it arbitrarily) so that there is some intrinsic value to the currency and participants are motivated to be good actors. It turns out that sort of like being paid money for working in real life, we’ve going to use a notion of “work” for generating/distributing new CornellCoin as well. We’re going to go into more detail on what kind of “work” I mean in a future lecture.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3f949b253c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f949b253c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 to recap, the three main things that define a cryptocurrency are that it’s a ledger of transactions, it’s public, and that it’s decentralized. That’s the end goal that we want to reach, and we’re going to talk in more detail about a few of the problems that we’re going to solve on our way there. The first thing we’re going to talk about is digital signatures, to solve some of the problems we talked about arising from the fact that our ledger is public. But first, we’re going to take a quick diversion into hashing to build up a foundation.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3deaa4f90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deaa4f90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Cryptocurrency Intro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Digital Signatures</a:t>
            </a:r>
            <a:endParaRPr/>
          </a:p>
        </p:txBody>
      </p:sp>
      <p:sp>
        <p:nvSpPr>
          <p:cNvPr id="212" name="Google Shape;21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Goal:</a:t>
            </a:r>
            <a:endParaRPr/>
          </a:p>
          <a:p>
            <a:pPr indent="-342900" lvl="0" marL="457200" rtl="0">
              <a:spcBef>
                <a:spcPts val="1600"/>
              </a:spcBef>
              <a:spcAft>
                <a:spcPts val="0"/>
              </a:spcAft>
              <a:buSzPts val="1800"/>
              <a:buChar char="●"/>
            </a:pPr>
            <a:r>
              <a:rPr lang="en"/>
              <a:t>Identify a particular person digitally</a:t>
            </a:r>
            <a:endParaRPr/>
          </a:p>
          <a:p>
            <a:pPr indent="-342900" lvl="0" marL="457200" rtl="0">
              <a:spcBef>
                <a:spcPts val="0"/>
              </a:spcBef>
              <a:spcAft>
                <a:spcPts val="0"/>
              </a:spcAft>
              <a:buSzPts val="1800"/>
              <a:buChar char="●"/>
            </a:pPr>
            <a:r>
              <a:rPr lang="en"/>
              <a:t>Verifiable by a third party</a:t>
            </a:r>
            <a:endParaRPr/>
          </a:p>
          <a:p>
            <a:pPr indent="-342900" lvl="0" marL="457200" rtl="0">
              <a:spcBef>
                <a:spcPts val="0"/>
              </a:spcBef>
              <a:spcAft>
                <a:spcPts val="0"/>
              </a:spcAft>
              <a:buSzPts val="1800"/>
              <a:buChar char="●"/>
            </a:pPr>
            <a:r>
              <a:rPr lang="en"/>
              <a:t>Not forgeable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Digital Signatures</a:t>
            </a:r>
            <a:endParaRPr/>
          </a:p>
        </p:txBody>
      </p:sp>
      <p:sp>
        <p:nvSpPr>
          <p:cNvPr id="218" name="Google Shape;21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Why is this hard?</a:t>
            </a:r>
            <a:endParaRPr/>
          </a:p>
        </p:txBody>
      </p:sp>
      <p:grpSp>
        <p:nvGrpSpPr>
          <p:cNvPr id="219" name="Google Shape;219;p23"/>
          <p:cNvGrpSpPr/>
          <p:nvPr/>
        </p:nvGrpSpPr>
        <p:grpSpPr>
          <a:xfrm>
            <a:off x="1601700" y="1511650"/>
            <a:ext cx="4466850" cy="1389275"/>
            <a:chOff x="1601700" y="1511650"/>
            <a:chExt cx="4466850" cy="1389275"/>
          </a:xfrm>
        </p:grpSpPr>
        <p:grpSp>
          <p:nvGrpSpPr>
            <p:cNvPr id="220" name="Google Shape;220;p23"/>
            <p:cNvGrpSpPr/>
            <p:nvPr/>
          </p:nvGrpSpPr>
          <p:grpSpPr>
            <a:xfrm>
              <a:off x="1601700" y="1854475"/>
              <a:ext cx="688200" cy="1046450"/>
              <a:chOff x="1308425" y="1723525"/>
              <a:chExt cx="688200" cy="1046450"/>
            </a:xfrm>
          </p:grpSpPr>
          <p:sp>
            <p:nvSpPr>
              <p:cNvPr id="221" name="Google Shape;221;p23"/>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Google Shape;222;p23"/>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cxnSp>
          <p:nvCxnSpPr>
            <p:cNvPr id="223" name="Google Shape;223;p23"/>
            <p:cNvCxnSpPr/>
            <p:nvPr/>
          </p:nvCxnSpPr>
          <p:spPr>
            <a:xfrm>
              <a:off x="3000375" y="2366450"/>
              <a:ext cx="1669500" cy="22500"/>
            </a:xfrm>
            <a:prstGeom prst="straightConnector1">
              <a:avLst/>
            </a:prstGeom>
            <a:noFill/>
            <a:ln cap="flat" cmpd="sng" w="76200">
              <a:solidFill>
                <a:srgbClr val="CCCCCC"/>
              </a:solidFill>
              <a:prstDash val="solid"/>
              <a:round/>
              <a:headEnd len="med" w="med" type="none"/>
              <a:tailEnd len="med" w="med" type="triangle"/>
            </a:ln>
          </p:spPr>
        </p:cxnSp>
        <p:grpSp>
          <p:nvGrpSpPr>
            <p:cNvPr id="224" name="Google Shape;224;p23"/>
            <p:cNvGrpSpPr/>
            <p:nvPr/>
          </p:nvGrpSpPr>
          <p:grpSpPr>
            <a:xfrm>
              <a:off x="5380350" y="1854475"/>
              <a:ext cx="688200" cy="1046450"/>
              <a:chOff x="1308425" y="1723525"/>
              <a:chExt cx="688200" cy="1046450"/>
            </a:xfrm>
          </p:grpSpPr>
          <p:sp>
            <p:nvSpPr>
              <p:cNvPr id="225" name="Google Shape;225;p23"/>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Google Shape;226;p23"/>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27" name="Google Shape;227;p23"/>
            <p:cNvSpPr txBox="1"/>
            <p:nvPr/>
          </p:nvSpPr>
          <p:spPr>
            <a:xfrm>
              <a:off x="2897025" y="1854475"/>
              <a:ext cx="1876200" cy="360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011101100011101…</a:t>
              </a:r>
              <a:endParaRPr>
                <a:solidFill>
                  <a:srgbClr val="FFFFFF"/>
                </a:solidFill>
              </a:endParaRPr>
            </a:p>
          </p:txBody>
        </p:sp>
        <p:sp>
          <p:nvSpPr>
            <p:cNvPr id="228" name="Google Shape;228;p23"/>
            <p:cNvSpPr txBox="1"/>
            <p:nvPr/>
          </p:nvSpPr>
          <p:spPr>
            <a:xfrm>
              <a:off x="1692000" y="2346150"/>
              <a:ext cx="597900" cy="451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Alice</a:t>
              </a:r>
              <a:endParaRPr/>
            </a:p>
          </p:txBody>
        </p:sp>
        <p:sp>
          <p:nvSpPr>
            <p:cNvPr id="229" name="Google Shape;229;p23"/>
            <p:cNvSpPr txBox="1"/>
            <p:nvPr/>
          </p:nvSpPr>
          <p:spPr>
            <a:xfrm>
              <a:off x="5470650" y="2346150"/>
              <a:ext cx="5979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Bob</a:t>
              </a:r>
              <a:endParaRPr/>
            </a:p>
          </p:txBody>
        </p:sp>
        <p:sp>
          <p:nvSpPr>
            <p:cNvPr id="230" name="Google Shape;230;p23"/>
            <p:cNvSpPr txBox="1"/>
            <p:nvPr/>
          </p:nvSpPr>
          <p:spPr>
            <a:xfrm>
              <a:off x="3438025" y="1511650"/>
              <a:ext cx="767100" cy="360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i="1" lang="en" sz="1800">
                  <a:solidFill>
                    <a:srgbClr val="FFFFFF"/>
                  </a:solidFill>
                  <a:latin typeface="Pacifico"/>
                  <a:ea typeface="Pacifico"/>
                  <a:cs typeface="Pacifico"/>
                  <a:sym typeface="Pacifico"/>
                </a:rPr>
                <a:t>Alice</a:t>
              </a:r>
              <a:endParaRPr i="1" sz="1800">
                <a:solidFill>
                  <a:srgbClr val="FFFFFF"/>
                </a:solidFill>
                <a:latin typeface="Pacifico"/>
                <a:ea typeface="Pacifico"/>
                <a:cs typeface="Pacifico"/>
                <a:sym typeface="Pacifico"/>
              </a:endParaRPr>
            </a:p>
          </p:txBody>
        </p:sp>
      </p:grpSp>
      <p:grpSp>
        <p:nvGrpSpPr>
          <p:cNvPr id="231" name="Google Shape;231;p23"/>
          <p:cNvGrpSpPr/>
          <p:nvPr/>
        </p:nvGrpSpPr>
        <p:grpSpPr>
          <a:xfrm>
            <a:off x="1601700" y="3175525"/>
            <a:ext cx="4675825" cy="1401450"/>
            <a:chOff x="1601700" y="3175525"/>
            <a:chExt cx="4675825" cy="1401450"/>
          </a:xfrm>
        </p:grpSpPr>
        <p:grpSp>
          <p:nvGrpSpPr>
            <p:cNvPr id="232" name="Google Shape;232;p23"/>
            <p:cNvGrpSpPr/>
            <p:nvPr/>
          </p:nvGrpSpPr>
          <p:grpSpPr>
            <a:xfrm>
              <a:off x="1601700" y="3473225"/>
              <a:ext cx="688200" cy="1046450"/>
              <a:chOff x="1308425" y="1723525"/>
              <a:chExt cx="688200" cy="1046450"/>
            </a:xfrm>
          </p:grpSpPr>
          <p:sp>
            <p:nvSpPr>
              <p:cNvPr id="233" name="Google Shape;233;p23"/>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4" name="Google Shape;234;p23"/>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cxnSp>
          <p:nvCxnSpPr>
            <p:cNvPr id="235" name="Google Shape;235;p23"/>
            <p:cNvCxnSpPr/>
            <p:nvPr/>
          </p:nvCxnSpPr>
          <p:spPr>
            <a:xfrm>
              <a:off x="3000375" y="3985200"/>
              <a:ext cx="1669500" cy="22500"/>
            </a:xfrm>
            <a:prstGeom prst="straightConnector1">
              <a:avLst/>
            </a:prstGeom>
            <a:noFill/>
            <a:ln cap="flat" cmpd="sng" w="76200">
              <a:solidFill>
                <a:srgbClr val="CCCCCC"/>
              </a:solidFill>
              <a:prstDash val="solid"/>
              <a:round/>
              <a:headEnd len="med" w="med" type="none"/>
              <a:tailEnd len="med" w="med" type="triangle"/>
            </a:ln>
          </p:spPr>
        </p:cxnSp>
        <p:grpSp>
          <p:nvGrpSpPr>
            <p:cNvPr id="236" name="Google Shape;236;p23"/>
            <p:cNvGrpSpPr/>
            <p:nvPr/>
          </p:nvGrpSpPr>
          <p:grpSpPr>
            <a:xfrm>
              <a:off x="5380350" y="3473225"/>
              <a:ext cx="688200" cy="1046450"/>
              <a:chOff x="1308425" y="1723525"/>
              <a:chExt cx="688200" cy="1046450"/>
            </a:xfrm>
          </p:grpSpPr>
          <p:sp>
            <p:nvSpPr>
              <p:cNvPr id="237" name="Google Shape;237;p23"/>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Google Shape;238;p23"/>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39" name="Google Shape;239;p23"/>
            <p:cNvSpPr txBox="1"/>
            <p:nvPr/>
          </p:nvSpPr>
          <p:spPr>
            <a:xfrm>
              <a:off x="2897025" y="3473225"/>
              <a:ext cx="1876200" cy="360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011101100011101…</a:t>
              </a:r>
              <a:endParaRPr>
                <a:solidFill>
                  <a:srgbClr val="FFFFFF"/>
                </a:solidFill>
              </a:endParaRPr>
            </a:p>
          </p:txBody>
        </p:sp>
        <p:sp>
          <p:nvSpPr>
            <p:cNvPr id="240" name="Google Shape;240;p23"/>
            <p:cNvSpPr txBox="1"/>
            <p:nvPr/>
          </p:nvSpPr>
          <p:spPr>
            <a:xfrm>
              <a:off x="1646850" y="4125775"/>
              <a:ext cx="7671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r>
                <a:rPr lang="en"/>
                <a:t>Alice”</a:t>
              </a:r>
              <a:endParaRPr/>
            </a:p>
          </p:txBody>
        </p:sp>
        <p:sp>
          <p:nvSpPr>
            <p:cNvPr id="241" name="Google Shape;241;p23"/>
            <p:cNvSpPr txBox="1"/>
            <p:nvPr/>
          </p:nvSpPr>
          <p:spPr>
            <a:xfrm>
              <a:off x="1692000" y="3908500"/>
              <a:ext cx="5979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Bob</a:t>
              </a:r>
              <a:endParaRPr/>
            </a:p>
          </p:txBody>
        </p:sp>
        <p:cxnSp>
          <p:nvCxnSpPr>
            <p:cNvPr id="242" name="Google Shape;242;p23"/>
            <p:cNvCxnSpPr/>
            <p:nvPr/>
          </p:nvCxnSpPr>
          <p:spPr>
            <a:xfrm>
              <a:off x="1607400" y="4072900"/>
              <a:ext cx="676800" cy="122400"/>
            </a:xfrm>
            <a:prstGeom prst="straightConnector1">
              <a:avLst/>
            </a:prstGeom>
            <a:noFill/>
            <a:ln cap="flat" cmpd="sng" w="9525">
              <a:solidFill>
                <a:schemeClr val="dk2"/>
              </a:solidFill>
              <a:prstDash val="solid"/>
              <a:round/>
              <a:headEnd len="med" w="med" type="none"/>
              <a:tailEnd len="med" w="med" type="none"/>
            </a:ln>
          </p:spPr>
        </p:cxnSp>
        <p:cxnSp>
          <p:nvCxnSpPr>
            <p:cNvPr id="243" name="Google Shape;243;p23"/>
            <p:cNvCxnSpPr/>
            <p:nvPr/>
          </p:nvCxnSpPr>
          <p:spPr>
            <a:xfrm flipH="1" rot="10800000">
              <a:off x="1624350" y="4000300"/>
              <a:ext cx="642900" cy="267600"/>
            </a:xfrm>
            <a:prstGeom prst="straightConnector1">
              <a:avLst/>
            </a:prstGeom>
            <a:noFill/>
            <a:ln cap="flat" cmpd="sng" w="9525">
              <a:solidFill>
                <a:schemeClr val="dk2"/>
              </a:solidFill>
              <a:prstDash val="solid"/>
              <a:round/>
              <a:headEnd len="med" w="med" type="none"/>
              <a:tailEnd len="med" w="med" type="none"/>
            </a:ln>
          </p:spPr>
        </p:cxnSp>
        <p:sp>
          <p:nvSpPr>
            <p:cNvPr id="244" name="Google Shape;244;p23"/>
            <p:cNvSpPr txBox="1"/>
            <p:nvPr/>
          </p:nvSpPr>
          <p:spPr>
            <a:xfrm>
              <a:off x="5335225" y="3972325"/>
              <a:ext cx="942300" cy="451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Charlie</a:t>
              </a:r>
              <a:endParaRPr/>
            </a:p>
          </p:txBody>
        </p:sp>
        <p:sp>
          <p:nvSpPr>
            <p:cNvPr id="245" name="Google Shape;245;p23"/>
            <p:cNvSpPr txBox="1"/>
            <p:nvPr/>
          </p:nvSpPr>
          <p:spPr>
            <a:xfrm>
              <a:off x="3353550" y="3175525"/>
              <a:ext cx="767100" cy="360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sz="1800">
                  <a:solidFill>
                    <a:srgbClr val="FFFFFF"/>
                  </a:solidFill>
                  <a:latin typeface="Pacifico"/>
                  <a:ea typeface="Pacifico"/>
                  <a:cs typeface="Pacifico"/>
                  <a:sym typeface="Pacifico"/>
                </a:rPr>
                <a:t>Alice</a:t>
              </a:r>
              <a:endParaRPr i="1" sz="1800">
                <a:solidFill>
                  <a:srgbClr val="FFFFFF"/>
                </a:solidFill>
                <a:latin typeface="Pacifico"/>
                <a:ea typeface="Pacifico"/>
                <a:cs typeface="Pacifico"/>
                <a:sym typeface="Pacific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Digital Signatures</a:t>
            </a:r>
            <a:endParaRPr/>
          </a:p>
        </p:txBody>
      </p:sp>
      <p:sp>
        <p:nvSpPr>
          <p:cNvPr id="251" name="Google Shape;25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15000"/>
              </a:lnSpc>
              <a:spcBef>
                <a:spcPts val="0"/>
              </a:spcBef>
              <a:spcAft>
                <a:spcPts val="0"/>
              </a:spcAft>
              <a:buSzPts val="1800"/>
              <a:buAutoNum type="arabicPeriod"/>
            </a:pPr>
            <a:r>
              <a:rPr lang="en"/>
              <a:t>Key Generator</a:t>
            </a:r>
            <a:endParaRPr/>
          </a:p>
          <a:p>
            <a:pPr indent="-317500" lvl="1" marL="914400" rtl="0">
              <a:lnSpc>
                <a:spcPct val="115000"/>
              </a:lnSpc>
              <a:spcBef>
                <a:spcPts val="0"/>
              </a:spcBef>
              <a:spcAft>
                <a:spcPts val="0"/>
              </a:spcAft>
              <a:buSzPts val="1400"/>
              <a:buAutoNum type="alphaLcPeriod"/>
            </a:pPr>
            <a:r>
              <a:rPr lang="en"/>
              <a:t>Produces a Public Key and Private/Secret Key</a:t>
            </a:r>
            <a:endParaRPr/>
          </a:p>
          <a:p>
            <a:pPr indent="-317500" lvl="1" marL="914400" rtl="0">
              <a:lnSpc>
                <a:spcPct val="200000"/>
              </a:lnSpc>
              <a:spcBef>
                <a:spcPts val="0"/>
              </a:spcBef>
              <a:spcAft>
                <a:spcPts val="0"/>
              </a:spcAft>
              <a:buSzPts val="1400"/>
              <a:buAutoNum type="alphaLcPeriod"/>
            </a:pPr>
            <a:r>
              <a:rPr lang="en"/>
              <a:t>Example: RSA</a:t>
            </a:r>
            <a:endParaRPr/>
          </a:p>
          <a:p>
            <a:pPr indent="-342900" lvl="0" marL="457200" rtl="0">
              <a:lnSpc>
                <a:spcPct val="115000"/>
              </a:lnSpc>
              <a:spcBef>
                <a:spcPts val="0"/>
              </a:spcBef>
              <a:spcAft>
                <a:spcPts val="0"/>
              </a:spcAft>
              <a:buSzPts val="1800"/>
              <a:buAutoNum type="arabicPeriod"/>
            </a:pPr>
            <a:r>
              <a:rPr lang="en"/>
              <a:t>Sign(message, private_key) -&gt; signature</a:t>
            </a:r>
            <a:endParaRPr/>
          </a:p>
          <a:p>
            <a:pPr indent="-317500" lvl="1" marL="914400" rtl="0">
              <a:lnSpc>
                <a:spcPct val="115000"/>
              </a:lnSpc>
              <a:spcBef>
                <a:spcPts val="0"/>
              </a:spcBef>
              <a:spcAft>
                <a:spcPts val="0"/>
              </a:spcAft>
              <a:buSzPts val="1400"/>
              <a:buAutoNum type="alphaLcPeriod"/>
            </a:pPr>
            <a:r>
              <a:rPr lang="en"/>
              <a:t>Not reversible (without private_key)</a:t>
            </a:r>
            <a:endParaRPr/>
          </a:p>
          <a:p>
            <a:pPr indent="-317500" lvl="1" marL="914400" rtl="0">
              <a:lnSpc>
                <a:spcPct val="200000"/>
              </a:lnSpc>
              <a:spcBef>
                <a:spcPts val="0"/>
              </a:spcBef>
              <a:spcAft>
                <a:spcPts val="0"/>
              </a:spcAft>
              <a:buSzPts val="1400"/>
              <a:buAutoNum type="alphaLcPeriod"/>
            </a:pPr>
            <a:r>
              <a:rPr lang="en"/>
              <a:t>Output should appear uncorrelated with input</a:t>
            </a:r>
            <a:endParaRPr/>
          </a:p>
          <a:p>
            <a:pPr indent="-342900" lvl="0" marL="457200" rtl="0">
              <a:lnSpc>
                <a:spcPct val="115000"/>
              </a:lnSpc>
              <a:spcBef>
                <a:spcPts val="0"/>
              </a:spcBef>
              <a:spcAft>
                <a:spcPts val="0"/>
              </a:spcAft>
              <a:buSzPts val="1800"/>
              <a:buAutoNum type="arabicPeriod"/>
            </a:pPr>
            <a:r>
              <a:rPr lang="en"/>
              <a:t>Verify(message, signature, public_key) -&gt; boolean</a:t>
            </a:r>
            <a:endParaRPr/>
          </a:p>
          <a:p>
            <a:pPr indent="-317500" lvl="1" marL="914400">
              <a:lnSpc>
                <a:spcPct val="200000"/>
              </a:lnSpc>
              <a:spcBef>
                <a:spcPts val="0"/>
              </a:spcBef>
              <a:spcAft>
                <a:spcPts val="0"/>
              </a:spcAft>
              <a:buSzPts val="1400"/>
              <a:buAutoNum type="alphaLcPeriod"/>
            </a:pPr>
            <a:r>
              <a:rPr lang="en"/>
              <a:t>Note: doesn’t involve the private key!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Digital Signatures</a:t>
            </a:r>
            <a:endParaRPr/>
          </a:p>
        </p:txBody>
      </p:sp>
      <p:grpSp>
        <p:nvGrpSpPr>
          <p:cNvPr id="257" name="Google Shape;257;p25"/>
          <p:cNvGrpSpPr/>
          <p:nvPr/>
        </p:nvGrpSpPr>
        <p:grpSpPr>
          <a:xfrm>
            <a:off x="2684575" y="2231825"/>
            <a:ext cx="688200" cy="1046450"/>
            <a:chOff x="1308425" y="1723525"/>
            <a:chExt cx="688200" cy="1046450"/>
          </a:xfrm>
        </p:grpSpPr>
        <p:sp>
          <p:nvSpPr>
            <p:cNvPr id="258" name="Google Shape;258;p25"/>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9" name="Google Shape;259;p25"/>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60" name="Google Shape;260;p25"/>
          <p:cNvSpPr txBox="1"/>
          <p:nvPr/>
        </p:nvSpPr>
        <p:spPr>
          <a:xfrm>
            <a:off x="2774875" y="2723500"/>
            <a:ext cx="5979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Alice</a:t>
            </a:r>
            <a:endParaRPr/>
          </a:p>
        </p:txBody>
      </p:sp>
      <p:sp>
        <p:nvSpPr>
          <p:cNvPr id="261" name="Google Shape;261;p25"/>
          <p:cNvSpPr txBox="1"/>
          <p:nvPr/>
        </p:nvSpPr>
        <p:spPr>
          <a:xfrm>
            <a:off x="1680675" y="2416725"/>
            <a:ext cx="913500" cy="758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Gen() -&gt;</a:t>
            </a:r>
            <a:endParaRPr>
              <a:solidFill>
                <a:srgbClr val="FFFFFF"/>
              </a:solidFill>
            </a:endParaRPr>
          </a:p>
          <a:p>
            <a:pPr indent="0" lvl="0" marL="0">
              <a:spcBef>
                <a:spcPts val="0"/>
              </a:spcBef>
              <a:spcAft>
                <a:spcPts val="0"/>
              </a:spcAft>
              <a:buNone/>
            </a:pPr>
            <a:r>
              <a:rPr lang="en">
                <a:solidFill>
                  <a:srgbClr val="FFFFFF"/>
                </a:solidFill>
              </a:rPr>
              <a:t>pk, sk</a:t>
            </a:r>
            <a:endParaRPr>
              <a:solidFill>
                <a:srgbClr val="FFFFFF"/>
              </a:solidFill>
            </a:endParaRPr>
          </a:p>
        </p:txBody>
      </p:sp>
      <p:grpSp>
        <p:nvGrpSpPr>
          <p:cNvPr id="262" name="Google Shape;262;p25"/>
          <p:cNvGrpSpPr/>
          <p:nvPr/>
        </p:nvGrpSpPr>
        <p:grpSpPr>
          <a:xfrm>
            <a:off x="4151220" y="2294750"/>
            <a:ext cx="1246755" cy="1195800"/>
            <a:chOff x="4151220" y="2294750"/>
            <a:chExt cx="1246755" cy="1195800"/>
          </a:xfrm>
        </p:grpSpPr>
        <p:sp>
          <p:nvSpPr>
            <p:cNvPr id="263" name="Google Shape;263;p25"/>
            <p:cNvSpPr/>
            <p:nvPr/>
          </p:nvSpPr>
          <p:spPr>
            <a:xfrm flipH="1">
              <a:off x="4151220" y="2712350"/>
              <a:ext cx="174300" cy="451200"/>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4" name="Google Shape;264;p25"/>
            <p:cNvSpPr/>
            <p:nvPr/>
          </p:nvSpPr>
          <p:spPr>
            <a:xfrm flipH="1">
              <a:off x="4235979" y="2522450"/>
              <a:ext cx="321000" cy="831000"/>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Google Shape;265;p25"/>
            <p:cNvSpPr/>
            <p:nvPr/>
          </p:nvSpPr>
          <p:spPr>
            <a:xfrm flipH="1">
              <a:off x="4433348" y="2294750"/>
              <a:ext cx="462000" cy="1195800"/>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Google Shape;266;p25"/>
            <p:cNvSpPr txBox="1"/>
            <p:nvPr/>
          </p:nvSpPr>
          <p:spPr>
            <a:xfrm>
              <a:off x="5003175" y="2667050"/>
              <a:ext cx="394800" cy="451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pk</a:t>
              </a:r>
              <a:endParaRPr>
                <a:solidFill>
                  <a:srgbClr val="FFFFFF"/>
                </a:solidFill>
              </a:endParaRPr>
            </a:p>
          </p:txBody>
        </p:sp>
      </p:grpSp>
      <p:grpSp>
        <p:nvGrpSpPr>
          <p:cNvPr id="267" name="Google Shape;267;p25"/>
          <p:cNvGrpSpPr/>
          <p:nvPr/>
        </p:nvGrpSpPr>
        <p:grpSpPr>
          <a:xfrm>
            <a:off x="6198775" y="1532400"/>
            <a:ext cx="688200" cy="1046450"/>
            <a:chOff x="1308425" y="1723525"/>
            <a:chExt cx="688200" cy="1046450"/>
          </a:xfrm>
        </p:grpSpPr>
        <p:sp>
          <p:nvSpPr>
            <p:cNvPr id="268" name="Google Shape;268;p25"/>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9" name="Google Shape;269;p25"/>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70" name="Google Shape;270;p25"/>
          <p:cNvSpPr txBox="1"/>
          <p:nvPr/>
        </p:nvSpPr>
        <p:spPr>
          <a:xfrm>
            <a:off x="6289075" y="2024075"/>
            <a:ext cx="5979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Bob</a:t>
            </a:r>
            <a:endParaRPr/>
          </a:p>
        </p:txBody>
      </p:sp>
      <p:grpSp>
        <p:nvGrpSpPr>
          <p:cNvPr id="271" name="Google Shape;271;p25"/>
          <p:cNvGrpSpPr/>
          <p:nvPr/>
        </p:nvGrpSpPr>
        <p:grpSpPr>
          <a:xfrm>
            <a:off x="6243925" y="2903000"/>
            <a:ext cx="688200" cy="1046450"/>
            <a:chOff x="1308425" y="1723525"/>
            <a:chExt cx="688200" cy="1046450"/>
          </a:xfrm>
        </p:grpSpPr>
        <p:sp>
          <p:nvSpPr>
            <p:cNvPr id="272" name="Google Shape;272;p25"/>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3" name="Google Shape;273;p25"/>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74" name="Google Shape;274;p25"/>
          <p:cNvSpPr txBox="1"/>
          <p:nvPr/>
        </p:nvSpPr>
        <p:spPr>
          <a:xfrm>
            <a:off x="6243925" y="3490550"/>
            <a:ext cx="9135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Charlie</a:t>
            </a:r>
            <a:endParaRPr/>
          </a:p>
        </p:txBody>
      </p:sp>
      <p:sp>
        <p:nvSpPr>
          <p:cNvPr id="275" name="Google Shape;275;p25"/>
          <p:cNvSpPr txBox="1"/>
          <p:nvPr/>
        </p:nvSpPr>
        <p:spPr>
          <a:xfrm>
            <a:off x="7036300" y="2024075"/>
            <a:ext cx="913500" cy="451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Alice: pk</a:t>
            </a:r>
            <a:endParaRPr>
              <a:solidFill>
                <a:srgbClr val="FFFFFF"/>
              </a:solidFill>
            </a:endParaRPr>
          </a:p>
        </p:txBody>
      </p:sp>
      <p:sp>
        <p:nvSpPr>
          <p:cNvPr id="276" name="Google Shape;276;p25"/>
          <p:cNvSpPr txBox="1"/>
          <p:nvPr/>
        </p:nvSpPr>
        <p:spPr>
          <a:xfrm>
            <a:off x="7036300" y="3430425"/>
            <a:ext cx="9135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Alice: pk</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Digital Signatures</a:t>
            </a:r>
            <a:endParaRPr/>
          </a:p>
        </p:txBody>
      </p:sp>
      <p:grpSp>
        <p:nvGrpSpPr>
          <p:cNvPr id="282" name="Google Shape;282;p26"/>
          <p:cNvGrpSpPr/>
          <p:nvPr/>
        </p:nvGrpSpPr>
        <p:grpSpPr>
          <a:xfrm>
            <a:off x="2110300" y="2048525"/>
            <a:ext cx="688200" cy="1046450"/>
            <a:chOff x="1308425" y="1723525"/>
            <a:chExt cx="688200" cy="1046450"/>
          </a:xfrm>
        </p:grpSpPr>
        <p:sp>
          <p:nvSpPr>
            <p:cNvPr id="283" name="Google Shape;283;p26"/>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4" name="Google Shape;284;p26"/>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5" name="Google Shape;285;p26"/>
          <p:cNvSpPr txBox="1"/>
          <p:nvPr/>
        </p:nvSpPr>
        <p:spPr>
          <a:xfrm>
            <a:off x="2200600" y="2540200"/>
            <a:ext cx="5979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Alice</a:t>
            </a:r>
            <a:endParaRPr/>
          </a:p>
        </p:txBody>
      </p:sp>
      <p:grpSp>
        <p:nvGrpSpPr>
          <p:cNvPr id="286" name="Google Shape;286;p26"/>
          <p:cNvGrpSpPr/>
          <p:nvPr/>
        </p:nvGrpSpPr>
        <p:grpSpPr>
          <a:xfrm>
            <a:off x="5872650" y="2048525"/>
            <a:ext cx="688200" cy="1046450"/>
            <a:chOff x="1308425" y="1723525"/>
            <a:chExt cx="688200" cy="1046450"/>
          </a:xfrm>
        </p:grpSpPr>
        <p:sp>
          <p:nvSpPr>
            <p:cNvPr id="287" name="Google Shape;287;p26"/>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8" name="Google Shape;288;p26"/>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9" name="Google Shape;289;p26"/>
          <p:cNvSpPr txBox="1"/>
          <p:nvPr/>
        </p:nvSpPr>
        <p:spPr>
          <a:xfrm>
            <a:off x="5962950" y="2540200"/>
            <a:ext cx="5979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Bob</a:t>
            </a:r>
            <a:endParaRPr/>
          </a:p>
        </p:txBody>
      </p:sp>
      <p:grpSp>
        <p:nvGrpSpPr>
          <p:cNvPr id="290" name="Google Shape;290;p26"/>
          <p:cNvGrpSpPr/>
          <p:nvPr/>
        </p:nvGrpSpPr>
        <p:grpSpPr>
          <a:xfrm>
            <a:off x="3593650" y="1769275"/>
            <a:ext cx="1725875" cy="451200"/>
            <a:chOff x="3164050" y="1769275"/>
            <a:chExt cx="1725875" cy="451200"/>
          </a:xfrm>
        </p:grpSpPr>
        <p:cxnSp>
          <p:nvCxnSpPr>
            <p:cNvPr id="291" name="Google Shape;291;p26"/>
            <p:cNvCxnSpPr/>
            <p:nvPr/>
          </p:nvCxnSpPr>
          <p:spPr>
            <a:xfrm>
              <a:off x="3164050" y="2197975"/>
              <a:ext cx="1669500" cy="22500"/>
            </a:xfrm>
            <a:prstGeom prst="straightConnector1">
              <a:avLst/>
            </a:prstGeom>
            <a:noFill/>
            <a:ln cap="flat" cmpd="sng" w="76200">
              <a:solidFill>
                <a:srgbClr val="CCCCCC"/>
              </a:solidFill>
              <a:prstDash val="solid"/>
              <a:round/>
              <a:headEnd len="med" w="med" type="triangle"/>
              <a:tailEnd len="med" w="med" type="none"/>
            </a:ln>
          </p:spPr>
        </p:cxnSp>
        <p:sp>
          <p:nvSpPr>
            <p:cNvPr id="292" name="Google Shape;292;p26"/>
            <p:cNvSpPr txBox="1"/>
            <p:nvPr/>
          </p:nvSpPr>
          <p:spPr>
            <a:xfrm>
              <a:off x="3914025" y="1769275"/>
              <a:ext cx="975900" cy="451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i="1" lang="en">
                  <a:solidFill>
                    <a:srgbClr val="FFFFFF"/>
                  </a:solidFill>
                </a:rPr>
                <a:t>m</a:t>
              </a:r>
              <a:endParaRPr i="1">
                <a:solidFill>
                  <a:srgbClr val="FFFFFF"/>
                </a:solidFill>
              </a:endParaRPr>
            </a:p>
          </p:txBody>
        </p:sp>
      </p:grpSp>
      <p:grpSp>
        <p:nvGrpSpPr>
          <p:cNvPr id="293" name="Google Shape;293;p26"/>
          <p:cNvGrpSpPr/>
          <p:nvPr/>
        </p:nvGrpSpPr>
        <p:grpSpPr>
          <a:xfrm>
            <a:off x="3593650" y="2536200"/>
            <a:ext cx="1669500" cy="524000"/>
            <a:chOff x="3164050" y="2536200"/>
            <a:chExt cx="1669500" cy="524000"/>
          </a:xfrm>
        </p:grpSpPr>
        <p:cxnSp>
          <p:nvCxnSpPr>
            <p:cNvPr id="294" name="Google Shape;294;p26"/>
            <p:cNvCxnSpPr/>
            <p:nvPr/>
          </p:nvCxnSpPr>
          <p:spPr>
            <a:xfrm>
              <a:off x="3164050" y="3037700"/>
              <a:ext cx="1669500" cy="22500"/>
            </a:xfrm>
            <a:prstGeom prst="straightConnector1">
              <a:avLst/>
            </a:prstGeom>
            <a:noFill/>
            <a:ln cap="flat" cmpd="sng" w="76200">
              <a:solidFill>
                <a:srgbClr val="CCCCCC"/>
              </a:solidFill>
              <a:prstDash val="solid"/>
              <a:round/>
              <a:headEnd len="med" w="med" type="none"/>
              <a:tailEnd len="med" w="med" type="triangle"/>
            </a:ln>
          </p:spPr>
        </p:cxnSp>
        <p:sp>
          <p:nvSpPr>
            <p:cNvPr id="295" name="Google Shape;295;p26"/>
            <p:cNvSpPr txBox="1"/>
            <p:nvPr/>
          </p:nvSpPr>
          <p:spPr>
            <a:xfrm>
              <a:off x="3248525" y="2536200"/>
              <a:ext cx="1533900" cy="451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i="1" lang="en">
                  <a:solidFill>
                    <a:srgbClr val="FFFFFF"/>
                  </a:solidFill>
                </a:rPr>
                <a:t>Sign(m, sk) = s</a:t>
              </a:r>
              <a:endParaRPr i="1">
                <a:solidFill>
                  <a:srgbClr val="FFFFFF"/>
                </a:solidFill>
              </a:endParaRPr>
            </a:p>
          </p:txBody>
        </p:sp>
      </p:grpSp>
      <p:sp>
        <p:nvSpPr>
          <p:cNvPr id="296" name="Google Shape;296;p26"/>
          <p:cNvSpPr txBox="1"/>
          <p:nvPr/>
        </p:nvSpPr>
        <p:spPr>
          <a:xfrm>
            <a:off x="6678500" y="2727175"/>
            <a:ext cx="1809300" cy="367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i="1" lang="en">
                <a:solidFill>
                  <a:srgbClr val="FFFFFF"/>
                </a:solidFill>
              </a:rPr>
              <a:t>Verify(m,s,pk) = true</a:t>
            </a:r>
            <a:endParaRPr i="1">
              <a:solidFill>
                <a:srgbClr val="FFFFFF"/>
              </a:solidFill>
            </a:endParaRPr>
          </a:p>
        </p:txBody>
      </p:sp>
      <p:sp>
        <p:nvSpPr>
          <p:cNvPr id="297" name="Google Shape;297;p26"/>
          <p:cNvSpPr txBox="1"/>
          <p:nvPr/>
        </p:nvSpPr>
        <p:spPr>
          <a:xfrm>
            <a:off x="1431125" y="2430450"/>
            <a:ext cx="597900" cy="451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pk,sk</a:t>
            </a:r>
            <a:endParaRPr>
              <a:solidFill>
                <a:srgbClr val="FFFFFF"/>
              </a:solidFill>
            </a:endParaRPr>
          </a:p>
        </p:txBody>
      </p:sp>
      <p:sp>
        <p:nvSpPr>
          <p:cNvPr id="298" name="Google Shape;298;p26"/>
          <p:cNvSpPr txBox="1"/>
          <p:nvPr/>
        </p:nvSpPr>
        <p:spPr>
          <a:xfrm>
            <a:off x="6678500" y="2430450"/>
            <a:ext cx="9135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Alice: pk</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Digital Signatures</a:t>
            </a:r>
            <a:endParaRPr/>
          </a:p>
        </p:txBody>
      </p:sp>
      <p:grpSp>
        <p:nvGrpSpPr>
          <p:cNvPr id="304" name="Google Shape;304;p27"/>
          <p:cNvGrpSpPr/>
          <p:nvPr/>
        </p:nvGrpSpPr>
        <p:grpSpPr>
          <a:xfrm>
            <a:off x="5803000" y="2048525"/>
            <a:ext cx="688200" cy="1046450"/>
            <a:chOff x="1308425" y="1723525"/>
            <a:chExt cx="688200" cy="1046450"/>
          </a:xfrm>
        </p:grpSpPr>
        <p:sp>
          <p:nvSpPr>
            <p:cNvPr id="305" name="Google Shape;305;p27"/>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6" name="Google Shape;306;p27"/>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07" name="Google Shape;307;p27"/>
          <p:cNvSpPr txBox="1"/>
          <p:nvPr/>
        </p:nvSpPr>
        <p:spPr>
          <a:xfrm>
            <a:off x="5803000" y="2540200"/>
            <a:ext cx="8283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Charlie</a:t>
            </a:r>
            <a:endParaRPr/>
          </a:p>
        </p:txBody>
      </p:sp>
      <p:grpSp>
        <p:nvGrpSpPr>
          <p:cNvPr id="308" name="Google Shape;308;p27"/>
          <p:cNvGrpSpPr/>
          <p:nvPr/>
        </p:nvGrpSpPr>
        <p:grpSpPr>
          <a:xfrm>
            <a:off x="3524000" y="1769275"/>
            <a:ext cx="1725875" cy="451200"/>
            <a:chOff x="3164050" y="1769275"/>
            <a:chExt cx="1725875" cy="451200"/>
          </a:xfrm>
        </p:grpSpPr>
        <p:cxnSp>
          <p:nvCxnSpPr>
            <p:cNvPr id="309" name="Google Shape;309;p27"/>
            <p:cNvCxnSpPr/>
            <p:nvPr/>
          </p:nvCxnSpPr>
          <p:spPr>
            <a:xfrm>
              <a:off x="3164050" y="2197975"/>
              <a:ext cx="1669500" cy="22500"/>
            </a:xfrm>
            <a:prstGeom prst="straightConnector1">
              <a:avLst/>
            </a:prstGeom>
            <a:noFill/>
            <a:ln cap="flat" cmpd="sng" w="76200">
              <a:solidFill>
                <a:srgbClr val="CCCCCC"/>
              </a:solidFill>
              <a:prstDash val="solid"/>
              <a:round/>
              <a:headEnd len="med" w="med" type="triangle"/>
              <a:tailEnd len="med" w="med" type="none"/>
            </a:ln>
          </p:spPr>
        </p:cxnSp>
        <p:sp>
          <p:nvSpPr>
            <p:cNvPr id="310" name="Google Shape;310;p27"/>
            <p:cNvSpPr txBox="1"/>
            <p:nvPr/>
          </p:nvSpPr>
          <p:spPr>
            <a:xfrm>
              <a:off x="3914025" y="1769275"/>
              <a:ext cx="9759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a:solidFill>
                    <a:srgbClr val="FFFFFF"/>
                  </a:solidFill>
                </a:rPr>
                <a:t>m</a:t>
              </a:r>
              <a:r>
                <a:rPr baseline="-25000" i="1" lang="en">
                  <a:solidFill>
                    <a:srgbClr val="FFFFFF"/>
                  </a:solidFill>
                </a:rPr>
                <a:t>2</a:t>
              </a:r>
              <a:endParaRPr baseline="-25000" i="1">
                <a:solidFill>
                  <a:srgbClr val="FFFFFF"/>
                </a:solidFill>
              </a:endParaRPr>
            </a:p>
          </p:txBody>
        </p:sp>
      </p:grpSp>
      <p:grpSp>
        <p:nvGrpSpPr>
          <p:cNvPr id="311" name="Google Shape;311;p27"/>
          <p:cNvGrpSpPr/>
          <p:nvPr/>
        </p:nvGrpSpPr>
        <p:grpSpPr>
          <a:xfrm>
            <a:off x="3524000" y="2540200"/>
            <a:ext cx="1669500" cy="520000"/>
            <a:chOff x="3164050" y="2540200"/>
            <a:chExt cx="1669500" cy="520000"/>
          </a:xfrm>
        </p:grpSpPr>
        <p:cxnSp>
          <p:nvCxnSpPr>
            <p:cNvPr id="312" name="Google Shape;312;p27"/>
            <p:cNvCxnSpPr/>
            <p:nvPr/>
          </p:nvCxnSpPr>
          <p:spPr>
            <a:xfrm>
              <a:off x="3164050" y="3037700"/>
              <a:ext cx="1669500" cy="22500"/>
            </a:xfrm>
            <a:prstGeom prst="straightConnector1">
              <a:avLst/>
            </a:prstGeom>
            <a:noFill/>
            <a:ln cap="flat" cmpd="sng" w="76200">
              <a:solidFill>
                <a:srgbClr val="CCCCCC"/>
              </a:solidFill>
              <a:prstDash val="solid"/>
              <a:round/>
              <a:headEnd len="med" w="med" type="none"/>
              <a:tailEnd len="med" w="med" type="triangle"/>
            </a:ln>
          </p:spPr>
        </p:cxnSp>
        <p:sp>
          <p:nvSpPr>
            <p:cNvPr id="313" name="Google Shape;313;p27"/>
            <p:cNvSpPr txBox="1"/>
            <p:nvPr/>
          </p:nvSpPr>
          <p:spPr>
            <a:xfrm>
              <a:off x="3742475" y="2540200"/>
              <a:ext cx="3270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a:solidFill>
                    <a:srgbClr val="FFFFFF"/>
                  </a:solidFill>
                </a:rPr>
                <a:t>s</a:t>
              </a:r>
              <a:endParaRPr i="1">
                <a:solidFill>
                  <a:srgbClr val="FFFFFF"/>
                </a:solidFill>
              </a:endParaRPr>
            </a:p>
          </p:txBody>
        </p:sp>
      </p:grpSp>
      <p:sp>
        <p:nvSpPr>
          <p:cNvPr id="314" name="Google Shape;314;p27"/>
          <p:cNvSpPr txBox="1"/>
          <p:nvPr/>
        </p:nvSpPr>
        <p:spPr>
          <a:xfrm>
            <a:off x="6608850" y="2727175"/>
            <a:ext cx="2154300" cy="36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a:solidFill>
                  <a:srgbClr val="FFFFFF"/>
                </a:solidFill>
              </a:rPr>
              <a:t>Verify(m</a:t>
            </a:r>
            <a:r>
              <a:rPr baseline="-25000" i="1" lang="en">
                <a:solidFill>
                  <a:srgbClr val="FFFFFF"/>
                </a:solidFill>
              </a:rPr>
              <a:t>2</a:t>
            </a:r>
            <a:r>
              <a:rPr i="1" lang="en">
                <a:solidFill>
                  <a:srgbClr val="FFFFFF"/>
                </a:solidFill>
              </a:rPr>
              <a:t>,s,pk) = false</a:t>
            </a:r>
            <a:endParaRPr i="1">
              <a:solidFill>
                <a:srgbClr val="FFFFFF"/>
              </a:solidFill>
            </a:endParaRPr>
          </a:p>
        </p:txBody>
      </p:sp>
      <p:grpSp>
        <p:nvGrpSpPr>
          <p:cNvPr id="315" name="Google Shape;315;p27"/>
          <p:cNvGrpSpPr/>
          <p:nvPr/>
        </p:nvGrpSpPr>
        <p:grpSpPr>
          <a:xfrm>
            <a:off x="2006775" y="2019875"/>
            <a:ext cx="688200" cy="1046450"/>
            <a:chOff x="1308425" y="1723525"/>
            <a:chExt cx="688200" cy="1046450"/>
          </a:xfrm>
        </p:grpSpPr>
        <p:sp>
          <p:nvSpPr>
            <p:cNvPr id="316" name="Google Shape;316;p27"/>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7" name="Google Shape;317;p27"/>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18" name="Google Shape;318;p27"/>
          <p:cNvSpPr txBox="1"/>
          <p:nvPr/>
        </p:nvSpPr>
        <p:spPr>
          <a:xfrm>
            <a:off x="2051925" y="2672425"/>
            <a:ext cx="7671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“Alice”</a:t>
            </a:r>
            <a:endParaRPr/>
          </a:p>
        </p:txBody>
      </p:sp>
      <p:sp>
        <p:nvSpPr>
          <p:cNvPr id="319" name="Google Shape;319;p27"/>
          <p:cNvSpPr txBox="1"/>
          <p:nvPr/>
        </p:nvSpPr>
        <p:spPr>
          <a:xfrm>
            <a:off x="2097075" y="2455150"/>
            <a:ext cx="5979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Bob</a:t>
            </a:r>
            <a:endParaRPr/>
          </a:p>
        </p:txBody>
      </p:sp>
      <p:cxnSp>
        <p:nvCxnSpPr>
          <p:cNvPr id="320" name="Google Shape;320;p27"/>
          <p:cNvCxnSpPr/>
          <p:nvPr/>
        </p:nvCxnSpPr>
        <p:spPr>
          <a:xfrm>
            <a:off x="2012475" y="2619550"/>
            <a:ext cx="676800" cy="122400"/>
          </a:xfrm>
          <a:prstGeom prst="straightConnector1">
            <a:avLst/>
          </a:prstGeom>
          <a:noFill/>
          <a:ln cap="flat" cmpd="sng" w="9525">
            <a:solidFill>
              <a:schemeClr val="dk2"/>
            </a:solidFill>
            <a:prstDash val="solid"/>
            <a:round/>
            <a:headEnd len="med" w="med" type="none"/>
            <a:tailEnd len="med" w="med" type="none"/>
          </a:ln>
        </p:spPr>
      </p:cxnSp>
      <p:cxnSp>
        <p:nvCxnSpPr>
          <p:cNvPr id="321" name="Google Shape;321;p27"/>
          <p:cNvCxnSpPr/>
          <p:nvPr/>
        </p:nvCxnSpPr>
        <p:spPr>
          <a:xfrm flipH="1" rot="10800000">
            <a:off x="2029425" y="2546950"/>
            <a:ext cx="642900" cy="267600"/>
          </a:xfrm>
          <a:prstGeom prst="straightConnector1">
            <a:avLst/>
          </a:prstGeom>
          <a:noFill/>
          <a:ln cap="flat" cmpd="sng" w="9525">
            <a:solidFill>
              <a:schemeClr val="dk2"/>
            </a:solidFill>
            <a:prstDash val="solid"/>
            <a:round/>
            <a:headEnd len="med" w="med" type="none"/>
            <a:tailEnd len="med" w="med" type="none"/>
          </a:ln>
        </p:spPr>
      </p:cxnSp>
      <p:sp>
        <p:nvSpPr>
          <p:cNvPr id="322" name="Google Shape;322;p27"/>
          <p:cNvSpPr txBox="1"/>
          <p:nvPr/>
        </p:nvSpPr>
        <p:spPr>
          <a:xfrm>
            <a:off x="6608850" y="2430450"/>
            <a:ext cx="9135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Alice: pk</a:t>
            </a:r>
            <a:endParaRPr>
              <a:solidFill>
                <a:srgbClr val="FFFFFF"/>
              </a:solidFill>
            </a:endParaRPr>
          </a:p>
        </p:txBody>
      </p:sp>
      <p:sp>
        <p:nvSpPr>
          <p:cNvPr id="323" name="Google Shape;323;p27"/>
          <p:cNvSpPr txBox="1"/>
          <p:nvPr/>
        </p:nvSpPr>
        <p:spPr>
          <a:xfrm>
            <a:off x="1093275" y="2430450"/>
            <a:ext cx="9135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Alice: pk</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Digital Signatures</a:t>
            </a:r>
            <a:endParaRPr/>
          </a:p>
        </p:txBody>
      </p:sp>
      <p:sp>
        <p:nvSpPr>
          <p:cNvPr id="329" name="Google Shape;329;p28"/>
          <p:cNvSpPr/>
          <p:nvPr/>
        </p:nvSpPr>
        <p:spPr>
          <a:xfrm flipH="1">
            <a:off x="2147350" y="1340000"/>
            <a:ext cx="4631700" cy="31548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0" name="Google Shape;330;p28"/>
          <p:cNvSpPr txBox="1"/>
          <p:nvPr/>
        </p:nvSpPr>
        <p:spPr>
          <a:xfrm>
            <a:off x="2707100" y="1926550"/>
            <a:ext cx="2030400" cy="406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Alice owes Bob 100CC</a:t>
            </a:r>
            <a:endParaRPr/>
          </a:p>
        </p:txBody>
      </p:sp>
      <p:sp>
        <p:nvSpPr>
          <p:cNvPr id="331" name="Google Shape;331;p28"/>
          <p:cNvSpPr txBox="1"/>
          <p:nvPr/>
        </p:nvSpPr>
        <p:spPr>
          <a:xfrm>
            <a:off x="4805125" y="1926550"/>
            <a:ext cx="1703100" cy="248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i="1" lang="en"/>
              <a:t>Signed by Alice</a:t>
            </a:r>
            <a:endParaRPr i="1"/>
          </a:p>
        </p:txBody>
      </p:sp>
      <p:sp>
        <p:nvSpPr>
          <p:cNvPr id="332" name="Google Shape;332;p28"/>
          <p:cNvSpPr txBox="1"/>
          <p:nvPr/>
        </p:nvSpPr>
        <p:spPr>
          <a:xfrm>
            <a:off x="2447675" y="1351300"/>
            <a:ext cx="1737000" cy="372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CornellCoin Ledger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Digital Signatures</a:t>
            </a:r>
            <a:endParaRPr/>
          </a:p>
        </p:txBody>
      </p:sp>
      <p:sp>
        <p:nvSpPr>
          <p:cNvPr id="338" name="Google Shape;338;p29"/>
          <p:cNvSpPr/>
          <p:nvPr/>
        </p:nvSpPr>
        <p:spPr>
          <a:xfrm flipH="1">
            <a:off x="2147350" y="1340000"/>
            <a:ext cx="4631700" cy="31548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39" name="Google Shape;339;p29"/>
          <p:cNvSpPr txBox="1"/>
          <p:nvPr/>
        </p:nvSpPr>
        <p:spPr>
          <a:xfrm>
            <a:off x="2707100" y="1926550"/>
            <a:ext cx="2030400" cy="40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Alice owes Bob 100CC</a:t>
            </a:r>
            <a:endParaRPr/>
          </a:p>
        </p:txBody>
      </p:sp>
      <p:sp>
        <p:nvSpPr>
          <p:cNvPr id="340" name="Google Shape;340;p29"/>
          <p:cNvSpPr txBox="1"/>
          <p:nvPr/>
        </p:nvSpPr>
        <p:spPr>
          <a:xfrm>
            <a:off x="4805125" y="1926550"/>
            <a:ext cx="1703100" cy="24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a:t>Signed by Alice</a:t>
            </a:r>
            <a:endParaRPr i="1"/>
          </a:p>
        </p:txBody>
      </p:sp>
      <p:sp>
        <p:nvSpPr>
          <p:cNvPr id="341" name="Google Shape;341;p29"/>
          <p:cNvSpPr txBox="1"/>
          <p:nvPr/>
        </p:nvSpPr>
        <p:spPr>
          <a:xfrm>
            <a:off x="2707100" y="2332750"/>
            <a:ext cx="2030400" cy="40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Alice owes Bob 100CC</a:t>
            </a:r>
            <a:endParaRPr/>
          </a:p>
        </p:txBody>
      </p:sp>
      <p:sp>
        <p:nvSpPr>
          <p:cNvPr id="342" name="Google Shape;342;p29"/>
          <p:cNvSpPr txBox="1"/>
          <p:nvPr/>
        </p:nvSpPr>
        <p:spPr>
          <a:xfrm>
            <a:off x="4805125" y="2332750"/>
            <a:ext cx="1703100" cy="24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a:t>Signed by Alice</a:t>
            </a:r>
            <a:endParaRPr i="1"/>
          </a:p>
        </p:txBody>
      </p:sp>
      <p:sp>
        <p:nvSpPr>
          <p:cNvPr id="343" name="Google Shape;343;p29"/>
          <p:cNvSpPr txBox="1"/>
          <p:nvPr/>
        </p:nvSpPr>
        <p:spPr>
          <a:xfrm>
            <a:off x="2707100" y="2738950"/>
            <a:ext cx="2030400" cy="40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Alice owes Bob 100CC</a:t>
            </a:r>
            <a:endParaRPr/>
          </a:p>
        </p:txBody>
      </p:sp>
      <p:sp>
        <p:nvSpPr>
          <p:cNvPr id="344" name="Google Shape;344;p29"/>
          <p:cNvSpPr txBox="1"/>
          <p:nvPr/>
        </p:nvSpPr>
        <p:spPr>
          <a:xfrm>
            <a:off x="4805125" y="2738950"/>
            <a:ext cx="1703100" cy="24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a:t>Signed by Alice</a:t>
            </a:r>
            <a:endParaRPr i="1"/>
          </a:p>
        </p:txBody>
      </p:sp>
      <p:sp>
        <p:nvSpPr>
          <p:cNvPr id="345" name="Google Shape;345;p29"/>
          <p:cNvSpPr txBox="1"/>
          <p:nvPr/>
        </p:nvSpPr>
        <p:spPr>
          <a:xfrm>
            <a:off x="2707088" y="3145150"/>
            <a:ext cx="2030400" cy="40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Alice owes Bob 100CC</a:t>
            </a:r>
            <a:endParaRPr/>
          </a:p>
        </p:txBody>
      </p:sp>
      <p:sp>
        <p:nvSpPr>
          <p:cNvPr id="346" name="Google Shape;346;p29"/>
          <p:cNvSpPr txBox="1"/>
          <p:nvPr/>
        </p:nvSpPr>
        <p:spPr>
          <a:xfrm>
            <a:off x="4805113" y="3145150"/>
            <a:ext cx="1703100" cy="24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a:t>Signed by Alice</a:t>
            </a:r>
            <a:endParaRPr i="1"/>
          </a:p>
        </p:txBody>
      </p:sp>
      <p:sp>
        <p:nvSpPr>
          <p:cNvPr id="347" name="Google Shape;347;p29"/>
          <p:cNvSpPr txBox="1"/>
          <p:nvPr/>
        </p:nvSpPr>
        <p:spPr>
          <a:xfrm>
            <a:off x="2707088" y="3551350"/>
            <a:ext cx="2030400" cy="40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Alice owes Bob 100CC</a:t>
            </a:r>
            <a:endParaRPr/>
          </a:p>
        </p:txBody>
      </p:sp>
      <p:sp>
        <p:nvSpPr>
          <p:cNvPr id="348" name="Google Shape;348;p29"/>
          <p:cNvSpPr txBox="1"/>
          <p:nvPr/>
        </p:nvSpPr>
        <p:spPr>
          <a:xfrm>
            <a:off x="4805113" y="3551350"/>
            <a:ext cx="1703100" cy="24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a:t>Signed by Alice</a:t>
            </a:r>
            <a:endParaRPr i="1"/>
          </a:p>
        </p:txBody>
      </p:sp>
      <p:sp>
        <p:nvSpPr>
          <p:cNvPr id="349" name="Google Shape;349;p29"/>
          <p:cNvSpPr txBox="1"/>
          <p:nvPr/>
        </p:nvSpPr>
        <p:spPr>
          <a:xfrm>
            <a:off x="2447675" y="1351300"/>
            <a:ext cx="1737000" cy="372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CornellCoin Ledger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Digital Signatures</a:t>
            </a:r>
            <a:endParaRPr/>
          </a:p>
        </p:txBody>
      </p:sp>
      <p:sp>
        <p:nvSpPr>
          <p:cNvPr id="355" name="Google Shape;355;p30"/>
          <p:cNvSpPr/>
          <p:nvPr/>
        </p:nvSpPr>
        <p:spPr>
          <a:xfrm flipH="1">
            <a:off x="2147350" y="1340000"/>
            <a:ext cx="4631700" cy="31548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56" name="Google Shape;356;p30"/>
          <p:cNvSpPr txBox="1"/>
          <p:nvPr/>
        </p:nvSpPr>
        <p:spPr>
          <a:xfrm>
            <a:off x="2707100" y="1926550"/>
            <a:ext cx="2289900" cy="40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1. </a:t>
            </a:r>
            <a:r>
              <a:rPr lang="en"/>
              <a:t>Alice owes Bob 100CC</a:t>
            </a:r>
            <a:endParaRPr/>
          </a:p>
        </p:txBody>
      </p:sp>
      <p:sp>
        <p:nvSpPr>
          <p:cNvPr id="357" name="Google Shape;357;p30"/>
          <p:cNvSpPr txBox="1"/>
          <p:nvPr/>
        </p:nvSpPr>
        <p:spPr>
          <a:xfrm>
            <a:off x="4805125" y="1926550"/>
            <a:ext cx="1703100" cy="24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a:t>Signed by Alice</a:t>
            </a:r>
            <a:endParaRPr i="1"/>
          </a:p>
        </p:txBody>
      </p:sp>
      <p:sp>
        <p:nvSpPr>
          <p:cNvPr id="358" name="Google Shape;358;p30"/>
          <p:cNvSpPr txBox="1"/>
          <p:nvPr/>
        </p:nvSpPr>
        <p:spPr>
          <a:xfrm>
            <a:off x="2707100" y="2332750"/>
            <a:ext cx="2436300" cy="40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2. </a:t>
            </a:r>
            <a:r>
              <a:rPr lang="en"/>
              <a:t>Alice owes Bob 100CC</a:t>
            </a:r>
            <a:endParaRPr/>
          </a:p>
        </p:txBody>
      </p:sp>
      <p:sp>
        <p:nvSpPr>
          <p:cNvPr id="359" name="Google Shape;359;p30"/>
          <p:cNvSpPr txBox="1"/>
          <p:nvPr/>
        </p:nvSpPr>
        <p:spPr>
          <a:xfrm>
            <a:off x="4805125" y="2332750"/>
            <a:ext cx="1703100" cy="24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a:t>Signed by Alice</a:t>
            </a:r>
            <a:endParaRPr i="1"/>
          </a:p>
        </p:txBody>
      </p:sp>
      <p:sp>
        <p:nvSpPr>
          <p:cNvPr id="360" name="Google Shape;360;p30"/>
          <p:cNvSpPr txBox="1"/>
          <p:nvPr/>
        </p:nvSpPr>
        <p:spPr>
          <a:xfrm>
            <a:off x="2707100" y="2738950"/>
            <a:ext cx="2379900" cy="40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 </a:t>
            </a:r>
            <a:r>
              <a:rPr lang="en"/>
              <a:t>Alice owes Bob 100CC</a:t>
            </a:r>
            <a:endParaRPr/>
          </a:p>
        </p:txBody>
      </p:sp>
      <p:sp>
        <p:nvSpPr>
          <p:cNvPr id="361" name="Google Shape;361;p30"/>
          <p:cNvSpPr txBox="1"/>
          <p:nvPr/>
        </p:nvSpPr>
        <p:spPr>
          <a:xfrm>
            <a:off x="4805125" y="2738950"/>
            <a:ext cx="1703100" cy="24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a:t>Signed by Alice</a:t>
            </a:r>
            <a:endParaRPr i="1"/>
          </a:p>
        </p:txBody>
      </p:sp>
      <p:sp>
        <p:nvSpPr>
          <p:cNvPr id="362" name="Google Shape;362;p30"/>
          <p:cNvSpPr txBox="1"/>
          <p:nvPr/>
        </p:nvSpPr>
        <p:spPr>
          <a:xfrm>
            <a:off x="2707102" y="3145150"/>
            <a:ext cx="2289900" cy="40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4. </a:t>
            </a:r>
            <a:r>
              <a:rPr lang="en"/>
              <a:t>Alice owes Bob 100CC</a:t>
            </a:r>
            <a:endParaRPr/>
          </a:p>
        </p:txBody>
      </p:sp>
      <p:sp>
        <p:nvSpPr>
          <p:cNvPr id="363" name="Google Shape;363;p30"/>
          <p:cNvSpPr txBox="1"/>
          <p:nvPr/>
        </p:nvSpPr>
        <p:spPr>
          <a:xfrm>
            <a:off x="4805113" y="3145150"/>
            <a:ext cx="1703100" cy="24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a:t>Signed by Alice</a:t>
            </a:r>
            <a:endParaRPr i="1"/>
          </a:p>
        </p:txBody>
      </p:sp>
      <p:sp>
        <p:nvSpPr>
          <p:cNvPr id="364" name="Google Shape;364;p30"/>
          <p:cNvSpPr txBox="1"/>
          <p:nvPr/>
        </p:nvSpPr>
        <p:spPr>
          <a:xfrm>
            <a:off x="2707101" y="3551350"/>
            <a:ext cx="2289900" cy="40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5. </a:t>
            </a:r>
            <a:r>
              <a:rPr lang="en"/>
              <a:t>Alice owes Bob 100CC</a:t>
            </a:r>
            <a:endParaRPr/>
          </a:p>
        </p:txBody>
      </p:sp>
      <p:sp>
        <p:nvSpPr>
          <p:cNvPr id="365" name="Google Shape;365;p30"/>
          <p:cNvSpPr txBox="1"/>
          <p:nvPr/>
        </p:nvSpPr>
        <p:spPr>
          <a:xfrm>
            <a:off x="4805113" y="3551350"/>
            <a:ext cx="1703100" cy="24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a:t>Signed by Alice</a:t>
            </a:r>
            <a:endParaRPr i="1"/>
          </a:p>
        </p:txBody>
      </p:sp>
      <p:cxnSp>
        <p:nvCxnSpPr>
          <p:cNvPr id="366" name="Google Shape;366;p30"/>
          <p:cNvCxnSpPr/>
          <p:nvPr/>
        </p:nvCxnSpPr>
        <p:spPr>
          <a:xfrm>
            <a:off x="5098375" y="2366450"/>
            <a:ext cx="902400" cy="327000"/>
          </a:xfrm>
          <a:prstGeom prst="straightConnector1">
            <a:avLst/>
          </a:prstGeom>
          <a:noFill/>
          <a:ln cap="flat" cmpd="sng" w="9525">
            <a:solidFill>
              <a:schemeClr val="dk2"/>
            </a:solidFill>
            <a:prstDash val="solid"/>
            <a:round/>
            <a:headEnd len="med" w="med" type="none"/>
            <a:tailEnd len="med" w="med" type="none"/>
          </a:ln>
        </p:spPr>
      </p:cxnSp>
      <p:cxnSp>
        <p:nvCxnSpPr>
          <p:cNvPr id="367" name="Google Shape;367;p30"/>
          <p:cNvCxnSpPr/>
          <p:nvPr/>
        </p:nvCxnSpPr>
        <p:spPr>
          <a:xfrm flipH="1" rot="10800000">
            <a:off x="5154775" y="2332725"/>
            <a:ext cx="767100" cy="383400"/>
          </a:xfrm>
          <a:prstGeom prst="straightConnector1">
            <a:avLst/>
          </a:prstGeom>
          <a:noFill/>
          <a:ln cap="flat" cmpd="sng" w="9525">
            <a:solidFill>
              <a:schemeClr val="dk2"/>
            </a:solidFill>
            <a:prstDash val="solid"/>
            <a:round/>
            <a:headEnd len="med" w="med" type="none"/>
            <a:tailEnd len="med" w="med" type="none"/>
          </a:ln>
        </p:spPr>
      </p:cxnSp>
      <p:cxnSp>
        <p:nvCxnSpPr>
          <p:cNvPr id="368" name="Google Shape;368;p30"/>
          <p:cNvCxnSpPr/>
          <p:nvPr/>
        </p:nvCxnSpPr>
        <p:spPr>
          <a:xfrm>
            <a:off x="5059025" y="2778275"/>
            <a:ext cx="902400" cy="327000"/>
          </a:xfrm>
          <a:prstGeom prst="straightConnector1">
            <a:avLst/>
          </a:prstGeom>
          <a:noFill/>
          <a:ln cap="flat" cmpd="sng" w="9525">
            <a:solidFill>
              <a:schemeClr val="dk2"/>
            </a:solidFill>
            <a:prstDash val="solid"/>
            <a:round/>
            <a:headEnd len="med" w="med" type="none"/>
            <a:tailEnd len="med" w="med" type="none"/>
          </a:ln>
        </p:spPr>
      </p:cxnSp>
      <p:cxnSp>
        <p:nvCxnSpPr>
          <p:cNvPr id="369" name="Google Shape;369;p30"/>
          <p:cNvCxnSpPr/>
          <p:nvPr/>
        </p:nvCxnSpPr>
        <p:spPr>
          <a:xfrm flipH="1" rot="10800000">
            <a:off x="5115425" y="2744550"/>
            <a:ext cx="767100" cy="383400"/>
          </a:xfrm>
          <a:prstGeom prst="straightConnector1">
            <a:avLst/>
          </a:prstGeom>
          <a:noFill/>
          <a:ln cap="flat" cmpd="sng" w="9525">
            <a:solidFill>
              <a:schemeClr val="dk2"/>
            </a:solidFill>
            <a:prstDash val="solid"/>
            <a:round/>
            <a:headEnd len="med" w="med" type="none"/>
            <a:tailEnd len="med" w="med" type="none"/>
          </a:ln>
        </p:spPr>
      </p:cxnSp>
      <p:cxnSp>
        <p:nvCxnSpPr>
          <p:cNvPr id="370" name="Google Shape;370;p30"/>
          <p:cNvCxnSpPr/>
          <p:nvPr/>
        </p:nvCxnSpPr>
        <p:spPr>
          <a:xfrm>
            <a:off x="5109900" y="3212675"/>
            <a:ext cx="902400" cy="327000"/>
          </a:xfrm>
          <a:prstGeom prst="straightConnector1">
            <a:avLst/>
          </a:prstGeom>
          <a:noFill/>
          <a:ln cap="flat" cmpd="sng" w="9525">
            <a:solidFill>
              <a:schemeClr val="dk2"/>
            </a:solidFill>
            <a:prstDash val="solid"/>
            <a:round/>
            <a:headEnd len="med" w="med" type="none"/>
            <a:tailEnd len="med" w="med" type="none"/>
          </a:ln>
        </p:spPr>
      </p:cxnSp>
      <p:cxnSp>
        <p:nvCxnSpPr>
          <p:cNvPr id="371" name="Google Shape;371;p30"/>
          <p:cNvCxnSpPr/>
          <p:nvPr/>
        </p:nvCxnSpPr>
        <p:spPr>
          <a:xfrm flipH="1" rot="10800000">
            <a:off x="5166300" y="3178950"/>
            <a:ext cx="767100" cy="383400"/>
          </a:xfrm>
          <a:prstGeom prst="straightConnector1">
            <a:avLst/>
          </a:prstGeom>
          <a:noFill/>
          <a:ln cap="flat" cmpd="sng" w="9525">
            <a:solidFill>
              <a:schemeClr val="dk2"/>
            </a:solidFill>
            <a:prstDash val="solid"/>
            <a:round/>
            <a:headEnd len="med" w="med" type="none"/>
            <a:tailEnd len="med" w="med" type="none"/>
          </a:ln>
        </p:spPr>
      </p:cxnSp>
      <p:cxnSp>
        <p:nvCxnSpPr>
          <p:cNvPr id="372" name="Google Shape;372;p30"/>
          <p:cNvCxnSpPr/>
          <p:nvPr/>
        </p:nvCxnSpPr>
        <p:spPr>
          <a:xfrm>
            <a:off x="5081825" y="3601925"/>
            <a:ext cx="902400" cy="327000"/>
          </a:xfrm>
          <a:prstGeom prst="straightConnector1">
            <a:avLst/>
          </a:prstGeom>
          <a:noFill/>
          <a:ln cap="flat" cmpd="sng" w="9525">
            <a:solidFill>
              <a:schemeClr val="dk2"/>
            </a:solidFill>
            <a:prstDash val="solid"/>
            <a:round/>
            <a:headEnd len="med" w="med" type="none"/>
            <a:tailEnd len="med" w="med" type="none"/>
          </a:ln>
        </p:spPr>
      </p:cxnSp>
      <p:cxnSp>
        <p:nvCxnSpPr>
          <p:cNvPr id="373" name="Google Shape;373;p30"/>
          <p:cNvCxnSpPr/>
          <p:nvPr/>
        </p:nvCxnSpPr>
        <p:spPr>
          <a:xfrm flipH="1" rot="10800000">
            <a:off x="5138225" y="3568200"/>
            <a:ext cx="767100" cy="383400"/>
          </a:xfrm>
          <a:prstGeom prst="straightConnector1">
            <a:avLst/>
          </a:prstGeom>
          <a:noFill/>
          <a:ln cap="flat" cmpd="sng" w="9525">
            <a:solidFill>
              <a:schemeClr val="dk2"/>
            </a:solidFill>
            <a:prstDash val="solid"/>
            <a:round/>
            <a:headEnd len="med" w="med" type="none"/>
            <a:tailEnd len="med" w="med" type="none"/>
          </a:ln>
        </p:spPr>
      </p:cxnSp>
      <p:sp>
        <p:nvSpPr>
          <p:cNvPr id="374" name="Google Shape;374;p30"/>
          <p:cNvSpPr txBox="1"/>
          <p:nvPr/>
        </p:nvSpPr>
        <p:spPr>
          <a:xfrm>
            <a:off x="2447675" y="1351300"/>
            <a:ext cx="1737000" cy="372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CornellCoin Ledger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Digital Signatures: Implementation</a:t>
            </a:r>
            <a:endParaRPr/>
          </a:p>
        </p:txBody>
      </p:sp>
      <p:sp>
        <p:nvSpPr>
          <p:cNvPr id="380" name="Google Shape;380;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Implementation is for fun!</a:t>
            </a:r>
            <a:endParaRPr/>
          </a:p>
          <a:p>
            <a:pPr indent="-317500" lvl="1" marL="914400" rtl="0">
              <a:spcBef>
                <a:spcPts val="0"/>
              </a:spcBef>
              <a:spcAft>
                <a:spcPts val="0"/>
              </a:spcAft>
              <a:buSzPts val="1400"/>
              <a:buChar char="○"/>
            </a:pPr>
            <a:r>
              <a:rPr lang="en"/>
              <a:t>Presenting a (simplified) version of the RSA implementation</a:t>
            </a:r>
            <a:endParaRPr/>
          </a:p>
          <a:p>
            <a:pPr indent="-342900" lvl="0" marL="457200" rtl="0">
              <a:spcBef>
                <a:spcPts val="0"/>
              </a:spcBef>
              <a:spcAft>
                <a:spcPts val="0"/>
              </a:spcAft>
              <a:buSzPts val="1800"/>
              <a:buChar char="●"/>
            </a:pPr>
            <a:r>
              <a:rPr lang="en"/>
              <a:t>Prime numbers</a:t>
            </a:r>
            <a:endParaRPr/>
          </a:p>
          <a:p>
            <a:pPr indent="-342900" lvl="0" marL="457200" rtl="0">
              <a:spcBef>
                <a:spcPts val="0"/>
              </a:spcBef>
              <a:spcAft>
                <a:spcPts val="0"/>
              </a:spcAft>
              <a:buSzPts val="1800"/>
              <a:buChar char="●"/>
            </a:pPr>
            <a:r>
              <a:rPr lang="en"/>
              <a:t>Modulo arithmetic</a:t>
            </a:r>
            <a:endParaRPr/>
          </a:p>
          <a:p>
            <a:pPr indent="-317500" lvl="1" marL="914400" rtl="0">
              <a:spcBef>
                <a:spcPts val="0"/>
              </a:spcBef>
              <a:spcAft>
                <a:spcPts val="0"/>
              </a:spcAft>
              <a:buSzPts val="1400"/>
              <a:buChar char="○"/>
            </a:pPr>
            <a:r>
              <a:rPr lang="en"/>
              <a:t>Reminder: this is getting the remainder after division</a:t>
            </a:r>
            <a:endParaRPr/>
          </a:p>
          <a:p>
            <a:pPr indent="-317500" lvl="1" marL="914400" rtl="0">
              <a:spcBef>
                <a:spcPts val="0"/>
              </a:spcBef>
              <a:spcAft>
                <a:spcPts val="0"/>
              </a:spcAft>
              <a:buSzPts val="1400"/>
              <a:buChar char="○"/>
            </a:pPr>
            <a:r>
              <a:rPr lang="en"/>
              <a:t>10 mod 4 = 2</a:t>
            </a:r>
            <a:endParaRPr/>
          </a:p>
          <a:p>
            <a:pPr indent="-317500" lvl="1" marL="914400" rtl="0">
              <a:spcBef>
                <a:spcPts val="0"/>
              </a:spcBef>
              <a:spcAft>
                <a:spcPts val="0"/>
              </a:spcAft>
              <a:buSzPts val="1400"/>
              <a:buChar char="○"/>
            </a:pPr>
            <a:r>
              <a:rPr lang="en"/>
              <a:t>15 mod 5 = 0</a:t>
            </a:r>
            <a:br>
              <a:rPr lang="en"/>
            </a:br>
            <a:endParaRPr/>
          </a:p>
          <a:p>
            <a:pPr indent="-342900" lvl="0" marL="457200" rtl="0">
              <a:spcBef>
                <a:spcPts val="0"/>
              </a:spcBef>
              <a:spcAft>
                <a:spcPts val="0"/>
              </a:spcAft>
              <a:buSzPts val="1800"/>
              <a:buChar char="●"/>
            </a:pPr>
            <a:r>
              <a:rPr lang="en"/>
              <a:t>Goal: Find </a:t>
            </a:r>
            <a:r>
              <a:rPr i="1" lang="en"/>
              <a:t>e, d, n, </a:t>
            </a:r>
            <a:r>
              <a:rPr lang="en"/>
              <a:t>such that </a:t>
            </a:r>
            <a:r>
              <a:rPr i="1" lang="en"/>
              <a:t>(m</a:t>
            </a:r>
            <a:r>
              <a:rPr baseline="30000" i="1" lang="en"/>
              <a:t>e</a:t>
            </a:r>
            <a:r>
              <a:rPr i="1" lang="en"/>
              <a:t>)</a:t>
            </a:r>
            <a:r>
              <a:rPr baseline="30000" i="1" lang="en"/>
              <a:t>d</a:t>
            </a:r>
            <a:r>
              <a:rPr i="1" lang="en"/>
              <a:t> ≡ m (mod n)</a:t>
            </a:r>
            <a:endParaRPr i="1"/>
          </a:p>
          <a:p>
            <a:pPr indent="-317500" lvl="1" marL="914400" rtl="0">
              <a:spcBef>
                <a:spcPts val="0"/>
              </a:spcBef>
              <a:spcAft>
                <a:spcPts val="0"/>
              </a:spcAft>
              <a:buSzPts val="1400"/>
              <a:buChar char="○"/>
            </a:pPr>
            <a:r>
              <a:rPr lang="en"/>
              <a:t>Should also be tricky to determine </a:t>
            </a:r>
            <a:r>
              <a:rPr i="1" lang="en"/>
              <a:t>d</a:t>
            </a:r>
            <a:r>
              <a:rPr lang="en"/>
              <a:t> given </a:t>
            </a:r>
            <a:r>
              <a:rPr i="1" lang="en"/>
              <a:t>e, n, m</a:t>
            </a:r>
            <a:br>
              <a:rPr lang="en"/>
            </a:br>
            <a:br>
              <a:rPr lang="en"/>
            </a:br>
            <a:endParaRPr/>
          </a:p>
          <a:p>
            <a:pPr indent="-342900" lvl="0" marL="457200" rtl="0">
              <a:spcBef>
                <a:spcPts val="0"/>
              </a:spcBef>
              <a:spcAft>
                <a:spcPts val="0"/>
              </a:spcAft>
              <a:buSzPts val="1800"/>
              <a:buChar char="●"/>
            </a:pPr>
            <a:r>
              <a:rPr lang="en"/>
              <a:t>Examples taken from Wikipedia</a:t>
            </a:r>
            <a:endParaRPr/>
          </a:p>
        </p:txBody>
      </p:sp>
      <p:sp>
        <p:nvSpPr>
          <p:cNvPr id="381" name="Google Shape;381;p31"/>
          <p:cNvSpPr/>
          <p:nvPr/>
        </p:nvSpPr>
        <p:spPr>
          <a:xfrm rot="-1500044">
            <a:off x="6726938" y="4388369"/>
            <a:ext cx="2482228" cy="241937"/>
          </a:xfrm>
          <a:prstGeom prst="rect">
            <a:avLst/>
          </a:prstGeom>
        </p:spPr>
        <p:txBody>
          <a:bodyPr>
            <a:prstTxWarp prst="textPlain"/>
          </a:bodyPr>
          <a:lstStyle/>
          <a:p>
            <a:pPr lvl="0" algn="ctr"/>
            <a:r>
              <a:rPr b="1" i="0">
                <a:ln cap="flat" cmpd="sng" w="9525">
                  <a:solidFill>
                    <a:schemeClr val="dk2"/>
                  </a:solidFill>
                  <a:prstDash val="solid"/>
                  <a:round/>
                  <a:headEnd len="sm" w="sm" type="none"/>
                  <a:tailEnd len="sm" w="sm" type="none"/>
                </a:ln>
                <a:solidFill>
                  <a:schemeClr val="lt2"/>
                </a:solidFill>
                <a:latin typeface="Arial"/>
              </a:rPr>
              <a:t>OPTIONAL MATERIAL</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Cryptocurrency: what is it?</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Fundamentally, it’s a </a:t>
            </a:r>
            <a:r>
              <a:rPr b="1" lang="en" u="sng"/>
              <a:t>ledger</a:t>
            </a:r>
            <a:r>
              <a:rPr lang="en"/>
              <a:t>.</a:t>
            </a:r>
            <a:endParaRPr/>
          </a:p>
          <a:p>
            <a:pPr indent="0" lvl="0" marL="0">
              <a:spcBef>
                <a:spcPts val="1600"/>
              </a:spcBef>
              <a:spcAft>
                <a:spcPts val="1600"/>
              </a:spcAft>
              <a:buNone/>
            </a:pPr>
            <a:r>
              <a:t/>
            </a:r>
            <a:endParaRPr/>
          </a:p>
        </p:txBody>
      </p:sp>
      <p:sp>
        <p:nvSpPr>
          <p:cNvPr id="61" name="Google Shape;61;p14"/>
          <p:cNvSpPr/>
          <p:nvPr/>
        </p:nvSpPr>
        <p:spPr>
          <a:xfrm flipH="1">
            <a:off x="2880300" y="1708375"/>
            <a:ext cx="3383400" cy="23046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2" name="Google Shape;62;p14"/>
          <p:cNvSpPr txBox="1"/>
          <p:nvPr/>
        </p:nvSpPr>
        <p:spPr>
          <a:xfrm>
            <a:off x="3478350" y="1981975"/>
            <a:ext cx="2030400" cy="40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Alice owes Bob $10</a:t>
            </a:r>
            <a:endParaRPr/>
          </a:p>
        </p:txBody>
      </p:sp>
      <p:sp>
        <p:nvSpPr>
          <p:cNvPr id="63" name="Google Shape;63;p14"/>
          <p:cNvSpPr txBox="1"/>
          <p:nvPr/>
        </p:nvSpPr>
        <p:spPr>
          <a:xfrm>
            <a:off x="3478350" y="2388175"/>
            <a:ext cx="2030400" cy="40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Alice owes Charlie $20</a:t>
            </a:r>
            <a:endParaRPr/>
          </a:p>
        </p:txBody>
      </p:sp>
      <p:sp>
        <p:nvSpPr>
          <p:cNvPr id="64" name="Google Shape;64;p14"/>
          <p:cNvSpPr txBox="1"/>
          <p:nvPr/>
        </p:nvSpPr>
        <p:spPr>
          <a:xfrm>
            <a:off x="3478350" y="2794375"/>
            <a:ext cx="2030400" cy="40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Charlie </a:t>
            </a:r>
            <a:r>
              <a:rPr lang="en"/>
              <a:t>owes Bob $50</a:t>
            </a:r>
            <a:endParaRPr/>
          </a:p>
        </p:txBody>
      </p:sp>
      <p:sp>
        <p:nvSpPr>
          <p:cNvPr id="65" name="Google Shape;65;p14"/>
          <p:cNvSpPr txBox="1"/>
          <p:nvPr/>
        </p:nvSpPr>
        <p:spPr>
          <a:xfrm>
            <a:off x="3478351" y="3200575"/>
            <a:ext cx="2212200" cy="40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Bob owes Deborah $90</a:t>
            </a:r>
            <a:endParaRPr/>
          </a:p>
        </p:txBody>
      </p:sp>
      <p:sp>
        <p:nvSpPr>
          <p:cNvPr id="66" name="Google Shape;66;p14"/>
          <p:cNvSpPr txBox="1"/>
          <p:nvPr/>
        </p:nvSpPr>
        <p:spPr>
          <a:xfrm>
            <a:off x="3478352" y="3606775"/>
            <a:ext cx="2308200" cy="40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Deborah </a:t>
            </a:r>
            <a:r>
              <a:rPr lang="en"/>
              <a:t>owes Alice $15</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Digital Signatures: KeyGen Implementation</a:t>
            </a:r>
            <a:endParaRPr/>
          </a:p>
        </p:txBody>
      </p:sp>
      <p:sp>
        <p:nvSpPr>
          <p:cNvPr id="387" name="Google Shape;387;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Choose two prime numbers: </a:t>
            </a:r>
            <a:r>
              <a:rPr i="1" lang="en"/>
              <a:t>p, q</a:t>
            </a:r>
            <a:endParaRPr/>
          </a:p>
          <a:p>
            <a:pPr indent="-317500" lvl="1" marL="914400" rtl="0">
              <a:spcBef>
                <a:spcPts val="0"/>
              </a:spcBef>
              <a:spcAft>
                <a:spcPts val="0"/>
              </a:spcAft>
              <a:buSzPts val="1400"/>
              <a:buChar char="○"/>
            </a:pPr>
            <a:r>
              <a:rPr lang="en"/>
              <a:t>Should be chosen randomly</a:t>
            </a:r>
            <a:endParaRPr/>
          </a:p>
          <a:p>
            <a:pPr indent="-342900" lvl="0" marL="457200" rtl="0">
              <a:spcBef>
                <a:spcPts val="0"/>
              </a:spcBef>
              <a:spcAft>
                <a:spcPts val="0"/>
              </a:spcAft>
              <a:buSzPts val="1800"/>
              <a:buChar char="●"/>
            </a:pPr>
            <a:r>
              <a:rPr lang="en"/>
              <a:t>Compute </a:t>
            </a:r>
            <a:r>
              <a:rPr i="1" lang="en"/>
              <a:t>n = pq</a:t>
            </a:r>
            <a:endParaRPr i="1"/>
          </a:p>
          <a:p>
            <a:pPr indent="-342900" lvl="0" marL="457200" rtl="0">
              <a:spcBef>
                <a:spcPts val="0"/>
              </a:spcBef>
              <a:spcAft>
                <a:spcPts val="0"/>
              </a:spcAft>
              <a:buSzPts val="1800"/>
              <a:buChar char="●"/>
            </a:pPr>
            <a:r>
              <a:rPr lang="en"/>
              <a:t>Compute </a:t>
            </a:r>
            <a:r>
              <a:rPr i="1" lang="en"/>
              <a:t>λ(n) = LCM((p-1, q-1))</a:t>
            </a:r>
            <a:endParaRPr i="1"/>
          </a:p>
          <a:p>
            <a:pPr indent="-342900" lvl="0" marL="457200" rtl="0">
              <a:spcBef>
                <a:spcPts val="0"/>
              </a:spcBef>
              <a:spcAft>
                <a:spcPts val="0"/>
              </a:spcAft>
              <a:buSzPts val="1800"/>
              <a:buChar char="●"/>
            </a:pPr>
            <a:r>
              <a:rPr lang="en"/>
              <a:t>Choose </a:t>
            </a:r>
            <a:r>
              <a:rPr i="1" lang="en"/>
              <a:t>1 &lt; e &lt; </a:t>
            </a:r>
            <a:r>
              <a:rPr i="1" lang="en"/>
              <a:t>λ(n)</a:t>
            </a:r>
            <a:r>
              <a:rPr lang="en"/>
              <a:t>, such that </a:t>
            </a:r>
            <a:r>
              <a:rPr i="1" lang="en"/>
              <a:t>e</a:t>
            </a:r>
            <a:r>
              <a:rPr lang="en"/>
              <a:t> and </a:t>
            </a:r>
            <a:r>
              <a:rPr i="1" lang="en"/>
              <a:t>λ(n)</a:t>
            </a:r>
            <a:r>
              <a:rPr lang="en"/>
              <a:t> are coprime</a:t>
            </a:r>
            <a:endParaRPr/>
          </a:p>
          <a:p>
            <a:pPr indent="-342900" lvl="0" marL="457200" rtl="0">
              <a:spcBef>
                <a:spcPts val="0"/>
              </a:spcBef>
              <a:spcAft>
                <a:spcPts val="0"/>
              </a:spcAft>
              <a:buSzPts val="1800"/>
              <a:buChar char="●"/>
            </a:pPr>
            <a:r>
              <a:rPr lang="en"/>
              <a:t>Solve for </a:t>
            </a:r>
            <a:r>
              <a:rPr i="1" lang="en"/>
              <a:t>d</a:t>
            </a:r>
            <a:r>
              <a:rPr lang="en"/>
              <a:t>: </a:t>
            </a:r>
            <a:r>
              <a:rPr i="1" lang="en"/>
              <a:t>d*e = 1 mod λ(n)</a:t>
            </a:r>
            <a:br>
              <a:rPr i="1" lang="en"/>
            </a:br>
            <a:endParaRPr i="1"/>
          </a:p>
          <a:p>
            <a:pPr indent="-342900" lvl="0" marL="457200" rtl="0">
              <a:spcBef>
                <a:spcPts val="0"/>
              </a:spcBef>
              <a:spcAft>
                <a:spcPts val="0"/>
              </a:spcAft>
              <a:buSzPts val="1800"/>
              <a:buChar char="●"/>
            </a:pPr>
            <a:r>
              <a:rPr lang="en"/>
              <a:t>Public key: (n, e)</a:t>
            </a:r>
            <a:endParaRPr/>
          </a:p>
          <a:p>
            <a:pPr indent="-342900" lvl="0" marL="457200" rtl="0">
              <a:spcBef>
                <a:spcPts val="0"/>
              </a:spcBef>
              <a:spcAft>
                <a:spcPts val="0"/>
              </a:spcAft>
              <a:buSzPts val="1800"/>
              <a:buChar char="●"/>
            </a:pPr>
            <a:r>
              <a:rPr lang="en"/>
              <a:t>Private key: (n, d)</a:t>
            </a:r>
            <a:br>
              <a:rPr lang="en"/>
            </a:br>
            <a:br>
              <a:rPr lang="en"/>
            </a:br>
            <a:endParaRPr/>
          </a:p>
        </p:txBody>
      </p:sp>
      <p:sp>
        <p:nvSpPr>
          <p:cNvPr id="388" name="Google Shape;388;p32"/>
          <p:cNvSpPr/>
          <p:nvPr/>
        </p:nvSpPr>
        <p:spPr>
          <a:xfrm rot="-1500044">
            <a:off x="6726938" y="4388369"/>
            <a:ext cx="2482228" cy="241937"/>
          </a:xfrm>
          <a:prstGeom prst="rect">
            <a:avLst/>
          </a:prstGeom>
        </p:spPr>
        <p:txBody>
          <a:bodyPr>
            <a:prstTxWarp prst="textPlain"/>
          </a:bodyPr>
          <a:lstStyle/>
          <a:p>
            <a:pPr lvl="0" algn="ctr"/>
            <a:r>
              <a:rPr b="1" i="0">
                <a:ln cap="flat" cmpd="sng" w="9525">
                  <a:solidFill>
                    <a:schemeClr val="dk2"/>
                  </a:solidFill>
                  <a:prstDash val="solid"/>
                  <a:round/>
                  <a:headEnd len="sm" w="sm" type="none"/>
                  <a:tailEnd len="sm" w="sm" type="none"/>
                </a:ln>
                <a:solidFill>
                  <a:schemeClr val="lt2"/>
                </a:solidFill>
                <a:latin typeface="Arial"/>
              </a:rPr>
              <a:t>OPTIONAL MATERIAL</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Digital Signatures: Implementation</a:t>
            </a:r>
            <a:endParaRPr/>
          </a:p>
        </p:txBody>
      </p:sp>
      <p:sp>
        <p:nvSpPr>
          <p:cNvPr id="394" name="Google Shape;394;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Reminder: </a:t>
            </a:r>
            <a:r>
              <a:rPr lang="en"/>
              <a:t>Find </a:t>
            </a:r>
            <a:r>
              <a:rPr i="1" lang="en"/>
              <a:t>e, d, n, </a:t>
            </a:r>
            <a:r>
              <a:rPr lang="en"/>
              <a:t>such that </a:t>
            </a:r>
            <a:r>
              <a:rPr i="1" lang="en"/>
              <a:t>(m</a:t>
            </a:r>
            <a:r>
              <a:rPr baseline="30000" i="1" lang="en"/>
              <a:t>e</a:t>
            </a:r>
            <a:r>
              <a:rPr i="1" lang="en"/>
              <a:t>)</a:t>
            </a:r>
            <a:r>
              <a:rPr baseline="30000" i="1" lang="en"/>
              <a:t>d</a:t>
            </a:r>
            <a:r>
              <a:rPr i="1" lang="en"/>
              <a:t> ≡ m (mod n)</a:t>
            </a:r>
            <a:endParaRPr i="1"/>
          </a:p>
          <a:p>
            <a:pPr indent="-342900" lvl="0" marL="457200" rtl="0">
              <a:spcBef>
                <a:spcPts val="0"/>
              </a:spcBef>
              <a:spcAft>
                <a:spcPts val="0"/>
              </a:spcAft>
              <a:buSzPts val="1800"/>
              <a:buChar char="●"/>
            </a:pPr>
            <a:r>
              <a:rPr lang="en"/>
              <a:t>Public key: (n, e)      Private key: (n, d)</a:t>
            </a:r>
            <a:br>
              <a:rPr lang="en"/>
            </a:br>
            <a:endParaRPr/>
          </a:p>
          <a:p>
            <a:pPr indent="-342900" lvl="0" marL="457200" rtl="0">
              <a:spcBef>
                <a:spcPts val="0"/>
              </a:spcBef>
              <a:spcAft>
                <a:spcPts val="0"/>
              </a:spcAft>
              <a:buSzPts val="1800"/>
              <a:buChar char="●"/>
            </a:pPr>
            <a:r>
              <a:rPr i="1" lang="en"/>
              <a:t>Sign(m, sk): m</a:t>
            </a:r>
            <a:r>
              <a:rPr baseline="30000" i="1" lang="en"/>
              <a:t>d</a:t>
            </a:r>
            <a:r>
              <a:rPr i="1" lang="en"/>
              <a:t> mod n</a:t>
            </a:r>
            <a:endParaRPr i="1"/>
          </a:p>
          <a:p>
            <a:pPr indent="-342900" lvl="0" marL="457200" rtl="0">
              <a:spcBef>
                <a:spcPts val="0"/>
              </a:spcBef>
              <a:spcAft>
                <a:spcPts val="0"/>
              </a:spcAft>
              <a:buSzPts val="1800"/>
              <a:buChar char="●"/>
            </a:pPr>
            <a:r>
              <a:rPr i="1" lang="en"/>
              <a:t>Verify(m, s, pk): s</a:t>
            </a:r>
            <a:r>
              <a:rPr baseline="30000" i="1" lang="en"/>
              <a:t>e</a:t>
            </a:r>
            <a:r>
              <a:rPr i="1" lang="en"/>
              <a:t> mod n == m</a:t>
            </a:r>
            <a:endParaRPr i="1"/>
          </a:p>
        </p:txBody>
      </p:sp>
      <p:sp>
        <p:nvSpPr>
          <p:cNvPr id="395" name="Google Shape;395;p33"/>
          <p:cNvSpPr/>
          <p:nvPr/>
        </p:nvSpPr>
        <p:spPr>
          <a:xfrm rot="-1500044">
            <a:off x="6726938" y="4388369"/>
            <a:ext cx="2482228" cy="241937"/>
          </a:xfrm>
          <a:prstGeom prst="rect">
            <a:avLst/>
          </a:prstGeom>
        </p:spPr>
        <p:txBody>
          <a:bodyPr>
            <a:prstTxWarp prst="textPlain"/>
          </a:bodyPr>
          <a:lstStyle/>
          <a:p>
            <a:pPr lvl="0" algn="ctr"/>
            <a:r>
              <a:rPr b="1" i="0">
                <a:ln cap="flat" cmpd="sng" w="9525">
                  <a:solidFill>
                    <a:schemeClr val="dk2"/>
                  </a:solidFill>
                  <a:prstDash val="solid"/>
                  <a:round/>
                  <a:headEnd len="sm" w="sm" type="none"/>
                  <a:tailEnd len="sm" w="sm" type="none"/>
                </a:ln>
                <a:solidFill>
                  <a:schemeClr val="lt2"/>
                </a:solidFill>
                <a:latin typeface="Arial"/>
              </a:rPr>
              <a:t>OPTIONAL MATERIAL</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Digital Signatures: KeyGen Implementation Example</a:t>
            </a:r>
            <a:endParaRPr/>
          </a:p>
        </p:txBody>
      </p:sp>
      <p:sp>
        <p:nvSpPr>
          <p:cNvPr id="401" name="Google Shape;401;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i="1" lang="en"/>
              <a:t>p</a:t>
            </a:r>
            <a:r>
              <a:rPr i="1" lang="en"/>
              <a:t> = 61, q = 53</a:t>
            </a:r>
            <a:endParaRPr/>
          </a:p>
          <a:p>
            <a:pPr indent="-342900" lvl="0" marL="457200" rtl="0">
              <a:spcBef>
                <a:spcPts val="0"/>
              </a:spcBef>
              <a:spcAft>
                <a:spcPts val="0"/>
              </a:spcAft>
              <a:buSzPts val="1800"/>
              <a:buChar char="●"/>
            </a:pPr>
            <a:r>
              <a:rPr i="1" lang="en"/>
              <a:t>n = pq = 61*53 = 3233</a:t>
            </a:r>
            <a:endParaRPr i="1"/>
          </a:p>
          <a:p>
            <a:pPr indent="-342900" lvl="0" marL="457200" rtl="0">
              <a:spcBef>
                <a:spcPts val="0"/>
              </a:spcBef>
              <a:spcAft>
                <a:spcPts val="0"/>
              </a:spcAft>
              <a:buSzPts val="1800"/>
              <a:buChar char="●"/>
            </a:pPr>
            <a:r>
              <a:rPr i="1" lang="en"/>
              <a:t>λ(3233) = LCM(60, 52) = 780</a:t>
            </a:r>
            <a:endParaRPr i="1"/>
          </a:p>
          <a:p>
            <a:pPr indent="-342900" lvl="0" marL="457200" rtl="0">
              <a:spcBef>
                <a:spcPts val="0"/>
              </a:spcBef>
              <a:spcAft>
                <a:spcPts val="0"/>
              </a:spcAft>
              <a:buSzPts val="1800"/>
              <a:buChar char="●"/>
            </a:pPr>
            <a:r>
              <a:rPr lang="en"/>
              <a:t>Choose </a:t>
            </a:r>
            <a:r>
              <a:rPr i="1" lang="en"/>
              <a:t>e = 17</a:t>
            </a:r>
            <a:endParaRPr/>
          </a:p>
          <a:p>
            <a:pPr indent="-342900" lvl="0" marL="457200" rtl="0">
              <a:spcBef>
                <a:spcPts val="0"/>
              </a:spcBef>
              <a:spcAft>
                <a:spcPts val="0"/>
              </a:spcAft>
              <a:buSzPts val="1800"/>
              <a:buChar char="●"/>
            </a:pPr>
            <a:r>
              <a:rPr lang="en"/>
              <a:t>Solve for </a:t>
            </a:r>
            <a:r>
              <a:rPr i="1" lang="en"/>
              <a:t>d</a:t>
            </a:r>
            <a:r>
              <a:rPr lang="en"/>
              <a:t>: </a:t>
            </a:r>
            <a:r>
              <a:rPr i="1" lang="en"/>
              <a:t>d*17 = 1 mod 3233 </a:t>
            </a:r>
            <a:r>
              <a:rPr lang="en"/>
              <a:t>→ </a:t>
            </a:r>
            <a:r>
              <a:rPr i="1" lang="en"/>
              <a:t>d = 413</a:t>
            </a:r>
            <a:br>
              <a:rPr i="1" lang="en"/>
            </a:br>
            <a:endParaRPr i="1"/>
          </a:p>
          <a:p>
            <a:pPr indent="-342900" lvl="0" marL="457200" rtl="0">
              <a:spcBef>
                <a:spcPts val="0"/>
              </a:spcBef>
              <a:spcAft>
                <a:spcPts val="0"/>
              </a:spcAft>
              <a:buSzPts val="1800"/>
              <a:buChar char="●"/>
            </a:pPr>
            <a:r>
              <a:rPr lang="en"/>
              <a:t>Public key: (3233, 17)</a:t>
            </a:r>
            <a:endParaRPr/>
          </a:p>
          <a:p>
            <a:pPr indent="-342900" lvl="0" marL="457200" rtl="0">
              <a:spcBef>
                <a:spcPts val="0"/>
              </a:spcBef>
              <a:spcAft>
                <a:spcPts val="0"/>
              </a:spcAft>
              <a:buSzPts val="1800"/>
              <a:buChar char="●"/>
            </a:pPr>
            <a:r>
              <a:rPr lang="en"/>
              <a:t>Private key: (3233, 413)</a:t>
            </a:r>
            <a:br>
              <a:rPr lang="en"/>
            </a:br>
            <a:br>
              <a:rPr lang="en"/>
            </a:br>
            <a:endParaRPr/>
          </a:p>
        </p:txBody>
      </p:sp>
      <p:sp>
        <p:nvSpPr>
          <p:cNvPr id="402" name="Google Shape;402;p34"/>
          <p:cNvSpPr/>
          <p:nvPr/>
        </p:nvSpPr>
        <p:spPr>
          <a:xfrm rot="-1500044">
            <a:off x="6726938" y="4388369"/>
            <a:ext cx="2482228" cy="241937"/>
          </a:xfrm>
          <a:prstGeom prst="rect">
            <a:avLst/>
          </a:prstGeom>
        </p:spPr>
        <p:txBody>
          <a:bodyPr>
            <a:prstTxWarp prst="textPlain"/>
          </a:bodyPr>
          <a:lstStyle/>
          <a:p>
            <a:pPr lvl="0" algn="ctr"/>
            <a:r>
              <a:rPr b="1" i="0">
                <a:ln cap="flat" cmpd="sng" w="9525">
                  <a:solidFill>
                    <a:schemeClr val="dk2"/>
                  </a:solidFill>
                  <a:prstDash val="solid"/>
                  <a:round/>
                  <a:headEnd len="sm" w="sm" type="none"/>
                  <a:tailEnd len="sm" w="sm" type="none"/>
                </a:ln>
                <a:solidFill>
                  <a:schemeClr val="lt2"/>
                </a:solidFill>
                <a:latin typeface="Arial"/>
              </a:rPr>
              <a:t>OPTIONAL MATERIAL</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Digital Signatures: Example</a:t>
            </a:r>
            <a:endParaRPr/>
          </a:p>
        </p:txBody>
      </p:sp>
      <p:grpSp>
        <p:nvGrpSpPr>
          <p:cNvPr id="408" name="Google Shape;408;p35"/>
          <p:cNvGrpSpPr/>
          <p:nvPr/>
        </p:nvGrpSpPr>
        <p:grpSpPr>
          <a:xfrm>
            <a:off x="2684575" y="2231825"/>
            <a:ext cx="688200" cy="1046450"/>
            <a:chOff x="1308425" y="1723525"/>
            <a:chExt cx="688200" cy="1046450"/>
          </a:xfrm>
        </p:grpSpPr>
        <p:sp>
          <p:nvSpPr>
            <p:cNvPr id="409" name="Google Shape;409;p35"/>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0" name="Google Shape;410;p35"/>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11" name="Google Shape;411;p35"/>
          <p:cNvSpPr txBox="1"/>
          <p:nvPr/>
        </p:nvSpPr>
        <p:spPr>
          <a:xfrm>
            <a:off x="2774875" y="2723500"/>
            <a:ext cx="5979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Alice</a:t>
            </a:r>
            <a:endParaRPr/>
          </a:p>
        </p:txBody>
      </p:sp>
      <p:sp>
        <p:nvSpPr>
          <p:cNvPr id="412" name="Google Shape;412;p35"/>
          <p:cNvSpPr txBox="1"/>
          <p:nvPr/>
        </p:nvSpPr>
        <p:spPr>
          <a:xfrm>
            <a:off x="1103000" y="2416725"/>
            <a:ext cx="1491000" cy="758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p</a:t>
            </a:r>
            <a:r>
              <a:rPr lang="en">
                <a:solidFill>
                  <a:srgbClr val="FFFFFF"/>
                </a:solidFill>
              </a:rPr>
              <a:t>k = (3233, 17)</a:t>
            </a:r>
            <a:endParaRPr>
              <a:solidFill>
                <a:srgbClr val="FFFFFF"/>
              </a:solidFill>
            </a:endParaRPr>
          </a:p>
          <a:p>
            <a:pPr indent="0" lvl="0" marL="0" rtl="0">
              <a:spcBef>
                <a:spcPts val="0"/>
              </a:spcBef>
              <a:spcAft>
                <a:spcPts val="0"/>
              </a:spcAft>
              <a:buNone/>
            </a:pPr>
            <a:r>
              <a:rPr lang="en">
                <a:solidFill>
                  <a:srgbClr val="FFFFFF"/>
                </a:solidFill>
              </a:rPr>
              <a:t>s</a:t>
            </a:r>
            <a:r>
              <a:rPr lang="en">
                <a:solidFill>
                  <a:srgbClr val="FFFFFF"/>
                </a:solidFill>
              </a:rPr>
              <a:t>k = (3233, 413)</a:t>
            </a:r>
            <a:endParaRPr>
              <a:solidFill>
                <a:srgbClr val="FFFFFF"/>
              </a:solidFill>
            </a:endParaRPr>
          </a:p>
        </p:txBody>
      </p:sp>
      <p:grpSp>
        <p:nvGrpSpPr>
          <p:cNvPr id="413" name="Google Shape;413;p35"/>
          <p:cNvGrpSpPr/>
          <p:nvPr/>
        </p:nvGrpSpPr>
        <p:grpSpPr>
          <a:xfrm>
            <a:off x="3796795" y="2294750"/>
            <a:ext cx="2342955" cy="1195800"/>
            <a:chOff x="4151220" y="2294750"/>
            <a:chExt cx="2342955" cy="1195800"/>
          </a:xfrm>
        </p:grpSpPr>
        <p:sp>
          <p:nvSpPr>
            <p:cNvPr id="414" name="Google Shape;414;p35"/>
            <p:cNvSpPr/>
            <p:nvPr/>
          </p:nvSpPr>
          <p:spPr>
            <a:xfrm flipH="1">
              <a:off x="4151220" y="2712350"/>
              <a:ext cx="174300" cy="451200"/>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5" name="Google Shape;415;p35"/>
            <p:cNvSpPr/>
            <p:nvPr/>
          </p:nvSpPr>
          <p:spPr>
            <a:xfrm flipH="1">
              <a:off x="4235979" y="2522450"/>
              <a:ext cx="321000" cy="831000"/>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6" name="Google Shape;416;p35"/>
            <p:cNvSpPr/>
            <p:nvPr/>
          </p:nvSpPr>
          <p:spPr>
            <a:xfrm flipH="1">
              <a:off x="4433348" y="2294750"/>
              <a:ext cx="462000" cy="1195800"/>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7" name="Google Shape;417;p35"/>
            <p:cNvSpPr txBox="1"/>
            <p:nvPr/>
          </p:nvSpPr>
          <p:spPr>
            <a:xfrm>
              <a:off x="5003175" y="2667050"/>
              <a:ext cx="14910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p</a:t>
              </a:r>
              <a:r>
                <a:rPr lang="en">
                  <a:solidFill>
                    <a:srgbClr val="FFFFFF"/>
                  </a:solidFill>
                </a:rPr>
                <a:t>k: </a:t>
              </a:r>
              <a:r>
                <a:rPr lang="en">
                  <a:solidFill>
                    <a:schemeClr val="dk1"/>
                  </a:solidFill>
                </a:rPr>
                <a:t>(3233, 17)</a:t>
              </a:r>
              <a:endParaRPr>
                <a:solidFill>
                  <a:srgbClr val="FFFFFF"/>
                </a:solidFill>
              </a:endParaRPr>
            </a:p>
          </p:txBody>
        </p:sp>
      </p:grpSp>
      <p:grpSp>
        <p:nvGrpSpPr>
          <p:cNvPr id="418" name="Google Shape;418;p35"/>
          <p:cNvGrpSpPr/>
          <p:nvPr/>
        </p:nvGrpSpPr>
        <p:grpSpPr>
          <a:xfrm>
            <a:off x="6198775" y="1532400"/>
            <a:ext cx="688200" cy="1046450"/>
            <a:chOff x="1308425" y="1723525"/>
            <a:chExt cx="688200" cy="1046450"/>
          </a:xfrm>
        </p:grpSpPr>
        <p:sp>
          <p:nvSpPr>
            <p:cNvPr id="419" name="Google Shape;419;p35"/>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0" name="Google Shape;420;p35"/>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21" name="Google Shape;421;p35"/>
          <p:cNvSpPr txBox="1"/>
          <p:nvPr/>
        </p:nvSpPr>
        <p:spPr>
          <a:xfrm>
            <a:off x="6289075" y="2024075"/>
            <a:ext cx="5979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Bob</a:t>
            </a:r>
            <a:endParaRPr/>
          </a:p>
        </p:txBody>
      </p:sp>
      <p:grpSp>
        <p:nvGrpSpPr>
          <p:cNvPr id="422" name="Google Shape;422;p35"/>
          <p:cNvGrpSpPr/>
          <p:nvPr/>
        </p:nvGrpSpPr>
        <p:grpSpPr>
          <a:xfrm>
            <a:off x="6243925" y="2903000"/>
            <a:ext cx="688200" cy="1046450"/>
            <a:chOff x="1308425" y="1723525"/>
            <a:chExt cx="688200" cy="1046450"/>
          </a:xfrm>
        </p:grpSpPr>
        <p:sp>
          <p:nvSpPr>
            <p:cNvPr id="423" name="Google Shape;423;p35"/>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4" name="Google Shape;424;p35"/>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25" name="Google Shape;425;p35"/>
          <p:cNvSpPr txBox="1"/>
          <p:nvPr/>
        </p:nvSpPr>
        <p:spPr>
          <a:xfrm>
            <a:off x="6243925" y="3490550"/>
            <a:ext cx="9135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Charlie</a:t>
            </a:r>
            <a:endParaRPr/>
          </a:p>
        </p:txBody>
      </p:sp>
      <p:sp>
        <p:nvSpPr>
          <p:cNvPr id="426" name="Google Shape;426;p35"/>
          <p:cNvSpPr txBox="1"/>
          <p:nvPr/>
        </p:nvSpPr>
        <p:spPr>
          <a:xfrm>
            <a:off x="7036300" y="2024075"/>
            <a:ext cx="16485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Alice: (3233, 17)</a:t>
            </a:r>
            <a:endParaRPr>
              <a:solidFill>
                <a:srgbClr val="FFFFFF"/>
              </a:solidFill>
            </a:endParaRPr>
          </a:p>
        </p:txBody>
      </p:sp>
      <p:sp>
        <p:nvSpPr>
          <p:cNvPr id="427" name="Google Shape;427;p35"/>
          <p:cNvSpPr txBox="1"/>
          <p:nvPr/>
        </p:nvSpPr>
        <p:spPr>
          <a:xfrm>
            <a:off x="7036300" y="3430425"/>
            <a:ext cx="16485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Alice: (3233, 17)</a:t>
            </a:r>
            <a:endParaRPr>
              <a:solidFill>
                <a:srgbClr val="FFFFFF"/>
              </a:solidFill>
            </a:endParaRPr>
          </a:p>
        </p:txBody>
      </p:sp>
      <p:sp>
        <p:nvSpPr>
          <p:cNvPr id="428" name="Google Shape;428;p35"/>
          <p:cNvSpPr/>
          <p:nvPr/>
        </p:nvSpPr>
        <p:spPr>
          <a:xfrm rot="-1500044">
            <a:off x="6726938" y="4388369"/>
            <a:ext cx="2482228" cy="241937"/>
          </a:xfrm>
          <a:prstGeom prst="rect">
            <a:avLst/>
          </a:prstGeom>
        </p:spPr>
        <p:txBody>
          <a:bodyPr>
            <a:prstTxWarp prst="textPlain"/>
          </a:bodyPr>
          <a:lstStyle/>
          <a:p>
            <a:pPr lvl="0" algn="ctr"/>
            <a:r>
              <a:rPr b="1" i="0">
                <a:ln cap="flat" cmpd="sng" w="9525">
                  <a:solidFill>
                    <a:schemeClr val="dk2"/>
                  </a:solidFill>
                  <a:prstDash val="solid"/>
                  <a:round/>
                  <a:headEnd len="sm" w="sm" type="none"/>
                  <a:tailEnd len="sm" w="sm" type="none"/>
                </a:ln>
                <a:solidFill>
                  <a:schemeClr val="lt2"/>
                </a:solidFill>
                <a:latin typeface="Arial"/>
              </a:rPr>
              <a:t>OPTIONAL MATERIAL</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Digital Signatures: Example</a:t>
            </a:r>
            <a:endParaRPr/>
          </a:p>
        </p:txBody>
      </p:sp>
      <p:grpSp>
        <p:nvGrpSpPr>
          <p:cNvPr id="434" name="Google Shape;434;p36"/>
          <p:cNvGrpSpPr/>
          <p:nvPr/>
        </p:nvGrpSpPr>
        <p:grpSpPr>
          <a:xfrm>
            <a:off x="2110300" y="2048525"/>
            <a:ext cx="688200" cy="1046450"/>
            <a:chOff x="1308425" y="1723525"/>
            <a:chExt cx="688200" cy="1046450"/>
          </a:xfrm>
        </p:grpSpPr>
        <p:sp>
          <p:nvSpPr>
            <p:cNvPr id="435" name="Google Shape;435;p36"/>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6" name="Google Shape;436;p36"/>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37" name="Google Shape;437;p36"/>
          <p:cNvSpPr txBox="1"/>
          <p:nvPr/>
        </p:nvSpPr>
        <p:spPr>
          <a:xfrm>
            <a:off x="2200600" y="2540200"/>
            <a:ext cx="5979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Alice</a:t>
            </a:r>
            <a:endParaRPr/>
          </a:p>
        </p:txBody>
      </p:sp>
      <p:grpSp>
        <p:nvGrpSpPr>
          <p:cNvPr id="438" name="Google Shape;438;p36"/>
          <p:cNvGrpSpPr/>
          <p:nvPr/>
        </p:nvGrpSpPr>
        <p:grpSpPr>
          <a:xfrm>
            <a:off x="5872650" y="2048525"/>
            <a:ext cx="688200" cy="1046450"/>
            <a:chOff x="1308425" y="1723525"/>
            <a:chExt cx="688200" cy="1046450"/>
          </a:xfrm>
        </p:grpSpPr>
        <p:sp>
          <p:nvSpPr>
            <p:cNvPr id="439" name="Google Shape;439;p36"/>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0" name="Google Shape;440;p36"/>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41" name="Google Shape;441;p36"/>
          <p:cNvSpPr txBox="1"/>
          <p:nvPr/>
        </p:nvSpPr>
        <p:spPr>
          <a:xfrm>
            <a:off x="5962950" y="2540200"/>
            <a:ext cx="5979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Bob</a:t>
            </a:r>
            <a:endParaRPr/>
          </a:p>
        </p:txBody>
      </p:sp>
      <p:grpSp>
        <p:nvGrpSpPr>
          <p:cNvPr id="442" name="Google Shape;442;p36"/>
          <p:cNvGrpSpPr/>
          <p:nvPr/>
        </p:nvGrpSpPr>
        <p:grpSpPr>
          <a:xfrm>
            <a:off x="3593650" y="1769275"/>
            <a:ext cx="1725875" cy="451200"/>
            <a:chOff x="3164050" y="1769275"/>
            <a:chExt cx="1725875" cy="451200"/>
          </a:xfrm>
        </p:grpSpPr>
        <p:cxnSp>
          <p:nvCxnSpPr>
            <p:cNvPr id="443" name="Google Shape;443;p36"/>
            <p:cNvCxnSpPr/>
            <p:nvPr/>
          </p:nvCxnSpPr>
          <p:spPr>
            <a:xfrm>
              <a:off x="3164050" y="2197975"/>
              <a:ext cx="1669500" cy="22500"/>
            </a:xfrm>
            <a:prstGeom prst="straightConnector1">
              <a:avLst/>
            </a:prstGeom>
            <a:noFill/>
            <a:ln cap="flat" cmpd="sng" w="76200">
              <a:solidFill>
                <a:srgbClr val="CCCCCC"/>
              </a:solidFill>
              <a:prstDash val="solid"/>
              <a:round/>
              <a:headEnd len="med" w="med" type="triangle"/>
              <a:tailEnd len="med" w="med" type="none"/>
            </a:ln>
          </p:spPr>
        </p:cxnSp>
        <p:sp>
          <p:nvSpPr>
            <p:cNvPr id="444" name="Google Shape;444;p36"/>
            <p:cNvSpPr txBox="1"/>
            <p:nvPr/>
          </p:nvSpPr>
          <p:spPr>
            <a:xfrm>
              <a:off x="3914025" y="1769275"/>
              <a:ext cx="9759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a:solidFill>
                    <a:srgbClr val="FFFFFF"/>
                  </a:solidFill>
                </a:rPr>
                <a:t>m</a:t>
              </a:r>
              <a:r>
                <a:rPr i="1" lang="en">
                  <a:solidFill>
                    <a:srgbClr val="FFFFFF"/>
                  </a:solidFill>
                </a:rPr>
                <a:t> = 65</a:t>
              </a:r>
              <a:endParaRPr i="1">
                <a:solidFill>
                  <a:srgbClr val="FFFFFF"/>
                </a:solidFill>
              </a:endParaRPr>
            </a:p>
          </p:txBody>
        </p:sp>
      </p:grpSp>
      <p:grpSp>
        <p:nvGrpSpPr>
          <p:cNvPr id="445" name="Google Shape;445;p36"/>
          <p:cNvGrpSpPr/>
          <p:nvPr/>
        </p:nvGrpSpPr>
        <p:grpSpPr>
          <a:xfrm>
            <a:off x="3220175" y="2432125"/>
            <a:ext cx="2321100" cy="685350"/>
            <a:chOff x="3220175" y="2432125"/>
            <a:chExt cx="2321100" cy="685350"/>
          </a:xfrm>
        </p:grpSpPr>
        <p:cxnSp>
          <p:nvCxnSpPr>
            <p:cNvPr id="446" name="Google Shape;446;p36"/>
            <p:cNvCxnSpPr/>
            <p:nvPr/>
          </p:nvCxnSpPr>
          <p:spPr>
            <a:xfrm>
              <a:off x="3621825" y="3094975"/>
              <a:ext cx="1669500" cy="22500"/>
            </a:xfrm>
            <a:prstGeom prst="straightConnector1">
              <a:avLst/>
            </a:prstGeom>
            <a:noFill/>
            <a:ln cap="flat" cmpd="sng" w="76200">
              <a:solidFill>
                <a:srgbClr val="CCCCCC"/>
              </a:solidFill>
              <a:prstDash val="solid"/>
              <a:round/>
              <a:headEnd len="med" w="med" type="none"/>
              <a:tailEnd len="med" w="med" type="triangle"/>
            </a:ln>
          </p:spPr>
        </p:cxnSp>
        <p:sp>
          <p:nvSpPr>
            <p:cNvPr id="447" name="Google Shape;447;p36"/>
            <p:cNvSpPr txBox="1"/>
            <p:nvPr/>
          </p:nvSpPr>
          <p:spPr>
            <a:xfrm>
              <a:off x="3220175" y="2432125"/>
              <a:ext cx="23211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a:solidFill>
                    <a:srgbClr val="FFFFFF"/>
                  </a:solidFill>
                </a:rPr>
                <a:t>Sign(m, sk) = m</a:t>
              </a:r>
              <a:r>
                <a:rPr baseline="30000" i="1" lang="en">
                  <a:solidFill>
                    <a:srgbClr val="FFFFFF"/>
                  </a:solidFill>
                </a:rPr>
                <a:t>d</a:t>
              </a:r>
              <a:r>
                <a:rPr i="1" lang="en">
                  <a:solidFill>
                    <a:srgbClr val="FFFFFF"/>
                  </a:solidFill>
                </a:rPr>
                <a:t> mod n</a:t>
              </a:r>
              <a:br>
                <a:rPr i="1" lang="en">
                  <a:solidFill>
                    <a:srgbClr val="FFFFFF"/>
                  </a:solidFill>
                </a:rPr>
              </a:br>
              <a:r>
                <a:rPr i="1" lang="en">
                  <a:solidFill>
                    <a:srgbClr val="FFFFFF"/>
                  </a:solidFill>
                </a:rPr>
                <a:t>65</a:t>
              </a:r>
              <a:r>
                <a:rPr baseline="30000" i="1" lang="en">
                  <a:solidFill>
                    <a:srgbClr val="FFFFFF"/>
                  </a:solidFill>
                </a:rPr>
                <a:t>413</a:t>
              </a:r>
              <a:r>
                <a:rPr i="1" lang="en">
                  <a:solidFill>
                    <a:srgbClr val="FFFFFF"/>
                  </a:solidFill>
                </a:rPr>
                <a:t> mod 3233 = 588</a:t>
              </a:r>
              <a:endParaRPr i="1">
                <a:solidFill>
                  <a:srgbClr val="FFFFFF"/>
                </a:solidFill>
              </a:endParaRPr>
            </a:p>
          </p:txBody>
        </p:sp>
      </p:grpSp>
      <p:sp>
        <p:nvSpPr>
          <p:cNvPr id="448" name="Google Shape;448;p36"/>
          <p:cNvSpPr txBox="1"/>
          <p:nvPr/>
        </p:nvSpPr>
        <p:spPr>
          <a:xfrm>
            <a:off x="5761875" y="3177250"/>
            <a:ext cx="3204600" cy="36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a:solidFill>
                  <a:srgbClr val="FFFFFF"/>
                </a:solidFill>
              </a:rPr>
              <a:t>Verify(m,s,pk) = (s</a:t>
            </a:r>
            <a:r>
              <a:rPr baseline="30000" i="1" lang="en">
                <a:solidFill>
                  <a:srgbClr val="FFFFFF"/>
                </a:solidFill>
              </a:rPr>
              <a:t>e</a:t>
            </a:r>
            <a:r>
              <a:rPr i="1" lang="en">
                <a:solidFill>
                  <a:srgbClr val="FFFFFF"/>
                </a:solidFill>
              </a:rPr>
              <a:t> mod n == m)</a:t>
            </a:r>
            <a:br>
              <a:rPr i="1" lang="en">
                <a:solidFill>
                  <a:srgbClr val="FFFFFF"/>
                </a:solidFill>
              </a:rPr>
            </a:br>
            <a:r>
              <a:rPr i="1" lang="en">
                <a:solidFill>
                  <a:srgbClr val="FFFFFF"/>
                </a:solidFill>
              </a:rPr>
              <a:t>588</a:t>
            </a:r>
            <a:r>
              <a:rPr baseline="30000" i="1" lang="en">
                <a:solidFill>
                  <a:srgbClr val="FFFFFF"/>
                </a:solidFill>
              </a:rPr>
              <a:t>17</a:t>
            </a:r>
            <a:r>
              <a:rPr i="1" lang="en">
                <a:solidFill>
                  <a:srgbClr val="FFFFFF"/>
                </a:solidFill>
              </a:rPr>
              <a:t> mod 3233 == 65</a:t>
            </a:r>
            <a:endParaRPr i="1">
              <a:solidFill>
                <a:srgbClr val="FFFFFF"/>
              </a:solidFill>
            </a:endParaRPr>
          </a:p>
        </p:txBody>
      </p:sp>
      <p:sp>
        <p:nvSpPr>
          <p:cNvPr id="449" name="Google Shape;449;p36"/>
          <p:cNvSpPr txBox="1"/>
          <p:nvPr/>
        </p:nvSpPr>
        <p:spPr>
          <a:xfrm>
            <a:off x="6678500" y="2430450"/>
            <a:ext cx="16695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Alice: </a:t>
            </a:r>
            <a:r>
              <a:rPr lang="en">
                <a:solidFill>
                  <a:schemeClr val="dk1"/>
                </a:solidFill>
              </a:rPr>
              <a:t>(3233, 17)</a:t>
            </a:r>
            <a:endParaRPr>
              <a:solidFill>
                <a:srgbClr val="FFFFFF"/>
              </a:solidFill>
            </a:endParaRPr>
          </a:p>
        </p:txBody>
      </p:sp>
      <p:sp>
        <p:nvSpPr>
          <p:cNvPr id="450" name="Google Shape;450;p36"/>
          <p:cNvSpPr txBox="1"/>
          <p:nvPr/>
        </p:nvSpPr>
        <p:spPr>
          <a:xfrm>
            <a:off x="476025" y="2419150"/>
            <a:ext cx="1491000" cy="75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pk = (3233, 17)</a:t>
            </a:r>
            <a:endParaRPr>
              <a:solidFill>
                <a:srgbClr val="FFFFFF"/>
              </a:solidFill>
            </a:endParaRPr>
          </a:p>
          <a:p>
            <a:pPr indent="0" lvl="0" marL="0" rtl="0">
              <a:spcBef>
                <a:spcPts val="0"/>
              </a:spcBef>
              <a:spcAft>
                <a:spcPts val="0"/>
              </a:spcAft>
              <a:buNone/>
            </a:pPr>
            <a:r>
              <a:rPr lang="en">
                <a:solidFill>
                  <a:srgbClr val="FFFFFF"/>
                </a:solidFill>
              </a:rPr>
              <a:t>sk = (3233, 413)</a:t>
            </a:r>
            <a:endParaRPr>
              <a:solidFill>
                <a:srgbClr val="FFFFFF"/>
              </a:solidFill>
            </a:endParaRPr>
          </a:p>
        </p:txBody>
      </p:sp>
      <p:sp>
        <p:nvSpPr>
          <p:cNvPr id="451" name="Google Shape;451;p36"/>
          <p:cNvSpPr/>
          <p:nvPr/>
        </p:nvSpPr>
        <p:spPr>
          <a:xfrm rot="-1500044">
            <a:off x="6726938" y="4388369"/>
            <a:ext cx="2482228" cy="241937"/>
          </a:xfrm>
          <a:prstGeom prst="rect">
            <a:avLst/>
          </a:prstGeom>
        </p:spPr>
        <p:txBody>
          <a:bodyPr>
            <a:prstTxWarp prst="textPlain"/>
          </a:bodyPr>
          <a:lstStyle/>
          <a:p>
            <a:pPr lvl="0" algn="ctr"/>
            <a:r>
              <a:rPr b="1" i="0">
                <a:ln cap="flat" cmpd="sng" w="9525">
                  <a:solidFill>
                    <a:schemeClr val="dk2"/>
                  </a:solidFill>
                  <a:prstDash val="solid"/>
                  <a:round/>
                  <a:headEnd len="sm" w="sm" type="none"/>
                  <a:tailEnd len="sm" w="sm" type="none"/>
                </a:ln>
                <a:solidFill>
                  <a:schemeClr val="lt2"/>
                </a:solidFill>
                <a:latin typeface="Arial"/>
              </a:rPr>
              <a:t>OPTIONAL MATERIAL</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Public/Private Key Encryption</a:t>
            </a:r>
            <a:endParaRPr/>
          </a:p>
        </p:txBody>
      </p:sp>
      <p:grpSp>
        <p:nvGrpSpPr>
          <p:cNvPr id="457" name="Google Shape;457;p37"/>
          <p:cNvGrpSpPr/>
          <p:nvPr/>
        </p:nvGrpSpPr>
        <p:grpSpPr>
          <a:xfrm>
            <a:off x="2110300" y="2048525"/>
            <a:ext cx="688200" cy="1046450"/>
            <a:chOff x="1308425" y="1723525"/>
            <a:chExt cx="688200" cy="1046450"/>
          </a:xfrm>
        </p:grpSpPr>
        <p:sp>
          <p:nvSpPr>
            <p:cNvPr id="458" name="Google Shape;458;p37"/>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9" name="Google Shape;459;p37"/>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0" name="Google Shape;460;p37"/>
          <p:cNvSpPr txBox="1"/>
          <p:nvPr/>
        </p:nvSpPr>
        <p:spPr>
          <a:xfrm>
            <a:off x="2200600" y="2540200"/>
            <a:ext cx="5979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Alice</a:t>
            </a:r>
            <a:endParaRPr/>
          </a:p>
        </p:txBody>
      </p:sp>
      <p:grpSp>
        <p:nvGrpSpPr>
          <p:cNvPr id="461" name="Google Shape;461;p37"/>
          <p:cNvGrpSpPr/>
          <p:nvPr/>
        </p:nvGrpSpPr>
        <p:grpSpPr>
          <a:xfrm>
            <a:off x="5872650" y="2048525"/>
            <a:ext cx="688200" cy="1046450"/>
            <a:chOff x="1308425" y="1723525"/>
            <a:chExt cx="688200" cy="1046450"/>
          </a:xfrm>
        </p:grpSpPr>
        <p:sp>
          <p:nvSpPr>
            <p:cNvPr id="462" name="Google Shape;462;p37"/>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3" name="Google Shape;463;p37"/>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4" name="Google Shape;464;p37"/>
          <p:cNvSpPr txBox="1"/>
          <p:nvPr/>
        </p:nvSpPr>
        <p:spPr>
          <a:xfrm>
            <a:off x="5962950" y="2540200"/>
            <a:ext cx="5979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Bob</a:t>
            </a:r>
            <a:endParaRPr/>
          </a:p>
        </p:txBody>
      </p:sp>
      <p:grpSp>
        <p:nvGrpSpPr>
          <p:cNvPr id="465" name="Google Shape;465;p37"/>
          <p:cNvGrpSpPr/>
          <p:nvPr/>
        </p:nvGrpSpPr>
        <p:grpSpPr>
          <a:xfrm>
            <a:off x="3605250" y="2346150"/>
            <a:ext cx="1725875" cy="451200"/>
            <a:chOff x="3164050" y="1769275"/>
            <a:chExt cx="1725875" cy="451200"/>
          </a:xfrm>
        </p:grpSpPr>
        <p:cxnSp>
          <p:nvCxnSpPr>
            <p:cNvPr id="466" name="Google Shape;466;p37"/>
            <p:cNvCxnSpPr/>
            <p:nvPr/>
          </p:nvCxnSpPr>
          <p:spPr>
            <a:xfrm>
              <a:off x="3164050" y="2197975"/>
              <a:ext cx="1669500" cy="22500"/>
            </a:xfrm>
            <a:prstGeom prst="straightConnector1">
              <a:avLst/>
            </a:prstGeom>
            <a:noFill/>
            <a:ln cap="flat" cmpd="sng" w="76200">
              <a:solidFill>
                <a:srgbClr val="CCCCCC"/>
              </a:solidFill>
              <a:prstDash val="solid"/>
              <a:round/>
              <a:headEnd len="med" w="med" type="triangle"/>
              <a:tailEnd len="med" w="med" type="none"/>
            </a:ln>
          </p:spPr>
        </p:cxnSp>
        <p:sp>
          <p:nvSpPr>
            <p:cNvPr id="467" name="Google Shape;467;p37"/>
            <p:cNvSpPr txBox="1"/>
            <p:nvPr/>
          </p:nvSpPr>
          <p:spPr>
            <a:xfrm>
              <a:off x="3914025" y="1769275"/>
              <a:ext cx="9759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a:solidFill>
                    <a:srgbClr val="FFFFFF"/>
                  </a:solidFill>
                </a:rPr>
                <a:t>c</a:t>
              </a:r>
              <a:r>
                <a:rPr i="1" lang="en">
                  <a:solidFill>
                    <a:srgbClr val="FFFFFF"/>
                  </a:solidFill>
                </a:rPr>
                <a:t> = 2910</a:t>
              </a:r>
              <a:endParaRPr i="1">
                <a:solidFill>
                  <a:srgbClr val="FFFFFF"/>
                </a:solidFill>
              </a:endParaRPr>
            </a:p>
          </p:txBody>
        </p:sp>
      </p:grpSp>
      <p:sp>
        <p:nvSpPr>
          <p:cNvPr id="468" name="Google Shape;468;p37"/>
          <p:cNvSpPr txBox="1"/>
          <p:nvPr/>
        </p:nvSpPr>
        <p:spPr>
          <a:xfrm>
            <a:off x="5785100" y="3664900"/>
            <a:ext cx="3204600" cy="665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sz="1800">
                <a:solidFill>
                  <a:srgbClr val="FFFFFF"/>
                </a:solidFill>
              </a:rPr>
              <a:t>Encrypt</a:t>
            </a:r>
            <a:r>
              <a:rPr i="1" lang="en" sz="1800">
                <a:solidFill>
                  <a:srgbClr val="FFFFFF"/>
                </a:solidFill>
              </a:rPr>
              <a:t>(m,pk) = m</a:t>
            </a:r>
            <a:r>
              <a:rPr baseline="30000" i="1" lang="en" sz="1800">
                <a:solidFill>
                  <a:srgbClr val="FFFFFF"/>
                </a:solidFill>
              </a:rPr>
              <a:t>e</a:t>
            </a:r>
            <a:r>
              <a:rPr i="1" lang="en" sz="1800">
                <a:solidFill>
                  <a:srgbClr val="FFFFFF"/>
                </a:solidFill>
              </a:rPr>
              <a:t> mod n</a:t>
            </a:r>
            <a:br>
              <a:rPr i="1" lang="en" sz="1800">
                <a:solidFill>
                  <a:srgbClr val="FFFFFF"/>
                </a:solidFill>
              </a:rPr>
            </a:br>
            <a:r>
              <a:rPr i="1" lang="en" sz="1800">
                <a:solidFill>
                  <a:srgbClr val="FFFFFF"/>
                </a:solidFill>
              </a:rPr>
              <a:t>92</a:t>
            </a:r>
            <a:r>
              <a:rPr baseline="30000" i="1" lang="en" sz="1800">
                <a:solidFill>
                  <a:srgbClr val="FFFFFF"/>
                </a:solidFill>
              </a:rPr>
              <a:t>17</a:t>
            </a:r>
            <a:r>
              <a:rPr i="1" lang="en" sz="1800">
                <a:solidFill>
                  <a:srgbClr val="FFFFFF"/>
                </a:solidFill>
              </a:rPr>
              <a:t> mod 3233 = 2910</a:t>
            </a:r>
            <a:endParaRPr i="1" sz="1800">
              <a:solidFill>
                <a:srgbClr val="FFFFFF"/>
              </a:solidFill>
            </a:endParaRPr>
          </a:p>
        </p:txBody>
      </p:sp>
      <p:sp>
        <p:nvSpPr>
          <p:cNvPr id="469" name="Google Shape;469;p37"/>
          <p:cNvSpPr txBox="1"/>
          <p:nvPr/>
        </p:nvSpPr>
        <p:spPr>
          <a:xfrm>
            <a:off x="6678500" y="2430450"/>
            <a:ext cx="16695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Alice: </a:t>
            </a:r>
            <a:r>
              <a:rPr lang="en">
                <a:solidFill>
                  <a:schemeClr val="dk1"/>
                </a:solidFill>
              </a:rPr>
              <a:t>(3233, 17)</a:t>
            </a:r>
            <a:endParaRPr>
              <a:solidFill>
                <a:srgbClr val="FFFFFF"/>
              </a:solidFill>
            </a:endParaRPr>
          </a:p>
        </p:txBody>
      </p:sp>
      <p:sp>
        <p:nvSpPr>
          <p:cNvPr id="470" name="Google Shape;470;p37"/>
          <p:cNvSpPr txBox="1"/>
          <p:nvPr/>
        </p:nvSpPr>
        <p:spPr>
          <a:xfrm>
            <a:off x="476025" y="2419150"/>
            <a:ext cx="1491000" cy="75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pk = (3233, 17)</a:t>
            </a:r>
            <a:endParaRPr>
              <a:solidFill>
                <a:srgbClr val="FFFFFF"/>
              </a:solidFill>
            </a:endParaRPr>
          </a:p>
          <a:p>
            <a:pPr indent="0" lvl="0" marL="0" rtl="0">
              <a:spcBef>
                <a:spcPts val="0"/>
              </a:spcBef>
              <a:spcAft>
                <a:spcPts val="0"/>
              </a:spcAft>
              <a:buNone/>
            </a:pPr>
            <a:r>
              <a:rPr lang="en">
                <a:solidFill>
                  <a:srgbClr val="FFFFFF"/>
                </a:solidFill>
              </a:rPr>
              <a:t>sk = (3233, 413)</a:t>
            </a:r>
            <a:endParaRPr>
              <a:solidFill>
                <a:srgbClr val="FFFFFF"/>
              </a:solidFill>
            </a:endParaRPr>
          </a:p>
        </p:txBody>
      </p:sp>
      <p:sp>
        <p:nvSpPr>
          <p:cNvPr id="471" name="Google Shape;471;p37"/>
          <p:cNvSpPr txBox="1"/>
          <p:nvPr/>
        </p:nvSpPr>
        <p:spPr>
          <a:xfrm>
            <a:off x="5872650" y="3188188"/>
            <a:ext cx="1725900" cy="279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i="1" lang="en">
                <a:solidFill>
                  <a:srgbClr val="FFFFFF"/>
                </a:solidFill>
              </a:rPr>
              <a:t>m</a:t>
            </a:r>
            <a:r>
              <a:rPr i="1" lang="en">
                <a:solidFill>
                  <a:srgbClr val="FFFFFF"/>
                </a:solidFill>
              </a:rPr>
              <a:t> = 92</a:t>
            </a:r>
            <a:endParaRPr i="1">
              <a:solidFill>
                <a:srgbClr val="FFFFFF"/>
              </a:solidFill>
            </a:endParaRPr>
          </a:p>
        </p:txBody>
      </p:sp>
      <p:sp>
        <p:nvSpPr>
          <p:cNvPr id="472" name="Google Shape;472;p37"/>
          <p:cNvSpPr txBox="1"/>
          <p:nvPr/>
        </p:nvSpPr>
        <p:spPr>
          <a:xfrm>
            <a:off x="400650" y="3664900"/>
            <a:ext cx="3204600" cy="665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sz="1800">
                <a:solidFill>
                  <a:srgbClr val="FFFFFF"/>
                </a:solidFill>
              </a:rPr>
              <a:t>De</a:t>
            </a:r>
            <a:r>
              <a:rPr i="1" lang="en" sz="1800">
                <a:solidFill>
                  <a:srgbClr val="FFFFFF"/>
                </a:solidFill>
              </a:rPr>
              <a:t>crypt(c,sk) = c</a:t>
            </a:r>
            <a:r>
              <a:rPr baseline="30000" i="1" lang="en" sz="1800">
                <a:solidFill>
                  <a:srgbClr val="FFFFFF"/>
                </a:solidFill>
              </a:rPr>
              <a:t>d</a:t>
            </a:r>
            <a:r>
              <a:rPr i="1" lang="en" sz="1800">
                <a:solidFill>
                  <a:srgbClr val="FFFFFF"/>
                </a:solidFill>
              </a:rPr>
              <a:t> mod n</a:t>
            </a:r>
            <a:br>
              <a:rPr i="1" lang="en" sz="1800">
                <a:solidFill>
                  <a:srgbClr val="FFFFFF"/>
                </a:solidFill>
              </a:rPr>
            </a:br>
            <a:r>
              <a:rPr i="1" lang="en" sz="1800">
                <a:solidFill>
                  <a:srgbClr val="FFFFFF"/>
                </a:solidFill>
              </a:rPr>
              <a:t>2910</a:t>
            </a:r>
            <a:r>
              <a:rPr baseline="30000" i="1" lang="en" sz="1800">
                <a:solidFill>
                  <a:srgbClr val="FFFFFF"/>
                </a:solidFill>
              </a:rPr>
              <a:t>413</a:t>
            </a:r>
            <a:r>
              <a:rPr i="1" lang="en" sz="1800">
                <a:solidFill>
                  <a:srgbClr val="FFFFFF"/>
                </a:solidFill>
              </a:rPr>
              <a:t> mod 3233 = 92</a:t>
            </a:r>
            <a:endParaRPr i="1" sz="1800">
              <a:solidFill>
                <a:srgbClr val="FFFFFF"/>
              </a:solidFill>
            </a:endParaRPr>
          </a:p>
        </p:txBody>
      </p:sp>
      <p:sp>
        <p:nvSpPr>
          <p:cNvPr id="473" name="Google Shape;473;p37"/>
          <p:cNvSpPr/>
          <p:nvPr/>
        </p:nvSpPr>
        <p:spPr>
          <a:xfrm rot="-1500044">
            <a:off x="6726938" y="4388369"/>
            <a:ext cx="2482228" cy="241937"/>
          </a:xfrm>
          <a:prstGeom prst="rect">
            <a:avLst/>
          </a:prstGeom>
        </p:spPr>
        <p:txBody>
          <a:bodyPr>
            <a:prstTxWarp prst="textPlain"/>
          </a:bodyPr>
          <a:lstStyle/>
          <a:p>
            <a:pPr lvl="0" algn="ctr"/>
            <a:r>
              <a:rPr b="1" i="0">
                <a:ln cap="flat" cmpd="sng" w="9525">
                  <a:solidFill>
                    <a:schemeClr val="dk2"/>
                  </a:solidFill>
                  <a:prstDash val="solid"/>
                  <a:round/>
                  <a:headEnd len="sm" w="sm" type="none"/>
                  <a:tailEnd len="sm" w="sm" type="none"/>
                </a:ln>
                <a:solidFill>
                  <a:schemeClr val="lt2"/>
                </a:solidFill>
                <a:latin typeface="Arial"/>
              </a:rPr>
              <a:t>OPTIONAL MATERIAL</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Digital Signatures</a:t>
            </a:r>
            <a:endParaRPr/>
          </a:p>
        </p:txBody>
      </p:sp>
      <p:sp>
        <p:nvSpPr>
          <p:cNvPr id="479" name="Google Shape;479;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Unanswered questions:</a:t>
            </a:r>
            <a:endParaRPr/>
          </a:p>
          <a:p>
            <a:pPr indent="-342900" lvl="0" marL="457200" rtl="0">
              <a:spcBef>
                <a:spcPts val="1600"/>
              </a:spcBef>
              <a:spcAft>
                <a:spcPts val="0"/>
              </a:spcAft>
              <a:buSzPts val="1800"/>
              <a:buChar char="●"/>
            </a:pPr>
            <a:r>
              <a:rPr lang="en"/>
              <a:t>Why on earth does this work?</a:t>
            </a:r>
            <a:endParaRPr/>
          </a:p>
          <a:p>
            <a:pPr indent="-317500" lvl="1" marL="914400" rtl="0">
              <a:spcBef>
                <a:spcPts val="0"/>
              </a:spcBef>
              <a:spcAft>
                <a:spcPts val="0"/>
              </a:spcAft>
              <a:buSzPts val="1400"/>
              <a:buChar char="○"/>
            </a:pPr>
            <a:r>
              <a:t/>
            </a:r>
            <a:endParaRPr/>
          </a:p>
          <a:p>
            <a:pPr indent="-342900" lvl="0" marL="457200" rtl="0">
              <a:spcBef>
                <a:spcPts val="0"/>
              </a:spcBef>
              <a:spcAft>
                <a:spcPts val="0"/>
              </a:spcAft>
              <a:buSzPts val="1800"/>
              <a:buChar char="●"/>
            </a:pPr>
            <a:r>
              <a:rPr lang="en"/>
              <a:t>How do Bob and Charlie know that the public key they received is actually from Alice?</a:t>
            </a:r>
            <a:endParaRPr/>
          </a:p>
          <a:p>
            <a:pPr indent="-317500" lvl="1" marL="914400" rtl="0">
              <a:spcBef>
                <a:spcPts val="0"/>
              </a:spcBef>
              <a:spcAft>
                <a:spcPts val="0"/>
              </a:spcAft>
              <a:buSzPts val="1400"/>
              <a:buChar char="○"/>
            </a:pPr>
            <a:r>
              <a:rPr lang="en"/>
              <a:t>Practically… not a technical solution. Certificate Authorities do the job.</a:t>
            </a:r>
            <a:endParaRPr/>
          </a:p>
          <a:p>
            <a:pPr indent="-317500" lvl="1" marL="914400">
              <a:spcBef>
                <a:spcPts val="0"/>
              </a:spcBef>
              <a:spcAft>
                <a:spcPts val="0"/>
              </a:spcAft>
              <a:buSzPts val="1400"/>
              <a:buChar char="○"/>
            </a:pPr>
            <a:r>
              <a:rPr lang="en"/>
              <a:t>Can the blockchain be used for this?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9">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Cryptocurrency: what is it?</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It’s </a:t>
            </a:r>
            <a:r>
              <a:rPr b="1" lang="en" u="sng"/>
              <a:t>public</a:t>
            </a:r>
            <a:r>
              <a:rPr lang="en"/>
              <a:t>.</a:t>
            </a:r>
            <a:endParaRPr/>
          </a:p>
          <a:p>
            <a:pPr indent="0" lvl="0" marL="0" rtl="0">
              <a:spcBef>
                <a:spcPts val="1600"/>
              </a:spcBef>
              <a:spcAft>
                <a:spcPts val="0"/>
              </a:spcAft>
              <a:buNone/>
            </a:pPr>
            <a:r>
              <a:t/>
            </a:r>
            <a:endParaRPr/>
          </a:p>
          <a:p>
            <a:pPr indent="0" lvl="0" marL="0" rtl="0">
              <a:spcBef>
                <a:spcPts val="1600"/>
              </a:spcBef>
              <a:spcAft>
                <a:spcPts val="0"/>
              </a:spcAft>
              <a:buNone/>
            </a:pPr>
            <a:r>
              <a:rPr lang="en"/>
              <a:t>Issues that arise:</a:t>
            </a:r>
            <a:endParaRPr/>
          </a:p>
          <a:p>
            <a:pPr indent="-342900" lvl="0" marL="457200" rtl="0">
              <a:spcBef>
                <a:spcPts val="1600"/>
              </a:spcBef>
              <a:spcAft>
                <a:spcPts val="0"/>
              </a:spcAft>
              <a:buSzPts val="1800"/>
              <a:buChar char="●"/>
            </a:pPr>
            <a:r>
              <a:rPr lang="en"/>
              <a:t>Privacy?</a:t>
            </a:r>
            <a:endParaRPr/>
          </a:p>
          <a:p>
            <a:pPr indent="-342900" lvl="0" marL="457200" rtl="0">
              <a:spcBef>
                <a:spcPts val="0"/>
              </a:spcBef>
              <a:spcAft>
                <a:spcPts val="0"/>
              </a:spcAft>
              <a:buSzPts val="1800"/>
              <a:buChar char="●"/>
            </a:pPr>
            <a:r>
              <a:rPr lang="en"/>
              <a:t>How do we know both parties agree to a transaction? And h</a:t>
            </a:r>
            <a:r>
              <a:rPr lang="en"/>
              <a:t>ow do we know people aren’t impersonating others?</a:t>
            </a:r>
            <a:endParaRPr/>
          </a:p>
          <a:p>
            <a:pPr indent="-317500" lvl="1" marL="914400" rtl="0">
              <a:spcBef>
                <a:spcPts val="0"/>
              </a:spcBef>
              <a:spcAft>
                <a:spcPts val="0"/>
              </a:spcAft>
              <a:buSzPts val="1400"/>
              <a:buChar char="○"/>
            </a:pPr>
            <a:r>
              <a:rPr lang="en"/>
              <a:t>Digital Signatures -- more on this later!</a:t>
            </a:r>
            <a:endParaRPr/>
          </a:p>
          <a:p>
            <a:pPr indent="-342900" lvl="0" marL="457200" rtl="0">
              <a:spcBef>
                <a:spcPts val="0"/>
              </a:spcBef>
              <a:spcAft>
                <a:spcPts val="0"/>
              </a:spcAft>
              <a:buSzPts val="1800"/>
              <a:buChar char="●"/>
            </a:pPr>
            <a:r>
              <a:rPr lang="en"/>
              <a:t>How do we know everyone will pay their debts?</a:t>
            </a:r>
            <a:endParaRPr/>
          </a:p>
          <a:p>
            <a:pPr indent="-317500" lvl="1" marL="914400" rtl="0">
              <a:spcBef>
                <a:spcPts val="0"/>
              </a:spcBef>
              <a:spcAft>
                <a:spcPts val="0"/>
              </a:spcAft>
              <a:buSzPts val="1400"/>
              <a:buChar char="○"/>
            </a:pPr>
            <a:r>
              <a:rPr lang="en"/>
              <a:t>Don’t allow people to go net negative.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Cryptocurrency: what is it?</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It’s </a:t>
            </a:r>
            <a:r>
              <a:rPr b="1" lang="en" u="sng"/>
              <a:t>public</a:t>
            </a:r>
            <a:r>
              <a:rPr lang="en"/>
              <a:t>.</a:t>
            </a:r>
            <a:endParaRPr/>
          </a:p>
        </p:txBody>
      </p:sp>
      <p:sp>
        <p:nvSpPr>
          <p:cNvPr id="79" name="Google Shape;79;p16"/>
          <p:cNvSpPr/>
          <p:nvPr/>
        </p:nvSpPr>
        <p:spPr>
          <a:xfrm flipH="1">
            <a:off x="2880300" y="1511625"/>
            <a:ext cx="3383400" cy="30573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80" name="Google Shape;80;p16"/>
          <p:cNvSpPr txBox="1"/>
          <p:nvPr/>
        </p:nvSpPr>
        <p:spPr>
          <a:xfrm>
            <a:off x="3478350" y="3147475"/>
            <a:ext cx="2030400" cy="40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Alice owes Bob $10</a:t>
            </a:r>
            <a:endParaRPr/>
          </a:p>
        </p:txBody>
      </p:sp>
      <p:sp>
        <p:nvSpPr>
          <p:cNvPr id="81" name="Google Shape;81;p16"/>
          <p:cNvSpPr txBox="1"/>
          <p:nvPr/>
        </p:nvSpPr>
        <p:spPr>
          <a:xfrm>
            <a:off x="3478350" y="3401275"/>
            <a:ext cx="2030400" cy="40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Alice owes Charlie $20</a:t>
            </a:r>
            <a:endParaRPr/>
          </a:p>
        </p:txBody>
      </p:sp>
      <p:sp>
        <p:nvSpPr>
          <p:cNvPr id="82" name="Google Shape;82;p16"/>
          <p:cNvSpPr txBox="1"/>
          <p:nvPr/>
        </p:nvSpPr>
        <p:spPr>
          <a:xfrm>
            <a:off x="3478350" y="3655075"/>
            <a:ext cx="2030400" cy="40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Charlie owes Bob $50</a:t>
            </a:r>
            <a:endParaRPr/>
          </a:p>
        </p:txBody>
      </p:sp>
      <p:sp>
        <p:nvSpPr>
          <p:cNvPr id="83" name="Google Shape;83;p16"/>
          <p:cNvSpPr txBox="1"/>
          <p:nvPr/>
        </p:nvSpPr>
        <p:spPr>
          <a:xfrm>
            <a:off x="3465901" y="3908325"/>
            <a:ext cx="2212200" cy="40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Bob owes Deborah $90</a:t>
            </a:r>
            <a:endParaRPr/>
          </a:p>
        </p:txBody>
      </p:sp>
      <p:sp>
        <p:nvSpPr>
          <p:cNvPr id="84" name="Google Shape;84;p16"/>
          <p:cNvSpPr txBox="1"/>
          <p:nvPr/>
        </p:nvSpPr>
        <p:spPr>
          <a:xfrm>
            <a:off x="3478352" y="4162675"/>
            <a:ext cx="2308200" cy="40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0000"/>
                </a:solidFill>
              </a:rPr>
              <a:t>Deborah owes Alice $15</a:t>
            </a:r>
            <a:endParaRPr>
              <a:solidFill>
                <a:srgbClr val="FF0000"/>
              </a:solidFill>
            </a:endParaRPr>
          </a:p>
        </p:txBody>
      </p:sp>
      <p:sp>
        <p:nvSpPr>
          <p:cNvPr id="85" name="Google Shape;85;p16"/>
          <p:cNvSpPr txBox="1"/>
          <p:nvPr/>
        </p:nvSpPr>
        <p:spPr>
          <a:xfrm>
            <a:off x="3484575" y="1879500"/>
            <a:ext cx="2030400" cy="40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Alice has $100</a:t>
            </a:r>
            <a:endParaRPr/>
          </a:p>
        </p:txBody>
      </p:sp>
      <p:sp>
        <p:nvSpPr>
          <p:cNvPr id="86" name="Google Shape;86;p16"/>
          <p:cNvSpPr txBox="1"/>
          <p:nvPr/>
        </p:nvSpPr>
        <p:spPr>
          <a:xfrm>
            <a:off x="3484575" y="2133300"/>
            <a:ext cx="2030400" cy="40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Bob has </a:t>
            </a:r>
            <a:r>
              <a:rPr lang="en"/>
              <a:t>$120</a:t>
            </a:r>
            <a:endParaRPr/>
          </a:p>
        </p:txBody>
      </p:sp>
      <p:sp>
        <p:nvSpPr>
          <p:cNvPr id="87" name="Google Shape;87;p16"/>
          <p:cNvSpPr txBox="1"/>
          <p:nvPr/>
        </p:nvSpPr>
        <p:spPr>
          <a:xfrm>
            <a:off x="3484575" y="2387100"/>
            <a:ext cx="2030400" cy="40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Charlie has $50</a:t>
            </a:r>
            <a:endParaRPr/>
          </a:p>
        </p:txBody>
      </p:sp>
      <p:sp>
        <p:nvSpPr>
          <p:cNvPr id="88" name="Google Shape;88;p16"/>
          <p:cNvSpPr txBox="1"/>
          <p:nvPr/>
        </p:nvSpPr>
        <p:spPr>
          <a:xfrm>
            <a:off x="3472126" y="2640350"/>
            <a:ext cx="2212200" cy="40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Deborah has $10</a:t>
            </a:r>
            <a:endParaRPr/>
          </a:p>
        </p:txBody>
      </p:sp>
      <p:cxnSp>
        <p:nvCxnSpPr>
          <p:cNvPr id="89" name="Google Shape;89;p16"/>
          <p:cNvCxnSpPr/>
          <p:nvPr/>
        </p:nvCxnSpPr>
        <p:spPr>
          <a:xfrm>
            <a:off x="3424127" y="3071275"/>
            <a:ext cx="23082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8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Cryptocurrency: what is it?</a:t>
            </a:r>
            <a:endParaRPr/>
          </a:p>
        </p:txBody>
      </p:sp>
      <p:sp>
        <p:nvSpPr>
          <p:cNvPr id="95" name="Google Shape;95;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It’s not tied to any other currency.</a:t>
            </a:r>
            <a:endParaRPr/>
          </a:p>
        </p:txBody>
      </p:sp>
      <p:sp>
        <p:nvSpPr>
          <p:cNvPr id="96" name="Google Shape;96;p17"/>
          <p:cNvSpPr/>
          <p:nvPr/>
        </p:nvSpPr>
        <p:spPr>
          <a:xfrm flipH="1">
            <a:off x="2880300" y="1511625"/>
            <a:ext cx="3383400" cy="30573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97" name="Google Shape;97;p17"/>
          <p:cNvSpPr txBox="1"/>
          <p:nvPr/>
        </p:nvSpPr>
        <p:spPr>
          <a:xfrm>
            <a:off x="3478350" y="3147475"/>
            <a:ext cx="2030400" cy="40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Alice owes Bob 10CC</a:t>
            </a:r>
            <a:endParaRPr/>
          </a:p>
        </p:txBody>
      </p:sp>
      <p:sp>
        <p:nvSpPr>
          <p:cNvPr id="98" name="Google Shape;98;p17"/>
          <p:cNvSpPr txBox="1"/>
          <p:nvPr/>
        </p:nvSpPr>
        <p:spPr>
          <a:xfrm>
            <a:off x="3478350" y="3401275"/>
            <a:ext cx="2408100" cy="40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Alice owes Charlie 20CC</a:t>
            </a:r>
            <a:endParaRPr/>
          </a:p>
        </p:txBody>
      </p:sp>
      <p:sp>
        <p:nvSpPr>
          <p:cNvPr id="99" name="Google Shape;99;p17"/>
          <p:cNvSpPr txBox="1"/>
          <p:nvPr/>
        </p:nvSpPr>
        <p:spPr>
          <a:xfrm>
            <a:off x="3478350" y="3655075"/>
            <a:ext cx="2408100" cy="40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Charlie owes Bob 50CC</a:t>
            </a:r>
            <a:endParaRPr/>
          </a:p>
        </p:txBody>
      </p:sp>
      <p:sp>
        <p:nvSpPr>
          <p:cNvPr id="100" name="Google Shape;100;p17"/>
          <p:cNvSpPr txBox="1"/>
          <p:nvPr/>
        </p:nvSpPr>
        <p:spPr>
          <a:xfrm>
            <a:off x="3465901" y="3908325"/>
            <a:ext cx="2212200" cy="40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Bob owes Deborah 90CC</a:t>
            </a:r>
            <a:endParaRPr/>
          </a:p>
        </p:txBody>
      </p:sp>
      <p:sp>
        <p:nvSpPr>
          <p:cNvPr id="101" name="Google Shape;101;p17"/>
          <p:cNvSpPr txBox="1"/>
          <p:nvPr/>
        </p:nvSpPr>
        <p:spPr>
          <a:xfrm>
            <a:off x="3484575" y="1879500"/>
            <a:ext cx="2030400" cy="40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Alice has 100CC</a:t>
            </a:r>
            <a:endParaRPr/>
          </a:p>
        </p:txBody>
      </p:sp>
      <p:sp>
        <p:nvSpPr>
          <p:cNvPr id="102" name="Google Shape;102;p17"/>
          <p:cNvSpPr txBox="1"/>
          <p:nvPr/>
        </p:nvSpPr>
        <p:spPr>
          <a:xfrm>
            <a:off x="3484575" y="2133300"/>
            <a:ext cx="2030400" cy="40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Bob has 120CC</a:t>
            </a:r>
            <a:endParaRPr/>
          </a:p>
        </p:txBody>
      </p:sp>
      <p:sp>
        <p:nvSpPr>
          <p:cNvPr id="103" name="Google Shape;103;p17"/>
          <p:cNvSpPr txBox="1"/>
          <p:nvPr/>
        </p:nvSpPr>
        <p:spPr>
          <a:xfrm>
            <a:off x="3484575" y="2387100"/>
            <a:ext cx="2030400" cy="40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Charlie has 50CC</a:t>
            </a:r>
            <a:endParaRPr/>
          </a:p>
        </p:txBody>
      </p:sp>
      <p:sp>
        <p:nvSpPr>
          <p:cNvPr id="104" name="Google Shape;104;p17"/>
          <p:cNvSpPr txBox="1"/>
          <p:nvPr/>
        </p:nvSpPr>
        <p:spPr>
          <a:xfrm>
            <a:off x="3472126" y="2640350"/>
            <a:ext cx="2212200" cy="40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Deborah has 10CC</a:t>
            </a:r>
            <a:endParaRPr/>
          </a:p>
        </p:txBody>
      </p:sp>
      <p:cxnSp>
        <p:nvCxnSpPr>
          <p:cNvPr id="105" name="Google Shape;105;p17"/>
          <p:cNvCxnSpPr/>
          <p:nvPr/>
        </p:nvCxnSpPr>
        <p:spPr>
          <a:xfrm>
            <a:off x="3424127" y="3071275"/>
            <a:ext cx="2308200" cy="0"/>
          </a:xfrm>
          <a:prstGeom prst="straightConnector1">
            <a:avLst/>
          </a:prstGeom>
          <a:noFill/>
          <a:ln cap="flat" cmpd="sng" w="9525">
            <a:solidFill>
              <a:schemeClr val="dk2"/>
            </a:solidFill>
            <a:prstDash val="solid"/>
            <a:round/>
            <a:headEnd len="med" w="med" type="none"/>
            <a:tailEnd len="med" w="med" type="none"/>
          </a:ln>
        </p:spPr>
      </p:cxnSp>
      <p:sp>
        <p:nvSpPr>
          <p:cNvPr id="106" name="Google Shape;106;p17"/>
          <p:cNvSpPr txBox="1"/>
          <p:nvPr/>
        </p:nvSpPr>
        <p:spPr>
          <a:xfrm>
            <a:off x="3157550" y="1511625"/>
            <a:ext cx="1928700" cy="406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CornellCoin Ledger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Cryptocurrency: what is it?</a:t>
            </a:r>
            <a:endParaRPr/>
          </a:p>
        </p:txBody>
      </p:sp>
      <p:sp>
        <p:nvSpPr>
          <p:cNvPr id="112" name="Google Shape;11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It’s </a:t>
            </a:r>
            <a:r>
              <a:rPr b="1" lang="en" u="sng"/>
              <a:t>decentralized</a:t>
            </a:r>
            <a:r>
              <a:rPr lang="en"/>
              <a:t>.</a:t>
            </a:r>
            <a:endParaRPr/>
          </a:p>
        </p:txBody>
      </p:sp>
      <p:grpSp>
        <p:nvGrpSpPr>
          <p:cNvPr id="113" name="Google Shape;113;p18"/>
          <p:cNvGrpSpPr/>
          <p:nvPr/>
        </p:nvGrpSpPr>
        <p:grpSpPr>
          <a:xfrm>
            <a:off x="1673746" y="1609229"/>
            <a:ext cx="5796517" cy="3122898"/>
            <a:chOff x="1673746" y="1609229"/>
            <a:chExt cx="5796517" cy="3122898"/>
          </a:xfrm>
        </p:grpSpPr>
        <p:grpSp>
          <p:nvGrpSpPr>
            <p:cNvPr id="114" name="Google Shape;114;p18"/>
            <p:cNvGrpSpPr/>
            <p:nvPr/>
          </p:nvGrpSpPr>
          <p:grpSpPr>
            <a:xfrm>
              <a:off x="2366150" y="1609229"/>
              <a:ext cx="636585" cy="968071"/>
              <a:chOff x="1308425" y="1723525"/>
              <a:chExt cx="688200" cy="1046450"/>
            </a:xfrm>
          </p:grpSpPr>
          <p:sp>
            <p:nvSpPr>
              <p:cNvPr id="115" name="Google Shape;115;p18"/>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Google Shape;116;p18"/>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7" name="Google Shape;117;p18"/>
            <p:cNvSpPr txBox="1"/>
            <p:nvPr/>
          </p:nvSpPr>
          <p:spPr>
            <a:xfrm>
              <a:off x="2373576" y="2064000"/>
              <a:ext cx="599100" cy="41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Alice</a:t>
              </a:r>
              <a:endParaRPr/>
            </a:p>
          </p:txBody>
        </p:sp>
        <p:grpSp>
          <p:nvGrpSpPr>
            <p:cNvPr id="118" name="Google Shape;118;p18"/>
            <p:cNvGrpSpPr/>
            <p:nvPr/>
          </p:nvGrpSpPr>
          <p:grpSpPr>
            <a:xfrm>
              <a:off x="6082171" y="1609229"/>
              <a:ext cx="636585" cy="968071"/>
              <a:chOff x="1308425" y="1723525"/>
              <a:chExt cx="688200" cy="1046450"/>
            </a:xfrm>
          </p:grpSpPr>
          <p:sp>
            <p:nvSpPr>
              <p:cNvPr id="119" name="Google Shape;119;p18"/>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Google Shape;120;p18"/>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1" name="Google Shape;121;p18"/>
            <p:cNvSpPr txBox="1"/>
            <p:nvPr/>
          </p:nvSpPr>
          <p:spPr>
            <a:xfrm>
              <a:off x="6165786" y="2064003"/>
              <a:ext cx="553200" cy="41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Bob</a:t>
              </a:r>
              <a:endParaRPr/>
            </a:p>
          </p:txBody>
        </p:sp>
        <p:grpSp>
          <p:nvGrpSpPr>
            <p:cNvPr id="122" name="Google Shape;122;p18"/>
            <p:cNvGrpSpPr/>
            <p:nvPr/>
          </p:nvGrpSpPr>
          <p:grpSpPr>
            <a:xfrm>
              <a:off x="2366150" y="3764056"/>
              <a:ext cx="636585" cy="968071"/>
              <a:chOff x="1308425" y="1723525"/>
              <a:chExt cx="688200" cy="1046450"/>
            </a:xfrm>
          </p:grpSpPr>
          <p:sp>
            <p:nvSpPr>
              <p:cNvPr id="123" name="Google Shape;123;p18"/>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Google Shape;124;p18"/>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Google Shape;125;p18"/>
            <p:cNvSpPr txBox="1"/>
            <p:nvPr/>
          </p:nvSpPr>
          <p:spPr>
            <a:xfrm>
              <a:off x="2290031" y="4239691"/>
              <a:ext cx="820500" cy="41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Charlie</a:t>
              </a:r>
              <a:endParaRPr/>
            </a:p>
          </p:txBody>
        </p:sp>
        <p:grpSp>
          <p:nvGrpSpPr>
            <p:cNvPr id="126" name="Google Shape;126;p18"/>
            <p:cNvGrpSpPr/>
            <p:nvPr/>
          </p:nvGrpSpPr>
          <p:grpSpPr>
            <a:xfrm>
              <a:off x="6122841" y="3764056"/>
              <a:ext cx="702033" cy="968071"/>
              <a:chOff x="1308425" y="1723525"/>
              <a:chExt cx="688200" cy="1046450"/>
            </a:xfrm>
          </p:grpSpPr>
          <p:sp>
            <p:nvSpPr>
              <p:cNvPr id="127" name="Google Shape;127;p18"/>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 name="Google Shape;128;p18"/>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9" name="Google Shape;129;p18"/>
            <p:cNvSpPr txBox="1"/>
            <p:nvPr/>
          </p:nvSpPr>
          <p:spPr>
            <a:xfrm>
              <a:off x="6037636" y="4239691"/>
              <a:ext cx="1069200" cy="41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Deborah</a:t>
              </a:r>
              <a:endParaRPr/>
            </a:p>
          </p:txBody>
        </p:sp>
        <p:sp>
          <p:nvSpPr>
            <p:cNvPr id="130" name="Google Shape;130;p18"/>
            <p:cNvSpPr/>
            <p:nvPr/>
          </p:nvSpPr>
          <p:spPr>
            <a:xfrm flipH="1">
              <a:off x="1673746" y="1889651"/>
              <a:ext cx="459000" cy="5298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 name="Google Shape;131;p18"/>
            <p:cNvSpPr/>
            <p:nvPr/>
          </p:nvSpPr>
          <p:spPr>
            <a:xfrm flipH="1">
              <a:off x="1673746" y="4183493"/>
              <a:ext cx="459000" cy="5298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 name="Google Shape;132;p18"/>
            <p:cNvSpPr/>
            <p:nvPr/>
          </p:nvSpPr>
          <p:spPr>
            <a:xfrm flipH="1">
              <a:off x="6953770" y="1828296"/>
              <a:ext cx="459000" cy="5298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 name="Google Shape;133;p18"/>
            <p:cNvSpPr/>
            <p:nvPr/>
          </p:nvSpPr>
          <p:spPr>
            <a:xfrm flipH="1">
              <a:off x="7011263" y="4183493"/>
              <a:ext cx="459000" cy="5298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 name="Google Shape;134;p18"/>
            <p:cNvSpPr/>
            <p:nvPr/>
          </p:nvSpPr>
          <p:spPr>
            <a:xfrm flipH="1" rot="1692835">
              <a:off x="3255029" y="2034344"/>
              <a:ext cx="107242" cy="278488"/>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 name="Google Shape;135;p18"/>
            <p:cNvSpPr/>
            <p:nvPr/>
          </p:nvSpPr>
          <p:spPr>
            <a:xfrm flipH="1" rot="1682509">
              <a:off x="3295612" y="1963292"/>
              <a:ext cx="197824" cy="512559"/>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 name="Google Shape;136;p18"/>
            <p:cNvSpPr/>
            <p:nvPr/>
          </p:nvSpPr>
          <p:spPr>
            <a:xfrm flipH="1" rot="1687754">
              <a:off x="3410769" y="1903738"/>
              <a:ext cx="285071" cy="738035"/>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 name="Google Shape;137;p18"/>
            <p:cNvSpPr/>
            <p:nvPr/>
          </p:nvSpPr>
          <p:spPr>
            <a:xfrm flipH="1" rot="-828134">
              <a:off x="3268382" y="3998621"/>
              <a:ext cx="106886" cy="278675"/>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Google Shape;138;p18"/>
            <p:cNvSpPr/>
            <p:nvPr/>
          </p:nvSpPr>
          <p:spPr>
            <a:xfrm flipH="1" rot="-825750">
              <a:off x="3317116" y="3858316"/>
              <a:ext cx="197984" cy="512458"/>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 name="Google Shape;139;p18"/>
            <p:cNvSpPr/>
            <p:nvPr/>
          </p:nvSpPr>
          <p:spPr>
            <a:xfrm flipH="1" rot="-821989">
              <a:off x="3427437" y="3679157"/>
              <a:ext cx="285009" cy="737655"/>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 name="Google Shape;140;p18"/>
            <p:cNvSpPr/>
            <p:nvPr/>
          </p:nvSpPr>
          <p:spPr>
            <a:xfrm flipH="1" rot="9163127">
              <a:off x="5758820" y="1988225"/>
              <a:ext cx="107340" cy="278540"/>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 name="Google Shape;141;p18"/>
            <p:cNvSpPr/>
            <p:nvPr/>
          </p:nvSpPr>
          <p:spPr>
            <a:xfrm flipH="1" rot="9166504">
              <a:off x="5626852" y="1916103"/>
              <a:ext cx="198039" cy="512405"/>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 name="Google Shape;142;p18"/>
            <p:cNvSpPr/>
            <p:nvPr/>
          </p:nvSpPr>
          <p:spPr>
            <a:xfrm flipH="1" rot="9168872">
              <a:off x="5449074" y="1903748"/>
              <a:ext cx="284981" cy="737817"/>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 name="Google Shape;143;p18"/>
            <p:cNvSpPr/>
            <p:nvPr/>
          </p:nvSpPr>
          <p:spPr>
            <a:xfrm flipH="1" rot="-9300729">
              <a:off x="5724075" y="3939108"/>
              <a:ext cx="107238" cy="278488"/>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 name="Google Shape;144;p18"/>
            <p:cNvSpPr/>
            <p:nvPr/>
          </p:nvSpPr>
          <p:spPr>
            <a:xfrm flipH="1" rot="-9297095">
              <a:off x="5590210" y="3780987"/>
              <a:ext cx="197693" cy="512428"/>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Google Shape;145;p18"/>
            <p:cNvSpPr/>
            <p:nvPr/>
          </p:nvSpPr>
          <p:spPr>
            <a:xfrm flipH="1" rot="-9296799">
              <a:off x="5385254" y="3624033"/>
              <a:ext cx="284795" cy="737361"/>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Cryptocurrency: what is it?</a:t>
            </a:r>
            <a:endParaRPr/>
          </a:p>
        </p:txBody>
      </p:sp>
      <p:sp>
        <p:nvSpPr>
          <p:cNvPr id="151" name="Google Shape;151;p19"/>
          <p:cNvSpPr txBox="1"/>
          <p:nvPr>
            <p:ph idx="1" type="body"/>
          </p:nvPr>
        </p:nvSpPr>
        <p:spPr>
          <a:xfrm>
            <a:off x="311700" y="1152475"/>
            <a:ext cx="8520600" cy="680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It’s </a:t>
            </a:r>
            <a:r>
              <a:rPr b="1" lang="en" u="sng"/>
              <a:t>decentralized</a:t>
            </a:r>
            <a:r>
              <a:rPr lang="en"/>
              <a:t>.</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
        <p:nvSpPr>
          <p:cNvPr id="152" name="Google Shape;152;p19"/>
          <p:cNvSpPr txBox="1"/>
          <p:nvPr/>
        </p:nvSpPr>
        <p:spPr>
          <a:xfrm>
            <a:off x="311700" y="2031800"/>
            <a:ext cx="8520600" cy="25149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solidFill>
                  <a:schemeClr val="lt2"/>
                </a:solidFill>
              </a:rPr>
              <a:t>Issues that arise:</a:t>
            </a:r>
            <a:endParaRPr sz="1800">
              <a:solidFill>
                <a:schemeClr val="lt2"/>
              </a:solidFill>
            </a:endParaRPr>
          </a:p>
          <a:p>
            <a:pPr indent="-342900" lvl="0" marL="457200" rtl="0">
              <a:lnSpc>
                <a:spcPct val="115000"/>
              </a:lnSpc>
              <a:spcBef>
                <a:spcPts val="1600"/>
              </a:spcBef>
              <a:spcAft>
                <a:spcPts val="0"/>
              </a:spcAft>
              <a:buClr>
                <a:schemeClr val="lt2"/>
              </a:buClr>
              <a:buSzPts val="1800"/>
              <a:buChar char="●"/>
            </a:pPr>
            <a:r>
              <a:rPr lang="en" sz="1800">
                <a:solidFill>
                  <a:schemeClr val="lt2"/>
                </a:solidFill>
              </a:rPr>
              <a:t>What is the source of truth? How do we know that everyone has the same ledger?</a:t>
            </a:r>
            <a:endParaRPr sz="1800">
              <a:solidFill>
                <a:schemeClr val="lt2"/>
              </a:solidFill>
            </a:endParaRPr>
          </a:p>
          <a:p>
            <a:pPr indent="-317500" lvl="1" marL="914400" rtl="0">
              <a:lnSpc>
                <a:spcPct val="115000"/>
              </a:lnSpc>
              <a:spcBef>
                <a:spcPts val="0"/>
              </a:spcBef>
              <a:spcAft>
                <a:spcPts val="0"/>
              </a:spcAft>
              <a:buClr>
                <a:schemeClr val="lt2"/>
              </a:buClr>
              <a:buSzPts val="1400"/>
              <a:buChar char="○"/>
            </a:pPr>
            <a:r>
              <a:rPr lang="en">
                <a:solidFill>
                  <a:schemeClr val="lt2"/>
                </a:solidFill>
              </a:rPr>
              <a:t>Need to guarantee some kind of consensus.</a:t>
            </a:r>
            <a:endParaRPr>
              <a:solidFill>
                <a:schemeClr val="lt2"/>
              </a:solidFill>
            </a:endParaRPr>
          </a:p>
          <a:p>
            <a:pPr indent="-342900" lvl="0" marL="457200" rtl="0">
              <a:lnSpc>
                <a:spcPct val="115000"/>
              </a:lnSpc>
              <a:spcBef>
                <a:spcPts val="0"/>
              </a:spcBef>
              <a:spcAft>
                <a:spcPts val="0"/>
              </a:spcAft>
              <a:buClr>
                <a:schemeClr val="lt2"/>
              </a:buClr>
              <a:buSzPts val="1800"/>
              <a:buChar char="●"/>
            </a:pPr>
            <a:r>
              <a:rPr lang="en" sz="1800">
                <a:solidFill>
                  <a:schemeClr val="lt2"/>
                </a:solidFill>
              </a:rPr>
              <a:t>How is new money introduced to the system? And when? And to who?</a:t>
            </a:r>
            <a:endParaRPr sz="1800">
              <a:solidFill>
                <a:schemeClr val="lt2"/>
              </a:solidFill>
            </a:endParaRPr>
          </a:p>
          <a:p>
            <a:pPr indent="-317500" lvl="1" marL="914400" rtl="0">
              <a:lnSpc>
                <a:spcPct val="115000"/>
              </a:lnSpc>
              <a:spcBef>
                <a:spcPts val="0"/>
              </a:spcBef>
              <a:spcAft>
                <a:spcPts val="0"/>
              </a:spcAft>
              <a:buClr>
                <a:schemeClr val="lt2"/>
              </a:buClr>
              <a:buSzPts val="1400"/>
              <a:buChar char="○"/>
            </a:pPr>
            <a:r>
              <a:rPr lang="en">
                <a:solidFill>
                  <a:schemeClr val="lt2"/>
                </a:solidFill>
              </a:rPr>
              <a:t>“Work” -- more on this later!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Cryptocurrency: what is it?</a:t>
            </a:r>
            <a:endParaRPr/>
          </a:p>
        </p:txBody>
      </p:sp>
      <p:sp>
        <p:nvSpPr>
          <p:cNvPr id="158" name="Google Shape;158;p20"/>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It’s a </a:t>
            </a:r>
            <a:r>
              <a:rPr b="1" lang="en" u="sng"/>
              <a:t>ledger</a:t>
            </a:r>
            <a:r>
              <a:rPr lang="en"/>
              <a:t>.</a:t>
            </a:r>
            <a:endParaRPr/>
          </a:p>
        </p:txBody>
      </p:sp>
      <p:grpSp>
        <p:nvGrpSpPr>
          <p:cNvPr id="159" name="Google Shape;159;p20"/>
          <p:cNvGrpSpPr/>
          <p:nvPr/>
        </p:nvGrpSpPr>
        <p:grpSpPr>
          <a:xfrm>
            <a:off x="5275525" y="1114075"/>
            <a:ext cx="1997700" cy="1805400"/>
            <a:chOff x="2361750" y="1152475"/>
            <a:chExt cx="1997700" cy="1805400"/>
          </a:xfrm>
        </p:grpSpPr>
        <p:sp>
          <p:nvSpPr>
            <p:cNvPr id="160" name="Google Shape;160;p20"/>
            <p:cNvSpPr/>
            <p:nvPr/>
          </p:nvSpPr>
          <p:spPr>
            <a:xfrm flipH="1">
              <a:off x="2361750" y="1152475"/>
              <a:ext cx="1997700" cy="18054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61" name="Google Shape;161;p20"/>
            <p:cNvSpPr txBox="1"/>
            <p:nvPr/>
          </p:nvSpPr>
          <p:spPr>
            <a:xfrm>
              <a:off x="2714754" y="2118415"/>
              <a:ext cx="1199100" cy="240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800"/>
                <a:t>Alice owes Bob 10CC</a:t>
              </a:r>
              <a:endParaRPr sz="800"/>
            </a:p>
          </p:txBody>
        </p:sp>
        <p:sp>
          <p:nvSpPr>
            <p:cNvPr id="162" name="Google Shape;162;p20"/>
            <p:cNvSpPr txBox="1"/>
            <p:nvPr/>
          </p:nvSpPr>
          <p:spPr>
            <a:xfrm>
              <a:off x="2714754" y="2268279"/>
              <a:ext cx="1422000" cy="240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800"/>
                <a:t>Alice owes Charlie 20CC</a:t>
              </a:r>
              <a:endParaRPr sz="800"/>
            </a:p>
          </p:txBody>
        </p:sp>
        <p:sp>
          <p:nvSpPr>
            <p:cNvPr id="163" name="Google Shape;163;p20"/>
            <p:cNvSpPr txBox="1"/>
            <p:nvPr/>
          </p:nvSpPr>
          <p:spPr>
            <a:xfrm>
              <a:off x="2714754" y="2418143"/>
              <a:ext cx="1422000" cy="240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800"/>
                <a:t>Charlie owes Bob 50CC</a:t>
              </a:r>
              <a:endParaRPr sz="800"/>
            </a:p>
          </p:txBody>
        </p:sp>
        <p:sp>
          <p:nvSpPr>
            <p:cNvPr id="164" name="Google Shape;164;p20"/>
            <p:cNvSpPr txBox="1"/>
            <p:nvPr/>
          </p:nvSpPr>
          <p:spPr>
            <a:xfrm>
              <a:off x="2707399" y="2567675"/>
              <a:ext cx="1507800" cy="240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800"/>
                <a:t>Bob owes Deborah 90CC</a:t>
              </a:r>
              <a:endParaRPr sz="800"/>
            </a:p>
          </p:txBody>
        </p:sp>
        <p:sp>
          <p:nvSpPr>
            <p:cNvPr id="165" name="Google Shape;165;p20"/>
            <p:cNvSpPr txBox="1"/>
            <p:nvPr/>
          </p:nvSpPr>
          <p:spPr>
            <a:xfrm>
              <a:off x="2718430" y="1369698"/>
              <a:ext cx="1199100" cy="240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800"/>
                <a:t>Alice has 100CC</a:t>
              </a:r>
              <a:endParaRPr sz="800"/>
            </a:p>
          </p:txBody>
        </p:sp>
        <p:sp>
          <p:nvSpPr>
            <p:cNvPr id="166" name="Google Shape;166;p20"/>
            <p:cNvSpPr txBox="1"/>
            <p:nvPr/>
          </p:nvSpPr>
          <p:spPr>
            <a:xfrm>
              <a:off x="2718430" y="1519563"/>
              <a:ext cx="1199100" cy="240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800"/>
                <a:t>Bob has 120CC</a:t>
              </a:r>
              <a:endParaRPr sz="800"/>
            </a:p>
          </p:txBody>
        </p:sp>
        <p:sp>
          <p:nvSpPr>
            <p:cNvPr id="167" name="Google Shape;167;p20"/>
            <p:cNvSpPr txBox="1"/>
            <p:nvPr/>
          </p:nvSpPr>
          <p:spPr>
            <a:xfrm>
              <a:off x="2718430" y="1669427"/>
              <a:ext cx="1199100" cy="240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800"/>
                <a:t>Charlie has 50CC</a:t>
              </a:r>
              <a:endParaRPr sz="800"/>
            </a:p>
          </p:txBody>
        </p:sp>
        <p:sp>
          <p:nvSpPr>
            <p:cNvPr id="168" name="Google Shape;168;p20"/>
            <p:cNvSpPr txBox="1"/>
            <p:nvPr/>
          </p:nvSpPr>
          <p:spPr>
            <a:xfrm>
              <a:off x="2711079" y="1818967"/>
              <a:ext cx="1306500" cy="240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800"/>
                <a:t>Deborah has 10CC</a:t>
              </a:r>
              <a:endParaRPr sz="800"/>
            </a:p>
          </p:txBody>
        </p:sp>
        <p:cxnSp>
          <p:nvCxnSpPr>
            <p:cNvPr id="169" name="Google Shape;169;p20"/>
            <p:cNvCxnSpPr/>
            <p:nvPr/>
          </p:nvCxnSpPr>
          <p:spPr>
            <a:xfrm>
              <a:off x="2682736" y="2073420"/>
              <a:ext cx="1362900" cy="0"/>
            </a:xfrm>
            <a:prstGeom prst="straightConnector1">
              <a:avLst/>
            </a:prstGeom>
            <a:noFill/>
            <a:ln cap="flat" cmpd="sng" w="9525">
              <a:solidFill>
                <a:schemeClr val="dk2"/>
              </a:solidFill>
              <a:prstDash val="solid"/>
              <a:round/>
              <a:headEnd len="med" w="med" type="none"/>
              <a:tailEnd len="med" w="med" type="none"/>
            </a:ln>
          </p:spPr>
        </p:cxnSp>
        <p:sp>
          <p:nvSpPr>
            <p:cNvPr id="170" name="Google Shape;170;p20"/>
            <p:cNvSpPr txBox="1"/>
            <p:nvPr/>
          </p:nvSpPr>
          <p:spPr>
            <a:xfrm>
              <a:off x="2525328" y="1152475"/>
              <a:ext cx="1138800" cy="240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800"/>
                <a:t>CornellCoin Ledger</a:t>
              </a:r>
              <a:endParaRPr sz="800"/>
            </a:p>
          </p:txBody>
        </p:sp>
      </p:grpSp>
      <p:grpSp>
        <p:nvGrpSpPr>
          <p:cNvPr id="171" name="Google Shape;171;p20"/>
          <p:cNvGrpSpPr/>
          <p:nvPr/>
        </p:nvGrpSpPr>
        <p:grpSpPr>
          <a:xfrm>
            <a:off x="5017288" y="3239433"/>
            <a:ext cx="2618584" cy="1507126"/>
            <a:chOff x="5017288" y="3239433"/>
            <a:chExt cx="2618584" cy="1507126"/>
          </a:xfrm>
        </p:grpSpPr>
        <p:grpSp>
          <p:nvGrpSpPr>
            <p:cNvPr id="172" name="Google Shape;172;p20"/>
            <p:cNvGrpSpPr/>
            <p:nvPr/>
          </p:nvGrpSpPr>
          <p:grpSpPr>
            <a:xfrm>
              <a:off x="5351340" y="3239433"/>
              <a:ext cx="307212" cy="467240"/>
              <a:chOff x="1308425" y="1723525"/>
              <a:chExt cx="688200" cy="1046450"/>
            </a:xfrm>
          </p:grpSpPr>
          <p:sp>
            <p:nvSpPr>
              <p:cNvPr id="173" name="Google Shape;173;p20"/>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 name="Google Shape;174;p20"/>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5" name="Google Shape;175;p20"/>
            <p:cNvGrpSpPr/>
            <p:nvPr/>
          </p:nvGrpSpPr>
          <p:grpSpPr>
            <a:xfrm>
              <a:off x="6966021" y="3239433"/>
              <a:ext cx="307212" cy="467240"/>
              <a:chOff x="1308425" y="1723525"/>
              <a:chExt cx="688200" cy="1046450"/>
            </a:xfrm>
          </p:grpSpPr>
          <p:sp>
            <p:nvSpPr>
              <p:cNvPr id="176" name="Google Shape;176;p20"/>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Google Shape;177;p20"/>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8" name="Google Shape;178;p20"/>
            <p:cNvGrpSpPr/>
            <p:nvPr/>
          </p:nvGrpSpPr>
          <p:grpSpPr>
            <a:xfrm>
              <a:off x="5351340" y="4279319"/>
              <a:ext cx="307212" cy="467240"/>
              <a:chOff x="1308425" y="1723525"/>
              <a:chExt cx="688200" cy="1046450"/>
            </a:xfrm>
          </p:grpSpPr>
          <p:sp>
            <p:nvSpPr>
              <p:cNvPr id="179" name="Google Shape;179;p20"/>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Google Shape;180;p20"/>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1" name="Google Shape;181;p20"/>
            <p:cNvGrpSpPr/>
            <p:nvPr/>
          </p:nvGrpSpPr>
          <p:grpSpPr>
            <a:xfrm>
              <a:off x="6985655" y="4279319"/>
              <a:ext cx="338801" cy="467240"/>
              <a:chOff x="1308425" y="1723525"/>
              <a:chExt cx="688200" cy="1046450"/>
            </a:xfrm>
          </p:grpSpPr>
          <p:sp>
            <p:nvSpPr>
              <p:cNvPr id="182" name="Google Shape;182;p20"/>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Google Shape;183;p20"/>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84" name="Google Shape;184;p20"/>
            <p:cNvSpPr/>
            <p:nvPr/>
          </p:nvSpPr>
          <p:spPr>
            <a:xfrm flipH="1">
              <a:off x="5017288" y="3374656"/>
              <a:ext cx="221400" cy="2556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 name="Google Shape;185;p20"/>
            <p:cNvSpPr/>
            <p:nvPr/>
          </p:nvSpPr>
          <p:spPr>
            <a:xfrm flipH="1">
              <a:off x="5017288" y="4481628"/>
              <a:ext cx="221400" cy="2556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Google Shape;186;p20"/>
            <p:cNvSpPr/>
            <p:nvPr/>
          </p:nvSpPr>
          <p:spPr>
            <a:xfrm flipH="1">
              <a:off x="7386728" y="3345047"/>
              <a:ext cx="221400" cy="2556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Google Shape;187;p20"/>
            <p:cNvSpPr/>
            <p:nvPr/>
          </p:nvSpPr>
          <p:spPr>
            <a:xfrm flipH="1">
              <a:off x="7414472" y="4481628"/>
              <a:ext cx="221400" cy="2556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Google Shape;188;p20"/>
            <p:cNvSpPr/>
            <p:nvPr/>
          </p:nvSpPr>
          <p:spPr>
            <a:xfrm flipH="1" rot="1700742">
              <a:off x="5780237" y="3444403"/>
              <a:ext cx="51812" cy="134347"/>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 name="Google Shape;189;p20"/>
            <p:cNvSpPr/>
            <p:nvPr/>
          </p:nvSpPr>
          <p:spPr>
            <a:xfrm flipH="1" rot="1685619">
              <a:off x="5799871" y="3410163"/>
              <a:ext cx="95559" cy="247218"/>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 name="Google Shape;190;p20"/>
            <p:cNvSpPr/>
            <p:nvPr/>
          </p:nvSpPr>
          <p:spPr>
            <a:xfrm flipH="1" rot="1684349">
              <a:off x="5855181" y="3381431"/>
              <a:ext cx="137700" cy="356206"/>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Google Shape;191;p20"/>
            <p:cNvSpPr/>
            <p:nvPr/>
          </p:nvSpPr>
          <p:spPr>
            <a:xfrm flipH="1" rot="-827629">
              <a:off x="5786698" y="4392413"/>
              <a:ext cx="51588" cy="134390"/>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Google Shape;192;p20"/>
            <p:cNvSpPr/>
            <p:nvPr/>
          </p:nvSpPr>
          <p:spPr>
            <a:xfrm flipH="1" rot="-829074">
              <a:off x="5810423" y="4324718"/>
              <a:ext cx="95463" cy="247461"/>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Google Shape;193;p20"/>
            <p:cNvSpPr/>
            <p:nvPr/>
          </p:nvSpPr>
          <p:spPr>
            <a:xfrm flipH="1" rot="-818504">
              <a:off x="5863659" y="4238147"/>
              <a:ext cx="137375" cy="355875"/>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 name="Google Shape;194;p20"/>
            <p:cNvSpPr/>
            <p:nvPr/>
          </p:nvSpPr>
          <p:spPr>
            <a:xfrm flipH="1" rot="9161453">
              <a:off x="6810056" y="3422180"/>
              <a:ext cx="51658" cy="134438"/>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 name="Google Shape;195;p20"/>
            <p:cNvSpPr/>
            <p:nvPr/>
          </p:nvSpPr>
          <p:spPr>
            <a:xfrm flipH="1" rot="9167580">
              <a:off x="6746255" y="3387388"/>
              <a:ext cx="95799" cy="247280"/>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Google Shape;196;p20"/>
            <p:cNvSpPr/>
            <p:nvPr/>
          </p:nvSpPr>
          <p:spPr>
            <a:xfrm flipH="1" rot="9172559">
              <a:off x="6660503" y="3381352"/>
              <a:ext cx="137525" cy="356228"/>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Google Shape;197;p20"/>
            <p:cNvSpPr/>
            <p:nvPr/>
          </p:nvSpPr>
          <p:spPr>
            <a:xfrm flipH="1" rot="-9295369">
              <a:off x="6793083" y="4363711"/>
              <a:ext cx="51671" cy="134351"/>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 name="Google Shape;198;p20"/>
            <p:cNvSpPr/>
            <p:nvPr/>
          </p:nvSpPr>
          <p:spPr>
            <a:xfrm flipH="1" rot="-9293110">
              <a:off x="6728656" y="4287414"/>
              <a:ext cx="95421" cy="247352"/>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 name="Google Shape;199;p20"/>
            <p:cNvSpPr/>
            <p:nvPr/>
          </p:nvSpPr>
          <p:spPr>
            <a:xfrm flipH="1" rot="-9296720">
              <a:off x="6629702" y="4211839"/>
              <a:ext cx="137432" cy="355659"/>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00" name="Google Shape;200;p20"/>
          <p:cNvSpPr txBox="1"/>
          <p:nvPr>
            <p:ph idx="1" type="body"/>
          </p:nvPr>
        </p:nvSpPr>
        <p:spPr>
          <a:xfrm>
            <a:off x="311700" y="19236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It’s </a:t>
            </a:r>
            <a:r>
              <a:rPr b="1" lang="en" u="sng"/>
              <a:t>public</a:t>
            </a:r>
            <a:r>
              <a:rPr lang="en"/>
              <a:t>.</a:t>
            </a:r>
            <a:endParaRPr/>
          </a:p>
        </p:txBody>
      </p:sp>
      <p:sp>
        <p:nvSpPr>
          <p:cNvPr id="201" name="Google Shape;201;p20"/>
          <p:cNvSpPr txBox="1"/>
          <p:nvPr>
            <p:ph idx="1" type="body"/>
          </p:nvPr>
        </p:nvSpPr>
        <p:spPr>
          <a:xfrm>
            <a:off x="311700" y="273467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It’s </a:t>
            </a:r>
            <a:r>
              <a:rPr b="1" lang="en" u="sng"/>
              <a:t>decentralized</a:t>
            </a: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Digital Signatures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