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5"/>
  </p:notesMasterIdLst>
  <p:sldIdLst>
    <p:sldId id="256" r:id="rId2"/>
    <p:sldId id="258" r:id="rId3"/>
    <p:sldId id="408" r:id="rId4"/>
    <p:sldId id="417" r:id="rId5"/>
    <p:sldId id="367" r:id="rId6"/>
    <p:sldId id="385" r:id="rId7"/>
    <p:sldId id="407" r:id="rId8"/>
    <p:sldId id="394" r:id="rId9"/>
    <p:sldId id="395" r:id="rId10"/>
    <p:sldId id="396" r:id="rId11"/>
    <p:sldId id="398" r:id="rId12"/>
    <p:sldId id="389" r:id="rId13"/>
    <p:sldId id="390" r:id="rId14"/>
    <p:sldId id="391" r:id="rId15"/>
    <p:sldId id="392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taken from </a:t>
            </a:r>
            <a:r>
              <a:rPr lang="en-US" dirty="0" err="1"/>
              <a:t>Motwani</a:t>
            </a:r>
            <a:r>
              <a:rPr lang="en-US" dirty="0"/>
              <a:t>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10/11/2018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Piotr </a:t>
            </a:r>
            <a:r>
              <a:rPr lang="en-US" dirty="0" err="1">
                <a:solidFill>
                  <a:schemeClr val="tx1"/>
                </a:solidFill>
              </a:rPr>
              <a:t>Indyk</a:t>
            </a:r>
            <a:r>
              <a:rPr lang="en-US" dirty="0">
                <a:solidFill>
                  <a:schemeClr val="tx1"/>
                </a:solidFill>
              </a:rPr>
              <a:t>; Wikipedia/Google image search;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14: </a:t>
            </a:r>
            <a:r>
              <a:rPr lang="en-US" sz="3600" dirty="0" smtClean="0"/>
              <a:t>Exponential decay; convolution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update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rule is simple, let the current dot product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downscales the previous elements correctly, and the new element is scaled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avoids falling off the edge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Gives us an easy way to find popular items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56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Popular items with decaying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keep a small number of weighted sum counters</a:t>
                </a:r>
              </a:p>
              <a:p>
                <a:r>
                  <a:rPr lang="en-US" dirty="0"/>
                  <a:t>When a new item arrives for which we already have a counter, we update it using decaying windows, and update all counters</a:t>
                </a:r>
              </a:p>
              <a:p>
                <a:r>
                  <a:rPr lang="en-US" dirty="0"/>
                  <a:t>How do we avoid getting an unbounded number of counters?</a:t>
                </a:r>
              </a:p>
              <a:p>
                <a:r>
                  <a:rPr lang="en-US" dirty="0"/>
                  <a:t>We set a threshold, say ½, and if any counter goes below that value we throw it away</a:t>
                </a:r>
              </a:p>
              <a:p>
                <a:r>
                  <a:rPr lang="en-US" dirty="0"/>
                  <a:t>The number of counters 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00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distinct items are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tells you the size of the histogram, among other things</a:t>
            </a:r>
          </a:p>
          <a:p>
            <a:r>
              <a:rPr lang="en-US" dirty="0"/>
              <a:t>To solve this problem exactly requires space that is linear in the size of the input stream</a:t>
            </a:r>
          </a:p>
          <a:p>
            <a:pPr lvl="1"/>
            <a:r>
              <a:rPr lang="en-US" dirty="0"/>
              <a:t>Impractical for many applications</a:t>
            </a:r>
          </a:p>
          <a:p>
            <a:r>
              <a:rPr lang="en-US" dirty="0"/>
              <a:t>Instead we will compute an efficient estimate via hashing</a:t>
            </a:r>
          </a:p>
        </p:txBody>
      </p:sp>
    </p:spTree>
    <p:extLst>
      <p:ext uri="{BB962C8B-B14F-4D97-AF65-F5344CB8AC3E}">
        <p14:creationId xmlns:p14="http://schemas.microsoft.com/office/powerpoint/2010/main" val="408759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Flajolet</a:t>
            </a:r>
            <a:r>
              <a:rPr lang="en-US" dirty="0"/>
              <a:t>-Martin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the more different elements we see, the more different hash values we will see</a:t>
            </a:r>
          </a:p>
          <a:p>
            <a:pPr lvl="1"/>
            <a:r>
              <a:rPr lang="en-US" dirty="0"/>
              <a:t>We will pick a hash function that spreads out the input elements</a:t>
            </a:r>
          </a:p>
          <a:p>
            <a:pPr lvl="1"/>
            <a:r>
              <a:rPr lang="en-US" dirty="0"/>
              <a:t>Typically uses universal hashing</a:t>
            </a:r>
          </a:p>
        </p:txBody>
      </p:sp>
    </p:spTree>
    <p:extLst>
      <p:ext uri="{BB962C8B-B14F-4D97-AF65-F5344CB8AC3E}">
        <p14:creationId xmlns:p14="http://schemas.microsoft.com/office/powerpoint/2010/main" val="419014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Flajolet-Martin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Pick a hash function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that maps each of the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to at least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bits</a:t>
                </a:r>
              </a:p>
              <a:p>
                <a:r>
                  <a:rPr lang="en-US" dirty="0"/>
                  <a:t>For input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be the number of trailing 0s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position of first 1 counting from the right</a:t>
                </a:r>
              </a:p>
              <a:p>
                <a:pPr lvl="1"/>
                <a:r>
                  <a:rPr lang="en-US" dirty="0"/>
                  <a:t>E.g., say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= 12</m:t>
                    </m:r>
                  </m:oMath>
                </a14:m>
                <a:r>
                  <a:rPr lang="en-US" dirty="0"/>
                  <a:t>, then 12 is 1100 in binary, so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= 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Record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the maximum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seen</a:t>
                </a:r>
              </a:p>
              <a:p>
                <a:r>
                  <a:rPr lang="en-US" dirty="0"/>
                  <a:t>Estimated number of distinct elements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Anyone see the problem here?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 </a:t>
            </a:r>
            <a:endParaRPr lang="en-US" dirty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D47-9943-4B54-ABAA-CA5578CD62D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 Works: Intuition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Very rough intuition why </a:t>
                </a:r>
                <a:r>
                  <a:rPr lang="en-US" dirty="0" err="1"/>
                  <a:t>Flajolet</a:t>
                </a:r>
                <a:r>
                  <a:rPr lang="en-US" dirty="0"/>
                  <a:t>-Martin works: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hashes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equal probability to any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values</a:t>
                </a:r>
              </a:p>
              <a:p>
                <a:pPr lvl="1"/>
                <a:r>
                  <a:rPr lang="en-US" dirty="0"/>
                  <a:t>Sequence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have tail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zeros </a:t>
                </a:r>
              </a:p>
              <a:p>
                <a:pPr lvl="2"/>
                <a:r>
                  <a:rPr lang="en-US" dirty="0"/>
                  <a:t>About 50% hash to ***0</a:t>
                </a:r>
              </a:p>
              <a:p>
                <a:pPr lvl="2"/>
                <a:r>
                  <a:rPr lang="en-US" dirty="0"/>
                  <a:t>About 25% hash to **00</a:t>
                </a:r>
              </a:p>
              <a:p>
                <a:pPr lvl="2"/>
                <a:r>
                  <a:rPr lang="en-US" dirty="0"/>
                  <a:t>So, if we saw the longest tail of r=2 (i.e., item hash ending *100) then we have probably seen about 4 distinct items so far</a:t>
                </a:r>
              </a:p>
              <a:p>
                <a:pPr lvl="1"/>
                <a:r>
                  <a:rPr lang="en-US" dirty="0"/>
                  <a:t>Hash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items before we see one with zero-suffix of length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Weighted average with a mask/stencil/template</a:t>
            </a:r>
          </a:p>
          <a:p>
            <a:pPr lvl="1"/>
            <a:r>
              <a:rPr lang="en-US" dirty="0"/>
              <a:t>Dot product of vectors</a:t>
            </a:r>
          </a:p>
          <a:p>
            <a:r>
              <a:rPr lang="en-US" dirty="0"/>
              <a:t>Many important properties and applications</a:t>
            </a:r>
          </a:p>
          <a:p>
            <a:r>
              <a:rPr lang="en-US" dirty="0"/>
              <a:t>Symmetric in the inputs</a:t>
            </a:r>
          </a:p>
          <a:p>
            <a:r>
              <a:rPr lang="en-US" dirty="0"/>
              <a:t>Equivalent to linear shift-invariant systems</a:t>
            </a:r>
          </a:p>
          <a:p>
            <a:pPr lvl="1"/>
            <a:r>
              <a:rPr lang="en-US" dirty="0"/>
              <a:t>“Well behaved”, in a certain precise sense</a:t>
            </a:r>
          </a:p>
          <a:p>
            <a:r>
              <a:rPr lang="en-US" dirty="0"/>
              <a:t>Primary uses are smoothing and matching</a:t>
            </a:r>
          </a:p>
          <a:p>
            <a:r>
              <a:rPr lang="en-US" dirty="0"/>
              <a:t>This is the “C” in “CNN”</a:t>
            </a:r>
          </a:p>
        </p:txBody>
      </p:sp>
    </p:spTree>
    <p:extLst>
      <p:ext uri="{BB962C8B-B14F-4D97-AF65-F5344CB8AC3E}">
        <p14:creationId xmlns:p14="http://schemas.microsoft.com/office/powerpoint/2010/main" val="188321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averaging in action</a:t>
            </a:r>
            <a:endParaRPr lang="en-US" dirty="0"/>
          </a:p>
        </p:txBody>
      </p:sp>
      <p:pic>
        <p:nvPicPr>
          <p:cNvPr id="2051" name="Picture 3" descr="C:\Users\rdz\Downloads\Convolucion_Funcion_Pi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4642" y="1812701"/>
            <a:ext cx="6534150" cy="3317081"/>
          </a:xfrm>
          <a:prstGeom prst="rect">
            <a:avLst/>
          </a:prstGeom>
          <a:noFill/>
        </p:spPr>
      </p:pic>
      <p:pic>
        <p:nvPicPr>
          <p:cNvPr id="2052" name="Picture 4" descr="C:\Users\rdz\Downloads\Convolucion_de_entrada_con_respuesta_al_impulso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67533"/>
            <a:ext cx="3429000" cy="4321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5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Smoothing parameter effects</a:t>
            </a:r>
            <a:endParaRPr lang="en-US" dirty="0"/>
          </a:p>
        </p:txBody>
      </p:sp>
      <p:pic>
        <p:nvPicPr>
          <p:cNvPr id="6" name="Picture 5" descr="crossings_after_smoothing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422469"/>
            <a:ext cx="9144000" cy="3232262"/>
          </a:xfrm>
          <a:prstGeom prst="rect">
            <a:avLst/>
          </a:prstGeom>
        </p:spPr>
      </p:pic>
      <p:pic>
        <p:nvPicPr>
          <p:cNvPr id="7" name="Picture 6" descr="crossings_after_smoothing_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422469"/>
            <a:ext cx="9144000" cy="3232262"/>
          </a:xfrm>
          <a:prstGeom prst="rect">
            <a:avLst/>
          </a:prstGeom>
        </p:spPr>
      </p:pic>
      <p:pic>
        <p:nvPicPr>
          <p:cNvPr id="8" name="Picture 7" descr="crossings_after_smoothing_2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422469"/>
            <a:ext cx="9144000" cy="3232262"/>
          </a:xfrm>
          <a:prstGeom prst="rect">
            <a:avLst/>
          </a:prstGeom>
        </p:spPr>
      </p:pic>
      <p:pic>
        <p:nvPicPr>
          <p:cNvPr id="9" name="Picture 8" descr="crossings_after_smoothing_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0" y="2422469"/>
            <a:ext cx="9144000" cy="32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Matched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Convolution can be used to find pulses</a:t>
            </a:r>
          </a:p>
          <a:p>
            <a:pPr lvl="1"/>
            <a:r>
              <a:rPr lang="en-US"/>
              <a:t>This is actually closely related to smoothing</a:t>
            </a:r>
          </a:p>
          <a:p>
            <a:r>
              <a:rPr lang="en-US"/>
              <a:t>How do we find a known pulse in a signal? Convolve the signal with our template!</a:t>
            </a:r>
          </a:p>
          <a:p>
            <a:pPr lvl="1"/>
            <a:r>
              <a:rPr lang="en-US"/>
              <a:t>E.g. to find something in the signal that looks like [1 6 -10] we convolve with [1 6 -10]</a:t>
            </a:r>
          </a:p>
          <a:p>
            <a:r>
              <a:rPr lang="en-US"/>
              <a:t>Question: what sense does this make?</a:t>
            </a:r>
          </a:p>
          <a:p>
            <a:pPr lvl="1"/>
            <a:r>
              <a:rPr lang="en-US"/>
              <a:t>Anecdotally it worked for finding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Q7 delayed due to Columbus day holiday</a:t>
            </a:r>
          </a:p>
          <a:p>
            <a:r>
              <a:rPr lang="en-US" dirty="0"/>
              <a:t>HW3 out but short, can do HW in groups of 3 from now on</a:t>
            </a:r>
          </a:p>
          <a:p>
            <a:r>
              <a:rPr lang="en-US" dirty="0"/>
              <a:t>Class 10/23 will be prelim review for 10/25</a:t>
            </a:r>
          </a:p>
          <a:p>
            <a:pPr lvl="1"/>
            <a:r>
              <a:rPr lang="en-US" dirty="0"/>
              <a:t>Greg lectures on dynamic programming next week</a:t>
            </a:r>
          </a:p>
          <a:p>
            <a:r>
              <a:rPr lang="en-US" dirty="0"/>
              <a:t>Anonymous survey out, please respond!</a:t>
            </a:r>
          </a:p>
          <a:p>
            <a:r>
              <a:rPr lang="en-US" dirty="0"/>
              <a:t>Automatic grading apology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finding example</a:t>
            </a:r>
            <a:endParaRPr lang="en-US" dirty="0"/>
          </a:p>
        </p:txBody>
      </p:sp>
      <p:pic>
        <p:nvPicPr>
          <p:cNvPr id="5" name="Picture 3" descr="C:\Users\rdz\Downloads\Convolucion_Funcion_Pi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1" y="2308533"/>
            <a:ext cx="6604511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27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Pulse finding example</a:t>
            </a:r>
            <a:endParaRPr lang="en-US" dirty="0"/>
          </a:p>
        </p:txBody>
      </p:sp>
      <p:pic>
        <p:nvPicPr>
          <p:cNvPr id="4" name="Picture 3" descr="match_fil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366015"/>
            <a:ext cx="9144000" cy="3232262"/>
          </a:xfrm>
          <a:prstGeom prst="rect">
            <a:avLst/>
          </a:prstGeom>
        </p:spPr>
      </p:pic>
      <p:pic>
        <p:nvPicPr>
          <p:cNvPr id="6" name="Picture 5" descr="derivativeGaussi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1569077"/>
            <a:ext cx="2667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5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this work?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Some nice optimality properties, but the way I described it, the algorithm fails</a:t>
            </a:r>
          </a:p>
          <a:p>
            <a:r>
              <a:rPr lang="en-US"/>
              <a:t>Idea: the [1 6 -10] template gives biggest response when signal is [… 1 6 -10 …]</a:t>
            </a:r>
          </a:p>
          <a:p>
            <a:pPr lvl="1"/>
            <a:r>
              <a:rPr lang="en-US"/>
              <a:t>Value is 137 at this point</a:t>
            </a:r>
          </a:p>
          <a:p>
            <a:r>
              <a:rPr lang="en-US"/>
              <a:t>But is this actually correct?</a:t>
            </a:r>
          </a:p>
          <a:p>
            <a:pPr lvl="1"/>
            <a:r>
              <a:rPr lang="en-US"/>
              <a:t>You actually need both the template and the input to have a zero mean and unit energy (sum of squares)</a:t>
            </a:r>
          </a:p>
          <a:p>
            <a:pPr lvl="2"/>
            <a:r>
              <a:rPr lang="en-US"/>
              <a:t>Easily accomplished: subtract -1, then divide by 137, get 1/137 * [2 7 -9]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0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Taking the dot product of two vectors</a:t>
                </a:r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Basically the projection of a vector on another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normalized vector with the biggest projection on x is, of course: x!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53BB1-0D82-44AC-9ADA-973E394CEA17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300px-Dot_Product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8225" y="3079124"/>
            <a:ext cx="249555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feedback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10" y="1571223"/>
            <a:ext cx="7046979" cy="51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grading apology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 students should not have a grade revised downward</a:t>
            </a:r>
          </a:p>
          <a:p>
            <a:pPr lvl="1"/>
            <a:r>
              <a:rPr lang="en-US" dirty="0"/>
              <a:t>Main exception is regrade requests</a:t>
            </a:r>
          </a:p>
          <a:p>
            <a:r>
              <a:rPr lang="en-US" dirty="0"/>
              <a:t>Automatic grading means that this sometimes happened</a:t>
            </a:r>
          </a:p>
          <a:p>
            <a:r>
              <a:rPr lang="en-US" dirty="0"/>
              <a:t>At the end, we decided that the priority was to assign HW grades based on how correct the code was</a:t>
            </a:r>
          </a:p>
          <a:p>
            <a:r>
              <a:rPr lang="en-US" dirty="0"/>
              <a:t>Going forward, please treat HW grades as tentative grades</a:t>
            </a:r>
          </a:p>
          <a:p>
            <a:pPr lvl="1"/>
            <a:r>
              <a:rPr lang="en-US" dirty="0"/>
              <a:t>We will announce when those grades are finalized</a:t>
            </a:r>
          </a:p>
          <a:p>
            <a:pPr lvl="1"/>
            <a:r>
              <a:rPr lang="en-US" dirty="0"/>
              <a:t>After, they will only be changed under exceptional circumstances</a:t>
            </a:r>
          </a:p>
        </p:txBody>
      </p:sp>
    </p:spTree>
    <p:extLst>
      <p:ext uri="{BB962C8B-B14F-4D97-AF65-F5344CB8AC3E}">
        <p14:creationId xmlns:p14="http://schemas.microsoft.com/office/powerpoint/2010/main" val="226031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streaming algorithms</a:t>
            </a:r>
          </a:p>
          <a:p>
            <a:r>
              <a:rPr lang="en-US" dirty="0"/>
              <a:t>Convolution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natural histogram queries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60851" y="2126742"/>
            <a:ext cx="4705350" cy="2155825"/>
            <a:chOff x="1422" y="1338"/>
            <a:chExt cx="2964" cy="135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422" y="2484"/>
              <a:ext cx="2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1  2  3  4  5  6  7  8  9 10 11 12 13 14 15 16 17 18 19 20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58" y="1338"/>
              <a:ext cx="54" cy="114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62" y="2340"/>
              <a:ext cx="45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206" y="2412"/>
              <a:ext cx="63" cy="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70" y="1980"/>
              <a:ext cx="36" cy="5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14" y="2160"/>
              <a:ext cx="36" cy="3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58" y="2106"/>
              <a:ext cx="36" cy="3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02" y="2214"/>
              <a:ext cx="36" cy="27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98" y="1590"/>
              <a:ext cx="54" cy="8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94" y="2442"/>
              <a:ext cx="48" cy="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14" y="1650"/>
              <a:ext cx="48" cy="83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958" y="1992"/>
              <a:ext cx="48" cy="4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4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flipV="1">
              <a:off x="247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flipV="1">
              <a:off x="22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18" y="2196"/>
              <a:ext cx="45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74" y="1932"/>
              <a:ext cx="48" cy="5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227451" y="3745992"/>
            <a:ext cx="6946900" cy="1285875"/>
            <a:chOff x="1278" y="2388"/>
            <a:chExt cx="4376" cy="810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278" y="2388"/>
              <a:ext cx="334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818" y="2826"/>
              <a:ext cx="183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Find all elements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with frequency &gt; 0.1%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26" y="2394"/>
              <a:ext cx="198" cy="4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331976" y="1612392"/>
            <a:ext cx="5114925" cy="1428750"/>
            <a:chOff x="96" y="912"/>
            <a:chExt cx="3222" cy="90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034" y="1158"/>
              <a:ext cx="1284" cy="65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96" y="912"/>
              <a:ext cx="23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Top-k most frequent elements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564" cy="3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751076" y="3998405"/>
            <a:ext cx="2706688" cy="1778000"/>
            <a:chOff x="162" y="2487"/>
            <a:chExt cx="1705" cy="1120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62" y="3235"/>
              <a:ext cx="170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What is the frequency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of element 3?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188" y="2652"/>
              <a:ext cx="534" cy="5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704" y="2487"/>
              <a:ext cx="138" cy="19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086414" y="3923792"/>
            <a:ext cx="3849687" cy="2128838"/>
            <a:chOff x="2245" y="2464"/>
            <a:chExt cx="2425" cy="1341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326" y="2464"/>
              <a:ext cx="1074" cy="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245" y="3433"/>
              <a:ext cx="242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What is the total frequency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of elements between 8 and 14?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68" y="2748"/>
              <a:ext cx="276" cy="67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3051239" y="6384417"/>
            <a:ext cx="5553075" cy="339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solidFill>
                  <a:srgbClr val="FF5050"/>
                </a:solidFill>
                <a:latin typeface="Verdana" panose="020B0604030504040204" pitchFamily="34" charset="0"/>
              </a:rPr>
              <a:t>How many elements have non-zero frequency?</a:t>
            </a:r>
          </a:p>
        </p:txBody>
      </p:sp>
    </p:spTree>
    <p:extLst>
      <p:ext uri="{BB962C8B-B14F-4D97-AF65-F5344CB8AC3E}">
        <p14:creationId xmlns:p14="http://schemas.microsoft.com/office/powerpoint/2010/main" val="116041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algorithms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Boyer-Moore majority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Misra-Gries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frequent items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Find popular recent items (box filter)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popular recent items (exponential window)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Flajolet</a:t>
            </a:r>
            <a:r>
              <a:rPr lang="en-US" dirty="0"/>
              <a:t>-Martin number of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4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 in a sliding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Computing the average of the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inputs can be viewed as a dot product with a constant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Sometimes called a box filter</a:t>
                </a:r>
              </a:p>
              <a:p>
                <a:pPr lvl="1"/>
                <a:r>
                  <a:rPr lang="en-US" dirty="0"/>
                  <a:t>Easy to visualize</a:t>
                </a:r>
              </a:p>
              <a:p>
                <a:r>
                  <a:rPr lang="en-US" dirty="0"/>
                  <a:t>This is also a natural way to smooth, e.g., a histogram</a:t>
                </a:r>
              </a:p>
              <a:p>
                <a:pPr lvl="1"/>
                <a:r>
                  <a:rPr lang="en-US" dirty="0"/>
                  <a:t>To average together adjacent bins,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kind of weighted average has a famous name: convolution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Decaying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our input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 box filter over all of these elements we computed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Instead let us pick a small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1" y="346075"/>
            <a:ext cx="3886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42174</TotalTime>
  <Words>832</Words>
  <Application>Microsoft Office PowerPoint</Application>
  <PresentationFormat>Widescreen</PresentationFormat>
  <Paragraphs>135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Verdana</vt:lpstr>
      <vt:lpstr>Wingdings</vt:lpstr>
      <vt:lpstr>Presentation2</vt:lpstr>
      <vt:lpstr>CS5112: Algorithms and Data Structures for Applications</vt:lpstr>
      <vt:lpstr>Administrivia</vt:lpstr>
      <vt:lpstr>Survey feedback</vt:lpstr>
      <vt:lpstr>Automatic grading apology</vt:lpstr>
      <vt:lpstr>Today</vt:lpstr>
      <vt:lpstr>Some natural histogram queries</vt:lpstr>
      <vt:lpstr>Streaming algorithms (recap)</vt:lpstr>
      <vt:lpstr>Weighted average in a sliding window</vt:lpstr>
      <vt:lpstr>Decaying windows</vt:lpstr>
      <vt:lpstr>Easy to update this</vt:lpstr>
      <vt:lpstr>4. Popular items with decaying windows</vt:lpstr>
      <vt:lpstr>How many distinct items are there?</vt:lpstr>
      <vt:lpstr>5. Flajolet-Martin algorithm</vt:lpstr>
      <vt:lpstr>Flajolet-Martin algorithm</vt:lpstr>
      <vt:lpstr>Why It Works: Intuition</vt:lpstr>
      <vt:lpstr>Convolution</vt:lpstr>
      <vt:lpstr>Local averaging in action</vt:lpstr>
      <vt:lpstr>Smoothing parameter effects</vt:lpstr>
      <vt:lpstr>Matched filters</vt:lpstr>
      <vt:lpstr>Box finding example</vt:lpstr>
      <vt:lpstr>Pulse finding example</vt:lpstr>
      <vt:lpstr>Why does this work?</vt:lpstr>
      <vt:lpstr>Geometric intuition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911</cp:revision>
  <dcterms:created xsi:type="dcterms:W3CDTF">2013-08-17T21:02:01Z</dcterms:created>
  <dcterms:modified xsi:type="dcterms:W3CDTF">2018-10-11T22:39:05Z</dcterms:modified>
</cp:coreProperties>
</file>