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9"/>
  </p:notesMasterIdLst>
  <p:sldIdLst>
    <p:sldId id="256" r:id="rId2"/>
    <p:sldId id="258" r:id="rId3"/>
    <p:sldId id="367" r:id="rId4"/>
    <p:sldId id="399" r:id="rId5"/>
    <p:sldId id="380" r:id="rId6"/>
    <p:sldId id="385" r:id="rId7"/>
    <p:sldId id="381" r:id="rId8"/>
    <p:sldId id="382" r:id="rId9"/>
    <p:sldId id="383" r:id="rId10"/>
    <p:sldId id="384" r:id="rId11"/>
    <p:sldId id="388" r:id="rId12"/>
    <p:sldId id="393" r:id="rId13"/>
    <p:sldId id="394" r:id="rId14"/>
    <p:sldId id="395" r:id="rId15"/>
    <p:sldId id="396" r:id="rId16"/>
    <p:sldId id="398" r:id="rId17"/>
    <p:sldId id="3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taken from </a:t>
            </a:r>
            <a:r>
              <a:rPr lang="en-US" dirty="0" err="1"/>
              <a:t>Motwani</a:t>
            </a:r>
            <a:r>
              <a:rPr lang="en-US" dirty="0"/>
              <a:t>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from Wikipedia: https://en.wikipedia.org/wiki/File:Boyer-Moore_MJRTY.svg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10/4/2018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figures </a:t>
            </a:r>
            <a:r>
              <a:rPr lang="en-US" dirty="0" smtClean="0">
                <a:solidFill>
                  <a:schemeClr val="tx1"/>
                </a:solidFill>
              </a:rPr>
              <a:t>from: </a:t>
            </a:r>
            <a:r>
              <a:rPr lang="en-US" dirty="0">
                <a:solidFill>
                  <a:schemeClr val="tx1"/>
                </a:solidFill>
              </a:rPr>
              <a:t>Wikipedia/Google image </a:t>
            </a:r>
            <a:r>
              <a:rPr lang="en-US" dirty="0" smtClean="0">
                <a:solidFill>
                  <a:schemeClr val="tx1"/>
                </a:solidFill>
              </a:rPr>
              <a:t>search;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13: </a:t>
            </a:r>
            <a:r>
              <a:rPr lang="en-US" sz="3600" smtClean="0"/>
              <a:t>Streaming algorithms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Misra-Gries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Generalization of Boyer-Moore majority algorithm</a:t>
                </a:r>
              </a:p>
              <a:p>
                <a:r>
                  <a:rPr lang="en-US" dirty="0"/>
                  <a:t>Store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counters, for a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means more space and accuracy</a:t>
                </a:r>
              </a:p>
              <a:p>
                <a:r>
                  <a:rPr lang="en-US" dirty="0"/>
                  <a:t>Any item that appears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times in the input stream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be  present when the algorithm terminates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each count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below its true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9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Misra-Gries</a:t>
            </a:r>
            <a:r>
              <a:rPr lang="en-US" dirty="0"/>
              <a:t> algorithm in 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1" y="1655382"/>
            <a:ext cx="4205327" cy="437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6" y="1655382"/>
            <a:ext cx="4666078" cy="437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6473952"/>
            <a:ext cx="1014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Finding the Frequent Items in Streams of Data</a:t>
            </a:r>
            <a:r>
              <a:rPr lang="en-US" sz="1400" dirty="0"/>
              <a:t>, </a:t>
            </a:r>
            <a:r>
              <a:rPr lang="en-US" sz="1400" dirty="0" err="1"/>
              <a:t>Cormode</a:t>
            </a:r>
            <a:r>
              <a:rPr lang="en-US" sz="1400" dirty="0"/>
              <a:t> and </a:t>
            </a:r>
            <a:r>
              <a:rPr lang="en-US" sz="1400" dirty="0" err="1"/>
              <a:t>Hadjieleftheriou</a:t>
            </a:r>
            <a:r>
              <a:rPr lang="en-US" sz="1400" dirty="0"/>
              <a:t>, CACM 52(10), October 2009</a:t>
            </a:r>
          </a:p>
        </p:txBody>
      </p:sp>
    </p:spTree>
    <p:extLst>
      <p:ext uri="{BB962C8B-B14F-4D97-AF65-F5344CB8AC3E}">
        <p14:creationId xmlns:p14="http://schemas.microsoft.com/office/powerpoint/2010/main" val="9720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Find popular recent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be able to naturally update this over time</a:t>
            </a:r>
          </a:p>
          <a:p>
            <a:pPr lvl="1"/>
            <a:r>
              <a:rPr lang="en-US" dirty="0"/>
              <a:t>Think of popular: movies, shopping items, web pages, etc.</a:t>
            </a:r>
          </a:p>
          <a:p>
            <a:r>
              <a:rPr lang="en-US" dirty="0"/>
              <a:t>We could run, e.g., </a:t>
            </a:r>
            <a:r>
              <a:rPr lang="en-US" dirty="0" err="1"/>
              <a:t>Misra-Gries</a:t>
            </a:r>
            <a:r>
              <a:rPr lang="en-US" dirty="0"/>
              <a:t> on a sliding window</a:t>
            </a:r>
          </a:p>
          <a:p>
            <a:pPr lvl="1"/>
            <a:r>
              <a:rPr lang="en-US" dirty="0"/>
              <a:t>This is both impractical and wrong</a:t>
            </a:r>
          </a:p>
          <a:p>
            <a:r>
              <a:rPr lang="en-US" dirty="0"/>
              <a:t>Wrong because the importance of an item should not “fall off a cliff” when it moves outside of our window</a:t>
            </a:r>
          </a:p>
        </p:txBody>
      </p:sp>
    </p:spTree>
    <p:extLst>
      <p:ext uri="{BB962C8B-B14F-4D97-AF65-F5344CB8AC3E}">
        <p14:creationId xmlns:p14="http://schemas.microsoft.com/office/powerpoint/2010/main" val="9737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average in a sliding 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Computing the average of the last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inputs can be viewed as a dot product with a constant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Sometimes called a box filter</a:t>
                </a:r>
              </a:p>
              <a:p>
                <a:pPr lvl="1"/>
                <a:r>
                  <a:rPr lang="en-US" dirty="0"/>
                  <a:t>Easy to visualize</a:t>
                </a:r>
              </a:p>
              <a:p>
                <a:r>
                  <a:rPr lang="en-US" dirty="0"/>
                  <a:t>This is also a natural way to smooth, e.g., a histogram</a:t>
                </a:r>
              </a:p>
              <a:p>
                <a:pPr lvl="1"/>
                <a:r>
                  <a:rPr lang="en-US" dirty="0"/>
                  <a:t>To average together adjacent bins,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kind of weighted average has a famous name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Decaying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our input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 box filter over all of these elements we computed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Instead let us pick a small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1" y="346075"/>
            <a:ext cx="3886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update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rule is simple, let the current dot product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downscales the previous elements correctly, and the new element is scaled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avoids falling off the edge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Gives us an easy way to find popular items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5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Popular items with decaying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keep a small number of weighted sum counters</a:t>
                </a:r>
              </a:p>
              <a:p>
                <a:r>
                  <a:rPr lang="en-US" dirty="0"/>
                  <a:t>When a new item arrives for which we already have a counter, we update it using decaying windows, and update all counters</a:t>
                </a:r>
              </a:p>
              <a:p>
                <a:r>
                  <a:rPr lang="en-US" dirty="0"/>
                  <a:t>How do we avoid getting an unbounded number of counters?</a:t>
                </a:r>
              </a:p>
              <a:p>
                <a:r>
                  <a:rPr lang="en-US" dirty="0"/>
                  <a:t>We set a threshold, say ½, and if any counter goes below that value we throw it away</a:t>
                </a:r>
              </a:p>
              <a:p>
                <a:r>
                  <a:rPr lang="en-US" dirty="0"/>
                  <a:t>The number of counters is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0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distinct items are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tells you the size of the histogram, among other things</a:t>
            </a:r>
          </a:p>
          <a:p>
            <a:r>
              <a:rPr lang="en-US" dirty="0"/>
              <a:t>To solve this problem exactly requires space that is linear in the size of the input stream</a:t>
            </a:r>
          </a:p>
          <a:p>
            <a:pPr lvl="1"/>
            <a:r>
              <a:rPr lang="en-US" dirty="0"/>
              <a:t>Impractical for many applications</a:t>
            </a:r>
          </a:p>
          <a:p>
            <a:r>
              <a:rPr lang="en-US" dirty="0"/>
              <a:t>Instead we will compute an efficient estimate via hashing</a:t>
            </a:r>
          </a:p>
        </p:txBody>
      </p:sp>
    </p:spTree>
    <p:extLst>
      <p:ext uri="{BB962C8B-B14F-4D97-AF65-F5344CB8AC3E}">
        <p14:creationId xmlns:p14="http://schemas.microsoft.com/office/powerpoint/2010/main" val="40875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HW comments and minor corrections on Slack</a:t>
            </a:r>
          </a:p>
          <a:p>
            <a:pPr lvl="1"/>
            <a:r>
              <a:rPr lang="en-US" dirty="0"/>
              <a:t>Important announcements via email (best efforts)</a:t>
            </a:r>
          </a:p>
          <a:p>
            <a:r>
              <a:rPr lang="en-US" dirty="0"/>
              <a:t>Q6 out tonight</a:t>
            </a:r>
          </a:p>
          <a:p>
            <a:r>
              <a:rPr lang="en-US" dirty="0"/>
              <a:t>HW3 (and HW2!) delayed due to grading software issues</a:t>
            </a:r>
          </a:p>
          <a:p>
            <a:r>
              <a:rPr lang="en-US" b="1" dirty="0"/>
              <a:t>Anonymous</a:t>
            </a:r>
            <a:r>
              <a:rPr lang="en-US" dirty="0"/>
              <a:t> survey coming re: speed of course,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about the prelim!</a:t>
            </a:r>
          </a:p>
          <a:p>
            <a:r>
              <a:rPr lang="en-US" dirty="0"/>
              <a:t>Six approximate algorithms for histograms and 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TODAY IS AUTHORITATIVE (YET)</a:t>
            </a:r>
          </a:p>
          <a:p>
            <a:r>
              <a:rPr lang="en-US" dirty="0"/>
              <a:t>Closed book, multiple choice and short answer</a:t>
            </a:r>
          </a:p>
          <a:p>
            <a:r>
              <a:rPr lang="en-US" dirty="0"/>
              <a:t>I will give example questions throughout 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369584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histogram 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AI/ML applications hinge on understanding the distribution of your input data</a:t>
            </a:r>
          </a:p>
          <a:p>
            <a:pPr lvl="1"/>
            <a:r>
              <a:rPr lang="en-US" dirty="0"/>
              <a:t>Classification is just one example</a:t>
            </a:r>
          </a:p>
          <a:p>
            <a:r>
              <a:rPr lang="en-US" dirty="0"/>
              <a:t>Classically we assume that all the input data is available</a:t>
            </a:r>
          </a:p>
          <a:p>
            <a:pPr lvl="1"/>
            <a:r>
              <a:rPr lang="en-US" dirty="0"/>
              <a:t>You can run an offline algorithm over it</a:t>
            </a:r>
          </a:p>
          <a:p>
            <a:pPr lvl="1"/>
            <a:r>
              <a:rPr lang="en-US" dirty="0"/>
              <a:t>Then do NN classification, density estimation, etc.</a:t>
            </a:r>
          </a:p>
          <a:p>
            <a:r>
              <a:rPr lang="en-US" dirty="0"/>
              <a:t>This assumption is often wrong: data comes streaming in</a:t>
            </a:r>
          </a:p>
          <a:p>
            <a:pPr lvl="1"/>
            <a:r>
              <a:rPr lang="en-US" dirty="0"/>
              <a:t>And you cannot afford to store the entire data set</a:t>
            </a:r>
          </a:p>
        </p:txBody>
      </p:sp>
    </p:spTree>
    <p:extLst>
      <p:ext uri="{BB962C8B-B14F-4D97-AF65-F5344CB8AC3E}">
        <p14:creationId xmlns:p14="http://schemas.microsoft.com/office/powerpoint/2010/main" val="173564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natural histogram queries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60851" y="2126742"/>
            <a:ext cx="4705350" cy="2155825"/>
            <a:chOff x="1422" y="1338"/>
            <a:chExt cx="2964" cy="135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422" y="2484"/>
              <a:ext cx="2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1  2  3  4  5  6  7  8  9 10 11 12 13 14 15 16 17 18 19 20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58" y="1338"/>
              <a:ext cx="54" cy="114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62" y="2340"/>
              <a:ext cx="45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206" y="2412"/>
              <a:ext cx="63" cy="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70" y="1980"/>
              <a:ext cx="36" cy="5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14" y="2160"/>
              <a:ext cx="36" cy="3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58" y="2106"/>
              <a:ext cx="36" cy="3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02" y="2214"/>
              <a:ext cx="36" cy="27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98" y="1590"/>
              <a:ext cx="54" cy="8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94" y="2442"/>
              <a:ext cx="48" cy="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14" y="1650"/>
              <a:ext cx="48" cy="83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958" y="1992"/>
              <a:ext cx="48" cy="4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4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flipV="1">
              <a:off x="247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flipV="1">
              <a:off x="22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18" y="2196"/>
              <a:ext cx="45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74" y="1932"/>
              <a:ext cx="48" cy="5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227451" y="3745992"/>
            <a:ext cx="6946900" cy="1285875"/>
            <a:chOff x="1278" y="2388"/>
            <a:chExt cx="4376" cy="810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278" y="2388"/>
              <a:ext cx="334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818" y="2826"/>
              <a:ext cx="183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Find all elements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with frequency &gt; 0.1%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26" y="2394"/>
              <a:ext cx="198" cy="4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331976" y="1612392"/>
            <a:ext cx="5114925" cy="1428750"/>
            <a:chOff x="96" y="912"/>
            <a:chExt cx="3222" cy="90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034" y="1158"/>
              <a:ext cx="1284" cy="65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96" y="912"/>
              <a:ext cx="23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Top-k most frequent elements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564" cy="3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751076" y="3998405"/>
            <a:ext cx="2706688" cy="1778000"/>
            <a:chOff x="162" y="2487"/>
            <a:chExt cx="1705" cy="1120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62" y="3235"/>
              <a:ext cx="170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What is the frequency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of element 3?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1188" y="2652"/>
              <a:ext cx="534" cy="5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704" y="2487"/>
              <a:ext cx="138" cy="19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086414" y="3923792"/>
            <a:ext cx="3849687" cy="2128838"/>
            <a:chOff x="2245" y="2464"/>
            <a:chExt cx="2425" cy="1341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326" y="2464"/>
              <a:ext cx="1074" cy="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245" y="3433"/>
              <a:ext cx="242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What is the total frequency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of elements between 8 and 14?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68" y="2748"/>
              <a:ext cx="276" cy="67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3051239" y="6384417"/>
            <a:ext cx="5553075" cy="339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>
                <a:solidFill>
                  <a:srgbClr val="FF5050"/>
                </a:solidFill>
                <a:latin typeface="Verdana" panose="020B0604030504040204" pitchFamily="34" charset="0"/>
              </a:rPr>
              <a:t>How many elements have non-zero frequency?</a:t>
            </a:r>
          </a:p>
        </p:txBody>
      </p:sp>
    </p:spTree>
    <p:extLst>
      <p:ext uri="{BB962C8B-B14F-4D97-AF65-F5344CB8AC3E}">
        <p14:creationId xmlns:p14="http://schemas.microsoft.com/office/powerpoint/2010/main" val="116041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approximation?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you want an (exact) histogram of your data</a:t>
            </a:r>
          </a:p>
          <a:p>
            <a:r>
              <a:rPr lang="en-US" dirty="0"/>
              <a:t>This requires space linear in the number of data points</a:t>
            </a:r>
          </a:p>
          <a:p>
            <a:pPr lvl="1"/>
            <a:r>
              <a:rPr lang="en-US" dirty="0"/>
              <a:t>Which is intractable for many internet applications!</a:t>
            </a:r>
          </a:p>
          <a:p>
            <a:pPr lvl="2"/>
            <a:r>
              <a:rPr lang="en-US" dirty="0"/>
              <a:t>Examples: IP addresses for DDOS detection; most popular page/item to buy</a:t>
            </a:r>
          </a:p>
          <a:p>
            <a:r>
              <a:rPr lang="en-US" dirty="0"/>
              <a:t>So instead we will use a small amount of space but solve the problem approximately</a:t>
            </a:r>
          </a:p>
          <a:p>
            <a:pPr lvl="1"/>
            <a:r>
              <a:rPr lang="en-US" dirty="0"/>
              <a:t>But, not precisely the same problem</a:t>
            </a:r>
          </a:p>
          <a:p>
            <a:r>
              <a:rPr lang="en-US" dirty="0"/>
              <a:t>Instead of computing the histogram we will look at several key properties of a histogram we can efficiently approximate</a:t>
            </a:r>
          </a:p>
          <a:p>
            <a:pPr lvl="1"/>
            <a:r>
              <a:rPr lang="en-US" dirty="0"/>
              <a:t>Typically with constant or logarithmic space and time</a:t>
            </a:r>
          </a:p>
        </p:txBody>
      </p:sp>
    </p:spTree>
    <p:extLst>
      <p:ext uri="{BB962C8B-B14F-4D97-AF65-F5344CB8AC3E}">
        <p14:creationId xmlns:p14="http://schemas.microsoft.com/office/powerpoint/2010/main" val="83006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quantities to compute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Majority</a:t>
                </a:r>
                <a:r>
                  <a:rPr lang="en-US" dirty="0"/>
                  <a:t>: if there is a single item comprising more than half the input stream, find it</a:t>
                </a:r>
              </a:p>
              <a:p>
                <a:r>
                  <a:rPr lang="en-US" b="1" dirty="0"/>
                  <a:t>Frequent items</a:t>
                </a:r>
                <a:r>
                  <a:rPr lang="en-US" dirty="0"/>
                  <a:t>: find all items that comprise more than a given percent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of the input stream</a:t>
                </a:r>
              </a:p>
              <a:p>
                <a:pPr lvl="1"/>
                <a:r>
                  <a:rPr lang="en-US" dirty="0"/>
                  <a:t>Approximate version: find all items that comprise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percent of the input stream (exact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Recent version: find and update the most recent popular items</a:t>
                </a:r>
              </a:p>
              <a:p>
                <a:r>
                  <a:rPr lang="en-US" b="1" dirty="0"/>
                  <a:t>Distinct items</a:t>
                </a:r>
                <a:r>
                  <a:rPr lang="en-US" dirty="0"/>
                  <a:t>: how many different items are there?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7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Boyer-Moore majority algorithm</a:t>
            </a:r>
          </a:p>
        </p:txBody>
      </p:sp>
      <p:pic>
        <p:nvPicPr>
          <p:cNvPr id="1026" name="Picture 2" descr="File:Boyer-Moore MJRTY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33" y="1832813"/>
            <a:ext cx="7364535" cy="460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443789" y="1732547"/>
            <a:ext cx="7700211" cy="4800603"/>
            <a:chOff x="1443789" y="1732547"/>
            <a:chExt cx="7700211" cy="4800603"/>
          </a:xfrm>
        </p:grpSpPr>
        <p:sp>
          <p:nvSpPr>
            <p:cNvPr id="5" name="Rectangle 4"/>
            <p:cNvSpPr/>
            <p:nvPr/>
          </p:nvSpPr>
          <p:spPr>
            <a:xfrm>
              <a:off x="1443789" y="1732547"/>
              <a:ext cx="7700211" cy="4186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3789" y="5482392"/>
              <a:ext cx="681789" cy="1050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41223</TotalTime>
  <Words>760</Words>
  <Application>Microsoft Office PowerPoint</Application>
  <PresentationFormat>Widescreen</PresentationFormat>
  <Paragraphs>102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Verdana</vt:lpstr>
      <vt:lpstr>Wingdings</vt:lpstr>
      <vt:lpstr>Presentation2</vt:lpstr>
      <vt:lpstr>CS5112: Algorithms and Data Structures for Applications</vt:lpstr>
      <vt:lpstr>Administrivia</vt:lpstr>
      <vt:lpstr>Today</vt:lpstr>
      <vt:lpstr>Prelim comments</vt:lpstr>
      <vt:lpstr>Online histogram approximations</vt:lpstr>
      <vt:lpstr>Some natural histogram queries</vt:lpstr>
      <vt:lpstr>Why approximation?</vt:lpstr>
      <vt:lpstr>Relevant quantities to compute</vt:lpstr>
      <vt:lpstr>1. Boyer-Moore majority algorithm</vt:lpstr>
      <vt:lpstr>2. Misra-Gries</vt:lpstr>
      <vt:lpstr>Misra-Gries algorithm in action</vt:lpstr>
      <vt:lpstr>3. Find popular recent items</vt:lpstr>
      <vt:lpstr>Weighted average in a sliding window</vt:lpstr>
      <vt:lpstr>Decaying windows</vt:lpstr>
      <vt:lpstr>Easy to update this</vt:lpstr>
      <vt:lpstr>4. Popular items with decaying windows</vt:lpstr>
      <vt:lpstr>How many distinct items are there?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868</cp:revision>
  <dcterms:created xsi:type="dcterms:W3CDTF">2013-08-17T21:02:01Z</dcterms:created>
  <dcterms:modified xsi:type="dcterms:W3CDTF">2018-10-05T00:54:59Z</dcterms:modified>
</cp:coreProperties>
</file>