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</p:sldMasterIdLst>
  <p:notesMasterIdLst>
    <p:notesMasterId r:id="rId47"/>
  </p:notesMasterIdLst>
  <p:sldIdLst>
    <p:sldId id="1137" r:id="rId3"/>
    <p:sldId id="1138" r:id="rId4"/>
    <p:sldId id="293" r:id="rId5"/>
    <p:sldId id="1140" r:id="rId6"/>
    <p:sldId id="1141" r:id="rId7"/>
    <p:sldId id="655" r:id="rId8"/>
    <p:sldId id="656" r:id="rId9"/>
    <p:sldId id="1142" r:id="rId10"/>
    <p:sldId id="1122" r:id="rId11"/>
    <p:sldId id="1123" r:id="rId12"/>
    <p:sldId id="1124" r:id="rId13"/>
    <p:sldId id="1125" r:id="rId14"/>
    <p:sldId id="1126" r:id="rId15"/>
    <p:sldId id="1127" r:id="rId16"/>
    <p:sldId id="1128" r:id="rId17"/>
    <p:sldId id="1129" r:id="rId18"/>
    <p:sldId id="1130" r:id="rId19"/>
    <p:sldId id="316" r:id="rId20"/>
    <p:sldId id="1108" r:id="rId21"/>
    <p:sldId id="1109" r:id="rId22"/>
    <p:sldId id="1110" r:id="rId23"/>
    <p:sldId id="1111" r:id="rId24"/>
    <p:sldId id="1112" r:id="rId25"/>
    <p:sldId id="1113" r:id="rId26"/>
    <p:sldId id="1114" r:id="rId27"/>
    <p:sldId id="266" r:id="rId28"/>
    <p:sldId id="256" r:id="rId29"/>
    <p:sldId id="257" r:id="rId30"/>
    <p:sldId id="258" r:id="rId31"/>
    <p:sldId id="259" r:id="rId32"/>
    <p:sldId id="260" r:id="rId33"/>
    <p:sldId id="261" r:id="rId34"/>
    <p:sldId id="262" r:id="rId35"/>
    <p:sldId id="1144" r:id="rId36"/>
    <p:sldId id="1115" r:id="rId37"/>
    <p:sldId id="1116" r:id="rId38"/>
    <p:sldId id="1117" r:id="rId39"/>
    <p:sldId id="1118" r:id="rId40"/>
    <p:sldId id="1119" r:id="rId41"/>
    <p:sldId id="1120" r:id="rId42"/>
    <p:sldId id="1134" r:id="rId43"/>
    <p:sldId id="1143" r:id="rId44"/>
    <p:sldId id="1135" r:id="rId45"/>
    <p:sldId id="113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ip.rutgers.edu/~comanici/MSPAMI/msPamiResult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28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34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7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459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34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834C7-4A96-E043-86AD-58E9DA31668E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B73B4-6C34-8449-9B11-394C90AF2763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1A9EC-F605-DB40-AB44-4B78A3C558DC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6808B-94FA-1A47-B443-85740B906CFD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4A88F-0D3C-E047-96A3-3F8D337436BA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Originally taken from </a:t>
            </a:r>
            <a:r>
              <a:rPr lang="en-US" sz="1200" dirty="0">
                <a:latin typeface="Verdana" panose="020B0604030504040204" pitchFamily="34" charset="0"/>
                <a:hlinkClick r:id="rId3"/>
              </a:rPr>
              <a:t>http://www.caip.rutgers.edu/~comanici/MSPAMI/msPamiResults.html</a:t>
            </a:r>
            <a:endParaRPr lang="en-US" sz="120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8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6EB7A-3591-9149-9977-D94388019F02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C86AE-E5B4-AC48-A1E5-AAB5F2A603FB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F1BE9-D4AE-8A4C-AD28-79342A58FA56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582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62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611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758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666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092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92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http://www.iro.umontreal.ca/~drarenij/___RESEARCH__/Entries/2007/4/25_Mean-Shift_Tracking.html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5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412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289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4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>
            <a:extLst>
              <a:ext uri="{FF2B5EF4-FFF2-40B4-BE49-F238E27FC236}">
                <a16:creationId xmlns:a16="http://schemas.microsoft.com/office/drawing/2014/main" id="{01E7E0CF-A3B7-4663-AF3E-8CFEAD0BB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2515" name="Rectangle 3">
            <a:extLst>
              <a:ext uri="{FF2B5EF4-FFF2-40B4-BE49-F238E27FC236}">
                <a16:creationId xmlns:a16="http://schemas.microsoft.com/office/drawing/2014/main" id="{C0377E67-DF9E-49C0-BFA0-3B0344A8D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>
            <a:extLst>
              <a:ext uri="{FF2B5EF4-FFF2-40B4-BE49-F238E27FC236}">
                <a16:creationId xmlns:a16="http://schemas.microsoft.com/office/drawing/2014/main" id="{72078856-E979-4FC2-9EB0-10F86190A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4563" name="Rectangle 3">
            <a:extLst>
              <a:ext uri="{FF2B5EF4-FFF2-40B4-BE49-F238E27FC236}">
                <a16:creationId xmlns:a16="http://schemas.microsoft.com/office/drawing/2014/main" id="{1109270C-1055-48F9-97C8-207080AD1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52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08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4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111875" cy="3438525"/>
          </a:xfrm>
          <a:ln/>
        </p:spPr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10363200" cy="114300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C443CE-3C1A-4801-B54D-F6436D84EA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220133" y="63246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BEFDEA-D0C4-4768-AF26-5F097AB1464D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E95966-8D22-4FE8-82A1-99837834A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80417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8243D9-0686-4CC3-9A38-40B22739E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50400" y="63261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AC3A4B1-49D7-4543-A52F-7E74ACB1D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45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E9DE01-60C5-4C61-BD70-80455251F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4010-70FD-4C5E-9B2D-EF06C7E6DAF3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43404-1885-4036-A95D-0DAE0ADA6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92365D-A6A9-422B-A0DD-11E7CCEB7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59332-634A-460B-9B38-555CB7FE4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98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570DF6-C925-439F-AE37-0ABA64D2E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AC135-1F3D-4AE9-B247-071EA4EEE72B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B7FD28-5858-4E74-A08C-A31D066E0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62579B-E4CD-4324-AB8C-006BDD07C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A1017-407E-4D6A-9415-2D4169D20D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387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00537-5A39-4566-A424-4B915F16B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BE6ED-E58E-4340-A72E-1B73E805C8B8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9008C-0516-441D-8D84-0784529E2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44A85-B308-41BF-B8F3-19D786D57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F4B46-1167-4891-8474-83D9E8AEF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25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890946-FA18-4427-90F9-1317EFC84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2720-6038-4550-851F-8CC843549D4B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60CE782-CD54-43AF-B8CF-9AC01E73A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90A510-2DC4-4B58-81F0-1CB22E6D2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85AF0-E23F-4864-A99D-0F1C32A91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429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2E3DED-DBBC-447C-9ED5-F2A90279A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87769-D086-4F6B-A182-CB0EC408A140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7F2D17-3CD2-4FE4-BF5B-998E9EA7C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6B59F9-BB51-4420-A694-7D67F6F95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BE39A-80BA-4BCF-A9F7-A3E917EE0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717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3B5B5B0-3566-48FD-9CCF-D79DD8443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B19B3-49E0-48B4-A6D4-7251A55F8843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599ED3-3F6A-4183-95D7-796E8E068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8D0F5C-C519-405D-B117-C47586580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1E285-56C9-489B-9D79-8B62BB70F7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94C39-9AC0-4034-93AC-000620818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C02C-43E9-42F8-B5FB-F08092BEE7CD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AF1E2-F766-4F7F-BB81-2C3EAB26D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6F686-D182-48EF-8B4E-1BCF2A094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A4259-67AC-4EE6-A2F1-F91A57751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16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98C1E-5630-4A37-86E2-760C64489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5B16-8851-49F4-ABAD-C2A3BE7D3277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0C9D6-D4DC-40C5-B05A-F3427D4D3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9FC67-2A09-4F21-B533-415511F343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1799B-2FAA-4165-B575-B8A56DB3B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08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A382F-468A-4AF9-9F36-F7C35896F4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EEA7E-7CF9-43EF-A7BD-29AB6493E91C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A58544-2EDE-4ADC-AC02-60E031F79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02160B-ECC0-48C1-AC9B-B3D705976A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69553-AFFD-4696-A348-292BBAC19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542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286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5BF1E4-C5E5-4149-91B4-A26C11635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B3AF9-B7EA-4C15-8D64-B48935075281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3F1DAA-AF79-48F8-84CF-E9CD7B8D8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704D29-6A83-4564-9F91-3655D8EBE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7FC2E-472F-465C-842A-B30D3FE7B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2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C84627-10E1-474C-9816-6F77C3883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998101-1311-42F5-862F-EF3792D08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3B24A1D8-BB01-4310-B7E1-E24EAA5C5E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2052EF-8A76-4A27-99B5-4947171A515C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97057926-39CB-468D-A2C5-5B351802E8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4919E789-38B7-4139-8715-AC4A06C198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20B49D96-9FAA-46DC-8D3B-FD9ACD9AE5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085381B-61F6-4FFB-83A2-9173F7830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1295400"/>
            <a:ext cx="56896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CBA0A376-33BC-43BD-A73B-44FB586B4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200" y="685800"/>
            <a:ext cx="0" cy="8382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42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Wikipedia/Google image search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21: Algorithmic issues in tracking</a:t>
            </a:r>
          </a:p>
        </p:txBody>
      </p:sp>
    </p:spTree>
    <p:extLst>
      <p:ext uri="{BB962C8B-B14F-4D97-AF65-F5344CB8AC3E}">
        <p14:creationId xmlns:p14="http://schemas.microsoft.com/office/powerpoint/2010/main" val="9967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“Chicken-egg problem”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we knew which line each point belonged to, we could compute the best-fit lines.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DF57-EF4F-4CBA-BFE1-1AC724DF3625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1542148" name="Group 4"/>
          <p:cNvGrpSpPr>
            <a:grpSpLocks/>
          </p:cNvGrpSpPr>
          <p:nvPr/>
        </p:nvGrpSpPr>
        <p:grpSpPr bwMode="auto">
          <a:xfrm>
            <a:off x="4953000" y="3886200"/>
            <a:ext cx="2971800" cy="1524000"/>
            <a:chOff x="2208" y="2496"/>
            <a:chExt cx="1872" cy="960"/>
          </a:xfrm>
        </p:grpSpPr>
        <p:sp>
          <p:nvSpPr>
            <p:cNvPr id="1542149" name="Oval 5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0" name="Oval 6"/>
            <p:cNvSpPr>
              <a:spLocks noChangeArrowheads="1"/>
            </p:cNvSpPr>
            <p:nvPr/>
          </p:nvSpPr>
          <p:spPr bwMode="auto">
            <a:xfrm>
              <a:off x="3552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1" name="Oval 7"/>
            <p:cNvSpPr>
              <a:spLocks noChangeArrowheads="1"/>
            </p:cNvSpPr>
            <p:nvPr/>
          </p:nvSpPr>
          <p:spPr bwMode="auto">
            <a:xfrm>
              <a:off x="2976" y="24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2" name="Oval 8"/>
            <p:cNvSpPr>
              <a:spLocks noChangeArrowheads="1"/>
            </p:cNvSpPr>
            <p:nvPr/>
          </p:nvSpPr>
          <p:spPr bwMode="auto">
            <a:xfrm>
              <a:off x="4032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3" name="Oval 9"/>
            <p:cNvSpPr>
              <a:spLocks noChangeArrowheads="1"/>
            </p:cNvSpPr>
            <p:nvPr/>
          </p:nvSpPr>
          <p:spPr bwMode="auto">
            <a:xfrm>
              <a:off x="3648" y="29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4" name="Oval 10"/>
            <p:cNvSpPr>
              <a:spLocks noChangeArrowheads="1"/>
            </p:cNvSpPr>
            <p:nvPr/>
          </p:nvSpPr>
          <p:spPr bwMode="auto">
            <a:xfrm>
              <a:off x="2688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5" name="Oval 11"/>
            <p:cNvSpPr>
              <a:spLocks noChangeArrowheads="1"/>
            </p:cNvSpPr>
            <p:nvPr/>
          </p:nvSpPr>
          <p:spPr bwMode="auto">
            <a:xfrm>
              <a:off x="2208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6" name="Oval 12"/>
            <p:cNvSpPr>
              <a:spLocks noChangeArrowheads="1"/>
            </p:cNvSpPr>
            <p:nvPr/>
          </p:nvSpPr>
          <p:spPr bwMode="auto">
            <a:xfrm>
              <a:off x="2400" y="254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57" name="Oval 13"/>
            <p:cNvSpPr>
              <a:spLocks noChangeArrowheads="1"/>
            </p:cNvSpPr>
            <p:nvPr/>
          </p:nvSpPr>
          <p:spPr bwMode="auto">
            <a:xfrm>
              <a:off x="3888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2158" name="Group 14"/>
          <p:cNvGrpSpPr>
            <a:grpSpLocks/>
          </p:cNvGrpSpPr>
          <p:nvPr/>
        </p:nvGrpSpPr>
        <p:grpSpPr bwMode="auto">
          <a:xfrm>
            <a:off x="4572000" y="3657600"/>
            <a:ext cx="3505200" cy="1905000"/>
            <a:chOff x="1968" y="2352"/>
            <a:chExt cx="2208" cy="1200"/>
          </a:xfrm>
        </p:grpSpPr>
        <p:sp>
          <p:nvSpPr>
            <p:cNvPr id="1542159" name="Line 15"/>
            <p:cNvSpPr>
              <a:spLocks noChangeShapeType="1"/>
            </p:cNvSpPr>
            <p:nvPr/>
          </p:nvSpPr>
          <p:spPr bwMode="auto">
            <a:xfrm flipV="1">
              <a:off x="1968" y="2481"/>
              <a:ext cx="192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2160" name="Line 16"/>
            <p:cNvSpPr>
              <a:spLocks noChangeShapeType="1"/>
            </p:cNvSpPr>
            <p:nvPr/>
          </p:nvSpPr>
          <p:spPr bwMode="auto">
            <a:xfrm>
              <a:off x="3312" y="2352"/>
              <a:ext cx="864" cy="1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20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2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Chicken-egg problem</a:t>
            </a:r>
          </a:p>
        </p:txBody>
      </p:sp>
      <p:sp>
        <p:nvSpPr>
          <p:cNvPr id="154420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we knew what the two best-fit lines were, we could find out which line each point belonged to.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C45D-FDD1-4F9B-A8E2-3D523B6C396A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1544194" name="Group 2"/>
          <p:cNvGrpSpPr>
            <a:grpSpLocks/>
          </p:cNvGrpSpPr>
          <p:nvPr/>
        </p:nvGrpSpPr>
        <p:grpSpPr bwMode="auto">
          <a:xfrm>
            <a:off x="4953000" y="3886200"/>
            <a:ext cx="2971800" cy="1524000"/>
            <a:chOff x="1440" y="3216"/>
            <a:chExt cx="1872" cy="960"/>
          </a:xfrm>
        </p:grpSpPr>
        <p:sp>
          <p:nvSpPr>
            <p:cNvPr id="1544195" name="Oval 3"/>
            <p:cNvSpPr>
              <a:spLocks noChangeArrowheads="1"/>
            </p:cNvSpPr>
            <p:nvPr/>
          </p:nvSpPr>
          <p:spPr bwMode="auto">
            <a:xfrm>
              <a:off x="2448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96" name="Oval 4"/>
            <p:cNvSpPr>
              <a:spLocks noChangeArrowheads="1"/>
            </p:cNvSpPr>
            <p:nvPr/>
          </p:nvSpPr>
          <p:spPr bwMode="auto">
            <a:xfrm>
              <a:off x="2784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97" name="Oval 5"/>
            <p:cNvSpPr>
              <a:spLocks noChangeArrowheads="1"/>
            </p:cNvSpPr>
            <p:nvPr/>
          </p:nvSpPr>
          <p:spPr bwMode="auto">
            <a:xfrm>
              <a:off x="2208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98" name="Oval 6"/>
            <p:cNvSpPr>
              <a:spLocks noChangeArrowheads="1"/>
            </p:cNvSpPr>
            <p:nvPr/>
          </p:nvSpPr>
          <p:spPr bwMode="auto">
            <a:xfrm>
              <a:off x="3264" y="41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99" name="Oval 7"/>
            <p:cNvSpPr>
              <a:spLocks noChangeArrowheads="1"/>
            </p:cNvSpPr>
            <p:nvPr/>
          </p:nvSpPr>
          <p:spPr bwMode="auto">
            <a:xfrm>
              <a:off x="2880" y="36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00" name="Oval 8"/>
            <p:cNvSpPr>
              <a:spLocks noChangeArrowheads="1"/>
            </p:cNvSpPr>
            <p:nvPr/>
          </p:nvSpPr>
          <p:spPr bwMode="auto">
            <a:xfrm>
              <a:off x="1920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01" name="Oval 9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02" name="Oval 10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03" name="Oval 11"/>
            <p:cNvSpPr>
              <a:spLocks noChangeArrowheads="1"/>
            </p:cNvSpPr>
            <p:nvPr/>
          </p:nvSpPr>
          <p:spPr bwMode="auto">
            <a:xfrm>
              <a:off x="3120" y="37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4206" name="Group 14"/>
          <p:cNvGrpSpPr>
            <a:grpSpLocks/>
          </p:cNvGrpSpPr>
          <p:nvPr/>
        </p:nvGrpSpPr>
        <p:grpSpPr bwMode="auto">
          <a:xfrm>
            <a:off x="4572000" y="3657600"/>
            <a:ext cx="3505200" cy="1905000"/>
            <a:chOff x="1968" y="2352"/>
            <a:chExt cx="2208" cy="1200"/>
          </a:xfrm>
        </p:grpSpPr>
        <p:sp>
          <p:nvSpPr>
            <p:cNvPr id="1544207" name="Line 15"/>
            <p:cNvSpPr>
              <a:spLocks noChangeShapeType="1"/>
            </p:cNvSpPr>
            <p:nvPr/>
          </p:nvSpPr>
          <p:spPr bwMode="auto">
            <a:xfrm flipV="1">
              <a:off x="1968" y="2481"/>
              <a:ext cx="192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08" name="Line 16"/>
            <p:cNvSpPr>
              <a:spLocks noChangeShapeType="1"/>
            </p:cNvSpPr>
            <p:nvPr/>
          </p:nvSpPr>
          <p:spPr bwMode="auto">
            <a:xfrm>
              <a:off x="3312" y="2352"/>
              <a:ext cx="864" cy="1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44209" name="Group 17"/>
          <p:cNvGrpSpPr>
            <a:grpSpLocks/>
          </p:cNvGrpSpPr>
          <p:nvPr/>
        </p:nvGrpSpPr>
        <p:grpSpPr bwMode="auto">
          <a:xfrm>
            <a:off x="4953000" y="3886200"/>
            <a:ext cx="2971800" cy="1524000"/>
            <a:chOff x="2160" y="2448"/>
            <a:chExt cx="1872" cy="960"/>
          </a:xfrm>
        </p:grpSpPr>
        <p:grpSp>
          <p:nvGrpSpPr>
            <p:cNvPr id="1544210" name="Group 18"/>
            <p:cNvGrpSpPr>
              <a:grpSpLocks/>
            </p:cNvGrpSpPr>
            <p:nvPr/>
          </p:nvGrpSpPr>
          <p:grpSpPr bwMode="auto">
            <a:xfrm>
              <a:off x="2160" y="2448"/>
              <a:ext cx="1872" cy="960"/>
              <a:chOff x="2208" y="2496"/>
              <a:chExt cx="1872" cy="960"/>
            </a:xfrm>
          </p:grpSpPr>
          <p:sp>
            <p:nvSpPr>
              <p:cNvPr id="1544211" name="Oval 19"/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2" name="Oval 20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3" name="Oval 21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4" name="Oval 22"/>
              <p:cNvSpPr>
                <a:spLocks noChangeArrowheads="1"/>
              </p:cNvSpPr>
              <p:nvPr/>
            </p:nvSpPr>
            <p:spPr bwMode="auto">
              <a:xfrm>
                <a:off x="403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5" name="Oval 23"/>
              <p:cNvSpPr>
                <a:spLocks noChangeArrowheads="1"/>
              </p:cNvSpPr>
              <p:nvPr/>
            </p:nvSpPr>
            <p:spPr bwMode="auto">
              <a:xfrm>
                <a:off x="3648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6" name="Oval 24"/>
              <p:cNvSpPr>
                <a:spLocks noChangeArrowheads="1"/>
              </p:cNvSpPr>
              <p:nvPr/>
            </p:nvSpPr>
            <p:spPr bwMode="auto">
              <a:xfrm>
                <a:off x="2688" y="268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7" name="Oval 25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8" name="Oval 26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19" name="Oval 27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4220" name="Line 28"/>
            <p:cNvSpPr>
              <a:spLocks noChangeAspect="1" noChangeShapeType="1"/>
            </p:cNvSpPr>
            <p:nvPr/>
          </p:nvSpPr>
          <p:spPr bwMode="auto">
            <a:xfrm>
              <a:off x="2384" y="2544"/>
              <a:ext cx="17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21" name="Line 29"/>
            <p:cNvSpPr>
              <a:spLocks noChangeAspect="1" noChangeShapeType="1"/>
            </p:cNvSpPr>
            <p:nvPr/>
          </p:nvSpPr>
          <p:spPr bwMode="auto">
            <a:xfrm>
              <a:off x="2644" y="2588"/>
              <a:ext cx="17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22" name="Line 30"/>
            <p:cNvSpPr>
              <a:spLocks noChangeAspect="1" noChangeShapeType="1"/>
            </p:cNvSpPr>
            <p:nvPr/>
          </p:nvSpPr>
          <p:spPr bwMode="auto">
            <a:xfrm>
              <a:off x="2955" y="2477"/>
              <a:ext cx="17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23" name="Line 31"/>
            <p:cNvSpPr>
              <a:spLocks noChangeAspect="1" noChangeShapeType="1"/>
            </p:cNvSpPr>
            <p:nvPr/>
          </p:nvSpPr>
          <p:spPr bwMode="auto">
            <a:xfrm>
              <a:off x="3180" y="2517"/>
              <a:ext cx="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24" name="Line 32"/>
            <p:cNvSpPr>
              <a:spLocks noChangeShapeType="1"/>
            </p:cNvSpPr>
            <p:nvPr/>
          </p:nvSpPr>
          <p:spPr bwMode="auto">
            <a:xfrm flipV="1">
              <a:off x="3624" y="28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25" name="Line 33"/>
            <p:cNvSpPr>
              <a:spLocks noChangeShapeType="1"/>
            </p:cNvSpPr>
            <p:nvPr/>
          </p:nvSpPr>
          <p:spPr bwMode="auto">
            <a:xfrm flipV="1">
              <a:off x="3808" y="3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7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Expectation-Maximization (EM)</a:t>
            </a:r>
          </a:p>
        </p:txBody>
      </p:sp>
      <p:sp>
        <p:nvSpPr>
          <p:cNvPr id="154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Initialize: Make random guess for lines</a:t>
            </a:r>
          </a:p>
          <a:p>
            <a:r>
              <a:rPr lang="en-US" altLang="en-US"/>
              <a:t>Repeat:</a:t>
            </a:r>
          </a:p>
          <a:p>
            <a:pPr lvl="1"/>
            <a:r>
              <a:rPr lang="en-US" altLang="en-US"/>
              <a:t>Find the line closest to each point and group into two sets. (Expectation Step)</a:t>
            </a:r>
          </a:p>
          <a:p>
            <a:pPr lvl="1"/>
            <a:r>
              <a:rPr lang="en-US" altLang="en-US"/>
              <a:t>Find the best-fit lines to the two sets (Maximization Step)</a:t>
            </a:r>
          </a:p>
          <a:p>
            <a:pPr lvl="1"/>
            <a:r>
              <a:rPr lang="en-US" altLang="en-US"/>
              <a:t>Iterate until convergence</a:t>
            </a:r>
          </a:p>
          <a:p>
            <a:r>
              <a:rPr lang="en-US" altLang="en-US"/>
              <a:t>The algorithm is guaranteed to converge to some local optima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F4A-A7FC-47F8-BD58-C7EFB4119420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8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59B8-A9F2-406B-B7D2-610F91E4E6E7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1548291" name="Group 3"/>
          <p:cNvGrpSpPr>
            <a:grpSpLocks noChangeAspect="1"/>
          </p:cNvGrpSpPr>
          <p:nvPr/>
        </p:nvGrpSpPr>
        <p:grpSpPr bwMode="auto">
          <a:xfrm>
            <a:off x="4724401" y="1905001"/>
            <a:ext cx="3565525" cy="3565525"/>
            <a:chOff x="816" y="960"/>
            <a:chExt cx="1872" cy="1872"/>
          </a:xfrm>
        </p:grpSpPr>
        <p:grpSp>
          <p:nvGrpSpPr>
            <p:cNvPr id="1548292" name="Group 4"/>
            <p:cNvGrpSpPr>
              <a:grpSpLocks noChangeAspect="1"/>
            </p:cNvGrpSpPr>
            <p:nvPr/>
          </p:nvGrpSpPr>
          <p:grpSpPr bwMode="auto">
            <a:xfrm>
              <a:off x="816" y="1536"/>
              <a:ext cx="1872" cy="960"/>
              <a:chOff x="2208" y="2496"/>
              <a:chExt cx="1872" cy="960"/>
            </a:xfrm>
          </p:grpSpPr>
          <p:sp>
            <p:nvSpPr>
              <p:cNvPr id="1548293" name="Oval 5"/>
              <p:cNvSpPr>
                <a:spLocks noChangeAspect="1" noChangeArrowheads="1"/>
              </p:cNvSpPr>
              <p:nvPr/>
            </p:nvSpPr>
            <p:spPr bwMode="auto">
              <a:xfrm>
                <a:off x="3216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4" name="Oval 6"/>
              <p:cNvSpPr>
                <a:spLocks noChangeAspect="1" noChangeArrowheads="1"/>
              </p:cNvSpPr>
              <p:nvPr/>
            </p:nvSpPr>
            <p:spPr bwMode="auto">
              <a:xfrm>
                <a:off x="3552" y="27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5" name="Oval 7"/>
              <p:cNvSpPr>
                <a:spLocks noChangeAspect="1" noChangeArrowheads="1"/>
              </p:cNvSpPr>
              <p:nvPr/>
            </p:nvSpPr>
            <p:spPr bwMode="auto">
              <a:xfrm>
                <a:off x="2976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6" name="Oval 8"/>
              <p:cNvSpPr>
                <a:spLocks noChangeAspect="1" noChangeArrowheads="1"/>
              </p:cNvSpPr>
              <p:nvPr/>
            </p:nvSpPr>
            <p:spPr bwMode="auto">
              <a:xfrm>
                <a:off x="4032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7" name="Oval 9"/>
              <p:cNvSpPr>
                <a:spLocks noChangeAspect="1" noChangeArrowheads="1"/>
              </p:cNvSpPr>
              <p:nvPr/>
            </p:nvSpPr>
            <p:spPr bwMode="auto">
              <a:xfrm>
                <a:off x="364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8" name="Oval 10"/>
              <p:cNvSpPr>
                <a:spLocks noChangeAspect="1" noChangeArrowheads="1"/>
              </p:cNvSpPr>
              <p:nvPr/>
            </p:nvSpPr>
            <p:spPr bwMode="auto">
              <a:xfrm>
                <a:off x="2688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9" name="Oval 11"/>
              <p:cNvSpPr>
                <a:spLocks noChangeAspect="1" noChangeArrowheads="1"/>
              </p:cNvSpPr>
              <p:nvPr/>
            </p:nvSpPr>
            <p:spPr bwMode="auto">
              <a:xfrm>
                <a:off x="2208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0" name="Oval 12"/>
              <p:cNvSpPr>
                <a:spLocks noChangeAspect="1" noChangeArrowheads="1"/>
              </p:cNvSpPr>
              <p:nvPr/>
            </p:nvSpPr>
            <p:spPr bwMode="auto">
              <a:xfrm>
                <a:off x="2400" y="25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1" name="Oval 13"/>
              <p:cNvSpPr>
                <a:spLocks noChangeAspect="1" noChangeArrowheads="1"/>
              </p:cNvSpPr>
              <p:nvPr/>
            </p:nvSpPr>
            <p:spPr bwMode="auto">
              <a:xfrm>
                <a:off x="388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302" name="Line 14"/>
            <p:cNvSpPr>
              <a:spLocks noChangeAspect="1" noChangeShapeType="1"/>
            </p:cNvSpPr>
            <p:nvPr/>
          </p:nvSpPr>
          <p:spPr bwMode="auto">
            <a:xfrm>
              <a:off x="1824" y="960"/>
              <a:ext cx="432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8303" name="Line 15"/>
            <p:cNvSpPr>
              <a:spLocks noChangeAspect="1" noChangeShapeType="1"/>
            </p:cNvSpPr>
            <p:nvPr/>
          </p:nvSpPr>
          <p:spPr bwMode="auto">
            <a:xfrm flipH="1">
              <a:off x="1008" y="1056"/>
              <a:ext cx="912" cy="13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39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9693-6485-4854-BE9C-F8F500D3DC13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1550339" name="Group 3"/>
          <p:cNvGrpSpPr>
            <a:grpSpLocks noChangeAspect="1"/>
          </p:cNvGrpSpPr>
          <p:nvPr/>
        </p:nvGrpSpPr>
        <p:grpSpPr bwMode="auto">
          <a:xfrm>
            <a:off x="4724401" y="1920876"/>
            <a:ext cx="3565525" cy="3565525"/>
            <a:chOff x="3504" y="864"/>
            <a:chExt cx="1872" cy="1872"/>
          </a:xfrm>
        </p:grpSpPr>
        <p:sp>
          <p:nvSpPr>
            <p:cNvPr id="1550340" name="Line 4"/>
            <p:cNvSpPr>
              <a:spLocks noChangeAspect="1" noChangeShapeType="1"/>
            </p:cNvSpPr>
            <p:nvPr/>
          </p:nvSpPr>
          <p:spPr bwMode="auto">
            <a:xfrm>
              <a:off x="3552" y="168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1" name="Line 5"/>
            <p:cNvSpPr>
              <a:spLocks noChangeAspect="1" noChangeShapeType="1"/>
            </p:cNvSpPr>
            <p:nvPr/>
          </p:nvSpPr>
          <p:spPr bwMode="auto">
            <a:xfrm>
              <a:off x="3744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2" name="Line 6"/>
            <p:cNvSpPr>
              <a:spLocks noChangeAspect="1" noChangeShapeType="1"/>
            </p:cNvSpPr>
            <p:nvPr/>
          </p:nvSpPr>
          <p:spPr bwMode="auto">
            <a:xfrm flipH="1">
              <a:off x="4728" y="17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3" name="Line 7"/>
            <p:cNvSpPr>
              <a:spLocks noChangeAspect="1" noChangeShapeType="1"/>
            </p:cNvSpPr>
            <p:nvPr/>
          </p:nvSpPr>
          <p:spPr bwMode="auto">
            <a:xfrm flipH="1">
              <a:off x="4764" y="1908"/>
              <a:ext cx="184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4" name="Line 8"/>
            <p:cNvSpPr>
              <a:spLocks noChangeAspect="1" noChangeShapeType="1"/>
            </p:cNvSpPr>
            <p:nvPr/>
          </p:nvSpPr>
          <p:spPr bwMode="auto">
            <a:xfrm flipH="1">
              <a:off x="4800" y="1992"/>
              <a:ext cx="38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5" name="Line 9"/>
            <p:cNvSpPr>
              <a:spLocks noChangeAspect="1" noChangeShapeType="1"/>
            </p:cNvSpPr>
            <p:nvPr/>
          </p:nvSpPr>
          <p:spPr bwMode="auto">
            <a:xfrm flipH="1">
              <a:off x="4872" y="2376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6" name="Line 10"/>
            <p:cNvSpPr>
              <a:spLocks noChangeAspect="1" noChangeShapeType="1"/>
            </p:cNvSpPr>
            <p:nvPr/>
          </p:nvSpPr>
          <p:spPr bwMode="auto">
            <a:xfrm>
              <a:off x="4008" y="1656"/>
              <a:ext cx="8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7" name="Line 11"/>
            <p:cNvSpPr>
              <a:spLocks noChangeAspect="1" noChangeShapeType="1"/>
            </p:cNvSpPr>
            <p:nvPr/>
          </p:nvSpPr>
          <p:spPr bwMode="auto">
            <a:xfrm flipV="1">
              <a:off x="4524" y="151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48" name="Oval 12"/>
            <p:cNvSpPr>
              <a:spLocks noChangeAspect="1" noChangeArrowheads="1"/>
            </p:cNvSpPr>
            <p:nvPr/>
          </p:nvSpPr>
          <p:spPr bwMode="auto">
            <a:xfrm>
              <a:off x="4512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49" name="Oval 13"/>
            <p:cNvSpPr>
              <a:spLocks noChangeAspect="1" noChangeArrowheads="1"/>
            </p:cNvSpPr>
            <p:nvPr/>
          </p:nvSpPr>
          <p:spPr bwMode="auto">
            <a:xfrm>
              <a:off x="4848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0" name="Oval 14"/>
            <p:cNvSpPr>
              <a:spLocks noChangeAspect="1" noChangeArrowheads="1"/>
            </p:cNvSpPr>
            <p:nvPr/>
          </p:nvSpPr>
          <p:spPr bwMode="auto">
            <a:xfrm>
              <a:off x="4272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1" name="Oval 15"/>
            <p:cNvSpPr>
              <a:spLocks noChangeAspect="1" noChangeArrowheads="1"/>
            </p:cNvSpPr>
            <p:nvPr/>
          </p:nvSpPr>
          <p:spPr bwMode="auto">
            <a:xfrm>
              <a:off x="5328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2" name="Oval 16"/>
            <p:cNvSpPr>
              <a:spLocks noChangeAspect="1" noChangeArrowheads="1"/>
            </p:cNvSpPr>
            <p:nvPr/>
          </p:nvSpPr>
          <p:spPr bwMode="auto">
            <a:xfrm>
              <a:off x="494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3" name="Oval 17"/>
            <p:cNvSpPr>
              <a:spLocks noChangeAspect="1" noChangeArrowheads="1"/>
            </p:cNvSpPr>
            <p:nvPr/>
          </p:nvSpPr>
          <p:spPr bwMode="auto">
            <a:xfrm>
              <a:off x="3984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4" name="Oval 1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5" name="Oval 19"/>
            <p:cNvSpPr>
              <a:spLocks noChangeAspect="1" noChangeArrowheads="1"/>
            </p:cNvSpPr>
            <p:nvPr/>
          </p:nvSpPr>
          <p:spPr bwMode="auto">
            <a:xfrm>
              <a:off x="369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6" name="Oval 20"/>
            <p:cNvSpPr>
              <a:spLocks noChangeAspect="1"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57" name="Line 21"/>
            <p:cNvSpPr>
              <a:spLocks noChangeAspect="1" noChangeShapeType="1"/>
            </p:cNvSpPr>
            <p:nvPr/>
          </p:nvSpPr>
          <p:spPr bwMode="auto">
            <a:xfrm>
              <a:off x="4512" y="864"/>
              <a:ext cx="432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0358" name="Line 22"/>
            <p:cNvSpPr>
              <a:spLocks noChangeAspect="1" noChangeShapeType="1"/>
            </p:cNvSpPr>
            <p:nvPr/>
          </p:nvSpPr>
          <p:spPr bwMode="auto">
            <a:xfrm flipH="1">
              <a:off x="3696" y="960"/>
              <a:ext cx="912" cy="13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10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C5C-F775-4230-86DF-EE4F0AAE1971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1552387" name="Group 3"/>
          <p:cNvGrpSpPr>
            <a:grpSpLocks noChangeAspect="1"/>
          </p:cNvGrpSpPr>
          <p:nvPr/>
        </p:nvGrpSpPr>
        <p:grpSpPr bwMode="auto">
          <a:xfrm>
            <a:off x="4343400" y="2667000"/>
            <a:ext cx="4389438" cy="2286000"/>
            <a:chOff x="2016" y="1824"/>
            <a:chExt cx="2304" cy="1200"/>
          </a:xfrm>
        </p:grpSpPr>
        <p:sp>
          <p:nvSpPr>
            <p:cNvPr id="1552388" name="Oval 4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89" name="Oval 5"/>
            <p:cNvSpPr>
              <a:spLocks noChangeAspect="1" noChangeArrowheads="1"/>
            </p:cNvSpPr>
            <p:nvPr/>
          </p:nvSpPr>
          <p:spPr bwMode="auto">
            <a:xfrm>
              <a:off x="3552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0" name="Oval 6"/>
            <p:cNvSpPr>
              <a:spLocks noChangeAspect="1" noChangeArrowheads="1"/>
            </p:cNvSpPr>
            <p:nvPr/>
          </p:nvSpPr>
          <p:spPr bwMode="auto">
            <a:xfrm>
              <a:off x="2976" y="201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1" name="Oval 7"/>
            <p:cNvSpPr>
              <a:spLocks noChangeAspect="1" noChangeArrowheads="1"/>
            </p:cNvSpPr>
            <p:nvPr/>
          </p:nvSpPr>
          <p:spPr bwMode="auto">
            <a:xfrm>
              <a:off x="4032" y="29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2" name="Oval 8"/>
            <p:cNvSpPr>
              <a:spLocks noChangeAspect="1" noChangeArrowheads="1"/>
            </p:cNvSpPr>
            <p:nvPr/>
          </p:nvSpPr>
          <p:spPr bwMode="auto">
            <a:xfrm>
              <a:off x="364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3" name="Oval 9"/>
            <p:cNvSpPr>
              <a:spLocks noChangeAspect="1" noChangeArrowheads="1"/>
            </p:cNvSpPr>
            <p:nvPr/>
          </p:nvSpPr>
          <p:spPr bwMode="auto">
            <a:xfrm>
              <a:off x="2688" y="22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4" name="Oval 10"/>
            <p:cNvSpPr>
              <a:spLocks noChangeAspect="1" noChangeArrowheads="1"/>
            </p:cNvSpPr>
            <p:nvPr/>
          </p:nvSpPr>
          <p:spPr bwMode="auto">
            <a:xfrm>
              <a:off x="2208" y="22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5" name="Oval 11"/>
            <p:cNvSpPr>
              <a:spLocks noChangeAspect="1" noChangeArrowheads="1"/>
            </p:cNvSpPr>
            <p:nvPr/>
          </p:nvSpPr>
          <p:spPr bwMode="auto">
            <a:xfrm>
              <a:off x="2400" y="206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6" name="Oval 12"/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7" name="Line 13"/>
            <p:cNvSpPr>
              <a:spLocks noChangeAspect="1" noChangeShapeType="1"/>
            </p:cNvSpPr>
            <p:nvPr/>
          </p:nvSpPr>
          <p:spPr bwMode="auto">
            <a:xfrm flipV="1">
              <a:off x="2016" y="2088"/>
              <a:ext cx="1632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2398" name="Line 14"/>
            <p:cNvSpPr>
              <a:spLocks noChangeAspect="1" noChangeShapeType="1"/>
            </p:cNvSpPr>
            <p:nvPr/>
          </p:nvSpPr>
          <p:spPr bwMode="auto">
            <a:xfrm>
              <a:off x="2976" y="1824"/>
              <a:ext cx="1344" cy="12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06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CFAA-0F70-43AF-8306-01C7E01FCEB7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1554435" name="Group 3"/>
          <p:cNvGrpSpPr>
            <a:grpSpLocks noChangeAspect="1"/>
          </p:cNvGrpSpPr>
          <p:nvPr/>
        </p:nvGrpSpPr>
        <p:grpSpPr bwMode="auto">
          <a:xfrm>
            <a:off x="4343400" y="2667000"/>
            <a:ext cx="4389438" cy="2286000"/>
            <a:chOff x="2016" y="1824"/>
            <a:chExt cx="2304" cy="1200"/>
          </a:xfrm>
        </p:grpSpPr>
        <p:sp>
          <p:nvSpPr>
            <p:cNvPr id="1554436" name="Oval 4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37" name="Oval 5"/>
            <p:cNvSpPr>
              <a:spLocks noChangeAspect="1" noChangeArrowheads="1"/>
            </p:cNvSpPr>
            <p:nvPr/>
          </p:nvSpPr>
          <p:spPr bwMode="auto">
            <a:xfrm>
              <a:off x="3552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38" name="Oval 6"/>
            <p:cNvSpPr>
              <a:spLocks noChangeAspect="1" noChangeArrowheads="1"/>
            </p:cNvSpPr>
            <p:nvPr/>
          </p:nvSpPr>
          <p:spPr bwMode="auto">
            <a:xfrm>
              <a:off x="2976" y="201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39" name="Oval 7"/>
            <p:cNvSpPr>
              <a:spLocks noChangeAspect="1" noChangeArrowheads="1"/>
            </p:cNvSpPr>
            <p:nvPr/>
          </p:nvSpPr>
          <p:spPr bwMode="auto">
            <a:xfrm>
              <a:off x="4032" y="29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40" name="Oval 8"/>
            <p:cNvSpPr>
              <a:spLocks noChangeAspect="1" noChangeArrowheads="1"/>
            </p:cNvSpPr>
            <p:nvPr/>
          </p:nvSpPr>
          <p:spPr bwMode="auto">
            <a:xfrm>
              <a:off x="364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41" name="Oval 9"/>
            <p:cNvSpPr>
              <a:spLocks noChangeAspect="1" noChangeArrowheads="1"/>
            </p:cNvSpPr>
            <p:nvPr/>
          </p:nvSpPr>
          <p:spPr bwMode="auto">
            <a:xfrm>
              <a:off x="2688" y="22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42" name="Oval 10"/>
            <p:cNvSpPr>
              <a:spLocks noChangeAspect="1" noChangeArrowheads="1"/>
            </p:cNvSpPr>
            <p:nvPr/>
          </p:nvSpPr>
          <p:spPr bwMode="auto">
            <a:xfrm>
              <a:off x="2208" y="22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43" name="Oval 11"/>
            <p:cNvSpPr>
              <a:spLocks noChangeAspect="1" noChangeArrowheads="1"/>
            </p:cNvSpPr>
            <p:nvPr/>
          </p:nvSpPr>
          <p:spPr bwMode="auto">
            <a:xfrm>
              <a:off x="2400" y="206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44" name="Oval 12"/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45" name="Line 13"/>
            <p:cNvSpPr>
              <a:spLocks noChangeAspect="1" noChangeShapeType="1"/>
            </p:cNvSpPr>
            <p:nvPr/>
          </p:nvSpPr>
          <p:spPr bwMode="auto">
            <a:xfrm flipV="1">
              <a:off x="2016" y="2088"/>
              <a:ext cx="1632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46" name="Line 14"/>
            <p:cNvSpPr>
              <a:spLocks noChangeAspect="1" noChangeShapeType="1"/>
            </p:cNvSpPr>
            <p:nvPr/>
          </p:nvSpPr>
          <p:spPr bwMode="auto">
            <a:xfrm>
              <a:off x="2976" y="1824"/>
              <a:ext cx="1344" cy="12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47" name="Line 15"/>
            <p:cNvSpPr>
              <a:spLocks noChangeAspect="1" noChangeShapeType="1"/>
            </p:cNvSpPr>
            <p:nvPr/>
          </p:nvSpPr>
          <p:spPr bwMode="auto">
            <a:xfrm>
              <a:off x="2424" y="211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48" name="Line 16"/>
            <p:cNvSpPr>
              <a:spLocks noChangeAspect="1" noChangeShapeType="1"/>
            </p:cNvSpPr>
            <p:nvPr/>
          </p:nvSpPr>
          <p:spPr bwMode="auto">
            <a:xfrm>
              <a:off x="2700" y="21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49" name="Line 17"/>
            <p:cNvSpPr>
              <a:spLocks noChangeAspect="1" noChangeShapeType="1"/>
            </p:cNvSpPr>
            <p:nvPr/>
          </p:nvSpPr>
          <p:spPr bwMode="auto">
            <a:xfrm>
              <a:off x="3012" y="20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50" name="Line 18"/>
            <p:cNvSpPr>
              <a:spLocks noChangeAspect="1" noChangeShapeType="1"/>
            </p:cNvSpPr>
            <p:nvPr/>
          </p:nvSpPr>
          <p:spPr bwMode="auto">
            <a:xfrm flipH="1">
              <a:off x="4080" y="28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51" name="Line 19"/>
            <p:cNvSpPr>
              <a:spLocks noChangeAspect="1" noChangeShapeType="1"/>
            </p:cNvSpPr>
            <p:nvPr/>
          </p:nvSpPr>
          <p:spPr bwMode="auto">
            <a:xfrm flipH="1">
              <a:off x="3858" y="257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52" name="Line 20"/>
            <p:cNvSpPr>
              <a:spLocks noChangeAspect="1" noChangeShapeType="1"/>
            </p:cNvSpPr>
            <p:nvPr/>
          </p:nvSpPr>
          <p:spPr bwMode="auto">
            <a:xfrm flipH="1">
              <a:off x="3528" y="22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280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796-CD02-44DF-BABF-79C603904E93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1556483" name="Group 3"/>
          <p:cNvGrpSpPr>
            <a:grpSpLocks noChangeAspect="1"/>
          </p:cNvGrpSpPr>
          <p:nvPr/>
        </p:nvGrpSpPr>
        <p:grpSpPr bwMode="auto">
          <a:xfrm>
            <a:off x="4394200" y="2865438"/>
            <a:ext cx="3987800" cy="2468562"/>
            <a:chOff x="2034" y="1920"/>
            <a:chExt cx="2094" cy="1296"/>
          </a:xfrm>
        </p:grpSpPr>
        <p:sp>
          <p:nvSpPr>
            <p:cNvPr id="1556484" name="Oval 4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85" name="Oval 5"/>
            <p:cNvSpPr>
              <a:spLocks noChangeAspect="1" noChangeArrowheads="1"/>
            </p:cNvSpPr>
            <p:nvPr/>
          </p:nvSpPr>
          <p:spPr bwMode="auto">
            <a:xfrm>
              <a:off x="3552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86" name="Oval 6"/>
            <p:cNvSpPr>
              <a:spLocks noChangeAspect="1" noChangeArrowheads="1"/>
            </p:cNvSpPr>
            <p:nvPr/>
          </p:nvSpPr>
          <p:spPr bwMode="auto">
            <a:xfrm>
              <a:off x="2976" y="201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87" name="Oval 7"/>
            <p:cNvSpPr>
              <a:spLocks noChangeAspect="1" noChangeArrowheads="1"/>
            </p:cNvSpPr>
            <p:nvPr/>
          </p:nvSpPr>
          <p:spPr bwMode="auto">
            <a:xfrm>
              <a:off x="4032" y="29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88" name="Oval 8"/>
            <p:cNvSpPr>
              <a:spLocks noChangeAspect="1" noChangeArrowheads="1"/>
            </p:cNvSpPr>
            <p:nvPr/>
          </p:nvSpPr>
          <p:spPr bwMode="auto">
            <a:xfrm>
              <a:off x="364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89" name="Oval 9"/>
            <p:cNvSpPr>
              <a:spLocks noChangeAspect="1" noChangeArrowheads="1"/>
            </p:cNvSpPr>
            <p:nvPr/>
          </p:nvSpPr>
          <p:spPr bwMode="auto">
            <a:xfrm>
              <a:off x="2688" y="22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90" name="Oval 10"/>
            <p:cNvSpPr>
              <a:spLocks noChangeAspect="1" noChangeArrowheads="1"/>
            </p:cNvSpPr>
            <p:nvPr/>
          </p:nvSpPr>
          <p:spPr bwMode="auto">
            <a:xfrm>
              <a:off x="2208" y="22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91" name="Oval 11"/>
            <p:cNvSpPr>
              <a:spLocks noChangeAspect="1" noChangeArrowheads="1"/>
            </p:cNvSpPr>
            <p:nvPr/>
          </p:nvSpPr>
          <p:spPr bwMode="auto">
            <a:xfrm>
              <a:off x="2400" y="206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92" name="Oval 12"/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93" name="Line 13"/>
            <p:cNvSpPr>
              <a:spLocks noChangeAspect="1" noChangeShapeType="1"/>
            </p:cNvSpPr>
            <p:nvPr/>
          </p:nvSpPr>
          <p:spPr bwMode="auto">
            <a:xfrm flipV="1">
              <a:off x="2034" y="2016"/>
              <a:ext cx="1728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6494" name="Line 14"/>
            <p:cNvSpPr>
              <a:spLocks noChangeAspect="1" noChangeShapeType="1"/>
            </p:cNvSpPr>
            <p:nvPr/>
          </p:nvSpPr>
          <p:spPr bwMode="auto">
            <a:xfrm>
              <a:off x="3504" y="1920"/>
              <a:ext cx="624" cy="12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56495" name="Text Box 15"/>
          <p:cNvSpPr txBox="1">
            <a:spLocks noChangeArrowheads="1"/>
          </p:cNvSpPr>
          <p:nvPr/>
        </p:nvSpPr>
        <p:spPr bwMode="auto">
          <a:xfrm>
            <a:off x="2955925" y="4368801"/>
            <a:ext cx="202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  <a:t>Converged!</a:t>
            </a:r>
            <a:endParaRPr lang="en-US" altLang="en-US">
              <a:solidFill>
                <a:srgbClr val="FF66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C5A6-14F4-458A-BC34-FC9DBC47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7213-A5DE-446E-925A-86316901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use case is to separate two gaussians (MOG)</a:t>
            </a:r>
          </a:p>
          <a:p>
            <a:r>
              <a:rPr lang="en-US" dirty="0"/>
              <a:t>If we knew which data is water and which is beer, we could compute the mean and variance separately</a:t>
            </a:r>
          </a:p>
          <a:p>
            <a:r>
              <a:rPr lang="en-US" dirty="0"/>
              <a:t>If we know the mean and variance were for beer and water, we could figure out which data is water and which is beer</a:t>
            </a:r>
          </a:p>
          <a:p>
            <a:r>
              <a:rPr lang="en-US" dirty="0"/>
              <a:t>But we don’t know anything!</a:t>
            </a:r>
          </a:p>
          <a:p>
            <a:r>
              <a:rPr lang="en-US" dirty="0"/>
              <a:t>So, just like in k-means, we guess and iterate</a:t>
            </a:r>
          </a:p>
        </p:txBody>
      </p:sp>
    </p:spTree>
    <p:extLst>
      <p:ext uri="{BB962C8B-B14F-4D97-AF65-F5344CB8AC3E}">
        <p14:creationId xmlns:p14="http://schemas.microsoft.com/office/powerpoint/2010/main" val="220287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AFE8F648-097C-4E53-8052-978E3E0B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>
            <a:extLst>
              <a:ext uri="{FF2B5EF4-FFF2-40B4-BE49-F238E27FC236}">
                <a16:creationId xmlns:a16="http://schemas.microsoft.com/office/drawing/2014/main" id="{45DA7444-A369-492E-9F9C-9807CE57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mean shift to tracking</a:t>
            </a:r>
          </a:p>
          <a:p>
            <a:r>
              <a:rPr lang="en-US" dirty="0"/>
              <a:t>Expectation maximization</a:t>
            </a:r>
          </a:p>
          <a:p>
            <a:r>
              <a:rPr lang="en-US" dirty="0"/>
              <a:t>RANSAC</a:t>
            </a:r>
          </a:p>
          <a:p>
            <a:r>
              <a:rPr lang="en-US" dirty="0"/>
              <a:t>M-estimation</a:t>
            </a:r>
          </a:p>
          <a:p>
            <a:r>
              <a:rPr lang="en-US" dirty="0"/>
              <a:t>Least squares 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7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1704111B-3363-4FBF-A6D6-F5A3AC31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BAB285A6-940B-4EEC-A6D2-FA432A39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AC67B8C-0CC0-4D0F-9905-9FCB61E7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>
            <a:extLst>
              <a:ext uri="{FF2B5EF4-FFF2-40B4-BE49-F238E27FC236}">
                <a16:creationId xmlns:a16="http://schemas.microsoft.com/office/drawing/2014/main" id="{CD59BFA9-AC69-462A-84B8-453FE746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C5B2961D-F77A-47C5-9B30-0009F421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B1CBFDEC-E0A0-48DF-8193-3A900AE3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C0F5F45B-194B-4F4C-A7E5-4D5112ED1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>
            <a:extLst>
              <a:ext uri="{FF2B5EF4-FFF2-40B4-BE49-F238E27FC236}">
                <a16:creationId xmlns:a16="http://schemas.microsoft.com/office/drawing/2014/main" id="{10A13FF3-DBA8-40F9-97EF-731998E06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A036E78F-A2D8-4A14-B450-4B8EA339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3">
            <a:extLst>
              <a:ext uri="{FF2B5EF4-FFF2-40B4-BE49-F238E27FC236}">
                <a16:creationId xmlns:a16="http://schemas.microsoft.com/office/drawing/2014/main" id="{194EF606-7C17-4D34-9290-17BB6A88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44762F54-7EFB-4359-9C46-8E03E297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>
            <a:extLst>
              <a:ext uri="{FF2B5EF4-FFF2-40B4-BE49-F238E27FC236}">
                <a16:creationId xmlns:a16="http://schemas.microsoft.com/office/drawing/2014/main" id="{AE5E3591-2675-49A3-BE78-CDDFFBCC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  <a:cs typeface="新細明體" charset="-120"/>
              </a:rPr>
              <a:t>RANSAC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  <a:cs typeface="新細明體" charset="-120"/>
              </a:rPr>
              <a:t>Run </a:t>
            </a:r>
            <a:r>
              <a:rPr lang="en-US" altLang="zh-TW" i="1" dirty="0">
                <a:latin typeface="Times New Roman" charset="0"/>
                <a:ea typeface="新細明體" charset="-120"/>
                <a:cs typeface="新細明體" charset="-120"/>
              </a:rPr>
              <a:t>k</a:t>
            </a:r>
            <a:r>
              <a:rPr lang="en-US" altLang="zh-TW" dirty="0">
                <a:ea typeface="新細明體" charset="-120"/>
                <a:cs typeface="新細明體" charset="-120"/>
              </a:rPr>
              <a:t> times: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  <a:cs typeface="新細明體" charset="-120"/>
              </a:rPr>
              <a:t>    (1) draw </a:t>
            </a:r>
            <a:r>
              <a:rPr lang="en-US" altLang="zh-TW" i="1" dirty="0">
                <a:latin typeface="Times New Roman" charset="0"/>
                <a:ea typeface="新細明體" charset="-120"/>
                <a:cs typeface="新細明體" charset="-120"/>
              </a:rPr>
              <a:t>n</a:t>
            </a:r>
            <a:r>
              <a:rPr lang="en-US" altLang="zh-TW" dirty="0">
                <a:ea typeface="新細明體" charset="-120"/>
                <a:cs typeface="新細明體" charset="-120"/>
              </a:rPr>
              <a:t> samples randomly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  <a:cs typeface="新細明體" charset="-120"/>
              </a:rPr>
              <a:t>    (2) fit parameters </a:t>
            </a:r>
            <a:r>
              <a:rPr lang="en-US" altLang="zh-TW" dirty="0">
                <a:latin typeface="Times New Roman" charset="0"/>
                <a:ea typeface="新細明體" charset="-120"/>
                <a:cs typeface="新細明體" charset="-120"/>
                <a:sym typeface="Symbol" charset="2"/>
              </a:rPr>
              <a:t></a:t>
            </a:r>
            <a:r>
              <a:rPr lang="en-US" altLang="zh-TW" dirty="0">
                <a:ea typeface="新細明體" charset="-120"/>
                <a:cs typeface="新細明體" charset="-120"/>
              </a:rPr>
              <a:t> with these </a:t>
            </a:r>
            <a:r>
              <a:rPr lang="en-US" altLang="zh-TW" i="1" dirty="0">
                <a:latin typeface="Times New Roman" charset="0"/>
                <a:ea typeface="新細明體" charset="-120"/>
                <a:cs typeface="新細明體" charset="-120"/>
              </a:rPr>
              <a:t>n</a:t>
            </a:r>
            <a:r>
              <a:rPr lang="en-US" altLang="zh-TW" dirty="0">
                <a:ea typeface="新細明體" charset="-120"/>
                <a:cs typeface="新細明體" charset="-120"/>
              </a:rPr>
              <a:t> samples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  <a:cs typeface="新細明體" charset="-120"/>
              </a:rPr>
              <a:t>    (3) for each of other </a:t>
            </a:r>
            <a:r>
              <a:rPr lang="en-US" altLang="zh-TW" i="1" dirty="0">
                <a:latin typeface="Times New Roman" charset="0"/>
                <a:ea typeface="新細明體" charset="-120"/>
                <a:cs typeface="新細明體" charset="-120"/>
              </a:rPr>
              <a:t>N-n</a:t>
            </a:r>
            <a:r>
              <a:rPr lang="en-US" altLang="zh-TW" dirty="0">
                <a:ea typeface="新細明體" charset="-120"/>
                <a:cs typeface="新細明體" charset="-120"/>
              </a:rPr>
              <a:t> points, calculate   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  <a:cs typeface="新細明體" charset="-120"/>
              </a:rPr>
              <a:t>         its distance to the fitted model, count the   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  <a:cs typeface="新細明體" charset="-120"/>
              </a:rPr>
              <a:t>         number of inlier points, </a:t>
            </a:r>
            <a:r>
              <a:rPr lang="en-US" altLang="zh-TW" i="1" dirty="0">
                <a:latin typeface="Times New Roman" charset="0"/>
                <a:ea typeface="新細明體" charset="-120"/>
                <a:cs typeface="新細明體" charset="-120"/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  <a:cs typeface="新細明體" charset="-120"/>
              </a:rPr>
              <a:t>Output </a:t>
            </a:r>
            <a:r>
              <a:rPr lang="en-US" altLang="zh-TW" dirty="0">
                <a:latin typeface="Times New Roman" charset="0"/>
                <a:ea typeface="新細明體" charset="-120"/>
                <a:cs typeface="新細明體" charset="-120"/>
                <a:sym typeface="Symbol" charset="2"/>
              </a:rPr>
              <a:t></a:t>
            </a:r>
            <a:r>
              <a:rPr lang="en-US" altLang="zh-TW" dirty="0">
                <a:ea typeface="新細明體" charset="-120"/>
                <a:cs typeface="新細明體" charset="-120"/>
              </a:rPr>
              <a:t> with the largest </a:t>
            </a:r>
            <a:r>
              <a:rPr lang="en-US" altLang="zh-TW" i="1" dirty="0">
                <a:latin typeface="Times New Roman" charset="0"/>
                <a:ea typeface="新細明體" charset="-120"/>
                <a:cs typeface="新細明體" charset="-120"/>
              </a:rPr>
              <a:t>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2511" y="1484314"/>
            <a:ext cx="5000625" cy="719138"/>
            <a:chOff x="703" y="618"/>
            <a:chExt cx="3150" cy="453"/>
          </a:xfrm>
        </p:grpSpPr>
        <p:sp>
          <p:nvSpPr>
            <p:cNvPr id="45069" name="Oval 5"/>
            <p:cNvSpPr>
              <a:spLocks noChangeArrowheads="1"/>
            </p:cNvSpPr>
            <p:nvPr/>
          </p:nvSpPr>
          <p:spPr bwMode="auto">
            <a:xfrm>
              <a:off x="703" y="618"/>
              <a:ext cx="998" cy="4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70" name="Line 6"/>
            <p:cNvSpPr>
              <a:spLocks noChangeShapeType="1"/>
            </p:cNvSpPr>
            <p:nvPr/>
          </p:nvSpPr>
          <p:spPr bwMode="auto">
            <a:xfrm flipH="1">
              <a:off x="1701" y="845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71" name="Text Box 7"/>
            <p:cNvSpPr txBox="1">
              <a:spLocks noChangeArrowheads="1"/>
            </p:cNvSpPr>
            <p:nvPr/>
          </p:nvSpPr>
          <p:spPr bwMode="auto">
            <a:xfrm>
              <a:off x="2245" y="693"/>
              <a:ext cx="16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FF0000"/>
                  </a:solidFill>
                  <a:latin typeface="Trebuchet MS" charset="0"/>
                  <a:ea typeface="新細明體" charset="-120"/>
                  <a:cs typeface="新細明體" charset="-120"/>
                </a:rPr>
                <a:t>How many times?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47926" y="2047712"/>
            <a:ext cx="6162675" cy="830263"/>
            <a:chOff x="1474" y="890"/>
            <a:chExt cx="3882" cy="523"/>
          </a:xfrm>
        </p:grpSpPr>
        <p:sp>
          <p:nvSpPr>
            <p:cNvPr id="45066" name="Oval 9"/>
            <p:cNvSpPr>
              <a:spLocks noChangeArrowheads="1"/>
            </p:cNvSpPr>
            <p:nvPr/>
          </p:nvSpPr>
          <p:spPr bwMode="auto">
            <a:xfrm>
              <a:off x="1474" y="935"/>
              <a:ext cx="1089" cy="4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 flipH="1">
              <a:off x="2562" y="1026"/>
              <a:ext cx="12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8" name="Text Box 11"/>
            <p:cNvSpPr txBox="1">
              <a:spLocks noChangeArrowheads="1"/>
            </p:cNvSpPr>
            <p:nvPr/>
          </p:nvSpPr>
          <p:spPr bwMode="auto">
            <a:xfrm>
              <a:off x="3787" y="890"/>
              <a:ext cx="15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FF0000"/>
                  </a:solidFill>
                  <a:latin typeface="Trebuchet MS" charset="0"/>
                  <a:ea typeface="新細明體" charset="-120"/>
                  <a:cs typeface="新細明體" charset="-120"/>
                </a:rPr>
                <a:t>How big?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FF0000"/>
                  </a:solidFill>
                  <a:latin typeface="Trebuchet MS" charset="0"/>
                  <a:ea typeface="新細明體" charset="-120"/>
                  <a:cs typeface="新細明體" charset="-120"/>
                </a:rPr>
                <a:t>Smaller is better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59134" y="3843677"/>
            <a:ext cx="4476751" cy="2462213"/>
            <a:chOff x="2018" y="2205"/>
            <a:chExt cx="2820" cy="1551"/>
          </a:xfrm>
        </p:grpSpPr>
        <p:sp>
          <p:nvSpPr>
            <p:cNvPr id="45063" name="Oval 13"/>
            <p:cNvSpPr>
              <a:spLocks noChangeArrowheads="1"/>
            </p:cNvSpPr>
            <p:nvPr/>
          </p:nvSpPr>
          <p:spPr bwMode="auto">
            <a:xfrm>
              <a:off x="2018" y="2205"/>
              <a:ext cx="1316" cy="4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4" name="Line 14"/>
            <p:cNvSpPr>
              <a:spLocks noChangeShapeType="1"/>
            </p:cNvSpPr>
            <p:nvPr/>
          </p:nvSpPr>
          <p:spPr bwMode="auto">
            <a:xfrm flipH="1" flipV="1">
              <a:off x="3198" y="2568"/>
              <a:ext cx="453" cy="6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065" name="Text Box 15"/>
            <p:cNvSpPr txBox="1">
              <a:spLocks noChangeArrowheads="1"/>
            </p:cNvSpPr>
            <p:nvPr/>
          </p:nvSpPr>
          <p:spPr bwMode="auto">
            <a:xfrm>
              <a:off x="2523" y="3233"/>
              <a:ext cx="231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00"/>
                  </a:solidFill>
                  <a:latin typeface="Trebuchet MS" charset="0"/>
                  <a:ea typeface="新細明體" charset="-120"/>
                  <a:cs typeface="新細明體" charset="-120"/>
                </a:rPr>
                <a:t>How to define?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00"/>
                  </a:solidFill>
                  <a:latin typeface="Trebuchet MS" charset="0"/>
                  <a:ea typeface="新細明體" charset="-120"/>
                  <a:cs typeface="新細明體" charset="-120"/>
                </a:rPr>
                <a:t>Depends on the problem.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line fitting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1" y="1187450"/>
            <a:ext cx="5186363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line fitting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1187451"/>
            <a:ext cx="518953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040688" y="1412876"/>
            <a:ext cx="77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i="1">
                <a:solidFill>
                  <a:srgbClr val="000000"/>
                </a:solidFill>
                <a:latin typeface="Times New Roman" charset="0"/>
                <a:ea typeface="新細明體" charset="-120"/>
                <a:cs typeface="新細明體" charset="-120"/>
              </a:rPr>
              <a:t>n=2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Model fitting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1187451"/>
            <a:ext cx="518953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segmentations</a:t>
            </a:r>
          </a:p>
        </p:txBody>
      </p:sp>
      <p:pic>
        <p:nvPicPr>
          <p:cNvPr id="947205" name="Picture 5" descr="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40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07" name="Picture 7" descr="room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633569"/>
            <a:ext cx="24193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09" name="Picture 9" descr="h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4" y="4186270"/>
            <a:ext cx="28860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11" name="Picture 11" descr="hand_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6" y="4195795"/>
            <a:ext cx="28670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13" name="Picture 13" descr="landscape4_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00244"/>
            <a:ext cx="3448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Measure distances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1187451"/>
            <a:ext cx="518953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Count inliers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1187451"/>
            <a:ext cx="518953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051801" y="1412876"/>
            <a:ext cx="75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i="1">
                <a:solidFill>
                  <a:srgbClr val="000000"/>
                </a:solidFill>
                <a:latin typeface="Times New Roman" charset="0"/>
                <a:ea typeface="新細明體" charset="-120"/>
                <a:cs typeface="新細明體" charset="-120"/>
              </a:rPr>
              <a:t>c=3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Another trial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1187451"/>
            <a:ext cx="518953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051801" y="1412876"/>
            <a:ext cx="75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i="1">
                <a:solidFill>
                  <a:srgbClr val="000000"/>
                </a:solidFill>
                <a:latin typeface="Times New Roman" charset="0"/>
                <a:ea typeface="新細明體" charset="-120"/>
                <a:cs typeface="新細明體" charset="-120"/>
              </a:rPr>
              <a:t>c=3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best model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1187451"/>
            <a:ext cx="518953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962901" y="1412876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i="1">
                <a:solidFill>
                  <a:srgbClr val="000000"/>
                </a:solidFill>
                <a:latin typeface="Times New Roman" charset="0"/>
                <a:ea typeface="新細明體" charset="-120"/>
                <a:cs typeface="新細明體" charset="-120"/>
              </a:rPr>
              <a:t>c=15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C11D-0CC9-468F-8ADF-FD84C85C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failure mode</a:t>
            </a:r>
          </a:p>
        </p:txBody>
      </p:sp>
      <p:pic>
        <p:nvPicPr>
          <p:cNvPr id="3" name="Picture 2051">
            <a:extLst>
              <a:ext uri="{FF2B5EF4-FFF2-40B4-BE49-F238E27FC236}">
                <a16:creationId xmlns:a16="http://schemas.microsoft.com/office/drawing/2014/main" id="{E96015EE-3D25-49BA-B584-7D199E7C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5" y="1658814"/>
            <a:ext cx="5055577" cy="47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052">
            <a:extLst>
              <a:ext uri="{FF2B5EF4-FFF2-40B4-BE49-F238E27FC236}">
                <a16:creationId xmlns:a16="http://schemas.microsoft.com/office/drawing/2014/main" id="{E83F5EE0-1C3F-4939-A73A-C7B1C92D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6" y="3021623"/>
            <a:ext cx="3908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dirty="0"/>
              <a:t>Not every all-inlier sample gives a model consistent with all inliers</a:t>
            </a:r>
          </a:p>
        </p:txBody>
      </p:sp>
    </p:spTree>
    <p:extLst>
      <p:ext uri="{BB962C8B-B14F-4D97-AF65-F5344CB8AC3E}">
        <p14:creationId xmlns:p14="http://schemas.microsoft.com/office/powerpoint/2010/main" val="71110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model fitting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965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We have some data points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and some possible models, each of which has some parameters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Example: line fitting,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 model predicts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What set of parameters gives the best fit to the data?</a:t>
                </a:r>
              </a:p>
              <a:p>
                <a:r>
                  <a:rPr lang="en-US" altLang="en-US" dirty="0"/>
                  <a:t>For a particular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/>
                  <a:t>, the residuals are </a:t>
                </a:r>
              </a:p>
            </p:txBody>
          </p:sp>
        </mc:Choice>
        <mc:Fallback xmlns="">
          <p:sp>
            <p:nvSpPr>
              <p:cNvPr id="1819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53-1098-4FC2-85E8-19918C63B309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18196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5105400"/>
            <a:ext cx="3822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2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squares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16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least squares fit says that the best fit minimizes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Sum of the squared residuals</a:t>
                </a:r>
              </a:p>
              <a:p>
                <a:r>
                  <a:rPr lang="en-US" altLang="en-US" dirty="0"/>
                  <a:t>At the correct selection of points, what are the residuals?</a:t>
                </a:r>
              </a:p>
              <a:p>
                <a:pPr lvl="1"/>
                <a:r>
                  <a:rPr lang="en-US" altLang="en-US" dirty="0"/>
                  <a:t> They are generally small and gaussian</a:t>
                </a:r>
              </a:p>
            </p:txBody>
          </p:sp>
        </mc:Choice>
        <mc:Fallback xmlns="">
          <p:sp>
            <p:nvSpPr>
              <p:cNvPr id="1821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148-678A-4AC0-A2D5-C19ADF2CD7D2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622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 bad point can ruin your whole 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64387" y="6837138"/>
            <a:ext cx="2844800" cy="365125"/>
          </a:xfrm>
        </p:spPr>
        <p:txBody>
          <a:bodyPr/>
          <a:lstStyle/>
          <a:p>
            <a:fld id="{9A0DB739-84B7-4212-85A7-AD9AE507325F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1823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10" y="1862138"/>
            <a:ext cx="5016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10" y="1879483"/>
            <a:ext cx="50292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3749" name="Text Box 5"/>
          <p:cNvSpPr txBox="1">
            <a:spLocks noChangeArrowheads="1"/>
          </p:cNvSpPr>
          <p:nvPr/>
        </p:nvSpPr>
        <p:spPr bwMode="auto">
          <a:xfrm>
            <a:off x="6765471" y="6094413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Example c/o Kim Boyer, OSU</a:t>
            </a:r>
          </a:p>
        </p:txBody>
      </p:sp>
    </p:spTree>
    <p:extLst>
      <p:ext uri="{BB962C8B-B14F-4D97-AF65-F5344CB8AC3E}">
        <p14:creationId xmlns:p14="http://schemas.microsoft.com/office/powerpoint/2010/main" val="287403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7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is subtle</a:t>
            </a:r>
          </a:p>
        </p:txBody>
      </p:sp>
      <p:sp>
        <p:nvSpPr>
          <p:cNvPr id="182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You can’t simply do an LS fit and then declare the worst-fitting point to be “bad”</a:t>
            </a:r>
          </a:p>
          <a:p>
            <a:pPr lvl="1"/>
            <a:r>
              <a:rPr lang="en-US" altLang="en-US" dirty="0"/>
              <a:t>There are examples where the bad data is fit better than the good data</a:t>
            </a:r>
          </a:p>
          <a:p>
            <a:r>
              <a:rPr lang="en-US" altLang="en-US" dirty="0"/>
              <a:t>Robust statistics addresses this problem</a:t>
            </a:r>
          </a:p>
          <a:p>
            <a:pPr lvl="1"/>
            <a:r>
              <a:rPr lang="en-US" altLang="en-US" dirty="0"/>
              <a:t>A robust fitting method tolerates outliers</a:t>
            </a:r>
          </a:p>
          <a:p>
            <a:pPr lvl="2"/>
            <a:r>
              <a:rPr lang="en-US" altLang="en-US" dirty="0"/>
              <a:t>Obviously, LS is not robust</a:t>
            </a:r>
          </a:p>
          <a:p>
            <a:pPr lvl="1"/>
            <a:r>
              <a:rPr lang="en-US" altLang="en-US" dirty="0"/>
              <a:t>Note that in vision, the term “robust” sometimes simply means “good”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3633-1684-43D3-B823-937922DA3496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84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Robust model fitting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24013"/>
            <a:ext cx="10972801" cy="4525963"/>
          </a:xfrm>
        </p:spPr>
        <p:txBody>
          <a:bodyPr>
            <a:normAutofit/>
          </a:bodyPr>
          <a:lstStyle/>
          <a:p>
            <a:r>
              <a:rPr lang="en-US" altLang="en-US"/>
              <a:t>There are two problems with the LS fit</a:t>
            </a:r>
          </a:p>
          <a:p>
            <a:pPr lvl="1"/>
            <a:r>
              <a:rPr lang="en-US" altLang="en-US"/>
              <a:t>We square the residuals</a:t>
            </a:r>
          </a:p>
          <a:p>
            <a:pPr lvl="1"/>
            <a:r>
              <a:rPr lang="en-US" altLang="en-US"/>
              <a:t>We sum up these squares</a:t>
            </a:r>
          </a:p>
          <a:p>
            <a:r>
              <a:rPr lang="en-US" altLang="en-US"/>
              <a:t>The main approaches in robust statistics address each of these problems</a:t>
            </a:r>
          </a:p>
          <a:p>
            <a:pPr lvl="1"/>
            <a:r>
              <a:rPr lang="en-US" altLang="en-US"/>
              <a:t>The problem with squaring the residuals is that the squared values get too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C6AD-5003-4911-8438-4906A732D390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2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8D2A-B1CC-49C8-8E57-D2033E5B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shift tracking example</a:t>
            </a:r>
          </a:p>
        </p:txBody>
      </p:sp>
      <p:pic>
        <p:nvPicPr>
          <p:cNvPr id="1026" name="Picture 2" descr="http://www.iro.umontreal.ca/~drarenij/___RESEARCH__/Entries/2007/4/25_Mean-Shift_Tracking_files/shapeimage_1.png">
            <a:extLst>
              <a:ext uri="{FF2B5EF4-FFF2-40B4-BE49-F238E27FC236}">
                <a16:creationId xmlns:a16="http://schemas.microsoft.com/office/drawing/2014/main" id="{0889BA36-0677-4714-A6D3-6C0020B8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61" y="2155157"/>
            <a:ext cx="4678435" cy="32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88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M-estimation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98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Suppose that our measure of goodness of fit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dirty="0"/>
                  <a:t>, where</a:t>
                </a:r>
              </a:p>
              <a:p>
                <a:endParaRPr lang="en-US" altLang="en-US" dirty="0"/>
              </a:p>
              <a:p>
                <a:pPr lvl="1"/>
                <a:r>
                  <a:rPr lang="en-US" altLang="en-US" dirty="0"/>
                  <a:t>Here,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is a scale parameter</a:t>
                </a:r>
              </a:p>
              <a:p>
                <a:pPr lvl="1"/>
                <a:r>
                  <a:rPr lang="en-US" altLang="en-US" dirty="0"/>
                  <a:t>All residuals worse than s count like s</a:t>
                </a:r>
              </a:p>
              <a:p>
                <a:r>
                  <a:rPr lang="en-US" altLang="en-US" dirty="0"/>
                  <a:t>The scale parameter essentially controls the boundary between inliers and outliers</a:t>
                </a:r>
              </a:p>
              <a:p>
                <a:pPr lvl="1"/>
                <a:r>
                  <a:rPr lang="en-US" altLang="en-US" dirty="0"/>
                  <a:t>We expect outliers to have residuals larger than s, but not inliers</a:t>
                </a:r>
              </a:p>
              <a:p>
                <a:pPr lvl="1"/>
                <a:r>
                  <a:rPr lang="en-US" altLang="en-US" dirty="0"/>
                  <a:t>How do we pick s?</a:t>
                </a:r>
              </a:p>
            </p:txBody>
          </p:sp>
        </mc:Choice>
        <mc:Fallback xmlns="">
          <p:sp>
            <p:nvSpPr>
              <p:cNvPr id="1829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78" t="-161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129E-9E9D-44E0-A531-2C3E0654CAE5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18298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3360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7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989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a robust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80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It’s possible to perform M-estimation fairly efficiently using a variant of least squares</a:t>
                </a:r>
              </a:p>
              <a:p>
                <a:r>
                  <a:rPr lang="en-US" altLang="en-US" dirty="0"/>
                  <a:t>Think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dirty="0"/>
                  <a:t>,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is a matrix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dirty="0"/>
                  <a:t> is a vector, as a linear combination of the columns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, weighted by elements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Example for the model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/>
                  <a:t> and data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has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altLang="en-US" dirty="0"/>
                  <a:t> rows, one per data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838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2064-F96C-4861-B00D-583A9BDA19B8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733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a LS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80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If we consider all possible choices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we span a subspace.</a:t>
                </a:r>
              </a:p>
              <a:p>
                <a:r>
                  <a:rPr lang="en-US" altLang="en-US" dirty="0"/>
                  <a:t>The solution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𝐴𝑧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is the “coordinates”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 in terms of the columns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What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isn’t in the subspace? </a:t>
                </a:r>
              </a:p>
              <a:p>
                <a:r>
                  <a:rPr lang="en-US" altLang="en-US" dirty="0"/>
                  <a:t>We can ask for the point in the subspace that is as close as possible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(the least squares fit)</a:t>
                </a:r>
              </a:p>
            </p:txBody>
          </p:sp>
        </mc:Choice>
        <mc:Fallback xmlns="">
          <p:sp>
            <p:nvSpPr>
              <p:cNvPr id="1838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2064-F96C-4861-B00D-583A9BDA19B8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468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01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The least squares solution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</a:t>
                </a:r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1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𝐴𝑧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/>
                  <a:t>An elegant result, due to Gauss, is that the solution to this is the pseudoinverse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Easy to re-derive: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is square!</a:t>
                </a:r>
              </a:p>
              <a:p>
                <a:r>
                  <a:rPr lang="en-US" altLang="en-US" dirty="0"/>
                  <a:t>If we weight each residual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𝐴𝑧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Here,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dirty="0"/>
                  <a:t> is a diagonal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840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9AA0-62AB-433A-A5A6-B4D7E4FA20D9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13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Iterative reweighted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21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IRLS algorithm</a:t>
                </a:r>
              </a:p>
              <a:p>
                <a:pPr lvl="1"/>
                <a:r>
                  <a:rPr lang="en-US" altLang="en-US" dirty="0"/>
                  <a:t>Start with all weights being 1</a:t>
                </a:r>
              </a:p>
              <a:p>
                <a:pPr lvl="1"/>
                <a:r>
                  <a:rPr lang="en-US" altLang="en-US" dirty="0"/>
                  <a:t>Compute least squares fit and residuals</a:t>
                </a:r>
              </a:p>
              <a:p>
                <a:pPr lvl="1"/>
                <a:r>
                  <a:rPr lang="en-US" altLang="en-US" dirty="0"/>
                  <a:t>Adjust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dirty="0"/>
                  <a:t> to reduce the weighting of the large residuals</a:t>
                </a:r>
              </a:p>
              <a:p>
                <a:pPr lvl="1"/>
                <a:r>
                  <a:rPr lang="en-US" altLang="en-US" dirty="0"/>
                  <a:t>Re-fit and repeat</a:t>
                </a:r>
              </a:p>
            </p:txBody>
          </p:sp>
        </mc:Choice>
        <mc:Fallback xmlns="">
          <p:sp>
            <p:nvSpPr>
              <p:cNvPr id="1842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16BF-B392-4E71-8456-197417F5634C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8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3DD7-7829-4F15-AD4E-605B14B3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D5D5-4D86-46D2-8CCC-24670D10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figure out how fast and what direction (L-R) a robot is moving</a:t>
            </a:r>
          </a:p>
          <a:p>
            <a:r>
              <a:rPr lang="en-US" dirty="0"/>
              <a:t>We can just run segmentation on consecutive frames</a:t>
            </a:r>
          </a:p>
          <a:p>
            <a:pPr lvl="1"/>
            <a:r>
              <a:rPr lang="en-US" dirty="0"/>
              <a:t>Not too much changes in 1/30 of a second</a:t>
            </a:r>
          </a:p>
          <a:p>
            <a:pPr lvl="1"/>
            <a:r>
              <a:rPr lang="en-US" dirty="0"/>
              <a:t>Usually you can ‘carry over’ some information from previous frame </a:t>
            </a:r>
          </a:p>
        </p:txBody>
      </p:sp>
    </p:spTree>
    <p:extLst>
      <p:ext uri="{BB962C8B-B14F-4D97-AF65-F5344CB8AC3E}">
        <p14:creationId xmlns:p14="http://schemas.microsoft.com/office/powerpoint/2010/main" val="1276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490" name="Rectangle 2">
            <a:extLst>
              <a:ext uri="{FF2B5EF4-FFF2-40B4-BE49-F238E27FC236}">
                <a16:creationId xmlns:a16="http://schemas.microsoft.com/office/drawing/2014/main" id="{17871F17-5296-4891-807E-A524E56F8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ideal robot</a:t>
            </a:r>
          </a:p>
        </p:txBody>
      </p:sp>
      <p:pic>
        <p:nvPicPr>
          <p:cNvPr id="2111491" name="Picture 3">
            <a:extLst>
              <a:ext uri="{FF2B5EF4-FFF2-40B4-BE49-F238E27FC236}">
                <a16:creationId xmlns:a16="http://schemas.microsoft.com/office/drawing/2014/main" id="{62215821-76BA-4E1A-A185-38704065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6" y="1403351"/>
            <a:ext cx="3967163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1492" name="Picture 4">
            <a:extLst>
              <a:ext uri="{FF2B5EF4-FFF2-40B4-BE49-F238E27FC236}">
                <a16:creationId xmlns:a16="http://schemas.microsoft.com/office/drawing/2014/main" id="{6756EEDD-CF62-42CD-A12D-F49AC405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403351"/>
            <a:ext cx="3967162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538" name="Rectangle 2">
            <a:extLst>
              <a:ext uri="{FF2B5EF4-FFF2-40B4-BE49-F238E27FC236}">
                <a16:creationId xmlns:a16="http://schemas.microsoft.com/office/drawing/2014/main" id="{027FC835-F696-40D6-9919-FA4891AE6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real (lying) robot</a:t>
            </a:r>
          </a:p>
        </p:txBody>
      </p:sp>
      <p:pic>
        <p:nvPicPr>
          <p:cNvPr id="2113539" name="Picture 3">
            <a:extLst>
              <a:ext uri="{FF2B5EF4-FFF2-40B4-BE49-F238E27FC236}">
                <a16:creationId xmlns:a16="http://schemas.microsoft.com/office/drawing/2014/main" id="{52B054D5-B092-4D20-A6BE-F6BEC064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6" y="1403351"/>
            <a:ext cx="3967163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CF55-2DF8-4DA9-91AF-57453C04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problem is much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7B41-45DF-405A-86D7-643BBB72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time we will track a different object</a:t>
            </a:r>
          </a:p>
          <a:p>
            <a:r>
              <a:rPr lang="en-US" dirty="0"/>
              <a:t>This gives us outliers (from other object)</a:t>
            </a:r>
          </a:p>
          <a:p>
            <a:pPr lvl="1"/>
            <a:r>
              <a:rPr lang="en-US" dirty="0"/>
              <a:t>Versus inliers (from the object we want to track)</a:t>
            </a:r>
          </a:p>
        </p:txBody>
      </p:sp>
    </p:spTree>
    <p:extLst>
      <p:ext uri="{BB962C8B-B14F-4D97-AF65-F5344CB8AC3E}">
        <p14:creationId xmlns:p14="http://schemas.microsoft.com/office/powerpoint/2010/main" val="335478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Simplified tracking problem – Line fitting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To group a bunch of points into two “best-fit” line segments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008-7DC7-45D4-8A01-61ABF921C647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1540100" name="Group 4"/>
          <p:cNvGrpSpPr>
            <a:grpSpLocks/>
          </p:cNvGrpSpPr>
          <p:nvPr/>
        </p:nvGrpSpPr>
        <p:grpSpPr bwMode="auto">
          <a:xfrm>
            <a:off x="5029200" y="3962400"/>
            <a:ext cx="2971800" cy="1524000"/>
            <a:chOff x="2208" y="2496"/>
            <a:chExt cx="1872" cy="960"/>
          </a:xfrm>
        </p:grpSpPr>
        <p:sp>
          <p:nvSpPr>
            <p:cNvPr id="1540101" name="Oval 5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2" name="Oval 6"/>
            <p:cNvSpPr>
              <a:spLocks noChangeArrowheads="1"/>
            </p:cNvSpPr>
            <p:nvPr/>
          </p:nvSpPr>
          <p:spPr bwMode="auto">
            <a:xfrm>
              <a:off x="3552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3" name="Oval 7"/>
            <p:cNvSpPr>
              <a:spLocks noChangeArrowheads="1"/>
            </p:cNvSpPr>
            <p:nvPr/>
          </p:nvSpPr>
          <p:spPr bwMode="auto">
            <a:xfrm>
              <a:off x="2976" y="24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4" name="Oval 8"/>
            <p:cNvSpPr>
              <a:spLocks noChangeArrowheads="1"/>
            </p:cNvSpPr>
            <p:nvPr/>
          </p:nvSpPr>
          <p:spPr bwMode="auto">
            <a:xfrm>
              <a:off x="4032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5" name="Oval 9"/>
            <p:cNvSpPr>
              <a:spLocks noChangeArrowheads="1"/>
            </p:cNvSpPr>
            <p:nvPr/>
          </p:nvSpPr>
          <p:spPr bwMode="auto">
            <a:xfrm>
              <a:off x="3648" y="29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6" name="Oval 10"/>
            <p:cNvSpPr>
              <a:spLocks noChangeArrowheads="1"/>
            </p:cNvSpPr>
            <p:nvPr/>
          </p:nvSpPr>
          <p:spPr bwMode="auto">
            <a:xfrm>
              <a:off x="2688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7" name="Oval 11"/>
            <p:cNvSpPr>
              <a:spLocks noChangeArrowheads="1"/>
            </p:cNvSpPr>
            <p:nvPr/>
          </p:nvSpPr>
          <p:spPr bwMode="auto">
            <a:xfrm>
              <a:off x="2208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8" name="Oval 12"/>
            <p:cNvSpPr>
              <a:spLocks noChangeArrowheads="1"/>
            </p:cNvSpPr>
            <p:nvPr/>
          </p:nvSpPr>
          <p:spPr bwMode="auto">
            <a:xfrm>
              <a:off x="2400" y="254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09" name="Oval 13"/>
            <p:cNvSpPr>
              <a:spLocks noChangeArrowheads="1"/>
            </p:cNvSpPr>
            <p:nvPr/>
          </p:nvSpPr>
          <p:spPr bwMode="auto">
            <a:xfrm>
              <a:off x="3888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10" name="Group 14"/>
          <p:cNvGrpSpPr>
            <a:grpSpLocks/>
          </p:cNvGrpSpPr>
          <p:nvPr/>
        </p:nvGrpSpPr>
        <p:grpSpPr bwMode="auto">
          <a:xfrm>
            <a:off x="4648200" y="3733800"/>
            <a:ext cx="3505200" cy="1905000"/>
            <a:chOff x="1968" y="2352"/>
            <a:chExt cx="2208" cy="1200"/>
          </a:xfrm>
        </p:grpSpPr>
        <p:sp>
          <p:nvSpPr>
            <p:cNvPr id="1540111" name="Line 15"/>
            <p:cNvSpPr>
              <a:spLocks noChangeShapeType="1"/>
            </p:cNvSpPr>
            <p:nvPr/>
          </p:nvSpPr>
          <p:spPr bwMode="auto">
            <a:xfrm flipV="1">
              <a:off x="1968" y="2481"/>
              <a:ext cx="192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112" name="Line 16"/>
            <p:cNvSpPr>
              <a:spLocks noChangeShapeType="1"/>
            </p:cNvSpPr>
            <p:nvPr/>
          </p:nvSpPr>
          <p:spPr bwMode="auto">
            <a:xfrm>
              <a:off x="3312" y="2352"/>
              <a:ext cx="864" cy="1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40113" name="Group 17"/>
          <p:cNvGrpSpPr>
            <a:grpSpLocks/>
          </p:cNvGrpSpPr>
          <p:nvPr/>
        </p:nvGrpSpPr>
        <p:grpSpPr bwMode="auto">
          <a:xfrm>
            <a:off x="5029200" y="3962400"/>
            <a:ext cx="2971800" cy="1524000"/>
            <a:chOff x="1440" y="3216"/>
            <a:chExt cx="1872" cy="960"/>
          </a:xfrm>
        </p:grpSpPr>
        <p:sp>
          <p:nvSpPr>
            <p:cNvPr id="1540114" name="Oval 18"/>
            <p:cNvSpPr>
              <a:spLocks noChangeArrowheads="1"/>
            </p:cNvSpPr>
            <p:nvPr/>
          </p:nvSpPr>
          <p:spPr bwMode="auto">
            <a:xfrm>
              <a:off x="2448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15" name="Oval 19"/>
            <p:cNvSpPr>
              <a:spLocks noChangeArrowheads="1"/>
            </p:cNvSpPr>
            <p:nvPr/>
          </p:nvSpPr>
          <p:spPr bwMode="auto">
            <a:xfrm>
              <a:off x="2784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16" name="Oval 20"/>
            <p:cNvSpPr>
              <a:spLocks noChangeArrowheads="1"/>
            </p:cNvSpPr>
            <p:nvPr/>
          </p:nvSpPr>
          <p:spPr bwMode="auto">
            <a:xfrm>
              <a:off x="2208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17" name="Oval 21"/>
            <p:cNvSpPr>
              <a:spLocks noChangeArrowheads="1"/>
            </p:cNvSpPr>
            <p:nvPr/>
          </p:nvSpPr>
          <p:spPr bwMode="auto">
            <a:xfrm>
              <a:off x="3264" y="41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18" name="Oval 22"/>
            <p:cNvSpPr>
              <a:spLocks noChangeArrowheads="1"/>
            </p:cNvSpPr>
            <p:nvPr/>
          </p:nvSpPr>
          <p:spPr bwMode="auto">
            <a:xfrm>
              <a:off x="2880" y="36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19" name="Oval 23"/>
            <p:cNvSpPr>
              <a:spLocks noChangeArrowheads="1"/>
            </p:cNvSpPr>
            <p:nvPr/>
          </p:nvSpPr>
          <p:spPr bwMode="auto">
            <a:xfrm>
              <a:off x="1920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20" name="Oval 24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21" name="Oval 25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22" name="Oval 26"/>
            <p:cNvSpPr>
              <a:spLocks noChangeArrowheads="1"/>
            </p:cNvSpPr>
            <p:nvPr/>
          </p:nvSpPr>
          <p:spPr bwMode="auto">
            <a:xfrm>
              <a:off x="3120" y="37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13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symb,amsmath}&#10;\begin{document}&#10;$$&#10;r_i = y_i - M(x_i;\theta)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374"/>
  <p:tag name="BOXFONT" val="10"/>
  <p:tag name="BOXWRAP" val="False"/>
  <p:tag name="WORKAROUNDTRANSPARENCYBUG" val="False"/>
  <p:tag name="ALLOWFONTSUBSTITUTION" val="False"/>
  <p:tag name="BITMAPFORMAT" val="pngmono"/>
  <p:tag name="ORIGWIDTH" val="169"/>
  <p:tag name="PICTUREFILESIZE" val="85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symb,amsmath}&#10;\begin{document}&#10;$$\rho(r_i) = \min(r_i^2,s^2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374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9869"/>
</p:tagLst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007-07 UAI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99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8A2DE7"/>
      </a:accent6>
      <a:hlink>
        <a:srgbClr val="00FFFF"/>
      </a:hlink>
      <a:folHlink>
        <a:srgbClr val="0099CC"/>
      </a:folHlink>
    </a:clrScheme>
    <a:fontScheme name="2007-07 UA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7-07 UAI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 UAI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-07 U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-07 UAI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 UAI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 UAI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47594</TotalTime>
  <Words>1099</Words>
  <Application>Microsoft Office PowerPoint</Application>
  <PresentationFormat>Widescreen</PresentationFormat>
  <Paragraphs>183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MS PGothic</vt:lpstr>
      <vt:lpstr>MS PGothic</vt:lpstr>
      <vt:lpstr>新細明體</vt:lpstr>
      <vt:lpstr>Arial</vt:lpstr>
      <vt:lpstr>Calibri</vt:lpstr>
      <vt:lpstr>Cambria Math</vt:lpstr>
      <vt:lpstr>Symbol</vt:lpstr>
      <vt:lpstr>Times New Roman</vt:lpstr>
      <vt:lpstr>Trebuchet MS</vt:lpstr>
      <vt:lpstr>Verdana</vt:lpstr>
      <vt:lpstr>Wingdings</vt:lpstr>
      <vt:lpstr>Presentation2</vt:lpstr>
      <vt:lpstr>2007-07 UAI</vt:lpstr>
      <vt:lpstr>CS5112: Algorithms and Data Structures for Applications</vt:lpstr>
      <vt:lpstr>Lecture Outline</vt:lpstr>
      <vt:lpstr>Mean shift segmentations</vt:lpstr>
      <vt:lpstr>Mean shift tracking example</vt:lpstr>
      <vt:lpstr>Tracking overview</vt:lpstr>
      <vt:lpstr>The ideal robot</vt:lpstr>
      <vt:lpstr>The real (lying) robot</vt:lpstr>
      <vt:lpstr>Real problem is much worse</vt:lpstr>
      <vt:lpstr>Simplified tracking problem – Line fitting</vt:lpstr>
      <vt:lpstr>“Chicken-egg problem”</vt:lpstr>
      <vt:lpstr>Chicken-egg problem</vt:lpstr>
      <vt:lpstr>Expectation-Maximization (EM)</vt:lpstr>
      <vt:lpstr>Example:</vt:lpstr>
      <vt:lpstr>Example:</vt:lpstr>
      <vt:lpstr>Example:</vt:lpstr>
      <vt:lpstr>Example:</vt:lpstr>
      <vt:lpstr>Example:</vt:lpstr>
      <vt:lpstr>Expectation maximization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RANSAC algorithm</vt:lpstr>
      <vt:lpstr>Example: line fitting</vt:lpstr>
      <vt:lpstr>Example: line fitting</vt:lpstr>
      <vt:lpstr>Model fitting</vt:lpstr>
      <vt:lpstr>Measure distances</vt:lpstr>
      <vt:lpstr>Count inliers</vt:lpstr>
      <vt:lpstr>Another trial</vt:lpstr>
      <vt:lpstr>The best model</vt:lpstr>
      <vt:lpstr>RANSAC failure mode</vt:lpstr>
      <vt:lpstr>General model fitting problem</vt:lpstr>
      <vt:lpstr>Least squares fit</vt:lpstr>
      <vt:lpstr>1 bad point can ruin your whole line</vt:lpstr>
      <vt:lpstr>Problem is subtle</vt:lpstr>
      <vt:lpstr>Robust model fitting</vt:lpstr>
      <vt:lpstr>M-estimation</vt:lpstr>
      <vt:lpstr>Computing a robust fit</vt:lpstr>
      <vt:lpstr>Computing a LS fit</vt:lpstr>
      <vt:lpstr>Solving least squares</vt:lpstr>
      <vt:lpstr>Iterative reweighted least squares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1052</cp:revision>
  <dcterms:created xsi:type="dcterms:W3CDTF">2013-08-17T21:02:01Z</dcterms:created>
  <dcterms:modified xsi:type="dcterms:W3CDTF">2018-11-08T20:10:01Z</dcterms:modified>
</cp:coreProperties>
</file>