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560232D-23C3-47DF-8A29-70CF11C27709}">
  <a:tblStyle styleId="{F560232D-23C3-47DF-8A29-70CF11C2770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45088fc6c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45088fc6c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45088fc6ce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45088fc6ce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45088fc6ce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45088fc6ce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45088fc6ce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45088fc6ce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45088fc6ce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45088fc6ce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45088fc6ce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45088fc6ce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45088fc6ce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45088fc6ce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45088fc6ce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45088fc6ce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45088fc6ce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45088fc6ce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45088fc6ce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45088fc6ce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45088fc6ce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45088fc6ce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45088fc6ce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45088fc6ce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45088fc6ce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45088fc6ce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45088fc6ce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45088fc6ce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g45088fc6ce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45088fc6ce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g45088fc6ce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45088fc6ce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g45088fc6ce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45088fc6ce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g45088fc6ce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45088fc6ce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g45088fc6ce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45088fc6ce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Google Shape;399;g45088fc6ce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45088fc6ce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g45088fc6ce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45088fc6ce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Google Shape;425;g45088fc6ce_1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45088fc6ce_1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45088fc6ce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5088fc6ce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Google Shape;445;g45088fc6ce_1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45088fc6ce_1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4" name="Shape 464"/>
        <p:cNvGrpSpPr/>
        <p:nvPr/>
      </p:nvGrpSpPr>
      <p:grpSpPr>
        <a:xfrm>
          <a:off x="0" y="0"/>
          <a:ext cx="0" cy="0"/>
          <a:chOff x="0" y="0"/>
          <a:chExt cx="0" cy="0"/>
        </a:xfrm>
      </p:grpSpPr>
      <p:sp>
        <p:nvSpPr>
          <p:cNvPr id="465" name="Google Shape;465;g45088fc6ce_1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45088fc6ce_1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4" name="Shape 484"/>
        <p:cNvGrpSpPr/>
        <p:nvPr/>
      </p:nvGrpSpPr>
      <p:grpSpPr>
        <a:xfrm>
          <a:off x="0" y="0"/>
          <a:ext cx="0" cy="0"/>
          <a:chOff x="0" y="0"/>
          <a:chExt cx="0" cy="0"/>
        </a:xfrm>
      </p:grpSpPr>
      <p:sp>
        <p:nvSpPr>
          <p:cNvPr id="485" name="Google Shape;485;g45088fc6ce_1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45088fc6ce_1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5" name="Shape 505"/>
        <p:cNvGrpSpPr/>
        <p:nvPr/>
      </p:nvGrpSpPr>
      <p:grpSpPr>
        <a:xfrm>
          <a:off x="0" y="0"/>
          <a:ext cx="0" cy="0"/>
          <a:chOff x="0" y="0"/>
          <a:chExt cx="0" cy="0"/>
        </a:xfrm>
      </p:grpSpPr>
      <p:sp>
        <p:nvSpPr>
          <p:cNvPr id="506" name="Google Shape;506;g45088fc6ce_1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45088fc6ce_1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5" name="Shape 525"/>
        <p:cNvGrpSpPr/>
        <p:nvPr/>
      </p:nvGrpSpPr>
      <p:grpSpPr>
        <a:xfrm>
          <a:off x="0" y="0"/>
          <a:ext cx="0" cy="0"/>
          <a:chOff x="0" y="0"/>
          <a:chExt cx="0" cy="0"/>
        </a:xfrm>
      </p:grpSpPr>
      <p:sp>
        <p:nvSpPr>
          <p:cNvPr id="526" name="Google Shape;526;g45088fc6ce_1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45088fc6ce_1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7" name="Shape 547"/>
        <p:cNvGrpSpPr/>
        <p:nvPr/>
      </p:nvGrpSpPr>
      <p:grpSpPr>
        <a:xfrm>
          <a:off x="0" y="0"/>
          <a:ext cx="0" cy="0"/>
          <a:chOff x="0" y="0"/>
          <a:chExt cx="0" cy="0"/>
        </a:xfrm>
      </p:grpSpPr>
      <p:sp>
        <p:nvSpPr>
          <p:cNvPr id="548" name="Google Shape;548;g45088fc6ce_1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45088fc6ce_1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7" name="Shape 567"/>
        <p:cNvGrpSpPr/>
        <p:nvPr/>
      </p:nvGrpSpPr>
      <p:grpSpPr>
        <a:xfrm>
          <a:off x="0" y="0"/>
          <a:ext cx="0" cy="0"/>
          <a:chOff x="0" y="0"/>
          <a:chExt cx="0" cy="0"/>
        </a:xfrm>
      </p:grpSpPr>
      <p:sp>
        <p:nvSpPr>
          <p:cNvPr id="568" name="Google Shape;568;g45088fc6ce_1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45088fc6ce_1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7" name="Shape 587"/>
        <p:cNvGrpSpPr/>
        <p:nvPr/>
      </p:nvGrpSpPr>
      <p:grpSpPr>
        <a:xfrm>
          <a:off x="0" y="0"/>
          <a:ext cx="0" cy="0"/>
          <a:chOff x="0" y="0"/>
          <a:chExt cx="0" cy="0"/>
        </a:xfrm>
      </p:grpSpPr>
      <p:sp>
        <p:nvSpPr>
          <p:cNvPr id="588" name="Google Shape;588;g45088fc6ce_1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45088fc6ce_1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7" name="Shape 607"/>
        <p:cNvGrpSpPr/>
        <p:nvPr/>
      </p:nvGrpSpPr>
      <p:grpSpPr>
        <a:xfrm>
          <a:off x="0" y="0"/>
          <a:ext cx="0" cy="0"/>
          <a:chOff x="0" y="0"/>
          <a:chExt cx="0" cy="0"/>
        </a:xfrm>
      </p:grpSpPr>
      <p:sp>
        <p:nvSpPr>
          <p:cNvPr id="608" name="Google Shape;608;g45088fc6ce_1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45088fc6ce_1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8" name="Shape 628"/>
        <p:cNvGrpSpPr/>
        <p:nvPr/>
      </p:nvGrpSpPr>
      <p:grpSpPr>
        <a:xfrm>
          <a:off x="0" y="0"/>
          <a:ext cx="0" cy="0"/>
          <a:chOff x="0" y="0"/>
          <a:chExt cx="0" cy="0"/>
        </a:xfrm>
      </p:grpSpPr>
      <p:sp>
        <p:nvSpPr>
          <p:cNvPr id="629" name="Google Shape;629;g45088fc6ce_1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45088fc6ce_1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451ab44b6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51ab44b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8" name="Shape 648"/>
        <p:cNvGrpSpPr/>
        <p:nvPr/>
      </p:nvGrpSpPr>
      <p:grpSpPr>
        <a:xfrm>
          <a:off x="0" y="0"/>
          <a:ext cx="0" cy="0"/>
          <a:chOff x="0" y="0"/>
          <a:chExt cx="0" cy="0"/>
        </a:xfrm>
      </p:grpSpPr>
      <p:sp>
        <p:nvSpPr>
          <p:cNvPr id="649" name="Google Shape;649;g45088fc6ce_1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45088fc6ce_1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9" name="Shape 669"/>
        <p:cNvGrpSpPr/>
        <p:nvPr/>
      </p:nvGrpSpPr>
      <p:grpSpPr>
        <a:xfrm>
          <a:off x="0" y="0"/>
          <a:ext cx="0" cy="0"/>
          <a:chOff x="0" y="0"/>
          <a:chExt cx="0" cy="0"/>
        </a:xfrm>
      </p:grpSpPr>
      <p:sp>
        <p:nvSpPr>
          <p:cNvPr id="670" name="Google Shape;670;g45088fc6ce_1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1" name="Google Shape;671;g45088fc6ce_1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9" name="Shape 689"/>
        <p:cNvGrpSpPr/>
        <p:nvPr/>
      </p:nvGrpSpPr>
      <p:grpSpPr>
        <a:xfrm>
          <a:off x="0" y="0"/>
          <a:ext cx="0" cy="0"/>
          <a:chOff x="0" y="0"/>
          <a:chExt cx="0" cy="0"/>
        </a:xfrm>
      </p:grpSpPr>
      <p:sp>
        <p:nvSpPr>
          <p:cNvPr id="690" name="Google Shape;690;g45088fc6ce_1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45088fc6ce_1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1" name="Shape 711"/>
        <p:cNvGrpSpPr/>
        <p:nvPr/>
      </p:nvGrpSpPr>
      <p:grpSpPr>
        <a:xfrm>
          <a:off x="0" y="0"/>
          <a:ext cx="0" cy="0"/>
          <a:chOff x="0" y="0"/>
          <a:chExt cx="0" cy="0"/>
        </a:xfrm>
      </p:grpSpPr>
      <p:sp>
        <p:nvSpPr>
          <p:cNvPr id="712" name="Google Shape;712;g45088fc6ce_1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3" name="Google Shape;713;g45088fc6ce_1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1" name="Shape 731"/>
        <p:cNvGrpSpPr/>
        <p:nvPr/>
      </p:nvGrpSpPr>
      <p:grpSpPr>
        <a:xfrm>
          <a:off x="0" y="0"/>
          <a:ext cx="0" cy="0"/>
          <a:chOff x="0" y="0"/>
          <a:chExt cx="0" cy="0"/>
        </a:xfrm>
      </p:grpSpPr>
      <p:sp>
        <p:nvSpPr>
          <p:cNvPr id="732" name="Google Shape;732;g45088fc6ce_1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3" name="Google Shape;733;g45088fc6ce_1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3" name="Shape 753"/>
        <p:cNvGrpSpPr/>
        <p:nvPr/>
      </p:nvGrpSpPr>
      <p:grpSpPr>
        <a:xfrm>
          <a:off x="0" y="0"/>
          <a:ext cx="0" cy="0"/>
          <a:chOff x="0" y="0"/>
          <a:chExt cx="0" cy="0"/>
        </a:xfrm>
      </p:grpSpPr>
      <p:sp>
        <p:nvSpPr>
          <p:cNvPr id="754" name="Google Shape;754;g45088fc6ce_1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5" name="Google Shape;755;g45088fc6ce_1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3" name="Shape 773"/>
        <p:cNvGrpSpPr/>
        <p:nvPr/>
      </p:nvGrpSpPr>
      <p:grpSpPr>
        <a:xfrm>
          <a:off x="0" y="0"/>
          <a:ext cx="0" cy="0"/>
          <a:chOff x="0" y="0"/>
          <a:chExt cx="0" cy="0"/>
        </a:xfrm>
      </p:grpSpPr>
      <p:sp>
        <p:nvSpPr>
          <p:cNvPr id="774" name="Google Shape;774;g45088fc6ce_1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5" name="Google Shape;775;g45088fc6ce_1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5" name="Shape 795"/>
        <p:cNvGrpSpPr/>
        <p:nvPr/>
      </p:nvGrpSpPr>
      <p:grpSpPr>
        <a:xfrm>
          <a:off x="0" y="0"/>
          <a:ext cx="0" cy="0"/>
          <a:chOff x="0" y="0"/>
          <a:chExt cx="0" cy="0"/>
        </a:xfrm>
      </p:grpSpPr>
      <p:sp>
        <p:nvSpPr>
          <p:cNvPr id="796" name="Google Shape;796;g45088fc6ce_1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7" name="Google Shape;797;g45088fc6ce_1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5" name="Shape 815"/>
        <p:cNvGrpSpPr/>
        <p:nvPr/>
      </p:nvGrpSpPr>
      <p:grpSpPr>
        <a:xfrm>
          <a:off x="0" y="0"/>
          <a:ext cx="0" cy="0"/>
          <a:chOff x="0" y="0"/>
          <a:chExt cx="0" cy="0"/>
        </a:xfrm>
      </p:grpSpPr>
      <p:sp>
        <p:nvSpPr>
          <p:cNvPr id="816" name="Google Shape;816;g45088fc6ce_1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7" name="Google Shape;817;g45088fc6ce_1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5" name="Shape 835"/>
        <p:cNvGrpSpPr/>
        <p:nvPr/>
      </p:nvGrpSpPr>
      <p:grpSpPr>
        <a:xfrm>
          <a:off x="0" y="0"/>
          <a:ext cx="0" cy="0"/>
          <a:chOff x="0" y="0"/>
          <a:chExt cx="0" cy="0"/>
        </a:xfrm>
      </p:grpSpPr>
      <p:sp>
        <p:nvSpPr>
          <p:cNvPr id="836" name="Google Shape;836;g45088fc6ce_1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7" name="Google Shape;837;g45088fc6ce_1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45088fc6ce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5088fc6ce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5" name="Shape 855"/>
        <p:cNvGrpSpPr/>
        <p:nvPr/>
      </p:nvGrpSpPr>
      <p:grpSpPr>
        <a:xfrm>
          <a:off x="0" y="0"/>
          <a:ext cx="0" cy="0"/>
          <a:chOff x="0" y="0"/>
          <a:chExt cx="0" cy="0"/>
        </a:xfrm>
      </p:grpSpPr>
      <p:sp>
        <p:nvSpPr>
          <p:cNvPr id="856" name="Google Shape;856;g45088fc6ce_1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7" name="Google Shape;857;g45088fc6ce_1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7" name="Shape 877"/>
        <p:cNvGrpSpPr/>
        <p:nvPr/>
      </p:nvGrpSpPr>
      <p:grpSpPr>
        <a:xfrm>
          <a:off x="0" y="0"/>
          <a:ext cx="0" cy="0"/>
          <a:chOff x="0" y="0"/>
          <a:chExt cx="0" cy="0"/>
        </a:xfrm>
      </p:grpSpPr>
      <p:sp>
        <p:nvSpPr>
          <p:cNvPr id="878" name="Google Shape;878;g45088fc6ce_1_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9" name="Google Shape;879;g45088fc6ce_1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7" name="Shape 897"/>
        <p:cNvGrpSpPr/>
        <p:nvPr/>
      </p:nvGrpSpPr>
      <p:grpSpPr>
        <a:xfrm>
          <a:off x="0" y="0"/>
          <a:ext cx="0" cy="0"/>
          <a:chOff x="0" y="0"/>
          <a:chExt cx="0" cy="0"/>
        </a:xfrm>
      </p:grpSpPr>
      <p:sp>
        <p:nvSpPr>
          <p:cNvPr id="898" name="Google Shape;898;g45088fc6ce_1_6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9" name="Google Shape;899;g45088fc6ce_1_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9" name="Shape 919"/>
        <p:cNvGrpSpPr/>
        <p:nvPr/>
      </p:nvGrpSpPr>
      <p:grpSpPr>
        <a:xfrm>
          <a:off x="0" y="0"/>
          <a:ext cx="0" cy="0"/>
          <a:chOff x="0" y="0"/>
          <a:chExt cx="0" cy="0"/>
        </a:xfrm>
      </p:grpSpPr>
      <p:sp>
        <p:nvSpPr>
          <p:cNvPr id="920" name="Google Shape;920;g45088fc6ce_1_6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1" name="Google Shape;921;g45088fc6ce_1_6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9" name="Shape 939"/>
        <p:cNvGrpSpPr/>
        <p:nvPr/>
      </p:nvGrpSpPr>
      <p:grpSpPr>
        <a:xfrm>
          <a:off x="0" y="0"/>
          <a:ext cx="0" cy="0"/>
          <a:chOff x="0" y="0"/>
          <a:chExt cx="0" cy="0"/>
        </a:xfrm>
      </p:grpSpPr>
      <p:sp>
        <p:nvSpPr>
          <p:cNvPr id="940" name="Google Shape;940;g45088fc6ce_1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1" name="Google Shape;941;g45088fc6ce_1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9" name="Shape 959"/>
        <p:cNvGrpSpPr/>
        <p:nvPr/>
      </p:nvGrpSpPr>
      <p:grpSpPr>
        <a:xfrm>
          <a:off x="0" y="0"/>
          <a:ext cx="0" cy="0"/>
          <a:chOff x="0" y="0"/>
          <a:chExt cx="0" cy="0"/>
        </a:xfrm>
      </p:grpSpPr>
      <p:sp>
        <p:nvSpPr>
          <p:cNvPr id="960" name="Google Shape;960;g45088fc6ce_1_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1" name="Google Shape;961;g45088fc6ce_1_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9" name="Shape 979"/>
        <p:cNvGrpSpPr/>
        <p:nvPr/>
      </p:nvGrpSpPr>
      <p:grpSpPr>
        <a:xfrm>
          <a:off x="0" y="0"/>
          <a:ext cx="0" cy="0"/>
          <a:chOff x="0" y="0"/>
          <a:chExt cx="0" cy="0"/>
        </a:xfrm>
      </p:grpSpPr>
      <p:sp>
        <p:nvSpPr>
          <p:cNvPr id="980" name="Google Shape;980;g45088fc6ce_1_7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1" name="Google Shape;981;g45088fc6ce_1_7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1" name="Shape 1001"/>
        <p:cNvGrpSpPr/>
        <p:nvPr/>
      </p:nvGrpSpPr>
      <p:grpSpPr>
        <a:xfrm>
          <a:off x="0" y="0"/>
          <a:ext cx="0" cy="0"/>
          <a:chOff x="0" y="0"/>
          <a:chExt cx="0" cy="0"/>
        </a:xfrm>
      </p:grpSpPr>
      <p:sp>
        <p:nvSpPr>
          <p:cNvPr id="1002" name="Google Shape;1002;g45088fc6ce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3" name="Google Shape;1003;g45088fc6ce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1" name="Shape 1021"/>
        <p:cNvGrpSpPr/>
        <p:nvPr/>
      </p:nvGrpSpPr>
      <p:grpSpPr>
        <a:xfrm>
          <a:off x="0" y="0"/>
          <a:ext cx="0" cy="0"/>
          <a:chOff x="0" y="0"/>
          <a:chExt cx="0" cy="0"/>
        </a:xfrm>
      </p:grpSpPr>
      <p:sp>
        <p:nvSpPr>
          <p:cNvPr id="1022" name="Google Shape;1022;g45088fc6ce_1_7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3" name="Google Shape;1023;g45088fc6ce_1_7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1" name="Shape 1041"/>
        <p:cNvGrpSpPr/>
        <p:nvPr/>
      </p:nvGrpSpPr>
      <p:grpSpPr>
        <a:xfrm>
          <a:off x="0" y="0"/>
          <a:ext cx="0" cy="0"/>
          <a:chOff x="0" y="0"/>
          <a:chExt cx="0" cy="0"/>
        </a:xfrm>
      </p:grpSpPr>
      <p:sp>
        <p:nvSpPr>
          <p:cNvPr id="1042" name="Google Shape;1042;g45088fc6ce_1_7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3" name="Google Shape;1043;g45088fc6ce_1_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45088fc6ce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45088fc6ce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5" name="Shape 1065"/>
        <p:cNvGrpSpPr/>
        <p:nvPr/>
      </p:nvGrpSpPr>
      <p:grpSpPr>
        <a:xfrm>
          <a:off x="0" y="0"/>
          <a:ext cx="0" cy="0"/>
          <a:chOff x="0" y="0"/>
          <a:chExt cx="0" cy="0"/>
        </a:xfrm>
      </p:grpSpPr>
      <p:sp>
        <p:nvSpPr>
          <p:cNvPr id="1066" name="Google Shape;1066;g45088fc6ce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7" name="Google Shape;1067;g45088fc6ce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1" name="Shape 1071"/>
        <p:cNvGrpSpPr/>
        <p:nvPr/>
      </p:nvGrpSpPr>
      <p:grpSpPr>
        <a:xfrm>
          <a:off x="0" y="0"/>
          <a:ext cx="0" cy="0"/>
          <a:chOff x="0" y="0"/>
          <a:chExt cx="0" cy="0"/>
        </a:xfrm>
      </p:grpSpPr>
      <p:sp>
        <p:nvSpPr>
          <p:cNvPr id="1072" name="Google Shape;1072;g45088fc6ce_1_7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3" name="Google Shape;1073;g45088fc6ce_1_7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7" name="Shape 1077"/>
        <p:cNvGrpSpPr/>
        <p:nvPr/>
      </p:nvGrpSpPr>
      <p:grpSpPr>
        <a:xfrm>
          <a:off x="0" y="0"/>
          <a:ext cx="0" cy="0"/>
          <a:chOff x="0" y="0"/>
          <a:chExt cx="0" cy="0"/>
        </a:xfrm>
      </p:grpSpPr>
      <p:sp>
        <p:nvSpPr>
          <p:cNvPr id="1078" name="Google Shape;1078;g451ab44b6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9" name="Google Shape;1079;g451ab44b6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5088fc6ce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5088fc6ce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45088fc6ce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45088fc6ce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45088fc6ce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5088fc6ce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Dynamic Programming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Maximum subarray problem</a:t>
            </a:r>
            <a:endParaRPr/>
          </a:p>
          <a:p>
            <a:pPr indent="0" lvl="0" marL="0" rtl="0" algn="l">
              <a:spcBef>
                <a:spcPts val="0"/>
              </a:spcBef>
              <a:spcAft>
                <a:spcPts val="0"/>
              </a:spcAft>
              <a:buNone/>
            </a:pPr>
            <a:r>
              <a:t/>
            </a:r>
            <a:endParaRPr/>
          </a:p>
        </p:txBody>
      </p:sp>
      <p:sp>
        <p:nvSpPr>
          <p:cNvPr id="166" name="Google Shape;166;p22"/>
          <p:cNvSpPr txBox="1"/>
          <p:nvPr/>
        </p:nvSpPr>
        <p:spPr>
          <a:xfrm>
            <a:off x="1576050" y="1113100"/>
            <a:ext cx="5991900" cy="6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999999"/>
                </a:solidFill>
              </a:rPr>
              <a:t>[-2, -5, 6, -2, -3, 1, 5, -6]</a:t>
            </a:r>
            <a:endParaRPr sz="3000">
              <a:solidFill>
                <a:srgbClr val="999999"/>
              </a:solidFill>
            </a:endParaRPr>
          </a:p>
        </p:txBody>
      </p:sp>
      <p:graphicFrame>
        <p:nvGraphicFramePr>
          <p:cNvPr id="167" name="Google Shape;167;p22"/>
          <p:cNvGraphicFramePr/>
          <p:nvPr/>
        </p:nvGraphicFramePr>
        <p:xfrm>
          <a:off x="708000" y="2497425"/>
          <a:ext cx="3000000" cy="3000000"/>
        </p:xfrm>
        <a:graphic>
          <a:graphicData uri="http://schemas.openxmlformats.org/drawingml/2006/table">
            <a:tbl>
              <a:tblPr>
                <a:noFill/>
                <a:tableStyleId>{F560232D-23C3-47DF-8A29-70CF11C27709}</a:tableStyleId>
              </a:tblPr>
              <a:tblGrid>
                <a:gridCol w="966000"/>
                <a:gridCol w="966000"/>
                <a:gridCol w="966000"/>
                <a:gridCol w="966000"/>
                <a:gridCol w="966000"/>
                <a:gridCol w="966000"/>
                <a:gridCol w="966000"/>
                <a:gridCol w="966000"/>
              </a:tblGrid>
              <a:tr h="699000">
                <a:tc>
                  <a:txBody>
                    <a:bodyPr>
                      <a:noAutofit/>
                    </a:bodyPr>
                    <a:lstStyle/>
                    <a:p>
                      <a:pPr indent="0" lvl="0" marL="0" rtl="0" algn="ctr">
                        <a:spcBef>
                          <a:spcPts val="0"/>
                        </a:spcBef>
                        <a:spcAft>
                          <a:spcPts val="0"/>
                        </a:spcAft>
                        <a:buNone/>
                      </a:pPr>
                      <a:r>
                        <a:rPr lang="en" sz="2400">
                          <a:solidFill>
                            <a:schemeClr val="lt2"/>
                          </a:solidFill>
                        </a:rPr>
                        <a:t>-2</a:t>
                      </a:r>
                      <a:endParaRPr sz="2400">
                        <a:solidFill>
                          <a:schemeClr val="lt2"/>
                        </a:solidFill>
                      </a:endParaRPr>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lang="en" sz="2400">
                          <a:solidFill>
                            <a:schemeClr val="lt2"/>
                          </a:solidFill>
                        </a:rPr>
                        <a:t>-5</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chemeClr val="lt2"/>
                          </a:solidFill>
                        </a:rPr>
                        <a:t>6</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68" name="Google Shape;168;p22"/>
          <p:cNvSpPr txBox="1"/>
          <p:nvPr/>
        </p:nvSpPr>
        <p:spPr>
          <a:xfrm>
            <a:off x="104547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169" name="Google Shape;169;p22"/>
          <p:cNvSpPr txBox="1"/>
          <p:nvPr/>
        </p:nvSpPr>
        <p:spPr>
          <a:xfrm>
            <a:off x="199890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170" name="Google Shape;170;p22"/>
          <p:cNvSpPr txBox="1"/>
          <p:nvPr/>
        </p:nvSpPr>
        <p:spPr>
          <a:xfrm>
            <a:off x="295232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171" name="Google Shape;171;p22"/>
          <p:cNvSpPr txBox="1"/>
          <p:nvPr/>
        </p:nvSpPr>
        <p:spPr>
          <a:xfrm>
            <a:off x="390575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172" name="Google Shape;172;p22"/>
          <p:cNvSpPr txBox="1"/>
          <p:nvPr/>
        </p:nvSpPr>
        <p:spPr>
          <a:xfrm>
            <a:off x="485917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173" name="Google Shape;173;p22"/>
          <p:cNvSpPr txBox="1"/>
          <p:nvPr/>
        </p:nvSpPr>
        <p:spPr>
          <a:xfrm>
            <a:off x="581260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174" name="Google Shape;174;p22"/>
          <p:cNvSpPr txBox="1"/>
          <p:nvPr/>
        </p:nvSpPr>
        <p:spPr>
          <a:xfrm>
            <a:off x="676602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6</a:t>
            </a:r>
            <a:endParaRPr sz="1800">
              <a:solidFill>
                <a:schemeClr val="lt2"/>
              </a:solidFill>
            </a:endParaRPr>
          </a:p>
        </p:txBody>
      </p:sp>
      <p:sp>
        <p:nvSpPr>
          <p:cNvPr id="175" name="Google Shape;175;p22"/>
          <p:cNvSpPr txBox="1"/>
          <p:nvPr/>
        </p:nvSpPr>
        <p:spPr>
          <a:xfrm>
            <a:off x="771945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7</a:t>
            </a:r>
            <a:endParaRPr sz="1800">
              <a:solidFill>
                <a:schemeClr val="lt2"/>
              </a:solidFill>
            </a:endParaRPr>
          </a:p>
        </p:txBody>
      </p:sp>
      <p:sp>
        <p:nvSpPr>
          <p:cNvPr id="176" name="Google Shape;176;p22"/>
          <p:cNvSpPr txBox="1"/>
          <p:nvPr/>
        </p:nvSpPr>
        <p:spPr>
          <a:xfrm>
            <a:off x="1576050" y="3940650"/>
            <a:ext cx="5991900" cy="6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lt2"/>
                </a:solidFill>
                <a:latin typeface="Courier New"/>
                <a:ea typeface="Courier New"/>
                <a:cs typeface="Courier New"/>
                <a:sym typeface="Courier New"/>
              </a:rPr>
              <a:t>mem[n] = max(mem[n-1] + a[n], a[n])</a:t>
            </a:r>
            <a:endParaRPr b="1" sz="1800">
              <a:solidFill>
                <a:schemeClr val="lt2"/>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Maximum subarray problem</a:t>
            </a:r>
            <a:endParaRPr/>
          </a:p>
          <a:p>
            <a:pPr indent="0" lvl="0" marL="0" rtl="0" algn="l">
              <a:spcBef>
                <a:spcPts val="0"/>
              </a:spcBef>
              <a:spcAft>
                <a:spcPts val="0"/>
              </a:spcAft>
              <a:buNone/>
            </a:pPr>
            <a:r>
              <a:t/>
            </a:r>
            <a:endParaRPr/>
          </a:p>
        </p:txBody>
      </p:sp>
      <p:sp>
        <p:nvSpPr>
          <p:cNvPr id="182" name="Google Shape;182;p23"/>
          <p:cNvSpPr txBox="1"/>
          <p:nvPr/>
        </p:nvSpPr>
        <p:spPr>
          <a:xfrm>
            <a:off x="1576050" y="1113100"/>
            <a:ext cx="5991900" cy="6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999999"/>
                </a:solidFill>
              </a:rPr>
              <a:t>[-2, -5, 6, </a:t>
            </a:r>
            <a:r>
              <a:rPr lang="en" sz="3000">
                <a:solidFill>
                  <a:srgbClr val="FF0000"/>
                </a:solidFill>
              </a:rPr>
              <a:t>-2</a:t>
            </a:r>
            <a:r>
              <a:rPr lang="en" sz="3000">
                <a:solidFill>
                  <a:srgbClr val="999999"/>
                </a:solidFill>
              </a:rPr>
              <a:t>, -3, 1, 5, -6]</a:t>
            </a:r>
            <a:endParaRPr sz="3000">
              <a:solidFill>
                <a:srgbClr val="999999"/>
              </a:solidFill>
            </a:endParaRPr>
          </a:p>
        </p:txBody>
      </p:sp>
      <p:graphicFrame>
        <p:nvGraphicFramePr>
          <p:cNvPr id="183" name="Google Shape;183;p23"/>
          <p:cNvGraphicFramePr/>
          <p:nvPr/>
        </p:nvGraphicFramePr>
        <p:xfrm>
          <a:off x="708000" y="2497425"/>
          <a:ext cx="3000000" cy="3000000"/>
        </p:xfrm>
        <a:graphic>
          <a:graphicData uri="http://schemas.openxmlformats.org/drawingml/2006/table">
            <a:tbl>
              <a:tblPr>
                <a:noFill/>
                <a:tableStyleId>{F560232D-23C3-47DF-8A29-70CF11C27709}</a:tableStyleId>
              </a:tblPr>
              <a:tblGrid>
                <a:gridCol w="966000"/>
                <a:gridCol w="966000"/>
                <a:gridCol w="966000"/>
                <a:gridCol w="966000"/>
                <a:gridCol w="966000"/>
                <a:gridCol w="966000"/>
                <a:gridCol w="966000"/>
                <a:gridCol w="966000"/>
              </a:tblGrid>
              <a:tr h="699000">
                <a:tc>
                  <a:txBody>
                    <a:bodyPr>
                      <a:noAutofit/>
                    </a:bodyPr>
                    <a:lstStyle/>
                    <a:p>
                      <a:pPr indent="0" lvl="0" marL="0" rtl="0" algn="ctr">
                        <a:spcBef>
                          <a:spcPts val="0"/>
                        </a:spcBef>
                        <a:spcAft>
                          <a:spcPts val="0"/>
                        </a:spcAft>
                        <a:buNone/>
                      </a:pPr>
                      <a:r>
                        <a:rPr lang="en" sz="2400">
                          <a:solidFill>
                            <a:schemeClr val="lt2"/>
                          </a:solidFill>
                        </a:rPr>
                        <a:t>-2</a:t>
                      </a:r>
                      <a:endParaRPr sz="2400">
                        <a:solidFill>
                          <a:schemeClr val="lt2"/>
                        </a:solidFill>
                      </a:endParaRPr>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lang="en" sz="2400">
                          <a:solidFill>
                            <a:schemeClr val="lt2"/>
                          </a:solidFill>
                        </a:rPr>
                        <a:t>-5</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chemeClr val="lt2"/>
                          </a:solidFill>
                        </a:rPr>
                        <a:t>6</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84" name="Google Shape;184;p23"/>
          <p:cNvSpPr txBox="1"/>
          <p:nvPr/>
        </p:nvSpPr>
        <p:spPr>
          <a:xfrm>
            <a:off x="104547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185" name="Google Shape;185;p23"/>
          <p:cNvSpPr txBox="1"/>
          <p:nvPr/>
        </p:nvSpPr>
        <p:spPr>
          <a:xfrm>
            <a:off x="199890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186" name="Google Shape;186;p23"/>
          <p:cNvSpPr txBox="1"/>
          <p:nvPr/>
        </p:nvSpPr>
        <p:spPr>
          <a:xfrm>
            <a:off x="295232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187" name="Google Shape;187;p23"/>
          <p:cNvSpPr txBox="1"/>
          <p:nvPr/>
        </p:nvSpPr>
        <p:spPr>
          <a:xfrm>
            <a:off x="390575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188" name="Google Shape;188;p23"/>
          <p:cNvSpPr txBox="1"/>
          <p:nvPr/>
        </p:nvSpPr>
        <p:spPr>
          <a:xfrm>
            <a:off x="485917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189" name="Google Shape;189;p23"/>
          <p:cNvSpPr txBox="1"/>
          <p:nvPr/>
        </p:nvSpPr>
        <p:spPr>
          <a:xfrm>
            <a:off x="581260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190" name="Google Shape;190;p23"/>
          <p:cNvSpPr txBox="1"/>
          <p:nvPr/>
        </p:nvSpPr>
        <p:spPr>
          <a:xfrm>
            <a:off x="676602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6</a:t>
            </a:r>
            <a:endParaRPr sz="1800">
              <a:solidFill>
                <a:schemeClr val="lt2"/>
              </a:solidFill>
            </a:endParaRPr>
          </a:p>
        </p:txBody>
      </p:sp>
      <p:sp>
        <p:nvSpPr>
          <p:cNvPr id="191" name="Google Shape;191;p23"/>
          <p:cNvSpPr txBox="1"/>
          <p:nvPr/>
        </p:nvSpPr>
        <p:spPr>
          <a:xfrm>
            <a:off x="771945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7</a:t>
            </a:r>
            <a:endParaRPr sz="1800">
              <a:solidFill>
                <a:schemeClr val="lt2"/>
              </a:solidFill>
            </a:endParaRPr>
          </a:p>
        </p:txBody>
      </p:sp>
      <p:sp>
        <p:nvSpPr>
          <p:cNvPr id="192" name="Google Shape;192;p23"/>
          <p:cNvSpPr txBox="1"/>
          <p:nvPr/>
        </p:nvSpPr>
        <p:spPr>
          <a:xfrm>
            <a:off x="1576050" y="3940650"/>
            <a:ext cx="5991900" cy="6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lt2"/>
                </a:solidFill>
                <a:latin typeface="Courier New"/>
                <a:ea typeface="Courier New"/>
                <a:cs typeface="Courier New"/>
                <a:sym typeface="Courier New"/>
              </a:rPr>
              <a:t>mem[n] = max(mem[n-1] + a[n], a[n])</a:t>
            </a:r>
            <a:endParaRPr b="1" sz="1800">
              <a:solidFill>
                <a:schemeClr val="lt2"/>
              </a:solidFill>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Maximum subarray problem</a:t>
            </a:r>
            <a:endParaRPr/>
          </a:p>
          <a:p>
            <a:pPr indent="0" lvl="0" marL="0" rtl="0" algn="l">
              <a:spcBef>
                <a:spcPts val="0"/>
              </a:spcBef>
              <a:spcAft>
                <a:spcPts val="0"/>
              </a:spcAft>
              <a:buNone/>
            </a:pPr>
            <a:r>
              <a:t/>
            </a:r>
            <a:endParaRPr/>
          </a:p>
        </p:txBody>
      </p:sp>
      <p:sp>
        <p:nvSpPr>
          <p:cNvPr id="198" name="Google Shape;198;p24"/>
          <p:cNvSpPr txBox="1"/>
          <p:nvPr/>
        </p:nvSpPr>
        <p:spPr>
          <a:xfrm>
            <a:off x="1576050" y="1113100"/>
            <a:ext cx="5991900" cy="6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999999"/>
                </a:solidFill>
              </a:rPr>
              <a:t>[-2, -5, 6, -2, -3, 1, 5, -6]</a:t>
            </a:r>
            <a:endParaRPr sz="3000">
              <a:solidFill>
                <a:srgbClr val="999999"/>
              </a:solidFill>
            </a:endParaRPr>
          </a:p>
        </p:txBody>
      </p:sp>
      <p:graphicFrame>
        <p:nvGraphicFramePr>
          <p:cNvPr id="199" name="Google Shape;199;p24"/>
          <p:cNvGraphicFramePr/>
          <p:nvPr/>
        </p:nvGraphicFramePr>
        <p:xfrm>
          <a:off x="708000" y="2497425"/>
          <a:ext cx="3000000" cy="3000000"/>
        </p:xfrm>
        <a:graphic>
          <a:graphicData uri="http://schemas.openxmlformats.org/drawingml/2006/table">
            <a:tbl>
              <a:tblPr>
                <a:noFill/>
                <a:tableStyleId>{F560232D-23C3-47DF-8A29-70CF11C27709}</a:tableStyleId>
              </a:tblPr>
              <a:tblGrid>
                <a:gridCol w="966000"/>
                <a:gridCol w="966000"/>
                <a:gridCol w="966000"/>
                <a:gridCol w="966000"/>
                <a:gridCol w="966000"/>
                <a:gridCol w="966000"/>
                <a:gridCol w="966000"/>
                <a:gridCol w="966000"/>
              </a:tblGrid>
              <a:tr h="699000">
                <a:tc>
                  <a:txBody>
                    <a:bodyPr>
                      <a:noAutofit/>
                    </a:bodyPr>
                    <a:lstStyle/>
                    <a:p>
                      <a:pPr indent="0" lvl="0" marL="0" rtl="0" algn="ctr">
                        <a:spcBef>
                          <a:spcPts val="0"/>
                        </a:spcBef>
                        <a:spcAft>
                          <a:spcPts val="0"/>
                        </a:spcAft>
                        <a:buNone/>
                      </a:pPr>
                      <a:r>
                        <a:rPr lang="en" sz="2400">
                          <a:solidFill>
                            <a:schemeClr val="lt2"/>
                          </a:solidFill>
                        </a:rPr>
                        <a:t>-2</a:t>
                      </a:r>
                      <a:endParaRPr sz="2400">
                        <a:solidFill>
                          <a:schemeClr val="lt2"/>
                        </a:solidFill>
                      </a:endParaRPr>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lang="en" sz="2400">
                          <a:solidFill>
                            <a:schemeClr val="lt2"/>
                          </a:solidFill>
                        </a:rPr>
                        <a:t>-5</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chemeClr val="lt2"/>
                          </a:solidFill>
                        </a:rPr>
                        <a:t>6</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chemeClr val="lt2"/>
                          </a:solidFill>
                        </a:rPr>
                        <a:t>4</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200" name="Google Shape;200;p24"/>
          <p:cNvSpPr txBox="1"/>
          <p:nvPr/>
        </p:nvSpPr>
        <p:spPr>
          <a:xfrm>
            <a:off x="104547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201" name="Google Shape;201;p24"/>
          <p:cNvSpPr txBox="1"/>
          <p:nvPr/>
        </p:nvSpPr>
        <p:spPr>
          <a:xfrm>
            <a:off x="199890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202" name="Google Shape;202;p24"/>
          <p:cNvSpPr txBox="1"/>
          <p:nvPr/>
        </p:nvSpPr>
        <p:spPr>
          <a:xfrm>
            <a:off x="295232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203" name="Google Shape;203;p24"/>
          <p:cNvSpPr txBox="1"/>
          <p:nvPr/>
        </p:nvSpPr>
        <p:spPr>
          <a:xfrm>
            <a:off x="390575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204" name="Google Shape;204;p24"/>
          <p:cNvSpPr txBox="1"/>
          <p:nvPr/>
        </p:nvSpPr>
        <p:spPr>
          <a:xfrm>
            <a:off x="485917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205" name="Google Shape;205;p24"/>
          <p:cNvSpPr txBox="1"/>
          <p:nvPr/>
        </p:nvSpPr>
        <p:spPr>
          <a:xfrm>
            <a:off x="581260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206" name="Google Shape;206;p24"/>
          <p:cNvSpPr txBox="1"/>
          <p:nvPr/>
        </p:nvSpPr>
        <p:spPr>
          <a:xfrm>
            <a:off x="676602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6</a:t>
            </a:r>
            <a:endParaRPr sz="1800">
              <a:solidFill>
                <a:schemeClr val="lt2"/>
              </a:solidFill>
            </a:endParaRPr>
          </a:p>
        </p:txBody>
      </p:sp>
      <p:sp>
        <p:nvSpPr>
          <p:cNvPr id="207" name="Google Shape;207;p24"/>
          <p:cNvSpPr txBox="1"/>
          <p:nvPr/>
        </p:nvSpPr>
        <p:spPr>
          <a:xfrm>
            <a:off x="771945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7</a:t>
            </a:r>
            <a:endParaRPr sz="1800">
              <a:solidFill>
                <a:schemeClr val="lt2"/>
              </a:solidFill>
            </a:endParaRPr>
          </a:p>
        </p:txBody>
      </p:sp>
      <p:sp>
        <p:nvSpPr>
          <p:cNvPr id="208" name="Google Shape;208;p24"/>
          <p:cNvSpPr txBox="1"/>
          <p:nvPr/>
        </p:nvSpPr>
        <p:spPr>
          <a:xfrm>
            <a:off x="1576050" y="3940650"/>
            <a:ext cx="5991900" cy="6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lt2"/>
                </a:solidFill>
                <a:latin typeface="Courier New"/>
                <a:ea typeface="Courier New"/>
                <a:cs typeface="Courier New"/>
                <a:sym typeface="Courier New"/>
              </a:rPr>
              <a:t>mem[n] = max(mem[n-1] + a[n], a[n])</a:t>
            </a:r>
            <a:endParaRPr b="1" sz="1800">
              <a:solidFill>
                <a:schemeClr val="lt2"/>
              </a:solidFill>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Maximum subarray problem</a:t>
            </a:r>
            <a:endParaRPr/>
          </a:p>
          <a:p>
            <a:pPr indent="0" lvl="0" marL="0" rtl="0" algn="l">
              <a:spcBef>
                <a:spcPts val="0"/>
              </a:spcBef>
              <a:spcAft>
                <a:spcPts val="0"/>
              </a:spcAft>
              <a:buNone/>
            </a:pPr>
            <a:r>
              <a:t/>
            </a:r>
            <a:endParaRPr/>
          </a:p>
        </p:txBody>
      </p:sp>
      <p:sp>
        <p:nvSpPr>
          <p:cNvPr id="214" name="Google Shape;214;p25"/>
          <p:cNvSpPr txBox="1"/>
          <p:nvPr/>
        </p:nvSpPr>
        <p:spPr>
          <a:xfrm>
            <a:off x="1576050" y="1113100"/>
            <a:ext cx="5991900" cy="6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999999"/>
                </a:solidFill>
              </a:rPr>
              <a:t>[-2, -5, 6, -2, </a:t>
            </a:r>
            <a:r>
              <a:rPr lang="en" sz="3000">
                <a:solidFill>
                  <a:srgbClr val="FF0000"/>
                </a:solidFill>
              </a:rPr>
              <a:t>-3</a:t>
            </a:r>
            <a:r>
              <a:rPr lang="en" sz="3000">
                <a:solidFill>
                  <a:srgbClr val="999999"/>
                </a:solidFill>
              </a:rPr>
              <a:t>, 1, 5, -6]</a:t>
            </a:r>
            <a:endParaRPr sz="3000">
              <a:solidFill>
                <a:srgbClr val="999999"/>
              </a:solidFill>
            </a:endParaRPr>
          </a:p>
        </p:txBody>
      </p:sp>
      <p:graphicFrame>
        <p:nvGraphicFramePr>
          <p:cNvPr id="215" name="Google Shape;215;p25"/>
          <p:cNvGraphicFramePr/>
          <p:nvPr/>
        </p:nvGraphicFramePr>
        <p:xfrm>
          <a:off x="708000" y="2497425"/>
          <a:ext cx="3000000" cy="3000000"/>
        </p:xfrm>
        <a:graphic>
          <a:graphicData uri="http://schemas.openxmlformats.org/drawingml/2006/table">
            <a:tbl>
              <a:tblPr>
                <a:noFill/>
                <a:tableStyleId>{F560232D-23C3-47DF-8A29-70CF11C27709}</a:tableStyleId>
              </a:tblPr>
              <a:tblGrid>
                <a:gridCol w="966000"/>
                <a:gridCol w="966000"/>
                <a:gridCol w="966000"/>
                <a:gridCol w="966000"/>
                <a:gridCol w="966000"/>
                <a:gridCol w="966000"/>
                <a:gridCol w="966000"/>
                <a:gridCol w="966000"/>
              </a:tblGrid>
              <a:tr h="699000">
                <a:tc>
                  <a:txBody>
                    <a:bodyPr>
                      <a:noAutofit/>
                    </a:bodyPr>
                    <a:lstStyle/>
                    <a:p>
                      <a:pPr indent="0" lvl="0" marL="0" rtl="0" algn="ctr">
                        <a:spcBef>
                          <a:spcPts val="0"/>
                        </a:spcBef>
                        <a:spcAft>
                          <a:spcPts val="0"/>
                        </a:spcAft>
                        <a:buNone/>
                      </a:pPr>
                      <a:r>
                        <a:rPr lang="en" sz="2400">
                          <a:solidFill>
                            <a:schemeClr val="lt2"/>
                          </a:solidFill>
                        </a:rPr>
                        <a:t>-2</a:t>
                      </a:r>
                      <a:endParaRPr sz="2400">
                        <a:solidFill>
                          <a:schemeClr val="lt2"/>
                        </a:solidFill>
                      </a:endParaRPr>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lang="en" sz="2400">
                          <a:solidFill>
                            <a:schemeClr val="lt2"/>
                          </a:solidFill>
                        </a:rPr>
                        <a:t>-5</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chemeClr val="lt2"/>
                          </a:solidFill>
                        </a:rPr>
                        <a:t>6</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chemeClr val="lt2"/>
                          </a:solidFill>
                        </a:rPr>
                        <a:t>4</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216" name="Google Shape;216;p25"/>
          <p:cNvSpPr txBox="1"/>
          <p:nvPr/>
        </p:nvSpPr>
        <p:spPr>
          <a:xfrm>
            <a:off x="104547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217" name="Google Shape;217;p25"/>
          <p:cNvSpPr txBox="1"/>
          <p:nvPr/>
        </p:nvSpPr>
        <p:spPr>
          <a:xfrm>
            <a:off x="199890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218" name="Google Shape;218;p25"/>
          <p:cNvSpPr txBox="1"/>
          <p:nvPr/>
        </p:nvSpPr>
        <p:spPr>
          <a:xfrm>
            <a:off x="295232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219" name="Google Shape;219;p25"/>
          <p:cNvSpPr txBox="1"/>
          <p:nvPr/>
        </p:nvSpPr>
        <p:spPr>
          <a:xfrm>
            <a:off x="390575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220" name="Google Shape;220;p25"/>
          <p:cNvSpPr txBox="1"/>
          <p:nvPr/>
        </p:nvSpPr>
        <p:spPr>
          <a:xfrm>
            <a:off x="485917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221" name="Google Shape;221;p25"/>
          <p:cNvSpPr txBox="1"/>
          <p:nvPr/>
        </p:nvSpPr>
        <p:spPr>
          <a:xfrm>
            <a:off x="581260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222" name="Google Shape;222;p25"/>
          <p:cNvSpPr txBox="1"/>
          <p:nvPr/>
        </p:nvSpPr>
        <p:spPr>
          <a:xfrm>
            <a:off x="676602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6</a:t>
            </a:r>
            <a:endParaRPr sz="1800">
              <a:solidFill>
                <a:schemeClr val="lt2"/>
              </a:solidFill>
            </a:endParaRPr>
          </a:p>
        </p:txBody>
      </p:sp>
      <p:sp>
        <p:nvSpPr>
          <p:cNvPr id="223" name="Google Shape;223;p25"/>
          <p:cNvSpPr txBox="1"/>
          <p:nvPr/>
        </p:nvSpPr>
        <p:spPr>
          <a:xfrm>
            <a:off x="771945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7</a:t>
            </a:r>
            <a:endParaRPr sz="1800">
              <a:solidFill>
                <a:schemeClr val="lt2"/>
              </a:solidFill>
            </a:endParaRPr>
          </a:p>
        </p:txBody>
      </p:sp>
      <p:sp>
        <p:nvSpPr>
          <p:cNvPr id="224" name="Google Shape;224;p25"/>
          <p:cNvSpPr txBox="1"/>
          <p:nvPr/>
        </p:nvSpPr>
        <p:spPr>
          <a:xfrm>
            <a:off x="1576050" y="3940650"/>
            <a:ext cx="5991900" cy="6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lt2"/>
                </a:solidFill>
                <a:latin typeface="Courier New"/>
                <a:ea typeface="Courier New"/>
                <a:cs typeface="Courier New"/>
                <a:sym typeface="Courier New"/>
              </a:rPr>
              <a:t>mem[n] = max(mem[n-1] + a[n], a[n])</a:t>
            </a:r>
            <a:endParaRPr b="1" sz="1800">
              <a:solidFill>
                <a:schemeClr val="lt2"/>
              </a:solidFill>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Maximum subarray problem</a:t>
            </a:r>
            <a:endParaRPr/>
          </a:p>
          <a:p>
            <a:pPr indent="0" lvl="0" marL="0" rtl="0" algn="l">
              <a:spcBef>
                <a:spcPts val="0"/>
              </a:spcBef>
              <a:spcAft>
                <a:spcPts val="0"/>
              </a:spcAft>
              <a:buNone/>
            </a:pPr>
            <a:r>
              <a:t/>
            </a:r>
            <a:endParaRPr/>
          </a:p>
        </p:txBody>
      </p:sp>
      <p:sp>
        <p:nvSpPr>
          <p:cNvPr id="230" name="Google Shape;230;p26"/>
          <p:cNvSpPr txBox="1"/>
          <p:nvPr/>
        </p:nvSpPr>
        <p:spPr>
          <a:xfrm>
            <a:off x="1576050" y="1113100"/>
            <a:ext cx="5991900" cy="6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999999"/>
                </a:solidFill>
              </a:rPr>
              <a:t>[-2, -5, 6, -2, -3, 1, 5, -6]</a:t>
            </a:r>
            <a:endParaRPr sz="3000">
              <a:solidFill>
                <a:srgbClr val="999999"/>
              </a:solidFill>
            </a:endParaRPr>
          </a:p>
        </p:txBody>
      </p:sp>
      <p:graphicFrame>
        <p:nvGraphicFramePr>
          <p:cNvPr id="231" name="Google Shape;231;p26"/>
          <p:cNvGraphicFramePr/>
          <p:nvPr/>
        </p:nvGraphicFramePr>
        <p:xfrm>
          <a:off x="708000" y="2497425"/>
          <a:ext cx="3000000" cy="3000000"/>
        </p:xfrm>
        <a:graphic>
          <a:graphicData uri="http://schemas.openxmlformats.org/drawingml/2006/table">
            <a:tbl>
              <a:tblPr>
                <a:noFill/>
                <a:tableStyleId>{F560232D-23C3-47DF-8A29-70CF11C27709}</a:tableStyleId>
              </a:tblPr>
              <a:tblGrid>
                <a:gridCol w="966000"/>
                <a:gridCol w="966000"/>
                <a:gridCol w="966000"/>
                <a:gridCol w="966000"/>
                <a:gridCol w="966000"/>
                <a:gridCol w="966000"/>
                <a:gridCol w="966000"/>
                <a:gridCol w="966000"/>
              </a:tblGrid>
              <a:tr h="699000">
                <a:tc>
                  <a:txBody>
                    <a:bodyPr>
                      <a:noAutofit/>
                    </a:bodyPr>
                    <a:lstStyle/>
                    <a:p>
                      <a:pPr indent="0" lvl="0" marL="0" rtl="0" algn="ctr">
                        <a:spcBef>
                          <a:spcPts val="0"/>
                        </a:spcBef>
                        <a:spcAft>
                          <a:spcPts val="0"/>
                        </a:spcAft>
                        <a:buNone/>
                      </a:pPr>
                      <a:r>
                        <a:rPr lang="en" sz="2400">
                          <a:solidFill>
                            <a:schemeClr val="lt2"/>
                          </a:solidFill>
                        </a:rPr>
                        <a:t>-2</a:t>
                      </a:r>
                      <a:endParaRPr sz="2400">
                        <a:solidFill>
                          <a:schemeClr val="lt2"/>
                        </a:solidFill>
                      </a:endParaRPr>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lang="en" sz="2400">
                          <a:solidFill>
                            <a:schemeClr val="lt2"/>
                          </a:solidFill>
                        </a:rPr>
                        <a:t>-5</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chemeClr val="lt2"/>
                          </a:solidFill>
                        </a:rPr>
                        <a:t>6</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chemeClr val="lt2"/>
                          </a:solidFill>
                        </a:rPr>
                        <a:t>4</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chemeClr val="lt2"/>
                          </a:solidFill>
                        </a:rPr>
                        <a:t>1</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232" name="Google Shape;232;p26"/>
          <p:cNvSpPr txBox="1"/>
          <p:nvPr/>
        </p:nvSpPr>
        <p:spPr>
          <a:xfrm>
            <a:off x="104547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233" name="Google Shape;233;p26"/>
          <p:cNvSpPr txBox="1"/>
          <p:nvPr/>
        </p:nvSpPr>
        <p:spPr>
          <a:xfrm>
            <a:off x="199890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234" name="Google Shape;234;p26"/>
          <p:cNvSpPr txBox="1"/>
          <p:nvPr/>
        </p:nvSpPr>
        <p:spPr>
          <a:xfrm>
            <a:off x="295232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235" name="Google Shape;235;p26"/>
          <p:cNvSpPr txBox="1"/>
          <p:nvPr/>
        </p:nvSpPr>
        <p:spPr>
          <a:xfrm>
            <a:off x="390575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236" name="Google Shape;236;p26"/>
          <p:cNvSpPr txBox="1"/>
          <p:nvPr/>
        </p:nvSpPr>
        <p:spPr>
          <a:xfrm>
            <a:off x="485917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237" name="Google Shape;237;p26"/>
          <p:cNvSpPr txBox="1"/>
          <p:nvPr/>
        </p:nvSpPr>
        <p:spPr>
          <a:xfrm>
            <a:off x="581260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238" name="Google Shape;238;p26"/>
          <p:cNvSpPr txBox="1"/>
          <p:nvPr/>
        </p:nvSpPr>
        <p:spPr>
          <a:xfrm>
            <a:off x="676602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6</a:t>
            </a:r>
            <a:endParaRPr sz="1800">
              <a:solidFill>
                <a:schemeClr val="lt2"/>
              </a:solidFill>
            </a:endParaRPr>
          </a:p>
        </p:txBody>
      </p:sp>
      <p:sp>
        <p:nvSpPr>
          <p:cNvPr id="239" name="Google Shape;239;p26"/>
          <p:cNvSpPr txBox="1"/>
          <p:nvPr/>
        </p:nvSpPr>
        <p:spPr>
          <a:xfrm>
            <a:off x="771945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7</a:t>
            </a:r>
            <a:endParaRPr sz="1800">
              <a:solidFill>
                <a:schemeClr val="lt2"/>
              </a:solidFill>
            </a:endParaRPr>
          </a:p>
        </p:txBody>
      </p:sp>
      <p:sp>
        <p:nvSpPr>
          <p:cNvPr id="240" name="Google Shape;240;p26"/>
          <p:cNvSpPr txBox="1"/>
          <p:nvPr/>
        </p:nvSpPr>
        <p:spPr>
          <a:xfrm>
            <a:off x="1576050" y="3940650"/>
            <a:ext cx="5991900" cy="6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lt2"/>
                </a:solidFill>
                <a:latin typeface="Courier New"/>
                <a:ea typeface="Courier New"/>
                <a:cs typeface="Courier New"/>
                <a:sym typeface="Courier New"/>
              </a:rPr>
              <a:t>mem[n] = max(mem[n-1] + a[n], a[n])</a:t>
            </a:r>
            <a:endParaRPr b="1" sz="1800">
              <a:solidFill>
                <a:schemeClr val="lt2"/>
              </a:solidFill>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Maximum subarray problem</a:t>
            </a:r>
            <a:endParaRPr/>
          </a:p>
          <a:p>
            <a:pPr indent="0" lvl="0" marL="0" rtl="0" algn="l">
              <a:spcBef>
                <a:spcPts val="0"/>
              </a:spcBef>
              <a:spcAft>
                <a:spcPts val="0"/>
              </a:spcAft>
              <a:buNone/>
            </a:pPr>
            <a:r>
              <a:t/>
            </a:r>
            <a:endParaRPr/>
          </a:p>
        </p:txBody>
      </p:sp>
      <p:sp>
        <p:nvSpPr>
          <p:cNvPr id="246" name="Google Shape;246;p27"/>
          <p:cNvSpPr txBox="1"/>
          <p:nvPr/>
        </p:nvSpPr>
        <p:spPr>
          <a:xfrm>
            <a:off x="1576050" y="1113100"/>
            <a:ext cx="5991900" cy="6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999999"/>
                </a:solidFill>
              </a:rPr>
              <a:t>[-2, -5, 6, -2, -3, </a:t>
            </a:r>
            <a:r>
              <a:rPr lang="en" sz="3000">
                <a:solidFill>
                  <a:srgbClr val="FF0000"/>
                </a:solidFill>
              </a:rPr>
              <a:t>1</a:t>
            </a:r>
            <a:r>
              <a:rPr lang="en" sz="3000">
                <a:solidFill>
                  <a:srgbClr val="999999"/>
                </a:solidFill>
              </a:rPr>
              <a:t>, 5, -6]</a:t>
            </a:r>
            <a:endParaRPr sz="3000">
              <a:solidFill>
                <a:srgbClr val="999999"/>
              </a:solidFill>
            </a:endParaRPr>
          </a:p>
        </p:txBody>
      </p:sp>
      <p:graphicFrame>
        <p:nvGraphicFramePr>
          <p:cNvPr id="247" name="Google Shape;247;p27"/>
          <p:cNvGraphicFramePr/>
          <p:nvPr/>
        </p:nvGraphicFramePr>
        <p:xfrm>
          <a:off x="708000" y="2497425"/>
          <a:ext cx="3000000" cy="3000000"/>
        </p:xfrm>
        <a:graphic>
          <a:graphicData uri="http://schemas.openxmlformats.org/drawingml/2006/table">
            <a:tbl>
              <a:tblPr>
                <a:noFill/>
                <a:tableStyleId>{F560232D-23C3-47DF-8A29-70CF11C27709}</a:tableStyleId>
              </a:tblPr>
              <a:tblGrid>
                <a:gridCol w="966000"/>
                <a:gridCol w="966000"/>
                <a:gridCol w="966000"/>
                <a:gridCol w="966000"/>
                <a:gridCol w="966000"/>
                <a:gridCol w="966000"/>
                <a:gridCol w="966000"/>
                <a:gridCol w="966000"/>
              </a:tblGrid>
              <a:tr h="699000">
                <a:tc>
                  <a:txBody>
                    <a:bodyPr>
                      <a:noAutofit/>
                    </a:bodyPr>
                    <a:lstStyle/>
                    <a:p>
                      <a:pPr indent="0" lvl="0" marL="0" rtl="0" algn="ctr">
                        <a:spcBef>
                          <a:spcPts val="0"/>
                        </a:spcBef>
                        <a:spcAft>
                          <a:spcPts val="0"/>
                        </a:spcAft>
                        <a:buNone/>
                      </a:pPr>
                      <a:r>
                        <a:rPr lang="en" sz="2400">
                          <a:solidFill>
                            <a:schemeClr val="lt2"/>
                          </a:solidFill>
                        </a:rPr>
                        <a:t>-2</a:t>
                      </a:r>
                      <a:endParaRPr sz="2400">
                        <a:solidFill>
                          <a:schemeClr val="lt2"/>
                        </a:solidFill>
                      </a:endParaRPr>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lang="en" sz="2400">
                          <a:solidFill>
                            <a:schemeClr val="lt2"/>
                          </a:solidFill>
                        </a:rPr>
                        <a:t>-5</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chemeClr val="lt2"/>
                          </a:solidFill>
                        </a:rPr>
                        <a:t>6</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chemeClr val="lt2"/>
                          </a:solidFill>
                        </a:rPr>
                        <a:t>4</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chemeClr val="lt2"/>
                          </a:solidFill>
                        </a:rPr>
                        <a:t>1</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248" name="Google Shape;248;p27"/>
          <p:cNvSpPr txBox="1"/>
          <p:nvPr/>
        </p:nvSpPr>
        <p:spPr>
          <a:xfrm>
            <a:off x="104547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249" name="Google Shape;249;p27"/>
          <p:cNvSpPr txBox="1"/>
          <p:nvPr/>
        </p:nvSpPr>
        <p:spPr>
          <a:xfrm>
            <a:off x="199890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250" name="Google Shape;250;p27"/>
          <p:cNvSpPr txBox="1"/>
          <p:nvPr/>
        </p:nvSpPr>
        <p:spPr>
          <a:xfrm>
            <a:off x="295232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251" name="Google Shape;251;p27"/>
          <p:cNvSpPr txBox="1"/>
          <p:nvPr/>
        </p:nvSpPr>
        <p:spPr>
          <a:xfrm>
            <a:off x="390575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252" name="Google Shape;252;p27"/>
          <p:cNvSpPr txBox="1"/>
          <p:nvPr/>
        </p:nvSpPr>
        <p:spPr>
          <a:xfrm>
            <a:off x="485917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253" name="Google Shape;253;p27"/>
          <p:cNvSpPr txBox="1"/>
          <p:nvPr/>
        </p:nvSpPr>
        <p:spPr>
          <a:xfrm>
            <a:off x="581260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254" name="Google Shape;254;p27"/>
          <p:cNvSpPr txBox="1"/>
          <p:nvPr/>
        </p:nvSpPr>
        <p:spPr>
          <a:xfrm>
            <a:off x="676602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6</a:t>
            </a:r>
            <a:endParaRPr sz="1800">
              <a:solidFill>
                <a:schemeClr val="lt2"/>
              </a:solidFill>
            </a:endParaRPr>
          </a:p>
        </p:txBody>
      </p:sp>
      <p:sp>
        <p:nvSpPr>
          <p:cNvPr id="255" name="Google Shape;255;p27"/>
          <p:cNvSpPr txBox="1"/>
          <p:nvPr/>
        </p:nvSpPr>
        <p:spPr>
          <a:xfrm>
            <a:off x="771945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7</a:t>
            </a:r>
            <a:endParaRPr sz="1800">
              <a:solidFill>
                <a:schemeClr val="lt2"/>
              </a:solidFill>
            </a:endParaRPr>
          </a:p>
        </p:txBody>
      </p:sp>
      <p:sp>
        <p:nvSpPr>
          <p:cNvPr id="256" name="Google Shape;256;p27"/>
          <p:cNvSpPr txBox="1"/>
          <p:nvPr/>
        </p:nvSpPr>
        <p:spPr>
          <a:xfrm>
            <a:off x="1576050" y="3940650"/>
            <a:ext cx="5991900" cy="6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lt2"/>
                </a:solidFill>
                <a:latin typeface="Courier New"/>
                <a:ea typeface="Courier New"/>
                <a:cs typeface="Courier New"/>
                <a:sym typeface="Courier New"/>
              </a:rPr>
              <a:t>mem[n] = max(mem[n-1] + a[n], a[n])</a:t>
            </a:r>
            <a:endParaRPr b="1" sz="1800">
              <a:solidFill>
                <a:schemeClr val="lt2"/>
              </a:solidFill>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Maximum subarray problem</a:t>
            </a:r>
            <a:endParaRPr/>
          </a:p>
          <a:p>
            <a:pPr indent="0" lvl="0" marL="0" rtl="0" algn="l">
              <a:spcBef>
                <a:spcPts val="0"/>
              </a:spcBef>
              <a:spcAft>
                <a:spcPts val="0"/>
              </a:spcAft>
              <a:buNone/>
            </a:pPr>
            <a:r>
              <a:t/>
            </a:r>
            <a:endParaRPr/>
          </a:p>
        </p:txBody>
      </p:sp>
      <p:sp>
        <p:nvSpPr>
          <p:cNvPr id="262" name="Google Shape;262;p28"/>
          <p:cNvSpPr txBox="1"/>
          <p:nvPr/>
        </p:nvSpPr>
        <p:spPr>
          <a:xfrm>
            <a:off x="1576050" y="1113100"/>
            <a:ext cx="5991900" cy="6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999999"/>
                </a:solidFill>
              </a:rPr>
              <a:t>[-2, -5, 6, -2, -3, 1, 5, -6]</a:t>
            </a:r>
            <a:endParaRPr sz="3000">
              <a:solidFill>
                <a:srgbClr val="999999"/>
              </a:solidFill>
            </a:endParaRPr>
          </a:p>
        </p:txBody>
      </p:sp>
      <p:graphicFrame>
        <p:nvGraphicFramePr>
          <p:cNvPr id="263" name="Google Shape;263;p28"/>
          <p:cNvGraphicFramePr/>
          <p:nvPr/>
        </p:nvGraphicFramePr>
        <p:xfrm>
          <a:off x="708000" y="2497425"/>
          <a:ext cx="3000000" cy="3000000"/>
        </p:xfrm>
        <a:graphic>
          <a:graphicData uri="http://schemas.openxmlformats.org/drawingml/2006/table">
            <a:tbl>
              <a:tblPr>
                <a:noFill/>
                <a:tableStyleId>{F560232D-23C3-47DF-8A29-70CF11C27709}</a:tableStyleId>
              </a:tblPr>
              <a:tblGrid>
                <a:gridCol w="966000"/>
                <a:gridCol w="966000"/>
                <a:gridCol w="966000"/>
                <a:gridCol w="966000"/>
                <a:gridCol w="966000"/>
                <a:gridCol w="966000"/>
                <a:gridCol w="966000"/>
                <a:gridCol w="966000"/>
              </a:tblGrid>
              <a:tr h="699000">
                <a:tc>
                  <a:txBody>
                    <a:bodyPr>
                      <a:noAutofit/>
                    </a:bodyPr>
                    <a:lstStyle/>
                    <a:p>
                      <a:pPr indent="0" lvl="0" marL="0" rtl="0" algn="ctr">
                        <a:spcBef>
                          <a:spcPts val="0"/>
                        </a:spcBef>
                        <a:spcAft>
                          <a:spcPts val="0"/>
                        </a:spcAft>
                        <a:buNone/>
                      </a:pPr>
                      <a:r>
                        <a:rPr lang="en" sz="2400">
                          <a:solidFill>
                            <a:schemeClr val="lt2"/>
                          </a:solidFill>
                        </a:rPr>
                        <a:t>-2</a:t>
                      </a:r>
                      <a:endParaRPr sz="2400">
                        <a:solidFill>
                          <a:schemeClr val="lt2"/>
                        </a:solidFill>
                      </a:endParaRPr>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lang="en" sz="2400">
                          <a:solidFill>
                            <a:schemeClr val="lt2"/>
                          </a:solidFill>
                        </a:rPr>
                        <a:t>-5</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chemeClr val="lt2"/>
                          </a:solidFill>
                        </a:rPr>
                        <a:t>6</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chemeClr val="lt2"/>
                          </a:solidFill>
                        </a:rPr>
                        <a:t>4</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chemeClr val="lt2"/>
                          </a:solidFill>
                        </a:rPr>
                        <a:t>1</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chemeClr val="lt2"/>
                          </a:solidFill>
                        </a:rPr>
                        <a:t>2</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264" name="Google Shape;264;p28"/>
          <p:cNvSpPr txBox="1"/>
          <p:nvPr/>
        </p:nvSpPr>
        <p:spPr>
          <a:xfrm>
            <a:off x="104547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265" name="Google Shape;265;p28"/>
          <p:cNvSpPr txBox="1"/>
          <p:nvPr/>
        </p:nvSpPr>
        <p:spPr>
          <a:xfrm>
            <a:off x="199890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266" name="Google Shape;266;p28"/>
          <p:cNvSpPr txBox="1"/>
          <p:nvPr/>
        </p:nvSpPr>
        <p:spPr>
          <a:xfrm>
            <a:off x="295232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267" name="Google Shape;267;p28"/>
          <p:cNvSpPr txBox="1"/>
          <p:nvPr/>
        </p:nvSpPr>
        <p:spPr>
          <a:xfrm>
            <a:off x="390575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268" name="Google Shape;268;p28"/>
          <p:cNvSpPr txBox="1"/>
          <p:nvPr/>
        </p:nvSpPr>
        <p:spPr>
          <a:xfrm>
            <a:off x="485917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269" name="Google Shape;269;p28"/>
          <p:cNvSpPr txBox="1"/>
          <p:nvPr/>
        </p:nvSpPr>
        <p:spPr>
          <a:xfrm>
            <a:off x="581260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270" name="Google Shape;270;p28"/>
          <p:cNvSpPr txBox="1"/>
          <p:nvPr/>
        </p:nvSpPr>
        <p:spPr>
          <a:xfrm>
            <a:off x="676602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6</a:t>
            </a:r>
            <a:endParaRPr sz="1800">
              <a:solidFill>
                <a:schemeClr val="lt2"/>
              </a:solidFill>
            </a:endParaRPr>
          </a:p>
        </p:txBody>
      </p:sp>
      <p:sp>
        <p:nvSpPr>
          <p:cNvPr id="271" name="Google Shape;271;p28"/>
          <p:cNvSpPr txBox="1"/>
          <p:nvPr/>
        </p:nvSpPr>
        <p:spPr>
          <a:xfrm>
            <a:off x="771945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7</a:t>
            </a:r>
            <a:endParaRPr sz="1800">
              <a:solidFill>
                <a:schemeClr val="lt2"/>
              </a:solidFill>
            </a:endParaRPr>
          </a:p>
        </p:txBody>
      </p:sp>
      <p:sp>
        <p:nvSpPr>
          <p:cNvPr id="272" name="Google Shape;272;p28"/>
          <p:cNvSpPr txBox="1"/>
          <p:nvPr/>
        </p:nvSpPr>
        <p:spPr>
          <a:xfrm>
            <a:off x="1576050" y="3940650"/>
            <a:ext cx="5991900" cy="6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lt2"/>
                </a:solidFill>
                <a:latin typeface="Courier New"/>
                <a:ea typeface="Courier New"/>
                <a:cs typeface="Courier New"/>
                <a:sym typeface="Courier New"/>
              </a:rPr>
              <a:t>mem[n] = max(mem[n-1] + a[n], a[n])</a:t>
            </a:r>
            <a:endParaRPr b="1" sz="1800">
              <a:solidFill>
                <a:schemeClr val="lt2"/>
              </a:solidFill>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Maximum subarray problem</a:t>
            </a:r>
            <a:endParaRPr/>
          </a:p>
          <a:p>
            <a:pPr indent="0" lvl="0" marL="0" rtl="0" algn="l">
              <a:spcBef>
                <a:spcPts val="0"/>
              </a:spcBef>
              <a:spcAft>
                <a:spcPts val="0"/>
              </a:spcAft>
              <a:buNone/>
            </a:pPr>
            <a:r>
              <a:t/>
            </a:r>
            <a:endParaRPr/>
          </a:p>
        </p:txBody>
      </p:sp>
      <p:sp>
        <p:nvSpPr>
          <p:cNvPr id="278" name="Google Shape;278;p29"/>
          <p:cNvSpPr txBox="1"/>
          <p:nvPr/>
        </p:nvSpPr>
        <p:spPr>
          <a:xfrm>
            <a:off x="1576050" y="1113100"/>
            <a:ext cx="5991900" cy="6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999999"/>
                </a:solidFill>
              </a:rPr>
              <a:t>[-2, -5, 6, -2, -3, 1, </a:t>
            </a:r>
            <a:r>
              <a:rPr lang="en" sz="3000">
                <a:solidFill>
                  <a:srgbClr val="FF0000"/>
                </a:solidFill>
              </a:rPr>
              <a:t>5</a:t>
            </a:r>
            <a:r>
              <a:rPr lang="en" sz="3000">
                <a:solidFill>
                  <a:srgbClr val="999999"/>
                </a:solidFill>
              </a:rPr>
              <a:t>, -6]</a:t>
            </a:r>
            <a:endParaRPr sz="3000">
              <a:solidFill>
                <a:srgbClr val="999999"/>
              </a:solidFill>
            </a:endParaRPr>
          </a:p>
        </p:txBody>
      </p:sp>
      <p:graphicFrame>
        <p:nvGraphicFramePr>
          <p:cNvPr id="279" name="Google Shape;279;p29"/>
          <p:cNvGraphicFramePr/>
          <p:nvPr/>
        </p:nvGraphicFramePr>
        <p:xfrm>
          <a:off x="708000" y="2497425"/>
          <a:ext cx="3000000" cy="3000000"/>
        </p:xfrm>
        <a:graphic>
          <a:graphicData uri="http://schemas.openxmlformats.org/drawingml/2006/table">
            <a:tbl>
              <a:tblPr>
                <a:noFill/>
                <a:tableStyleId>{F560232D-23C3-47DF-8A29-70CF11C27709}</a:tableStyleId>
              </a:tblPr>
              <a:tblGrid>
                <a:gridCol w="966000"/>
                <a:gridCol w="966000"/>
                <a:gridCol w="966000"/>
                <a:gridCol w="966000"/>
                <a:gridCol w="966000"/>
                <a:gridCol w="966000"/>
                <a:gridCol w="966000"/>
                <a:gridCol w="966000"/>
              </a:tblGrid>
              <a:tr h="699000">
                <a:tc>
                  <a:txBody>
                    <a:bodyPr>
                      <a:noAutofit/>
                    </a:bodyPr>
                    <a:lstStyle/>
                    <a:p>
                      <a:pPr indent="0" lvl="0" marL="0" rtl="0" algn="ctr">
                        <a:spcBef>
                          <a:spcPts val="0"/>
                        </a:spcBef>
                        <a:spcAft>
                          <a:spcPts val="0"/>
                        </a:spcAft>
                        <a:buNone/>
                      </a:pPr>
                      <a:r>
                        <a:rPr lang="en" sz="2400">
                          <a:solidFill>
                            <a:schemeClr val="lt2"/>
                          </a:solidFill>
                        </a:rPr>
                        <a:t>-2</a:t>
                      </a:r>
                      <a:endParaRPr sz="2400">
                        <a:solidFill>
                          <a:schemeClr val="lt2"/>
                        </a:solidFill>
                      </a:endParaRPr>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lang="en" sz="2400">
                          <a:solidFill>
                            <a:schemeClr val="lt2"/>
                          </a:solidFill>
                        </a:rPr>
                        <a:t>-5</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chemeClr val="lt2"/>
                          </a:solidFill>
                        </a:rPr>
                        <a:t>6</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chemeClr val="lt2"/>
                          </a:solidFill>
                        </a:rPr>
                        <a:t>4</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chemeClr val="lt2"/>
                          </a:solidFill>
                        </a:rPr>
                        <a:t>1</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chemeClr val="lt2"/>
                          </a:solidFill>
                        </a:rPr>
                        <a:t>2</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280" name="Google Shape;280;p29"/>
          <p:cNvSpPr txBox="1"/>
          <p:nvPr/>
        </p:nvSpPr>
        <p:spPr>
          <a:xfrm>
            <a:off x="104547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281" name="Google Shape;281;p29"/>
          <p:cNvSpPr txBox="1"/>
          <p:nvPr/>
        </p:nvSpPr>
        <p:spPr>
          <a:xfrm>
            <a:off x="199890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282" name="Google Shape;282;p29"/>
          <p:cNvSpPr txBox="1"/>
          <p:nvPr/>
        </p:nvSpPr>
        <p:spPr>
          <a:xfrm>
            <a:off x="295232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283" name="Google Shape;283;p29"/>
          <p:cNvSpPr txBox="1"/>
          <p:nvPr/>
        </p:nvSpPr>
        <p:spPr>
          <a:xfrm>
            <a:off x="390575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284" name="Google Shape;284;p29"/>
          <p:cNvSpPr txBox="1"/>
          <p:nvPr/>
        </p:nvSpPr>
        <p:spPr>
          <a:xfrm>
            <a:off x="485917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285" name="Google Shape;285;p29"/>
          <p:cNvSpPr txBox="1"/>
          <p:nvPr/>
        </p:nvSpPr>
        <p:spPr>
          <a:xfrm>
            <a:off x="581260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286" name="Google Shape;286;p29"/>
          <p:cNvSpPr txBox="1"/>
          <p:nvPr/>
        </p:nvSpPr>
        <p:spPr>
          <a:xfrm>
            <a:off x="676602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6</a:t>
            </a:r>
            <a:endParaRPr sz="1800">
              <a:solidFill>
                <a:schemeClr val="lt2"/>
              </a:solidFill>
            </a:endParaRPr>
          </a:p>
        </p:txBody>
      </p:sp>
      <p:sp>
        <p:nvSpPr>
          <p:cNvPr id="287" name="Google Shape;287;p29"/>
          <p:cNvSpPr txBox="1"/>
          <p:nvPr/>
        </p:nvSpPr>
        <p:spPr>
          <a:xfrm>
            <a:off x="771945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7</a:t>
            </a:r>
            <a:endParaRPr sz="1800">
              <a:solidFill>
                <a:schemeClr val="lt2"/>
              </a:solidFill>
            </a:endParaRPr>
          </a:p>
        </p:txBody>
      </p:sp>
      <p:sp>
        <p:nvSpPr>
          <p:cNvPr id="288" name="Google Shape;288;p29"/>
          <p:cNvSpPr txBox="1"/>
          <p:nvPr/>
        </p:nvSpPr>
        <p:spPr>
          <a:xfrm>
            <a:off x="1576050" y="3940650"/>
            <a:ext cx="5991900" cy="6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lt2"/>
                </a:solidFill>
                <a:latin typeface="Courier New"/>
                <a:ea typeface="Courier New"/>
                <a:cs typeface="Courier New"/>
                <a:sym typeface="Courier New"/>
              </a:rPr>
              <a:t>mem[n] = max(mem[n-1] + a[n], a[n])</a:t>
            </a:r>
            <a:endParaRPr b="1" sz="1800">
              <a:solidFill>
                <a:schemeClr val="lt2"/>
              </a:solidFill>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Maximum subarray problem</a:t>
            </a:r>
            <a:endParaRPr/>
          </a:p>
          <a:p>
            <a:pPr indent="0" lvl="0" marL="0" rtl="0" algn="l">
              <a:spcBef>
                <a:spcPts val="0"/>
              </a:spcBef>
              <a:spcAft>
                <a:spcPts val="0"/>
              </a:spcAft>
              <a:buNone/>
            </a:pPr>
            <a:r>
              <a:t/>
            </a:r>
            <a:endParaRPr/>
          </a:p>
        </p:txBody>
      </p:sp>
      <p:sp>
        <p:nvSpPr>
          <p:cNvPr id="294" name="Google Shape;294;p30"/>
          <p:cNvSpPr txBox="1"/>
          <p:nvPr/>
        </p:nvSpPr>
        <p:spPr>
          <a:xfrm>
            <a:off x="1576050" y="1113100"/>
            <a:ext cx="5991900" cy="6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999999"/>
                </a:solidFill>
              </a:rPr>
              <a:t>[-2, -5, 6, -2, -3, 1, 5, -6]</a:t>
            </a:r>
            <a:endParaRPr sz="3000">
              <a:solidFill>
                <a:srgbClr val="999999"/>
              </a:solidFill>
            </a:endParaRPr>
          </a:p>
        </p:txBody>
      </p:sp>
      <p:graphicFrame>
        <p:nvGraphicFramePr>
          <p:cNvPr id="295" name="Google Shape;295;p30"/>
          <p:cNvGraphicFramePr/>
          <p:nvPr/>
        </p:nvGraphicFramePr>
        <p:xfrm>
          <a:off x="708000" y="2497425"/>
          <a:ext cx="3000000" cy="3000000"/>
        </p:xfrm>
        <a:graphic>
          <a:graphicData uri="http://schemas.openxmlformats.org/drawingml/2006/table">
            <a:tbl>
              <a:tblPr>
                <a:noFill/>
                <a:tableStyleId>{F560232D-23C3-47DF-8A29-70CF11C27709}</a:tableStyleId>
              </a:tblPr>
              <a:tblGrid>
                <a:gridCol w="966000"/>
                <a:gridCol w="966000"/>
                <a:gridCol w="966000"/>
                <a:gridCol w="966000"/>
                <a:gridCol w="966000"/>
                <a:gridCol w="966000"/>
                <a:gridCol w="966000"/>
                <a:gridCol w="966000"/>
              </a:tblGrid>
              <a:tr h="699000">
                <a:tc>
                  <a:txBody>
                    <a:bodyPr>
                      <a:noAutofit/>
                    </a:bodyPr>
                    <a:lstStyle/>
                    <a:p>
                      <a:pPr indent="0" lvl="0" marL="0" rtl="0" algn="ctr">
                        <a:spcBef>
                          <a:spcPts val="0"/>
                        </a:spcBef>
                        <a:spcAft>
                          <a:spcPts val="0"/>
                        </a:spcAft>
                        <a:buNone/>
                      </a:pPr>
                      <a:r>
                        <a:rPr lang="en" sz="2400">
                          <a:solidFill>
                            <a:schemeClr val="lt2"/>
                          </a:solidFill>
                        </a:rPr>
                        <a:t>-2</a:t>
                      </a:r>
                      <a:endParaRPr sz="2400">
                        <a:solidFill>
                          <a:schemeClr val="lt2"/>
                        </a:solidFill>
                      </a:endParaRPr>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lang="en" sz="2400">
                          <a:solidFill>
                            <a:schemeClr val="lt2"/>
                          </a:solidFill>
                        </a:rPr>
                        <a:t>-5</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chemeClr val="lt2"/>
                          </a:solidFill>
                        </a:rPr>
                        <a:t>6</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chemeClr val="lt2"/>
                          </a:solidFill>
                        </a:rPr>
                        <a:t>4</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chemeClr val="lt2"/>
                          </a:solidFill>
                        </a:rPr>
                        <a:t>1</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chemeClr val="lt2"/>
                          </a:solidFill>
                        </a:rPr>
                        <a:t>2</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chemeClr val="lt2"/>
                          </a:solidFill>
                        </a:rPr>
                        <a:t>7</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296" name="Google Shape;296;p30"/>
          <p:cNvSpPr txBox="1"/>
          <p:nvPr/>
        </p:nvSpPr>
        <p:spPr>
          <a:xfrm>
            <a:off x="104547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297" name="Google Shape;297;p30"/>
          <p:cNvSpPr txBox="1"/>
          <p:nvPr/>
        </p:nvSpPr>
        <p:spPr>
          <a:xfrm>
            <a:off x="199890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298" name="Google Shape;298;p30"/>
          <p:cNvSpPr txBox="1"/>
          <p:nvPr/>
        </p:nvSpPr>
        <p:spPr>
          <a:xfrm>
            <a:off x="295232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299" name="Google Shape;299;p30"/>
          <p:cNvSpPr txBox="1"/>
          <p:nvPr/>
        </p:nvSpPr>
        <p:spPr>
          <a:xfrm>
            <a:off x="390575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300" name="Google Shape;300;p30"/>
          <p:cNvSpPr txBox="1"/>
          <p:nvPr/>
        </p:nvSpPr>
        <p:spPr>
          <a:xfrm>
            <a:off x="485917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301" name="Google Shape;301;p30"/>
          <p:cNvSpPr txBox="1"/>
          <p:nvPr/>
        </p:nvSpPr>
        <p:spPr>
          <a:xfrm>
            <a:off x="581260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302" name="Google Shape;302;p30"/>
          <p:cNvSpPr txBox="1"/>
          <p:nvPr/>
        </p:nvSpPr>
        <p:spPr>
          <a:xfrm>
            <a:off x="676602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6</a:t>
            </a:r>
            <a:endParaRPr sz="1800">
              <a:solidFill>
                <a:schemeClr val="lt2"/>
              </a:solidFill>
            </a:endParaRPr>
          </a:p>
        </p:txBody>
      </p:sp>
      <p:sp>
        <p:nvSpPr>
          <p:cNvPr id="303" name="Google Shape;303;p30"/>
          <p:cNvSpPr txBox="1"/>
          <p:nvPr/>
        </p:nvSpPr>
        <p:spPr>
          <a:xfrm>
            <a:off x="771945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7</a:t>
            </a:r>
            <a:endParaRPr sz="1800">
              <a:solidFill>
                <a:schemeClr val="lt2"/>
              </a:solidFill>
            </a:endParaRPr>
          </a:p>
        </p:txBody>
      </p:sp>
      <p:sp>
        <p:nvSpPr>
          <p:cNvPr id="304" name="Google Shape;304;p30"/>
          <p:cNvSpPr txBox="1"/>
          <p:nvPr/>
        </p:nvSpPr>
        <p:spPr>
          <a:xfrm>
            <a:off x="1576050" y="3940650"/>
            <a:ext cx="5991900" cy="6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lt2"/>
                </a:solidFill>
                <a:latin typeface="Courier New"/>
                <a:ea typeface="Courier New"/>
                <a:cs typeface="Courier New"/>
                <a:sym typeface="Courier New"/>
              </a:rPr>
              <a:t>mem[n] = max(mem[n-1] + a[n], a[n])</a:t>
            </a:r>
            <a:endParaRPr b="1" sz="1800">
              <a:solidFill>
                <a:schemeClr val="lt2"/>
              </a:solidFill>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Maximum subarray problem</a:t>
            </a:r>
            <a:endParaRPr/>
          </a:p>
          <a:p>
            <a:pPr indent="0" lvl="0" marL="0" rtl="0" algn="l">
              <a:spcBef>
                <a:spcPts val="0"/>
              </a:spcBef>
              <a:spcAft>
                <a:spcPts val="0"/>
              </a:spcAft>
              <a:buNone/>
            </a:pPr>
            <a:r>
              <a:t/>
            </a:r>
            <a:endParaRPr/>
          </a:p>
        </p:txBody>
      </p:sp>
      <p:sp>
        <p:nvSpPr>
          <p:cNvPr id="310" name="Google Shape;310;p31"/>
          <p:cNvSpPr txBox="1"/>
          <p:nvPr/>
        </p:nvSpPr>
        <p:spPr>
          <a:xfrm>
            <a:off x="1576050" y="1113100"/>
            <a:ext cx="5991900" cy="6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999999"/>
                </a:solidFill>
              </a:rPr>
              <a:t>[-2, -5, 6, -2, -3, 1, 5, </a:t>
            </a:r>
            <a:r>
              <a:rPr lang="en" sz="3000">
                <a:solidFill>
                  <a:srgbClr val="FF0000"/>
                </a:solidFill>
              </a:rPr>
              <a:t>-6</a:t>
            </a:r>
            <a:r>
              <a:rPr lang="en" sz="3000">
                <a:solidFill>
                  <a:srgbClr val="999999"/>
                </a:solidFill>
              </a:rPr>
              <a:t>]</a:t>
            </a:r>
            <a:endParaRPr sz="3000">
              <a:solidFill>
                <a:srgbClr val="999999"/>
              </a:solidFill>
            </a:endParaRPr>
          </a:p>
        </p:txBody>
      </p:sp>
      <p:graphicFrame>
        <p:nvGraphicFramePr>
          <p:cNvPr id="311" name="Google Shape;311;p31"/>
          <p:cNvGraphicFramePr/>
          <p:nvPr/>
        </p:nvGraphicFramePr>
        <p:xfrm>
          <a:off x="708000" y="2497425"/>
          <a:ext cx="3000000" cy="3000000"/>
        </p:xfrm>
        <a:graphic>
          <a:graphicData uri="http://schemas.openxmlformats.org/drawingml/2006/table">
            <a:tbl>
              <a:tblPr>
                <a:noFill/>
                <a:tableStyleId>{F560232D-23C3-47DF-8A29-70CF11C27709}</a:tableStyleId>
              </a:tblPr>
              <a:tblGrid>
                <a:gridCol w="966000"/>
                <a:gridCol w="966000"/>
                <a:gridCol w="966000"/>
                <a:gridCol w="966000"/>
                <a:gridCol w="966000"/>
                <a:gridCol w="966000"/>
                <a:gridCol w="966000"/>
                <a:gridCol w="966000"/>
              </a:tblGrid>
              <a:tr h="699000">
                <a:tc>
                  <a:txBody>
                    <a:bodyPr>
                      <a:noAutofit/>
                    </a:bodyPr>
                    <a:lstStyle/>
                    <a:p>
                      <a:pPr indent="0" lvl="0" marL="0" rtl="0" algn="ctr">
                        <a:spcBef>
                          <a:spcPts val="0"/>
                        </a:spcBef>
                        <a:spcAft>
                          <a:spcPts val="0"/>
                        </a:spcAft>
                        <a:buNone/>
                      </a:pPr>
                      <a:r>
                        <a:rPr lang="en" sz="2400">
                          <a:solidFill>
                            <a:schemeClr val="lt2"/>
                          </a:solidFill>
                        </a:rPr>
                        <a:t>-2</a:t>
                      </a:r>
                      <a:endParaRPr sz="2400">
                        <a:solidFill>
                          <a:schemeClr val="lt2"/>
                        </a:solidFill>
                      </a:endParaRPr>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lang="en" sz="2400">
                          <a:solidFill>
                            <a:schemeClr val="lt2"/>
                          </a:solidFill>
                        </a:rPr>
                        <a:t>-5</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chemeClr val="lt2"/>
                          </a:solidFill>
                        </a:rPr>
                        <a:t>6</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chemeClr val="lt2"/>
                          </a:solidFill>
                        </a:rPr>
                        <a:t>4</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chemeClr val="lt2"/>
                          </a:solidFill>
                        </a:rPr>
                        <a:t>1</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chemeClr val="lt2"/>
                          </a:solidFill>
                        </a:rPr>
                        <a:t>2</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chemeClr val="lt2"/>
                          </a:solidFill>
                        </a:rPr>
                        <a:t>7</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312" name="Google Shape;312;p31"/>
          <p:cNvSpPr txBox="1"/>
          <p:nvPr/>
        </p:nvSpPr>
        <p:spPr>
          <a:xfrm>
            <a:off x="104547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313" name="Google Shape;313;p31"/>
          <p:cNvSpPr txBox="1"/>
          <p:nvPr/>
        </p:nvSpPr>
        <p:spPr>
          <a:xfrm>
            <a:off x="199890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314" name="Google Shape;314;p31"/>
          <p:cNvSpPr txBox="1"/>
          <p:nvPr/>
        </p:nvSpPr>
        <p:spPr>
          <a:xfrm>
            <a:off x="295232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315" name="Google Shape;315;p31"/>
          <p:cNvSpPr txBox="1"/>
          <p:nvPr/>
        </p:nvSpPr>
        <p:spPr>
          <a:xfrm>
            <a:off x="390575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316" name="Google Shape;316;p31"/>
          <p:cNvSpPr txBox="1"/>
          <p:nvPr/>
        </p:nvSpPr>
        <p:spPr>
          <a:xfrm>
            <a:off x="485917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317" name="Google Shape;317;p31"/>
          <p:cNvSpPr txBox="1"/>
          <p:nvPr/>
        </p:nvSpPr>
        <p:spPr>
          <a:xfrm>
            <a:off x="581260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318" name="Google Shape;318;p31"/>
          <p:cNvSpPr txBox="1"/>
          <p:nvPr/>
        </p:nvSpPr>
        <p:spPr>
          <a:xfrm>
            <a:off x="676602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6</a:t>
            </a:r>
            <a:endParaRPr sz="1800">
              <a:solidFill>
                <a:schemeClr val="lt2"/>
              </a:solidFill>
            </a:endParaRPr>
          </a:p>
        </p:txBody>
      </p:sp>
      <p:sp>
        <p:nvSpPr>
          <p:cNvPr id="319" name="Google Shape;319;p31"/>
          <p:cNvSpPr txBox="1"/>
          <p:nvPr/>
        </p:nvSpPr>
        <p:spPr>
          <a:xfrm>
            <a:off x="771945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7</a:t>
            </a:r>
            <a:endParaRPr sz="1800">
              <a:solidFill>
                <a:schemeClr val="lt2"/>
              </a:solidFill>
            </a:endParaRPr>
          </a:p>
        </p:txBody>
      </p:sp>
      <p:sp>
        <p:nvSpPr>
          <p:cNvPr id="320" name="Google Shape;320;p31"/>
          <p:cNvSpPr txBox="1"/>
          <p:nvPr/>
        </p:nvSpPr>
        <p:spPr>
          <a:xfrm>
            <a:off x="1576050" y="3940650"/>
            <a:ext cx="5991900" cy="6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lt2"/>
                </a:solidFill>
                <a:latin typeface="Courier New"/>
                <a:ea typeface="Courier New"/>
                <a:cs typeface="Courier New"/>
                <a:sym typeface="Courier New"/>
              </a:rPr>
              <a:t>mem[n] = max(mem[n-1] + a[n], a[n])</a:t>
            </a:r>
            <a:endParaRPr b="1" sz="1800">
              <a:solidFill>
                <a:schemeClr val="lt2"/>
              </a:solidFill>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Maximum subarray problem</a:t>
            </a:r>
            <a:endParaRPr/>
          </a:p>
        </p:txBody>
      </p:sp>
      <p:sp>
        <p:nvSpPr>
          <p:cNvPr id="60" name="Google Shape;60;p14"/>
          <p:cNvSpPr txBox="1"/>
          <p:nvPr>
            <p:ph idx="1" type="body"/>
          </p:nvPr>
        </p:nvSpPr>
        <p:spPr>
          <a:xfrm>
            <a:off x="311700" y="1152475"/>
            <a:ext cx="8520600" cy="851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Given: Array </a:t>
            </a:r>
            <a:r>
              <a:rPr i="1" lang="en"/>
              <a:t>a</a:t>
            </a:r>
            <a:r>
              <a:rPr lang="en"/>
              <a:t> containing integers [</a:t>
            </a:r>
            <a:r>
              <a:rPr i="1" lang="en"/>
              <a:t>x</a:t>
            </a:r>
            <a:r>
              <a:rPr baseline="-25000" i="1" lang="en"/>
              <a:t>1</a:t>
            </a:r>
            <a:r>
              <a:rPr lang="en"/>
              <a:t>, …, </a:t>
            </a:r>
            <a:r>
              <a:rPr i="1" lang="en"/>
              <a:t>x</a:t>
            </a:r>
            <a:r>
              <a:rPr baseline="-25000" i="1" lang="en"/>
              <a:t>n</a:t>
            </a:r>
            <a:r>
              <a:rPr lang="en"/>
              <a:t>]</a:t>
            </a:r>
            <a:endParaRPr/>
          </a:p>
          <a:p>
            <a:pPr indent="-342900" lvl="0" marL="457200" rtl="0" algn="l">
              <a:spcBef>
                <a:spcPts val="0"/>
              </a:spcBef>
              <a:spcAft>
                <a:spcPts val="0"/>
              </a:spcAft>
              <a:buSzPts val="1800"/>
              <a:buChar char="●"/>
            </a:pPr>
            <a:r>
              <a:rPr lang="en"/>
              <a:t>Find: integers </a:t>
            </a:r>
            <a:r>
              <a:rPr i="1" lang="en"/>
              <a:t>i, j</a:t>
            </a:r>
            <a:r>
              <a:rPr lang="en"/>
              <a:t> such that </a:t>
            </a:r>
            <a:r>
              <a:rPr i="1" lang="en"/>
              <a:t>1 ≤ i ≤ j ≤ n </a:t>
            </a:r>
            <a:r>
              <a:rPr lang="en"/>
              <a:t>and</a:t>
            </a:r>
            <a:endParaRPr/>
          </a:p>
        </p:txBody>
      </p:sp>
      <p:grpSp>
        <p:nvGrpSpPr>
          <p:cNvPr id="61" name="Google Shape;61;p14"/>
          <p:cNvGrpSpPr/>
          <p:nvPr/>
        </p:nvGrpSpPr>
        <p:grpSpPr>
          <a:xfrm>
            <a:off x="1778875" y="2004100"/>
            <a:ext cx="1293186" cy="1376700"/>
            <a:chOff x="1778875" y="2004100"/>
            <a:chExt cx="1293186" cy="1376700"/>
          </a:xfrm>
        </p:grpSpPr>
        <p:sp>
          <p:nvSpPr>
            <p:cNvPr id="62" name="Google Shape;62;p14"/>
            <p:cNvSpPr txBox="1"/>
            <p:nvPr/>
          </p:nvSpPr>
          <p:spPr>
            <a:xfrm>
              <a:off x="1778875" y="2101350"/>
              <a:ext cx="977700" cy="11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0">
                  <a:solidFill>
                    <a:schemeClr val="lt2"/>
                  </a:solidFill>
                </a:rPr>
                <a:t>∑</a:t>
              </a:r>
              <a:endParaRPr sz="6000">
                <a:solidFill>
                  <a:schemeClr val="lt2"/>
                </a:solidFill>
              </a:endParaRPr>
            </a:p>
          </p:txBody>
        </p:sp>
        <p:sp>
          <p:nvSpPr>
            <p:cNvPr id="63" name="Google Shape;63;p14"/>
            <p:cNvSpPr txBox="1"/>
            <p:nvPr/>
          </p:nvSpPr>
          <p:spPr>
            <a:xfrm>
              <a:off x="1865461" y="3037600"/>
              <a:ext cx="603300" cy="34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chemeClr val="lt2"/>
                  </a:solidFill>
                </a:rPr>
                <a:t>t = i</a:t>
              </a:r>
              <a:endParaRPr i="1">
                <a:solidFill>
                  <a:schemeClr val="lt2"/>
                </a:solidFill>
              </a:endParaRPr>
            </a:p>
          </p:txBody>
        </p:sp>
        <p:sp>
          <p:nvSpPr>
            <p:cNvPr id="64" name="Google Shape;64;p14"/>
            <p:cNvSpPr txBox="1"/>
            <p:nvPr/>
          </p:nvSpPr>
          <p:spPr>
            <a:xfrm>
              <a:off x="2090875" y="2004100"/>
              <a:ext cx="353700" cy="34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chemeClr val="lt2"/>
                  </a:solidFill>
                </a:rPr>
                <a:t>j</a:t>
              </a:r>
              <a:endParaRPr i="1">
                <a:solidFill>
                  <a:schemeClr val="lt2"/>
                </a:solidFill>
              </a:endParaRPr>
            </a:p>
          </p:txBody>
        </p:sp>
        <p:sp>
          <p:nvSpPr>
            <p:cNvPr id="65" name="Google Shape;65;p14"/>
            <p:cNvSpPr txBox="1"/>
            <p:nvPr/>
          </p:nvSpPr>
          <p:spPr>
            <a:xfrm>
              <a:off x="2468761" y="2495550"/>
              <a:ext cx="603300" cy="34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x</a:t>
              </a:r>
              <a:r>
                <a:rPr baseline="-25000" i="1" lang="en" sz="1800">
                  <a:solidFill>
                    <a:schemeClr val="lt2"/>
                  </a:solidFill>
                </a:rPr>
                <a:t>t</a:t>
              </a:r>
              <a:endParaRPr i="1" sz="1800">
                <a:solidFill>
                  <a:schemeClr val="lt2"/>
                </a:solidFill>
              </a:endParaRPr>
            </a:p>
          </p:txBody>
        </p:sp>
      </p:grpSp>
      <p:sp>
        <p:nvSpPr>
          <p:cNvPr id="66" name="Google Shape;66;p14"/>
          <p:cNvSpPr txBox="1"/>
          <p:nvPr/>
        </p:nvSpPr>
        <p:spPr>
          <a:xfrm>
            <a:off x="3682550" y="2571750"/>
            <a:ext cx="1175400" cy="4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is maximal</a:t>
            </a:r>
            <a:endParaRPr>
              <a:solidFill>
                <a:schemeClr val="lt2"/>
              </a:solidFill>
            </a:endParaRPr>
          </a:p>
        </p:txBody>
      </p:sp>
      <p:sp>
        <p:nvSpPr>
          <p:cNvPr id="67" name="Google Shape;67;p14"/>
          <p:cNvSpPr txBox="1"/>
          <p:nvPr>
            <p:ph idx="1" type="body"/>
          </p:nvPr>
        </p:nvSpPr>
        <p:spPr>
          <a:xfrm>
            <a:off x="311700" y="3574025"/>
            <a:ext cx="8520600" cy="851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Brute force: try all (</a:t>
            </a:r>
            <a:r>
              <a:rPr i="1" lang="en"/>
              <a:t>i, j</a:t>
            </a:r>
            <a:r>
              <a:rPr lang="en"/>
              <a:t>) pairs (where </a:t>
            </a:r>
            <a:r>
              <a:rPr i="1" lang="en"/>
              <a:t>i ≤ j)</a:t>
            </a:r>
            <a:endParaRPr i="1"/>
          </a:p>
          <a:p>
            <a:pPr indent="-317500" lvl="1" marL="914400" rtl="0" algn="l">
              <a:spcBef>
                <a:spcPts val="0"/>
              </a:spcBef>
              <a:spcAft>
                <a:spcPts val="0"/>
              </a:spcAft>
              <a:buSzPts val="1400"/>
              <a:buChar char="○"/>
            </a:pPr>
            <a:r>
              <a:rPr lang="en"/>
              <a:t>Runtime complexity: </a:t>
            </a:r>
            <a:r>
              <a:rPr i="1" lang="en"/>
              <a:t>O(n</a:t>
            </a:r>
            <a:r>
              <a:rPr baseline="30000" i="1" lang="en"/>
              <a:t>3</a:t>
            </a:r>
            <a:r>
              <a:rPr i="1" lang="en"/>
              <a:t>)</a:t>
            </a:r>
            <a:endParaRPr i="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Maximum subarray problem</a:t>
            </a:r>
            <a:endParaRPr/>
          </a:p>
          <a:p>
            <a:pPr indent="0" lvl="0" marL="0" rtl="0" algn="l">
              <a:spcBef>
                <a:spcPts val="0"/>
              </a:spcBef>
              <a:spcAft>
                <a:spcPts val="0"/>
              </a:spcAft>
              <a:buNone/>
            </a:pPr>
            <a:r>
              <a:t/>
            </a:r>
            <a:endParaRPr/>
          </a:p>
        </p:txBody>
      </p:sp>
      <p:sp>
        <p:nvSpPr>
          <p:cNvPr id="326" name="Google Shape;326;p32"/>
          <p:cNvSpPr txBox="1"/>
          <p:nvPr/>
        </p:nvSpPr>
        <p:spPr>
          <a:xfrm>
            <a:off x="1576050" y="1113100"/>
            <a:ext cx="5991900" cy="6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999999"/>
                </a:solidFill>
              </a:rPr>
              <a:t>[-2, -5, 6, -2, -3, 1, 5, -6]</a:t>
            </a:r>
            <a:endParaRPr sz="3000">
              <a:solidFill>
                <a:srgbClr val="999999"/>
              </a:solidFill>
            </a:endParaRPr>
          </a:p>
        </p:txBody>
      </p:sp>
      <p:graphicFrame>
        <p:nvGraphicFramePr>
          <p:cNvPr id="327" name="Google Shape;327;p32"/>
          <p:cNvGraphicFramePr/>
          <p:nvPr/>
        </p:nvGraphicFramePr>
        <p:xfrm>
          <a:off x="708000" y="2497425"/>
          <a:ext cx="3000000" cy="3000000"/>
        </p:xfrm>
        <a:graphic>
          <a:graphicData uri="http://schemas.openxmlformats.org/drawingml/2006/table">
            <a:tbl>
              <a:tblPr>
                <a:noFill/>
                <a:tableStyleId>{F560232D-23C3-47DF-8A29-70CF11C27709}</a:tableStyleId>
              </a:tblPr>
              <a:tblGrid>
                <a:gridCol w="966000"/>
                <a:gridCol w="966000"/>
                <a:gridCol w="966000"/>
                <a:gridCol w="966000"/>
                <a:gridCol w="966000"/>
                <a:gridCol w="966000"/>
                <a:gridCol w="966000"/>
                <a:gridCol w="966000"/>
              </a:tblGrid>
              <a:tr h="699000">
                <a:tc>
                  <a:txBody>
                    <a:bodyPr>
                      <a:noAutofit/>
                    </a:bodyPr>
                    <a:lstStyle/>
                    <a:p>
                      <a:pPr indent="0" lvl="0" marL="0" rtl="0" algn="ctr">
                        <a:spcBef>
                          <a:spcPts val="0"/>
                        </a:spcBef>
                        <a:spcAft>
                          <a:spcPts val="0"/>
                        </a:spcAft>
                        <a:buNone/>
                      </a:pPr>
                      <a:r>
                        <a:rPr lang="en" sz="2400">
                          <a:solidFill>
                            <a:schemeClr val="lt2"/>
                          </a:solidFill>
                        </a:rPr>
                        <a:t>-2</a:t>
                      </a:r>
                      <a:endParaRPr sz="2400">
                        <a:solidFill>
                          <a:schemeClr val="lt2"/>
                        </a:solidFill>
                      </a:endParaRPr>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lang="en" sz="2400">
                          <a:solidFill>
                            <a:schemeClr val="lt2"/>
                          </a:solidFill>
                        </a:rPr>
                        <a:t>-5</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chemeClr val="lt2"/>
                          </a:solidFill>
                        </a:rPr>
                        <a:t>6</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chemeClr val="lt2"/>
                          </a:solidFill>
                        </a:rPr>
                        <a:t>4</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chemeClr val="lt2"/>
                          </a:solidFill>
                        </a:rPr>
                        <a:t>1</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chemeClr val="lt2"/>
                          </a:solidFill>
                        </a:rPr>
                        <a:t>2</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chemeClr val="lt2"/>
                          </a:solidFill>
                        </a:rPr>
                        <a:t>7</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chemeClr val="lt2"/>
                          </a:solidFill>
                        </a:rPr>
                        <a:t>1</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328" name="Google Shape;328;p32"/>
          <p:cNvSpPr txBox="1"/>
          <p:nvPr/>
        </p:nvSpPr>
        <p:spPr>
          <a:xfrm>
            <a:off x="104547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329" name="Google Shape;329;p32"/>
          <p:cNvSpPr txBox="1"/>
          <p:nvPr/>
        </p:nvSpPr>
        <p:spPr>
          <a:xfrm>
            <a:off x="199890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330" name="Google Shape;330;p32"/>
          <p:cNvSpPr txBox="1"/>
          <p:nvPr/>
        </p:nvSpPr>
        <p:spPr>
          <a:xfrm>
            <a:off x="295232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331" name="Google Shape;331;p32"/>
          <p:cNvSpPr txBox="1"/>
          <p:nvPr/>
        </p:nvSpPr>
        <p:spPr>
          <a:xfrm>
            <a:off x="390575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332" name="Google Shape;332;p32"/>
          <p:cNvSpPr txBox="1"/>
          <p:nvPr/>
        </p:nvSpPr>
        <p:spPr>
          <a:xfrm>
            <a:off x="485917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333" name="Google Shape;333;p32"/>
          <p:cNvSpPr txBox="1"/>
          <p:nvPr/>
        </p:nvSpPr>
        <p:spPr>
          <a:xfrm>
            <a:off x="581260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334" name="Google Shape;334;p32"/>
          <p:cNvSpPr txBox="1"/>
          <p:nvPr/>
        </p:nvSpPr>
        <p:spPr>
          <a:xfrm>
            <a:off x="676602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6</a:t>
            </a:r>
            <a:endParaRPr sz="1800">
              <a:solidFill>
                <a:schemeClr val="lt2"/>
              </a:solidFill>
            </a:endParaRPr>
          </a:p>
        </p:txBody>
      </p:sp>
      <p:sp>
        <p:nvSpPr>
          <p:cNvPr id="335" name="Google Shape;335;p32"/>
          <p:cNvSpPr txBox="1"/>
          <p:nvPr/>
        </p:nvSpPr>
        <p:spPr>
          <a:xfrm>
            <a:off x="771945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7</a:t>
            </a:r>
            <a:endParaRPr sz="1800">
              <a:solidFill>
                <a:schemeClr val="lt2"/>
              </a:solidFill>
            </a:endParaRPr>
          </a:p>
        </p:txBody>
      </p:sp>
      <p:sp>
        <p:nvSpPr>
          <p:cNvPr id="336" name="Google Shape;336;p32"/>
          <p:cNvSpPr txBox="1"/>
          <p:nvPr/>
        </p:nvSpPr>
        <p:spPr>
          <a:xfrm>
            <a:off x="1576050" y="3940650"/>
            <a:ext cx="5991900" cy="6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lt2"/>
                </a:solidFill>
                <a:latin typeface="Courier New"/>
                <a:ea typeface="Courier New"/>
                <a:cs typeface="Courier New"/>
                <a:sym typeface="Courier New"/>
              </a:rPr>
              <a:t>mem[n] = max(mem[n-1] + a[n], a[n])</a:t>
            </a:r>
            <a:endParaRPr b="1" sz="1800">
              <a:solidFill>
                <a:schemeClr val="lt2"/>
              </a:solidFill>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Maximum subarray problem</a:t>
            </a:r>
            <a:endParaRPr/>
          </a:p>
          <a:p>
            <a:pPr indent="0" lvl="0" marL="0" rtl="0" algn="l">
              <a:spcBef>
                <a:spcPts val="0"/>
              </a:spcBef>
              <a:spcAft>
                <a:spcPts val="0"/>
              </a:spcAft>
              <a:buNone/>
            </a:pPr>
            <a:r>
              <a:t/>
            </a:r>
            <a:endParaRPr/>
          </a:p>
        </p:txBody>
      </p:sp>
      <p:sp>
        <p:nvSpPr>
          <p:cNvPr id="342" name="Google Shape;342;p33"/>
          <p:cNvSpPr txBox="1"/>
          <p:nvPr/>
        </p:nvSpPr>
        <p:spPr>
          <a:xfrm>
            <a:off x="1576050" y="1113100"/>
            <a:ext cx="5991900" cy="6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999999"/>
                </a:solidFill>
              </a:rPr>
              <a:t>[-2, -5, 6, -2, -3, 1, 5, -6]</a:t>
            </a:r>
            <a:endParaRPr sz="3000">
              <a:solidFill>
                <a:srgbClr val="999999"/>
              </a:solidFill>
            </a:endParaRPr>
          </a:p>
        </p:txBody>
      </p:sp>
      <p:graphicFrame>
        <p:nvGraphicFramePr>
          <p:cNvPr id="343" name="Google Shape;343;p33"/>
          <p:cNvGraphicFramePr/>
          <p:nvPr/>
        </p:nvGraphicFramePr>
        <p:xfrm>
          <a:off x="708000" y="2497425"/>
          <a:ext cx="3000000" cy="3000000"/>
        </p:xfrm>
        <a:graphic>
          <a:graphicData uri="http://schemas.openxmlformats.org/drawingml/2006/table">
            <a:tbl>
              <a:tblPr>
                <a:noFill/>
                <a:tableStyleId>{F560232D-23C3-47DF-8A29-70CF11C27709}</a:tableStyleId>
              </a:tblPr>
              <a:tblGrid>
                <a:gridCol w="966000"/>
                <a:gridCol w="966000"/>
                <a:gridCol w="966000"/>
                <a:gridCol w="966000"/>
                <a:gridCol w="966000"/>
                <a:gridCol w="966000"/>
                <a:gridCol w="966000"/>
                <a:gridCol w="966000"/>
              </a:tblGrid>
              <a:tr h="699000">
                <a:tc>
                  <a:txBody>
                    <a:bodyPr>
                      <a:noAutofit/>
                    </a:bodyPr>
                    <a:lstStyle/>
                    <a:p>
                      <a:pPr indent="0" lvl="0" marL="0" rtl="0" algn="ctr">
                        <a:spcBef>
                          <a:spcPts val="0"/>
                        </a:spcBef>
                        <a:spcAft>
                          <a:spcPts val="0"/>
                        </a:spcAft>
                        <a:buNone/>
                      </a:pPr>
                      <a:r>
                        <a:rPr lang="en" sz="2400">
                          <a:solidFill>
                            <a:schemeClr val="lt2"/>
                          </a:solidFill>
                        </a:rPr>
                        <a:t>-2</a:t>
                      </a:r>
                      <a:endParaRPr sz="2400">
                        <a:solidFill>
                          <a:schemeClr val="lt2"/>
                        </a:solidFill>
                      </a:endParaRPr>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lang="en" sz="2400">
                          <a:solidFill>
                            <a:schemeClr val="lt2"/>
                          </a:solidFill>
                        </a:rPr>
                        <a:t>-5</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chemeClr val="lt2"/>
                          </a:solidFill>
                        </a:rPr>
                        <a:t>6</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chemeClr val="lt2"/>
                          </a:solidFill>
                        </a:rPr>
                        <a:t>4</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chemeClr val="lt2"/>
                          </a:solidFill>
                        </a:rPr>
                        <a:t>1</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chemeClr val="lt2"/>
                          </a:solidFill>
                        </a:rPr>
                        <a:t>2</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rgbClr val="00FF00"/>
                          </a:solidFill>
                        </a:rPr>
                        <a:t>7</a:t>
                      </a:r>
                      <a:endParaRPr sz="2400">
                        <a:solidFill>
                          <a:srgbClr val="00FF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chemeClr val="lt2"/>
                          </a:solidFill>
                        </a:rPr>
                        <a:t>1</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344" name="Google Shape;344;p33"/>
          <p:cNvSpPr txBox="1"/>
          <p:nvPr/>
        </p:nvSpPr>
        <p:spPr>
          <a:xfrm>
            <a:off x="104547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345" name="Google Shape;345;p33"/>
          <p:cNvSpPr txBox="1"/>
          <p:nvPr/>
        </p:nvSpPr>
        <p:spPr>
          <a:xfrm>
            <a:off x="199890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346" name="Google Shape;346;p33"/>
          <p:cNvSpPr txBox="1"/>
          <p:nvPr/>
        </p:nvSpPr>
        <p:spPr>
          <a:xfrm>
            <a:off x="295232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347" name="Google Shape;347;p33"/>
          <p:cNvSpPr txBox="1"/>
          <p:nvPr/>
        </p:nvSpPr>
        <p:spPr>
          <a:xfrm>
            <a:off x="390575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348" name="Google Shape;348;p33"/>
          <p:cNvSpPr txBox="1"/>
          <p:nvPr/>
        </p:nvSpPr>
        <p:spPr>
          <a:xfrm>
            <a:off x="485917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349" name="Google Shape;349;p33"/>
          <p:cNvSpPr txBox="1"/>
          <p:nvPr/>
        </p:nvSpPr>
        <p:spPr>
          <a:xfrm>
            <a:off x="581260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350" name="Google Shape;350;p33"/>
          <p:cNvSpPr txBox="1"/>
          <p:nvPr/>
        </p:nvSpPr>
        <p:spPr>
          <a:xfrm>
            <a:off x="676602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6</a:t>
            </a:r>
            <a:endParaRPr sz="1800">
              <a:solidFill>
                <a:schemeClr val="lt2"/>
              </a:solidFill>
            </a:endParaRPr>
          </a:p>
        </p:txBody>
      </p:sp>
      <p:sp>
        <p:nvSpPr>
          <p:cNvPr id="351" name="Google Shape;351;p33"/>
          <p:cNvSpPr txBox="1"/>
          <p:nvPr/>
        </p:nvSpPr>
        <p:spPr>
          <a:xfrm>
            <a:off x="771945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7</a:t>
            </a:r>
            <a:endParaRPr sz="1800">
              <a:solidFill>
                <a:schemeClr val="lt2"/>
              </a:solidFill>
            </a:endParaRPr>
          </a:p>
        </p:txBody>
      </p:sp>
      <p:sp>
        <p:nvSpPr>
          <p:cNvPr id="352" name="Google Shape;352;p33"/>
          <p:cNvSpPr txBox="1"/>
          <p:nvPr/>
        </p:nvSpPr>
        <p:spPr>
          <a:xfrm>
            <a:off x="1576050" y="3940650"/>
            <a:ext cx="5991900" cy="6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lt2"/>
                </a:solidFill>
                <a:latin typeface="Courier New"/>
                <a:ea typeface="Courier New"/>
                <a:cs typeface="Courier New"/>
                <a:sym typeface="Courier New"/>
              </a:rPr>
              <a:t>mem[n] = max(mem[n-1] + a[n], a[n])</a:t>
            </a:r>
            <a:endParaRPr b="1" sz="1800">
              <a:solidFill>
                <a:schemeClr val="lt2"/>
              </a:solidFill>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Maximum subarray problem</a:t>
            </a:r>
            <a:endParaRPr/>
          </a:p>
          <a:p>
            <a:pPr indent="0" lvl="0" marL="0" rtl="0" algn="l">
              <a:spcBef>
                <a:spcPts val="0"/>
              </a:spcBef>
              <a:spcAft>
                <a:spcPts val="0"/>
              </a:spcAft>
              <a:buNone/>
            </a:pPr>
            <a:r>
              <a:t/>
            </a:r>
            <a:endParaRPr/>
          </a:p>
        </p:txBody>
      </p:sp>
      <p:sp>
        <p:nvSpPr>
          <p:cNvPr id="358" name="Google Shape;358;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def maximum_subarray(a):</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mem = [0 for x in range(len(a))]</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mem[0] = a[0]</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for i in range(1, len(a)):</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tmp = mem[i-1] + a[i]</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mem[i] = tmp if tmp &gt; a[i] else a[i]</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max_sum = mem[0]</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for i in range(1, len(a)):</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max_sum = mem[i] if mem[i] &gt; max_sum else max_sum</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return max_sum</a:t>
            </a:r>
            <a:endParaRPr>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8">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8">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Maximum subarray problem</a:t>
            </a:r>
            <a:endParaRPr/>
          </a:p>
          <a:p>
            <a:pPr indent="0" lvl="0" marL="0" rtl="0" algn="l">
              <a:spcBef>
                <a:spcPts val="0"/>
              </a:spcBef>
              <a:spcAft>
                <a:spcPts val="0"/>
              </a:spcAft>
              <a:buNone/>
            </a:pPr>
            <a:r>
              <a:t/>
            </a:r>
            <a:endParaRPr/>
          </a:p>
        </p:txBody>
      </p:sp>
      <p:sp>
        <p:nvSpPr>
          <p:cNvPr id="364" name="Google Shape;364;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Runtime analysis:</a:t>
            </a:r>
            <a:endParaRPr/>
          </a:p>
          <a:p>
            <a:pPr indent="-317500" lvl="1" marL="914400" rtl="0" algn="l">
              <a:lnSpc>
                <a:spcPct val="150000"/>
              </a:lnSpc>
              <a:spcBef>
                <a:spcPts val="0"/>
              </a:spcBef>
              <a:spcAft>
                <a:spcPts val="0"/>
              </a:spcAft>
              <a:buSzPts val="1400"/>
              <a:buChar char="○"/>
            </a:pPr>
            <a:r>
              <a:rPr lang="en"/>
              <a:t>Two passes through the list, so </a:t>
            </a:r>
            <a:r>
              <a:rPr i="1" lang="en"/>
              <a:t>O(n)</a:t>
            </a:r>
            <a:endParaRPr/>
          </a:p>
          <a:p>
            <a:pPr indent="-342900" lvl="0" marL="457200" rtl="0" algn="l">
              <a:lnSpc>
                <a:spcPct val="150000"/>
              </a:lnSpc>
              <a:spcBef>
                <a:spcPts val="0"/>
              </a:spcBef>
              <a:spcAft>
                <a:spcPts val="0"/>
              </a:spcAft>
              <a:buSzPts val="1800"/>
              <a:buChar char="●"/>
            </a:pPr>
            <a:r>
              <a:rPr lang="en"/>
              <a:t>Practical applications</a:t>
            </a:r>
            <a:endParaRPr/>
          </a:p>
          <a:p>
            <a:pPr indent="-317500" lvl="1" marL="914400" rtl="0" algn="l">
              <a:lnSpc>
                <a:spcPct val="150000"/>
              </a:lnSpc>
              <a:spcBef>
                <a:spcPts val="0"/>
              </a:spcBef>
              <a:spcAft>
                <a:spcPts val="0"/>
              </a:spcAft>
              <a:buSzPts val="1400"/>
              <a:buChar char="○"/>
            </a:pPr>
            <a:r>
              <a:rPr lang="en"/>
              <a:t>Computer vision - pixel brightness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4">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Google Shape;369;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sp>
        <p:nvSpPr>
          <p:cNvPr id="370" name="Google Shape;370;p36"/>
          <p:cNvSpPr txBox="1"/>
          <p:nvPr>
            <p:ph idx="1" type="body"/>
          </p:nvPr>
        </p:nvSpPr>
        <p:spPr>
          <a:xfrm>
            <a:off x="311700" y="1171900"/>
            <a:ext cx="8520600" cy="2297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Imagine you have a knapsack that can only hold up to a certain amount of weight. You want to fill it with items that cumulatively are higher value than any other items you could fill it with, while still making sure to stay under the weight limit.</a:t>
            </a:r>
            <a:endParaRPr/>
          </a:p>
          <a:p>
            <a:pPr indent="-342900" lvl="0" marL="457200" rtl="0" algn="l">
              <a:spcBef>
                <a:spcPts val="0"/>
              </a:spcBef>
              <a:spcAft>
                <a:spcPts val="0"/>
              </a:spcAft>
              <a:buSzPts val="1800"/>
              <a:buChar char="●"/>
            </a:pPr>
            <a:r>
              <a:rPr lang="en"/>
              <a:t>Given: a set of </a:t>
            </a:r>
            <a:r>
              <a:rPr i="1" lang="en"/>
              <a:t>n</a:t>
            </a:r>
            <a:r>
              <a:rPr lang="en"/>
              <a:t> items</a:t>
            </a:r>
            <a:r>
              <a:rPr lang="en"/>
              <a:t>, each with value </a:t>
            </a:r>
            <a:r>
              <a:rPr i="1" lang="en"/>
              <a:t>v</a:t>
            </a:r>
            <a:r>
              <a:rPr baseline="-25000" i="1" lang="en"/>
              <a:t>i</a:t>
            </a:r>
            <a:r>
              <a:rPr i="1" lang="en"/>
              <a:t> </a:t>
            </a:r>
            <a:r>
              <a:rPr lang="en"/>
              <a:t>and weight </a:t>
            </a:r>
            <a:r>
              <a:rPr i="1" lang="en"/>
              <a:t>w</a:t>
            </a:r>
            <a:r>
              <a:rPr baseline="-25000" i="1" lang="en"/>
              <a:t>i</a:t>
            </a:r>
            <a:r>
              <a:rPr lang="en"/>
              <a:t> (both integers), as well as an integer </a:t>
            </a:r>
            <a:r>
              <a:rPr i="1" lang="en"/>
              <a:t>W</a:t>
            </a:r>
            <a:endParaRPr i="1"/>
          </a:p>
          <a:p>
            <a:pPr indent="-342900" lvl="0" marL="457200" rtl="0" algn="l">
              <a:spcBef>
                <a:spcPts val="0"/>
              </a:spcBef>
              <a:spcAft>
                <a:spcPts val="0"/>
              </a:spcAft>
              <a:buSzPts val="1800"/>
              <a:buChar char="●"/>
            </a:pPr>
            <a:r>
              <a:rPr lang="en"/>
              <a:t>Goal: choosing </a:t>
            </a:r>
            <a:r>
              <a:rPr i="1" lang="en"/>
              <a:t>x</a:t>
            </a:r>
            <a:r>
              <a:rPr baseline="-25000" i="1" lang="en"/>
              <a:t>i</a:t>
            </a:r>
            <a:r>
              <a:rPr i="1" lang="en"/>
              <a:t> </a:t>
            </a:r>
            <a:r>
              <a:rPr lang="en"/>
              <a:t>as either 0 or 1 for each </a:t>
            </a:r>
            <a:r>
              <a:rPr i="1" lang="en"/>
              <a:t>i,</a:t>
            </a:r>
            <a:endParaRPr/>
          </a:p>
        </p:txBody>
      </p:sp>
      <p:grpSp>
        <p:nvGrpSpPr>
          <p:cNvPr id="371" name="Google Shape;371;p36"/>
          <p:cNvGrpSpPr/>
          <p:nvPr/>
        </p:nvGrpSpPr>
        <p:grpSpPr>
          <a:xfrm>
            <a:off x="926150" y="3413950"/>
            <a:ext cx="2359811" cy="1376700"/>
            <a:chOff x="926150" y="3413950"/>
            <a:chExt cx="2359811" cy="1376700"/>
          </a:xfrm>
        </p:grpSpPr>
        <p:grpSp>
          <p:nvGrpSpPr>
            <p:cNvPr id="372" name="Google Shape;372;p36"/>
            <p:cNvGrpSpPr/>
            <p:nvPr/>
          </p:nvGrpSpPr>
          <p:grpSpPr>
            <a:xfrm>
              <a:off x="1992775" y="3413950"/>
              <a:ext cx="1293186" cy="1376700"/>
              <a:chOff x="1778875" y="2004100"/>
              <a:chExt cx="1293186" cy="1376700"/>
            </a:xfrm>
          </p:grpSpPr>
          <p:sp>
            <p:nvSpPr>
              <p:cNvPr id="373" name="Google Shape;373;p36"/>
              <p:cNvSpPr txBox="1"/>
              <p:nvPr/>
            </p:nvSpPr>
            <p:spPr>
              <a:xfrm>
                <a:off x="1778875" y="2101350"/>
                <a:ext cx="977700" cy="11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0">
                    <a:solidFill>
                      <a:schemeClr val="lt2"/>
                    </a:solidFill>
                  </a:rPr>
                  <a:t>∑</a:t>
                </a:r>
                <a:endParaRPr sz="6000">
                  <a:solidFill>
                    <a:schemeClr val="lt2"/>
                  </a:solidFill>
                </a:endParaRPr>
              </a:p>
            </p:txBody>
          </p:sp>
          <p:sp>
            <p:nvSpPr>
              <p:cNvPr id="374" name="Google Shape;374;p36"/>
              <p:cNvSpPr txBox="1"/>
              <p:nvPr/>
            </p:nvSpPr>
            <p:spPr>
              <a:xfrm>
                <a:off x="1865461" y="3037600"/>
                <a:ext cx="603300" cy="34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chemeClr val="lt2"/>
                    </a:solidFill>
                  </a:rPr>
                  <a:t>i</a:t>
                </a:r>
                <a:r>
                  <a:rPr i="1" lang="en">
                    <a:solidFill>
                      <a:schemeClr val="lt2"/>
                    </a:solidFill>
                  </a:rPr>
                  <a:t> = 1</a:t>
                </a:r>
                <a:endParaRPr i="1">
                  <a:solidFill>
                    <a:schemeClr val="lt2"/>
                  </a:solidFill>
                </a:endParaRPr>
              </a:p>
            </p:txBody>
          </p:sp>
          <p:sp>
            <p:nvSpPr>
              <p:cNvPr id="375" name="Google Shape;375;p36"/>
              <p:cNvSpPr txBox="1"/>
              <p:nvPr/>
            </p:nvSpPr>
            <p:spPr>
              <a:xfrm>
                <a:off x="2014675" y="2004100"/>
                <a:ext cx="353700" cy="34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chemeClr val="lt2"/>
                    </a:solidFill>
                  </a:rPr>
                  <a:t>n</a:t>
                </a:r>
                <a:endParaRPr i="1">
                  <a:solidFill>
                    <a:schemeClr val="lt2"/>
                  </a:solidFill>
                </a:endParaRPr>
              </a:p>
            </p:txBody>
          </p:sp>
          <p:sp>
            <p:nvSpPr>
              <p:cNvPr id="376" name="Google Shape;376;p36"/>
              <p:cNvSpPr txBox="1"/>
              <p:nvPr/>
            </p:nvSpPr>
            <p:spPr>
              <a:xfrm>
                <a:off x="2468761" y="2495550"/>
                <a:ext cx="603300" cy="34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v</a:t>
                </a:r>
                <a:r>
                  <a:rPr baseline="-25000" i="1" lang="en" sz="1800">
                    <a:solidFill>
                      <a:schemeClr val="lt2"/>
                    </a:solidFill>
                  </a:rPr>
                  <a:t>i</a:t>
                </a:r>
                <a:r>
                  <a:rPr i="1" lang="en" sz="1800">
                    <a:solidFill>
                      <a:schemeClr val="lt2"/>
                    </a:solidFill>
                  </a:rPr>
                  <a:t>x</a:t>
                </a:r>
                <a:r>
                  <a:rPr baseline="-25000" i="1" lang="en" sz="1800">
                    <a:solidFill>
                      <a:schemeClr val="lt2"/>
                    </a:solidFill>
                  </a:rPr>
                  <a:t>i</a:t>
                </a:r>
                <a:endParaRPr i="1" sz="1800">
                  <a:solidFill>
                    <a:schemeClr val="lt2"/>
                  </a:solidFill>
                </a:endParaRPr>
              </a:p>
            </p:txBody>
          </p:sp>
        </p:grpSp>
        <p:sp>
          <p:nvSpPr>
            <p:cNvPr id="377" name="Google Shape;377;p36"/>
            <p:cNvSpPr txBox="1"/>
            <p:nvPr/>
          </p:nvSpPr>
          <p:spPr>
            <a:xfrm>
              <a:off x="926150" y="3971875"/>
              <a:ext cx="1175400" cy="4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maximize</a:t>
              </a:r>
              <a:endParaRPr>
                <a:solidFill>
                  <a:schemeClr val="lt2"/>
                </a:solidFill>
              </a:endParaRPr>
            </a:p>
          </p:txBody>
        </p:sp>
      </p:grpSp>
      <p:grpSp>
        <p:nvGrpSpPr>
          <p:cNvPr id="378" name="Google Shape;378;p36"/>
          <p:cNvGrpSpPr/>
          <p:nvPr/>
        </p:nvGrpSpPr>
        <p:grpSpPr>
          <a:xfrm>
            <a:off x="3617000" y="3413950"/>
            <a:ext cx="4871350" cy="1376700"/>
            <a:chOff x="3617000" y="3413950"/>
            <a:chExt cx="4871350" cy="1376700"/>
          </a:xfrm>
        </p:grpSpPr>
        <p:grpSp>
          <p:nvGrpSpPr>
            <p:cNvPr id="379" name="Google Shape;379;p36"/>
            <p:cNvGrpSpPr/>
            <p:nvPr/>
          </p:nvGrpSpPr>
          <p:grpSpPr>
            <a:xfrm>
              <a:off x="6219150" y="3413950"/>
              <a:ext cx="1293186" cy="1376700"/>
              <a:chOff x="1778875" y="2004100"/>
              <a:chExt cx="1293186" cy="1376700"/>
            </a:xfrm>
          </p:grpSpPr>
          <p:sp>
            <p:nvSpPr>
              <p:cNvPr id="380" name="Google Shape;380;p36"/>
              <p:cNvSpPr txBox="1"/>
              <p:nvPr/>
            </p:nvSpPr>
            <p:spPr>
              <a:xfrm>
                <a:off x="1778875" y="2101350"/>
                <a:ext cx="977700" cy="11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0">
                    <a:solidFill>
                      <a:schemeClr val="lt2"/>
                    </a:solidFill>
                  </a:rPr>
                  <a:t>∑</a:t>
                </a:r>
                <a:endParaRPr sz="6000">
                  <a:solidFill>
                    <a:schemeClr val="lt2"/>
                  </a:solidFill>
                </a:endParaRPr>
              </a:p>
            </p:txBody>
          </p:sp>
          <p:sp>
            <p:nvSpPr>
              <p:cNvPr id="381" name="Google Shape;381;p36"/>
              <p:cNvSpPr txBox="1"/>
              <p:nvPr/>
            </p:nvSpPr>
            <p:spPr>
              <a:xfrm>
                <a:off x="1865461" y="3037600"/>
                <a:ext cx="603300" cy="34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chemeClr val="lt2"/>
                    </a:solidFill>
                  </a:rPr>
                  <a:t>i = 1</a:t>
                </a:r>
                <a:endParaRPr i="1">
                  <a:solidFill>
                    <a:schemeClr val="lt2"/>
                  </a:solidFill>
                </a:endParaRPr>
              </a:p>
            </p:txBody>
          </p:sp>
          <p:sp>
            <p:nvSpPr>
              <p:cNvPr id="382" name="Google Shape;382;p36"/>
              <p:cNvSpPr txBox="1"/>
              <p:nvPr/>
            </p:nvSpPr>
            <p:spPr>
              <a:xfrm>
                <a:off x="2014675" y="2004100"/>
                <a:ext cx="353700" cy="34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chemeClr val="lt2"/>
                    </a:solidFill>
                  </a:rPr>
                  <a:t>n</a:t>
                </a:r>
                <a:endParaRPr i="1">
                  <a:solidFill>
                    <a:schemeClr val="lt2"/>
                  </a:solidFill>
                </a:endParaRPr>
              </a:p>
            </p:txBody>
          </p:sp>
          <p:sp>
            <p:nvSpPr>
              <p:cNvPr id="383" name="Google Shape;383;p36"/>
              <p:cNvSpPr txBox="1"/>
              <p:nvPr/>
            </p:nvSpPr>
            <p:spPr>
              <a:xfrm>
                <a:off x="2468761" y="2495550"/>
                <a:ext cx="603300" cy="34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w</a:t>
                </a:r>
                <a:r>
                  <a:rPr baseline="-25000" i="1" lang="en" sz="1800">
                    <a:solidFill>
                      <a:schemeClr val="lt2"/>
                    </a:solidFill>
                  </a:rPr>
                  <a:t>i</a:t>
                </a:r>
                <a:r>
                  <a:rPr i="1" lang="en" sz="1800">
                    <a:solidFill>
                      <a:schemeClr val="lt2"/>
                    </a:solidFill>
                  </a:rPr>
                  <a:t>x</a:t>
                </a:r>
                <a:r>
                  <a:rPr baseline="-25000" i="1" lang="en" sz="1800">
                    <a:solidFill>
                      <a:schemeClr val="lt2"/>
                    </a:solidFill>
                  </a:rPr>
                  <a:t>i</a:t>
                </a:r>
                <a:endParaRPr i="1" sz="1800">
                  <a:solidFill>
                    <a:schemeClr val="lt2"/>
                  </a:solidFill>
                </a:endParaRPr>
              </a:p>
            </p:txBody>
          </p:sp>
        </p:grpSp>
        <p:sp>
          <p:nvSpPr>
            <p:cNvPr id="384" name="Google Shape;384;p36"/>
            <p:cNvSpPr txBox="1"/>
            <p:nvPr/>
          </p:nvSpPr>
          <p:spPr>
            <a:xfrm>
              <a:off x="3617000" y="3971875"/>
              <a:ext cx="2477700" cy="4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subject to to the constraint</a:t>
              </a:r>
              <a:endParaRPr>
                <a:solidFill>
                  <a:schemeClr val="lt2"/>
                </a:solidFill>
              </a:endParaRPr>
            </a:p>
          </p:txBody>
        </p:sp>
        <p:sp>
          <p:nvSpPr>
            <p:cNvPr id="385" name="Google Shape;385;p36"/>
            <p:cNvSpPr txBox="1"/>
            <p:nvPr/>
          </p:nvSpPr>
          <p:spPr>
            <a:xfrm>
              <a:off x="7570650" y="3884950"/>
              <a:ext cx="917700" cy="4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2400">
                  <a:solidFill>
                    <a:schemeClr val="lt2"/>
                  </a:solidFill>
                </a:rPr>
                <a:t>≤   </a:t>
              </a:r>
              <a:r>
                <a:rPr i="1" lang="en" sz="2400">
                  <a:solidFill>
                    <a:schemeClr val="lt2"/>
                  </a:solidFill>
                </a:rPr>
                <a:t>W</a:t>
              </a:r>
              <a:endParaRPr i="1" sz="2400">
                <a:solidFill>
                  <a:schemeClr val="lt2"/>
                </a:solidFil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Google Shape;390;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sp>
        <p:nvSpPr>
          <p:cNvPr id="391" name="Google Shape;391;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Practical Applications</a:t>
            </a:r>
            <a:endParaRPr/>
          </a:p>
          <a:p>
            <a:pPr indent="-317500" lvl="1" marL="914400" rtl="0" algn="l">
              <a:spcBef>
                <a:spcPts val="0"/>
              </a:spcBef>
              <a:spcAft>
                <a:spcPts val="0"/>
              </a:spcAft>
              <a:buSzPts val="1400"/>
              <a:buChar char="○"/>
            </a:pPr>
            <a:r>
              <a:rPr lang="en"/>
              <a:t>Resource allocation</a:t>
            </a:r>
            <a:endParaRPr/>
          </a:p>
          <a:p>
            <a:pPr indent="-317500" lvl="2" marL="1371600" rtl="0" algn="l">
              <a:spcBef>
                <a:spcPts val="0"/>
              </a:spcBef>
              <a:spcAft>
                <a:spcPts val="0"/>
              </a:spcAft>
              <a:buSzPts val="1400"/>
              <a:buChar char="■"/>
            </a:pPr>
            <a:r>
              <a:rPr lang="en"/>
              <a:t>Computer systems</a:t>
            </a:r>
            <a:endParaRPr/>
          </a:p>
          <a:p>
            <a:pPr indent="-317500" lvl="2" marL="1371600" rtl="0" algn="l">
              <a:spcBef>
                <a:spcPts val="0"/>
              </a:spcBef>
              <a:spcAft>
                <a:spcPts val="0"/>
              </a:spcAft>
              <a:buSzPts val="1400"/>
              <a:buChar char="■"/>
            </a:pPr>
            <a:r>
              <a:rPr lang="en"/>
              <a:t>Financial investments</a:t>
            </a:r>
            <a:endParaRPr/>
          </a:p>
          <a:p>
            <a:pPr indent="-317500" lvl="2" marL="1371600" rtl="0" algn="l">
              <a:spcBef>
                <a:spcPts val="0"/>
              </a:spcBef>
              <a:spcAft>
                <a:spcPts val="0"/>
              </a:spcAft>
              <a:buSzPts val="1400"/>
              <a:buChar char="■"/>
            </a:pPr>
            <a:r>
              <a:rPr lang="en"/>
              <a:t>Test Scoring</a:t>
            </a:r>
            <a:endParaRPr/>
          </a:p>
          <a:p>
            <a:pPr indent="-317500" lvl="2" marL="1371600" rtl="0" algn="l">
              <a:spcBef>
                <a:spcPts val="0"/>
              </a:spcBef>
              <a:spcAft>
                <a:spcPts val="0"/>
              </a:spcAft>
              <a:buSzPts val="1400"/>
              <a:buChar char="■"/>
            </a:pPr>
            <a:r>
              <a:rPr lang="en"/>
              <a:t>Cutting raw materials</a:t>
            </a:r>
            <a:endParaRPr/>
          </a:p>
          <a:p>
            <a:pPr indent="-317500" lvl="2" marL="1371600" rtl="0" algn="l">
              <a:spcBef>
                <a:spcPts val="0"/>
              </a:spcBef>
              <a:spcAft>
                <a:spcPts val="0"/>
              </a:spcAft>
              <a:buSzPts val="1400"/>
              <a:buChar char="■"/>
            </a:pPr>
            <a:r>
              <a:rPr lang="en"/>
              <a:t>Daily Fantasy Sports</a:t>
            </a:r>
            <a:endParaRPr/>
          </a:p>
          <a:p>
            <a:pPr indent="-317500" lvl="2" marL="1371600" rtl="0" algn="l">
              <a:spcBef>
                <a:spcPts val="0"/>
              </a:spcBef>
              <a:spcAft>
                <a:spcPts val="0"/>
              </a:spcAft>
              <a:buSzPts val="1400"/>
              <a:buChar char="■"/>
            </a:pPr>
            <a:r>
              <a:rPr lang="en"/>
              <a:t>e</a:t>
            </a:r>
            <a:r>
              <a:rPr lang="en"/>
              <a:t>tc. etc.</a:t>
            </a:r>
            <a:endParaRPr/>
          </a:p>
          <a:p>
            <a:pPr indent="-317500" lvl="1" marL="914400" rtl="0" algn="l">
              <a:spcBef>
                <a:spcPts val="0"/>
              </a:spcBef>
              <a:spcAft>
                <a:spcPts val="0"/>
              </a:spcAft>
              <a:buSzPts val="1400"/>
              <a:buChar char="○"/>
            </a:pPr>
            <a:r>
              <a:rPr lang="en"/>
              <a:t>Cryptography (Merkle-Hellman)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1">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sp>
        <p:nvSpPr>
          <p:cNvPr id="397" name="Google Shape;397;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Initial insight: for each item, we either choose to put it in the knapsack or not</a:t>
            </a:r>
            <a:endParaRPr/>
          </a:p>
          <a:p>
            <a:pPr indent="-317500" lvl="1" marL="914400" rtl="0" algn="l">
              <a:spcBef>
                <a:spcPts val="0"/>
              </a:spcBef>
              <a:spcAft>
                <a:spcPts val="0"/>
              </a:spcAft>
              <a:buSzPts val="1400"/>
              <a:buChar char="○"/>
            </a:pPr>
            <a:r>
              <a:rPr lang="en"/>
              <a:t>If you choose to put item </a:t>
            </a:r>
            <a:r>
              <a:rPr i="1" lang="en"/>
              <a:t>i</a:t>
            </a:r>
            <a:r>
              <a:rPr lang="en"/>
              <a:t> in the knapsack, now you have a knapsack that can hold </a:t>
            </a:r>
            <a:r>
              <a:rPr i="1" lang="en"/>
              <a:t>W - w</a:t>
            </a:r>
            <a:r>
              <a:rPr baseline="-25000" i="1" lang="en"/>
              <a:t>i</a:t>
            </a:r>
            <a:r>
              <a:rPr baseline="-25000" lang="en"/>
              <a:t> </a:t>
            </a:r>
            <a:r>
              <a:rPr lang="en"/>
              <a:t>weight and </a:t>
            </a:r>
            <a:r>
              <a:rPr i="1" lang="en"/>
              <a:t>n-1</a:t>
            </a:r>
            <a:r>
              <a:rPr lang="en"/>
              <a:t> items to fill it with</a:t>
            </a:r>
            <a:endParaRPr/>
          </a:p>
          <a:p>
            <a:pPr indent="-317500" lvl="2" marL="1371600" rtl="0" algn="l">
              <a:spcBef>
                <a:spcPts val="0"/>
              </a:spcBef>
              <a:spcAft>
                <a:spcPts val="0"/>
              </a:spcAft>
              <a:buSzPts val="1400"/>
              <a:buChar char="■"/>
            </a:pPr>
            <a:r>
              <a:rPr lang="en"/>
              <a:t>This is a subproblem! Fewer items, and smaller max weight</a:t>
            </a:r>
            <a:endParaRPr/>
          </a:p>
          <a:p>
            <a:pPr indent="-317500" lvl="1" marL="914400" rtl="0" algn="l">
              <a:spcBef>
                <a:spcPts val="0"/>
              </a:spcBef>
              <a:spcAft>
                <a:spcPts val="0"/>
              </a:spcAft>
              <a:buSzPts val="1400"/>
              <a:buChar char="○"/>
            </a:pPr>
            <a:r>
              <a:rPr lang="en"/>
              <a:t>If you choose NOT to put item </a:t>
            </a:r>
            <a:r>
              <a:rPr i="1" lang="en"/>
              <a:t>i</a:t>
            </a:r>
            <a:r>
              <a:rPr lang="en"/>
              <a:t> in the knapsack, you now have </a:t>
            </a:r>
            <a:r>
              <a:rPr i="1" lang="en"/>
              <a:t>n-1</a:t>
            </a:r>
            <a:r>
              <a:rPr lang="en"/>
              <a:t> items to fill the knapsack (which can still hold </a:t>
            </a:r>
            <a:r>
              <a:rPr i="1" lang="en"/>
              <a:t>W</a:t>
            </a:r>
            <a:r>
              <a:rPr lang="en"/>
              <a:t> weight).</a:t>
            </a:r>
            <a:endParaRPr/>
          </a:p>
          <a:p>
            <a:pPr indent="-317500" lvl="2" marL="1371600" rtl="0" algn="l">
              <a:spcBef>
                <a:spcPts val="0"/>
              </a:spcBef>
              <a:spcAft>
                <a:spcPts val="0"/>
              </a:spcAft>
              <a:buSzPts val="1400"/>
              <a:buChar char="■"/>
            </a:pPr>
            <a:r>
              <a:rPr lang="en"/>
              <a:t>This is also a subproblem! Only fewer items this time.</a:t>
            </a:r>
            <a:endParaRPr/>
          </a:p>
          <a:p>
            <a:pPr indent="-342900" lvl="0" marL="457200" rtl="0" algn="l">
              <a:spcBef>
                <a:spcPts val="0"/>
              </a:spcBef>
              <a:spcAft>
                <a:spcPts val="0"/>
              </a:spcAft>
              <a:buSzPts val="1800"/>
              <a:buChar char="●"/>
            </a:pPr>
            <a:r>
              <a:rPr lang="en"/>
              <a:t>It seems like there’s an optimal substructure: we can break the problem down into smaller subproblems</a:t>
            </a:r>
            <a:endParaRPr/>
          </a:p>
          <a:p>
            <a:pPr indent="-342900" lvl="0" marL="457200" rtl="0" algn="l">
              <a:spcBef>
                <a:spcPts val="0"/>
              </a:spcBef>
              <a:spcAft>
                <a:spcPts val="0"/>
              </a:spcAft>
              <a:buSzPts val="1800"/>
              <a:buChar char="●"/>
            </a:pPr>
            <a:r>
              <a:rPr lang="en"/>
              <a:t>Two different dimensions the problem can be broken down: number of items, and max weight</a:t>
            </a:r>
            <a:endParaRPr/>
          </a:p>
          <a:p>
            <a:pPr indent="-342900" lvl="0" marL="457200" rtl="0" algn="l">
              <a:spcBef>
                <a:spcPts val="0"/>
              </a:spcBef>
              <a:spcAft>
                <a:spcPts val="0"/>
              </a:spcAft>
              <a:buSzPts val="1800"/>
              <a:buChar char="●"/>
            </a:pPr>
            <a:r>
              <a:rPr lang="en"/>
              <a:t>Additional insight: if an item’s weight is greater than </a:t>
            </a:r>
            <a:r>
              <a:rPr i="1" lang="en"/>
              <a:t>W</a:t>
            </a:r>
            <a:r>
              <a:rPr lang="en"/>
              <a:t>, we can’t choose it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7">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Google Shape;402;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sp>
        <p:nvSpPr>
          <p:cNvPr id="403" name="Google Shape;403;p39"/>
          <p:cNvSpPr txBox="1"/>
          <p:nvPr>
            <p:ph idx="1" type="body"/>
          </p:nvPr>
        </p:nvSpPr>
        <p:spPr>
          <a:xfrm>
            <a:off x="159300" y="1152475"/>
            <a:ext cx="89058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Define </a:t>
            </a:r>
            <a:r>
              <a:rPr lang="en">
                <a:latin typeface="Courier New"/>
                <a:ea typeface="Courier New"/>
                <a:cs typeface="Courier New"/>
                <a:sym typeface="Courier New"/>
              </a:rPr>
              <a:t>m[i, w]</a:t>
            </a:r>
            <a:r>
              <a:rPr lang="en"/>
              <a:t> to be the highest value you can obtain with the first </a:t>
            </a:r>
            <a:r>
              <a:rPr i="1" lang="en"/>
              <a:t>i</a:t>
            </a:r>
            <a:r>
              <a:rPr lang="en"/>
              <a:t> items without going over weight </a:t>
            </a:r>
            <a:r>
              <a:rPr i="1" lang="en"/>
              <a:t>w</a:t>
            </a:r>
            <a:endParaRPr i="1"/>
          </a:p>
          <a:p>
            <a:pPr indent="-342900" lvl="0" marL="457200" rtl="0" algn="l">
              <a:spcBef>
                <a:spcPts val="0"/>
              </a:spcBef>
              <a:spcAft>
                <a:spcPts val="0"/>
              </a:spcAft>
              <a:buSzPts val="1800"/>
              <a:buFont typeface="Courier New"/>
              <a:buChar char="●"/>
            </a:pPr>
            <a:r>
              <a:rPr lang="en">
                <a:latin typeface="Courier New"/>
                <a:ea typeface="Courier New"/>
                <a:cs typeface="Courier New"/>
                <a:sym typeface="Courier New"/>
              </a:rPr>
              <a:t>m[0, w] = 0</a:t>
            </a:r>
            <a:endParaRPr>
              <a:latin typeface="Courier New"/>
              <a:ea typeface="Courier New"/>
              <a:cs typeface="Courier New"/>
              <a:sym typeface="Courier New"/>
            </a:endParaRPr>
          </a:p>
          <a:p>
            <a:pPr indent="-342900" lvl="0" marL="457200" rtl="0" algn="l">
              <a:spcBef>
                <a:spcPts val="0"/>
              </a:spcBef>
              <a:spcAft>
                <a:spcPts val="0"/>
              </a:spcAft>
              <a:buSzPts val="1800"/>
              <a:buFont typeface="Courier New"/>
              <a:buChar char="●"/>
            </a:pPr>
            <a:r>
              <a:rPr lang="en">
                <a:latin typeface="Courier New"/>
                <a:ea typeface="Courier New"/>
                <a:cs typeface="Courier New"/>
                <a:sym typeface="Courier New"/>
              </a:rPr>
              <a:t>m</a:t>
            </a:r>
            <a:r>
              <a:rPr lang="en">
                <a:latin typeface="Courier New"/>
                <a:ea typeface="Courier New"/>
                <a:cs typeface="Courier New"/>
                <a:sym typeface="Courier New"/>
              </a:rPr>
              <a:t>[i, w] = m[i - 1, w]  if  w</a:t>
            </a:r>
            <a:r>
              <a:rPr baseline="-25000" lang="en">
                <a:latin typeface="Courier New"/>
                <a:ea typeface="Courier New"/>
                <a:cs typeface="Courier New"/>
                <a:sym typeface="Courier New"/>
              </a:rPr>
              <a:t>i</a:t>
            </a:r>
            <a:r>
              <a:rPr lang="en">
                <a:latin typeface="Courier New"/>
                <a:ea typeface="Courier New"/>
                <a:cs typeface="Courier New"/>
                <a:sym typeface="Courier New"/>
              </a:rPr>
              <a:t> &gt; w</a:t>
            </a:r>
            <a:endParaRPr>
              <a:latin typeface="Courier New"/>
              <a:ea typeface="Courier New"/>
              <a:cs typeface="Courier New"/>
              <a:sym typeface="Courier New"/>
            </a:endParaRPr>
          </a:p>
          <a:p>
            <a:pPr indent="-342900" lvl="0" marL="457200" rtl="0" algn="l">
              <a:spcBef>
                <a:spcPts val="0"/>
              </a:spcBef>
              <a:spcAft>
                <a:spcPts val="0"/>
              </a:spcAft>
              <a:buSzPts val="1800"/>
              <a:buFont typeface="Courier New"/>
              <a:buChar char="●"/>
            </a:pPr>
            <a:r>
              <a:rPr lang="en">
                <a:latin typeface="Courier New"/>
                <a:ea typeface="Courier New"/>
                <a:cs typeface="Courier New"/>
                <a:sym typeface="Courier New"/>
              </a:rPr>
              <a:t>m</a:t>
            </a:r>
            <a:r>
              <a:rPr lang="en">
                <a:latin typeface="Courier New"/>
                <a:ea typeface="Courier New"/>
                <a:cs typeface="Courier New"/>
                <a:sym typeface="Courier New"/>
              </a:rPr>
              <a:t>[i, w] = max(m[i - 1, w], m[i - 1, w - w</a:t>
            </a:r>
            <a:r>
              <a:rPr baseline="-25000" lang="en">
                <a:latin typeface="Courier New"/>
                <a:ea typeface="Courier New"/>
                <a:cs typeface="Courier New"/>
                <a:sym typeface="Courier New"/>
              </a:rPr>
              <a:t>i</a:t>
            </a:r>
            <a:r>
              <a:rPr lang="en">
                <a:latin typeface="Courier New"/>
                <a:ea typeface="Courier New"/>
                <a:cs typeface="Courier New"/>
                <a:sym typeface="Courier New"/>
              </a:rPr>
              <a:t>] + v</a:t>
            </a:r>
            <a:r>
              <a:rPr baseline="-25000" lang="en">
                <a:latin typeface="Courier New"/>
                <a:ea typeface="Courier New"/>
                <a:cs typeface="Courier New"/>
                <a:sym typeface="Courier New"/>
              </a:rPr>
              <a:t>i</a:t>
            </a:r>
            <a:r>
              <a:rPr lang="en">
                <a:latin typeface="Courier New"/>
                <a:ea typeface="Courier New"/>
                <a:cs typeface="Courier New"/>
                <a:sym typeface="Courier New"/>
              </a:rPr>
              <a:t>)  if  w</a:t>
            </a:r>
            <a:r>
              <a:rPr baseline="-25000" lang="en">
                <a:latin typeface="Courier New"/>
                <a:ea typeface="Courier New"/>
                <a:cs typeface="Courier New"/>
                <a:sym typeface="Courier New"/>
              </a:rPr>
              <a:t>i</a:t>
            </a:r>
            <a:r>
              <a:rPr lang="en">
                <a:latin typeface="Courier New"/>
                <a:ea typeface="Courier New"/>
                <a:cs typeface="Courier New"/>
                <a:sym typeface="Courier New"/>
              </a:rPr>
              <a:t> </a:t>
            </a:r>
            <a:r>
              <a:rPr lang="en">
                <a:latin typeface="Courier New"/>
                <a:ea typeface="Courier New"/>
                <a:cs typeface="Courier New"/>
                <a:sym typeface="Courier New"/>
              </a:rPr>
              <a:t>≤ </a:t>
            </a:r>
            <a:r>
              <a:rPr lang="en">
                <a:latin typeface="Courier New"/>
                <a:ea typeface="Courier New"/>
                <a:cs typeface="Courier New"/>
                <a:sym typeface="Courier New"/>
              </a:rPr>
              <a:t>w</a:t>
            </a:r>
            <a:endParaRPr>
              <a:latin typeface="Courier New"/>
              <a:ea typeface="Courier New"/>
              <a:cs typeface="Courier New"/>
              <a:sym typeface="Courier New"/>
            </a:endParaRPr>
          </a:p>
          <a:p>
            <a:pPr indent="-342900" lvl="0" marL="457200" rtl="0" algn="l">
              <a:spcBef>
                <a:spcPts val="0"/>
              </a:spcBef>
              <a:spcAft>
                <a:spcPts val="0"/>
              </a:spcAft>
              <a:buSzPts val="1800"/>
              <a:buChar char="●"/>
            </a:pPr>
            <a:r>
              <a:rPr lang="en"/>
              <a:t>Solution to problem: </a:t>
            </a:r>
            <a:r>
              <a:rPr lang="en">
                <a:latin typeface="Courier New"/>
                <a:ea typeface="Courier New"/>
                <a:cs typeface="Courier New"/>
                <a:sym typeface="Courier New"/>
              </a:rPr>
              <a:t>m[n, W]</a:t>
            </a:r>
            <a:endParaRPr>
              <a:latin typeface="Courier New"/>
              <a:ea typeface="Courier New"/>
              <a:cs typeface="Courier New"/>
              <a:sym typeface="Courier New"/>
            </a:endParaRPr>
          </a:p>
          <a:p>
            <a:pPr indent="-342900" lvl="0" marL="457200" rtl="0" algn="l">
              <a:spcBef>
                <a:spcPts val="0"/>
              </a:spcBef>
              <a:spcAft>
                <a:spcPts val="0"/>
              </a:spcAft>
              <a:buSzPts val="1800"/>
              <a:buChar char="●"/>
            </a:pPr>
            <a:r>
              <a:rPr lang="en"/>
              <a:t>How should we fill the table?</a:t>
            </a:r>
            <a:endParaRPr/>
          </a:p>
          <a:p>
            <a:pPr indent="-317500" lvl="1" marL="914400" rtl="0" algn="l">
              <a:spcBef>
                <a:spcPts val="0"/>
              </a:spcBef>
              <a:spcAft>
                <a:spcPts val="0"/>
              </a:spcAft>
              <a:buSzPts val="1400"/>
              <a:buChar char="○"/>
            </a:pPr>
            <a:r>
              <a:rPr lang="en"/>
              <a:t>Always rely on subproblems with one fewer item, so need to complete row for </a:t>
            </a:r>
            <a:r>
              <a:rPr i="1" lang="en"/>
              <a:t>i-1</a:t>
            </a:r>
            <a:r>
              <a:rPr lang="en"/>
              <a:t> before moving on to row for </a:t>
            </a:r>
            <a:r>
              <a:rPr i="1" lang="en"/>
              <a:t>i</a:t>
            </a:r>
            <a:endParaRPr/>
          </a:p>
          <a:p>
            <a:pPr indent="-317500" lvl="1" marL="914400" rtl="0" algn="l">
              <a:spcBef>
                <a:spcPts val="0"/>
              </a:spcBef>
              <a:spcAft>
                <a:spcPts val="0"/>
              </a:spcAft>
              <a:buSzPts val="1400"/>
              <a:buChar char="○"/>
            </a:pPr>
            <a:r>
              <a:rPr lang="en"/>
              <a:t>Could examine row </a:t>
            </a:r>
            <a:r>
              <a:rPr i="1" lang="en"/>
              <a:t>i-1</a:t>
            </a:r>
            <a:r>
              <a:rPr lang="en"/>
              <a:t> for any </a:t>
            </a:r>
            <a:r>
              <a:rPr i="1" lang="en"/>
              <a:t>w</a:t>
            </a:r>
            <a:r>
              <a:rPr lang="en"/>
              <a:t>, so need to calculate for all </a:t>
            </a:r>
            <a:r>
              <a:rPr i="1" lang="en"/>
              <a:t>w</a:t>
            </a:r>
            <a:r>
              <a:rPr lang="en"/>
              <a:t> before moving 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3">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Google Shape;408;p40"/>
          <p:cNvSpPr txBox="1"/>
          <p:nvPr>
            <p:ph type="title"/>
          </p:nvPr>
        </p:nvSpPr>
        <p:spPr>
          <a:xfrm>
            <a:off x="311700" y="4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graphicFrame>
        <p:nvGraphicFramePr>
          <p:cNvPr id="409" name="Google Shape;409;p40"/>
          <p:cNvGraphicFramePr/>
          <p:nvPr/>
        </p:nvGraphicFramePr>
        <p:xfrm>
          <a:off x="952500" y="1677600"/>
          <a:ext cx="3000000" cy="3000000"/>
        </p:xfrm>
        <a:graphic>
          <a:graphicData uri="http://schemas.openxmlformats.org/drawingml/2006/table">
            <a:tbl>
              <a:tblPr>
                <a:noFill/>
                <a:tableStyleId>{F560232D-23C3-47DF-8A29-70CF11C27709}</a:tableStyleId>
              </a:tblPr>
              <a:tblGrid>
                <a:gridCol w="1206500"/>
                <a:gridCol w="1206500"/>
                <a:gridCol w="1206500"/>
                <a:gridCol w="1206500"/>
                <a:gridCol w="1206500"/>
                <a:gridCol w="1206500"/>
              </a:tblGrid>
              <a:tr h="636325">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r h="636325">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r h="636325">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r h="636325">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r h="636325">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ctr">
                        <a:spcBef>
                          <a:spcPts val="0"/>
                        </a:spcBef>
                        <a:spcAft>
                          <a:spcPts val="0"/>
                        </a:spcAft>
                        <a:buNone/>
                      </a:pPr>
                      <a:r>
                        <a:t/>
                      </a:r>
                      <a:endParaRPr sz="2400">
                        <a:solidFill>
                          <a:srgbClr val="999999"/>
                        </a:solidFill>
                      </a:endParaRPr>
                    </a:p>
                  </a:txBody>
                  <a:tcPr marT="91425" marB="91425" marR="91425" marL="91425"/>
                </a:tc>
              </a:tr>
            </a:tbl>
          </a:graphicData>
        </a:graphic>
      </p:graphicFrame>
      <p:sp>
        <p:nvSpPr>
          <p:cNvPr id="410" name="Google Shape;410;p40"/>
          <p:cNvSpPr txBox="1"/>
          <p:nvPr/>
        </p:nvSpPr>
        <p:spPr>
          <a:xfrm>
            <a:off x="539875" y="176235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411" name="Google Shape;411;p40"/>
          <p:cNvSpPr txBox="1"/>
          <p:nvPr/>
        </p:nvSpPr>
        <p:spPr>
          <a:xfrm>
            <a:off x="539875" y="24009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412" name="Google Shape;412;p40"/>
          <p:cNvSpPr txBox="1"/>
          <p:nvPr/>
        </p:nvSpPr>
        <p:spPr>
          <a:xfrm>
            <a:off x="539875" y="29959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413" name="Google Shape;413;p40"/>
          <p:cNvSpPr txBox="1"/>
          <p:nvPr/>
        </p:nvSpPr>
        <p:spPr>
          <a:xfrm>
            <a:off x="539875" y="3648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414" name="Google Shape;414;p40"/>
          <p:cNvSpPr txBox="1"/>
          <p:nvPr/>
        </p:nvSpPr>
        <p:spPr>
          <a:xfrm>
            <a:off x="539875" y="43016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415" name="Google Shape;415;p40"/>
          <p:cNvSpPr txBox="1"/>
          <p:nvPr/>
        </p:nvSpPr>
        <p:spPr>
          <a:xfrm>
            <a:off x="1418550" y="1188588"/>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416" name="Google Shape;416;p40"/>
          <p:cNvSpPr txBox="1"/>
          <p:nvPr/>
        </p:nvSpPr>
        <p:spPr>
          <a:xfrm>
            <a:off x="261132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417" name="Google Shape;417;p40"/>
          <p:cNvSpPr txBox="1"/>
          <p:nvPr/>
        </p:nvSpPr>
        <p:spPr>
          <a:xfrm>
            <a:off x="385270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418" name="Google Shape;418;p40"/>
          <p:cNvSpPr txBox="1"/>
          <p:nvPr/>
        </p:nvSpPr>
        <p:spPr>
          <a:xfrm>
            <a:off x="506977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419" name="Google Shape;419;p40"/>
          <p:cNvSpPr txBox="1"/>
          <p:nvPr/>
        </p:nvSpPr>
        <p:spPr>
          <a:xfrm>
            <a:off x="62868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420" name="Google Shape;420;p40"/>
          <p:cNvSpPr txBox="1"/>
          <p:nvPr/>
        </p:nvSpPr>
        <p:spPr>
          <a:xfrm>
            <a:off x="74407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421" name="Google Shape;421;p40"/>
          <p:cNvSpPr txBox="1"/>
          <p:nvPr/>
        </p:nvSpPr>
        <p:spPr>
          <a:xfrm>
            <a:off x="2312400" y="476875"/>
            <a:ext cx="4519200" cy="6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99999"/>
                </a:solidFill>
              </a:rPr>
              <a:t>Items (</a:t>
            </a:r>
            <a:r>
              <a:rPr i="1" lang="en" sz="1800">
                <a:solidFill>
                  <a:srgbClr val="999999"/>
                </a:solidFill>
              </a:rPr>
              <a:t>v</a:t>
            </a:r>
            <a:r>
              <a:rPr lang="en" sz="1800">
                <a:solidFill>
                  <a:srgbClr val="999999"/>
                </a:solidFill>
              </a:rPr>
              <a:t>, </a:t>
            </a:r>
            <a:r>
              <a:rPr i="1" lang="en" sz="1800">
                <a:solidFill>
                  <a:srgbClr val="999999"/>
                </a:solidFill>
              </a:rPr>
              <a:t>w</a:t>
            </a:r>
            <a:r>
              <a:rPr lang="en" sz="1800">
                <a:solidFill>
                  <a:srgbClr val="999999"/>
                </a:solidFill>
              </a:rPr>
              <a:t>): {(3, 2), (4, 3), (5, 4), (6, 5)}</a:t>
            </a:r>
            <a:endParaRPr sz="1800">
              <a:solidFill>
                <a:srgbClr val="999999"/>
              </a:solidFill>
            </a:endParaRPr>
          </a:p>
        </p:txBody>
      </p:sp>
      <p:sp>
        <p:nvSpPr>
          <p:cNvPr id="422" name="Google Shape;422;p40"/>
          <p:cNvSpPr txBox="1"/>
          <p:nvPr/>
        </p:nvSpPr>
        <p:spPr>
          <a:xfrm>
            <a:off x="108892" y="298502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i</a:t>
            </a:r>
            <a:endParaRPr i="1" sz="1800">
              <a:solidFill>
                <a:schemeClr val="lt2"/>
              </a:solidFill>
            </a:endParaRPr>
          </a:p>
        </p:txBody>
      </p:sp>
      <p:sp>
        <p:nvSpPr>
          <p:cNvPr id="423" name="Google Shape;423;p40"/>
          <p:cNvSpPr txBox="1"/>
          <p:nvPr/>
        </p:nvSpPr>
        <p:spPr>
          <a:xfrm>
            <a:off x="4416000" y="903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w</a:t>
            </a:r>
            <a:endParaRPr i="1" sz="1800">
              <a:solidFill>
                <a:schemeClr val="lt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7" name="Shape 427"/>
        <p:cNvGrpSpPr/>
        <p:nvPr/>
      </p:nvGrpSpPr>
      <p:grpSpPr>
        <a:xfrm>
          <a:off x="0" y="0"/>
          <a:ext cx="0" cy="0"/>
          <a:chOff x="0" y="0"/>
          <a:chExt cx="0" cy="0"/>
        </a:xfrm>
      </p:grpSpPr>
      <p:sp>
        <p:nvSpPr>
          <p:cNvPr id="428" name="Google Shape;428;p41"/>
          <p:cNvSpPr txBox="1"/>
          <p:nvPr>
            <p:ph type="title"/>
          </p:nvPr>
        </p:nvSpPr>
        <p:spPr>
          <a:xfrm>
            <a:off x="311700" y="4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graphicFrame>
        <p:nvGraphicFramePr>
          <p:cNvPr id="429" name="Google Shape;429;p41"/>
          <p:cNvGraphicFramePr/>
          <p:nvPr/>
        </p:nvGraphicFramePr>
        <p:xfrm>
          <a:off x="952500" y="1677600"/>
          <a:ext cx="3000000" cy="3000000"/>
        </p:xfrm>
        <a:graphic>
          <a:graphicData uri="http://schemas.openxmlformats.org/drawingml/2006/table">
            <a:tbl>
              <a:tblPr>
                <a:noFill/>
                <a:tableStyleId>{F560232D-23C3-47DF-8A29-70CF11C27709}</a:tableStyleId>
              </a:tblPr>
              <a:tblGrid>
                <a:gridCol w="1206500"/>
                <a:gridCol w="1206500"/>
                <a:gridCol w="1206500"/>
                <a:gridCol w="1206500"/>
                <a:gridCol w="1206500"/>
                <a:gridCol w="1206500"/>
              </a:tblGrid>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r>
              <a:tr h="636325">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r h="636325">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r h="636325">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r h="636325">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sp>
        <p:nvSpPr>
          <p:cNvPr id="430" name="Google Shape;430;p41"/>
          <p:cNvSpPr txBox="1"/>
          <p:nvPr/>
        </p:nvSpPr>
        <p:spPr>
          <a:xfrm>
            <a:off x="539875" y="176235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431" name="Google Shape;431;p41"/>
          <p:cNvSpPr txBox="1"/>
          <p:nvPr/>
        </p:nvSpPr>
        <p:spPr>
          <a:xfrm>
            <a:off x="539875" y="24009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432" name="Google Shape;432;p41"/>
          <p:cNvSpPr txBox="1"/>
          <p:nvPr/>
        </p:nvSpPr>
        <p:spPr>
          <a:xfrm>
            <a:off x="539875" y="29959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433" name="Google Shape;433;p41"/>
          <p:cNvSpPr txBox="1"/>
          <p:nvPr/>
        </p:nvSpPr>
        <p:spPr>
          <a:xfrm>
            <a:off x="539875" y="3648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434" name="Google Shape;434;p41"/>
          <p:cNvSpPr txBox="1"/>
          <p:nvPr/>
        </p:nvSpPr>
        <p:spPr>
          <a:xfrm>
            <a:off x="539875" y="43016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435" name="Google Shape;435;p41"/>
          <p:cNvSpPr txBox="1"/>
          <p:nvPr/>
        </p:nvSpPr>
        <p:spPr>
          <a:xfrm>
            <a:off x="1418550" y="1188588"/>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436" name="Google Shape;436;p41"/>
          <p:cNvSpPr txBox="1"/>
          <p:nvPr/>
        </p:nvSpPr>
        <p:spPr>
          <a:xfrm>
            <a:off x="261132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437" name="Google Shape;437;p41"/>
          <p:cNvSpPr txBox="1"/>
          <p:nvPr/>
        </p:nvSpPr>
        <p:spPr>
          <a:xfrm>
            <a:off x="385270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438" name="Google Shape;438;p41"/>
          <p:cNvSpPr txBox="1"/>
          <p:nvPr/>
        </p:nvSpPr>
        <p:spPr>
          <a:xfrm>
            <a:off x="506977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439" name="Google Shape;439;p41"/>
          <p:cNvSpPr txBox="1"/>
          <p:nvPr/>
        </p:nvSpPr>
        <p:spPr>
          <a:xfrm>
            <a:off x="62868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440" name="Google Shape;440;p41"/>
          <p:cNvSpPr txBox="1"/>
          <p:nvPr/>
        </p:nvSpPr>
        <p:spPr>
          <a:xfrm>
            <a:off x="74407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441" name="Google Shape;441;p41"/>
          <p:cNvSpPr txBox="1"/>
          <p:nvPr/>
        </p:nvSpPr>
        <p:spPr>
          <a:xfrm>
            <a:off x="2312400" y="476875"/>
            <a:ext cx="4519200" cy="6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99999"/>
                </a:solidFill>
              </a:rPr>
              <a:t>Items (</a:t>
            </a:r>
            <a:r>
              <a:rPr i="1" lang="en" sz="1800">
                <a:solidFill>
                  <a:srgbClr val="999999"/>
                </a:solidFill>
              </a:rPr>
              <a:t>v</a:t>
            </a:r>
            <a:r>
              <a:rPr lang="en" sz="1800">
                <a:solidFill>
                  <a:srgbClr val="999999"/>
                </a:solidFill>
              </a:rPr>
              <a:t>, </a:t>
            </a:r>
            <a:r>
              <a:rPr i="1" lang="en" sz="1800">
                <a:solidFill>
                  <a:srgbClr val="999999"/>
                </a:solidFill>
              </a:rPr>
              <a:t>w</a:t>
            </a:r>
            <a:r>
              <a:rPr lang="en" sz="1800">
                <a:solidFill>
                  <a:srgbClr val="999999"/>
                </a:solidFill>
              </a:rPr>
              <a:t>): {(3, 2), (4, 3), (5, 4), (6, 5)}</a:t>
            </a:r>
            <a:endParaRPr sz="1800">
              <a:solidFill>
                <a:srgbClr val="999999"/>
              </a:solidFill>
            </a:endParaRPr>
          </a:p>
        </p:txBody>
      </p:sp>
      <p:sp>
        <p:nvSpPr>
          <p:cNvPr id="442" name="Google Shape;442;p41"/>
          <p:cNvSpPr txBox="1"/>
          <p:nvPr/>
        </p:nvSpPr>
        <p:spPr>
          <a:xfrm>
            <a:off x="108892" y="298502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i</a:t>
            </a:r>
            <a:endParaRPr i="1" sz="1800">
              <a:solidFill>
                <a:schemeClr val="lt2"/>
              </a:solidFill>
            </a:endParaRPr>
          </a:p>
        </p:txBody>
      </p:sp>
      <p:sp>
        <p:nvSpPr>
          <p:cNvPr id="443" name="Google Shape;443;p41"/>
          <p:cNvSpPr txBox="1"/>
          <p:nvPr/>
        </p:nvSpPr>
        <p:spPr>
          <a:xfrm>
            <a:off x="4416000" y="903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w</a:t>
            </a:r>
            <a:endParaRPr i="1" sz="1800">
              <a:solidFill>
                <a:schemeClr val="l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Maximum subarray problem</a:t>
            </a:r>
            <a:endParaRPr/>
          </a:p>
          <a:p>
            <a:pPr indent="0" lvl="0" marL="0" rtl="0" algn="l">
              <a:spcBef>
                <a:spcPts val="0"/>
              </a:spcBef>
              <a:spcAft>
                <a:spcPts val="0"/>
              </a:spcAft>
              <a:buNone/>
            </a:pPr>
            <a:r>
              <a:t/>
            </a:r>
            <a:endParaRPr/>
          </a:p>
        </p:txBody>
      </p:sp>
      <p:sp>
        <p:nvSpPr>
          <p:cNvPr id="73" name="Google Shape;73;p15"/>
          <p:cNvSpPr txBox="1"/>
          <p:nvPr>
            <p:ph idx="1" type="body"/>
          </p:nvPr>
        </p:nvSpPr>
        <p:spPr>
          <a:xfrm>
            <a:off x="311700" y="1152475"/>
            <a:ext cx="8520600" cy="3928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What is the optimal substructure?</a:t>
            </a:r>
            <a:endParaRPr/>
          </a:p>
          <a:p>
            <a:pPr indent="-342900" lvl="0" marL="457200" rtl="0" algn="l">
              <a:spcBef>
                <a:spcPts val="0"/>
              </a:spcBef>
              <a:spcAft>
                <a:spcPts val="0"/>
              </a:spcAft>
              <a:buSzPts val="1800"/>
              <a:buChar char="●"/>
            </a:pPr>
            <a:r>
              <a:rPr lang="en"/>
              <a:t>First idea: optimal solution to </a:t>
            </a:r>
            <a:r>
              <a:rPr i="1" lang="en"/>
              <a:t>a</a:t>
            </a:r>
            <a:r>
              <a:rPr lang="en"/>
              <a:t>[</a:t>
            </a:r>
            <a:r>
              <a:rPr i="1" lang="en"/>
              <a:t>x</a:t>
            </a:r>
            <a:r>
              <a:rPr baseline="-25000" i="1" lang="en"/>
              <a:t>1</a:t>
            </a:r>
            <a:r>
              <a:rPr i="1" lang="en"/>
              <a:t>,...,x</a:t>
            </a:r>
            <a:r>
              <a:rPr baseline="-25000" i="1" lang="en"/>
              <a:t>n</a:t>
            </a:r>
            <a:r>
              <a:rPr lang="en"/>
              <a:t>] is the optimal solution to </a:t>
            </a:r>
            <a:r>
              <a:rPr i="1" lang="en"/>
              <a:t>a</a:t>
            </a:r>
            <a:r>
              <a:rPr lang="en"/>
              <a:t>[</a:t>
            </a:r>
            <a:r>
              <a:rPr i="1" lang="en"/>
              <a:t>x</a:t>
            </a:r>
            <a:r>
              <a:rPr baseline="-25000" i="1" lang="en"/>
              <a:t>1</a:t>
            </a:r>
            <a:r>
              <a:rPr i="1" lang="en"/>
              <a:t>,...,x</a:t>
            </a:r>
            <a:r>
              <a:rPr baseline="-25000" i="1" lang="en"/>
              <a:t>n-1</a:t>
            </a:r>
            <a:r>
              <a:rPr lang="en"/>
              <a:t>] plus the decision to add in or leave out </a:t>
            </a:r>
            <a:r>
              <a:rPr i="1" lang="en"/>
              <a:t>x</a:t>
            </a:r>
            <a:r>
              <a:rPr baseline="-25000" i="1" lang="en"/>
              <a:t>n</a:t>
            </a:r>
            <a:endParaRPr i="1"/>
          </a:p>
          <a:p>
            <a:pPr indent="-317500" lvl="1" marL="914400" rtl="0" algn="l">
              <a:spcBef>
                <a:spcPts val="0"/>
              </a:spcBef>
              <a:spcAft>
                <a:spcPts val="0"/>
              </a:spcAft>
              <a:buSzPts val="1400"/>
              <a:buChar char="○"/>
            </a:pPr>
            <a:r>
              <a:rPr lang="en"/>
              <a:t>Doesn’t quite work, consider [100, -10, 50]</a:t>
            </a:r>
            <a:endParaRPr/>
          </a:p>
          <a:p>
            <a:pPr indent="-317500" lvl="1" marL="914400" rtl="0" algn="l">
              <a:spcBef>
                <a:spcPts val="0"/>
              </a:spcBef>
              <a:spcAft>
                <a:spcPts val="0"/>
              </a:spcAft>
              <a:buSzPts val="1400"/>
              <a:buChar char="○"/>
            </a:pPr>
            <a:r>
              <a:rPr lang="en"/>
              <a:t>Optimal solution to [100, -10] is 100</a:t>
            </a:r>
            <a:endParaRPr/>
          </a:p>
          <a:p>
            <a:pPr indent="-317500" lvl="1" marL="914400" rtl="0" algn="l">
              <a:spcBef>
                <a:spcPts val="0"/>
              </a:spcBef>
              <a:spcAft>
                <a:spcPts val="0"/>
              </a:spcAft>
              <a:buSzPts val="1400"/>
              <a:buChar char="○"/>
            </a:pPr>
            <a:r>
              <a:rPr lang="en"/>
              <a:t>If we add in the 50 we have 150</a:t>
            </a:r>
            <a:endParaRPr/>
          </a:p>
          <a:p>
            <a:pPr indent="-317500" lvl="1" marL="914400" rtl="0" algn="l">
              <a:spcBef>
                <a:spcPts val="0"/>
              </a:spcBef>
              <a:spcAft>
                <a:spcPts val="0"/>
              </a:spcAft>
              <a:buSzPts val="1400"/>
              <a:buChar char="○"/>
            </a:pPr>
            <a:r>
              <a:rPr lang="en"/>
              <a:t>But wait… 100 and 50 aren’t consecutive! The real optimal is 140</a:t>
            </a:r>
            <a:endParaRPr/>
          </a:p>
          <a:p>
            <a:pPr indent="-342900" lvl="0" marL="457200" rtl="0" algn="l">
              <a:spcBef>
                <a:spcPts val="0"/>
              </a:spcBef>
              <a:spcAft>
                <a:spcPts val="0"/>
              </a:spcAft>
              <a:buSzPts val="1800"/>
              <a:buChar char="●"/>
            </a:pPr>
            <a:r>
              <a:rPr lang="en"/>
              <a:t>Insight: we may need to include negative numbers in our running sum</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7" name="Shape 447"/>
        <p:cNvGrpSpPr/>
        <p:nvPr/>
      </p:nvGrpSpPr>
      <p:grpSpPr>
        <a:xfrm>
          <a:off x="0" y="0"/>
          <a:ext cx="0" cy="0"/>
          <a:chOff x="0" y="0"/>
          <a:chExt cx="0" cy="0"/>
        </a:xfrm>
      </p:grpSpPr>
      <p:sp>
        <p:nvSpPr>
          <p:cNvPr id="448" name="Google Shape;448;p42"/>
          <p:cNvSpPr txBox="1"/>
          <p:nvPr>
            <p:ph type="title"/>
          </p:nvPr>
        </p:nvSpPr>
        <p:spPr>
          <a:xfrm>
            <a:off x="311700" y="4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graphicFrame>
        <p:nvGraphicFramePr>
          <p:cNvPr id="449" name="Google Shape;449;p42"/>
          <p:cNvGraphicFramePr/>
          <p:nvPr/>
        </p:nvGraphicFramePr>
        <p:xfrm>
          <a:off x="952500" y="1677600"/>
          <a:ext cx="3000000" cy="3000000"/>
        </p:xfrm>
        <a:graphic>
          <a:graphicData uri="http://schemas.openxmlformats.org/drawingml/2006/table">
            <a:tbl>
              <a:tblPr>
                <a:noFill/>
                <a:tableStyleId>{F560232D-23C3-47DF-8A29-70CF11C27709}</a:tableStyleId>
              </a:tblPr>
              <a:tblGrid>
                <a:gridCol w="1206500"/>
                <a:gridCol w="1206500"/>
                <a:gridCol w="1206500"/>
                <a:gridCol w="1206500"/>
                <a:gridCol w="1206500"/>
                <a:gridCol w="1206500"/>
              </a:tblGrid>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sp>
        <p:nvSpPr>
          <p:cNvPr id="450" name="Google Shape;450;p42"/>
          <p:cNvSpPr txBox="1"/>
          <p:nvPr/>
        </p:nvSpPr>
        <p:spPr>
          <a:xfrm>
            <a:off x="539875" y="176235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451" name="Google Shape;451;p42"/>
          <p:cNvSpPr txBox="1"/>
          <p:nvPr/>
        </p:nvSpPr>
        <p:spPr>
          <a:xfrm>
            <a:off x="539875" y="24009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452" name="Google Shape;452;p42"/>
          <p:cNvSpPr txBox="1"/>
          <p:nvPr/>
        </p:nvSpPr>
        <p:spPr>
          <a:xfrm>
            <a:off x="539875" y="29959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453" name="Google Shape;453;p42"/>
          <p:cNvSpPr txBox="1"/>
          <p:nvPr/>
        </p:nvSpPr>
        <p:spPr>
          <a:xfrm>
            <a:off x="539875" y="3648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454" name="Google Shape;454;p42"/>
          <p:cNvSpPr txBox="1"/>
          <p:nvPr/>
        </p:nvSpPr>
        <p:spPr>
          <a:xfrm>
            <a:off x="539875" y="43016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455" name="Google Shape;455;p42"/>
          <p:cNvSpPr txBox="1"/>
          <p:nvPr/>
        </p:nvSpPr>
        <p:spPr>
          <a:xfrm>
            <a:off x="1418550" y="1188588"/>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456" name="Google Shape;456;p42"/>
          <p:cNvSpPr txBox="1"/>
          <p:nvPr/>
        </p:nvSpPr>
        <p:spPr>
          <a:xfrm>
            <a:off x="261132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457" name="Google Shape;457;p42"/>
          <p:cNvSpPr txBox="1"/>
          <p:nvPr/>
        </p:nvSpPr>
        <p:spPr>
          <a:xfrm>
            <a:off x="385270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458" name="Google Shape;458;p42"/>
          <p:cNvSpPr txBox="1"/>
          <p:nvPr/>
        </p:nvSpPr>
        <p:spPr>
          <a:xfrm>
            <a:off x="506977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459" name="Google Shape;459;p42"/>
          <p:cNvSpPr txBox="1"/>
          <p:nvPr/>
        </p:nvSpPr>
        <p:spPr>
          <a:xfrm>
            <a:off x="62868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460" name="Google Shape;460;p42"/>
          <p:cNvSpPr txBox="1"/>
          <p:nvPr/>
        </p:nvSpPr>
        <p:spPr>
          <a:xfrm>
            <a:off x="74407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461" name="Google Shape;461;p42"/>
          <p:cNvSpPr txBox="1"/>
          <p:nvPr/>
        </p:nvSpPr>
        <p:spPr>
          <a:xfrm>
            <a:off x="2312400" y="476875"/>
            <a:ext cx="4519200" cy="6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99999"/>
                </a:solidFill>
              </a:rPr>
              <a:t>Items (</a:t>
            </a:r>
            <a:r>
              <a:rPr i="1" lang="en" sz="1800">
                <a:solidFill>
                  <a:srgbClr val="999999"/>
                </a:solidFill>
              </a:rPr>
              <a:t>v</a:t>
            </a:r>
            <a:r>
              <a:rPr lang="en" sz="1800">
                <a:solidFill>
                  <a:srgbClr val="999999"/>
                </a:solidFill>
              </a:rPr>
              <a:t>, </a:t>
            </a:r>
            <a:r>
              <a:rPr i="1" lang="en" sz="1800">
                <a:solidFill>
                  <a:srgbClr val="999999"/>
                </a:solidFill>
              </a:rPr>
              <a:t>w</a:t>
            </a:r>
            <a:r>
              <a:rPr lang="en" sz="1800">
                <a:solidFill>
                  <a:srgbClr val="999999"/>
                </a:solidFill>
              </a:rPr>
              <a:t>): {(3, 2), (4, 3), (5, 4), (6, 5)}</a:t>
            </a:r>
            <a:endParaRPr sz="1800">
              <a:solidFill>
                <a:srgbClr val="999999"/>
              </a:solidFill>
            </a:endParaRPr>
          </a:p>
        </p:txBody>
      </p:sp>
      <p:sp>
        <p:nvSpPr>
          <p:cNvPr id="462" name="Google Shape;462;p42"/>
          <p:cNvSpPr txBox="1"/>
          <p:nvPr/>
        </p:nvSpPr>
        <p:spPr>
          <a:xfrm>
            <a:off x="108892" y="298502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i</a:t>
            </a:r>
            <a:endParaRPr i="1" sz="1800">
              <a:solidFill>
                <a:schemeClr val="lt2"/>
              </a:solidFill>
            </a:endParaRPr>
          </a:p>
        </p:txBody>
      </p:sp>
      <p:sp>
        <p:nvSpPr>
          <p:cNvPr id="463" name="Google Shape;463;p42"/>
          <p:cNvSpPr txBox="1"/>
          <p:nvPr/>
        </p:nvSpPr>
        <p:spPr>
          <a:xfrm>
            <a:off x="4416000" y="903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w</a:t>
            </a:r>
            <a:endParaRPr i="1" sz="1800">
              <a:solidFill>
                <a:schemeClr val="lt2"/>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7" name="Shape 467"/>
        <p:cNvGrpSpPr/>
        <p:nvPr/>
      </p:nvGrpSpPr>
      <p:grpSpPr>
        <a:xfrm>
          <a:off x="0" y="0"/>
          <a:ext cx="0" cy="0"/>
          <a:chOff x="0" y="0"/>
          <a:chExt cx="0" cy="0"/>
        </a:xfrm>
      </p:grpSpPr>
      <p:sp>
        <p:nvSpPr>
          <p:cNvPr id="468" name="Google Shape;468;p43"/>
          <p:cNvSpPr txBox="1"/>
          <p:nvPr>
            <p:ph type="title"/>
          </p:nvPr>
        </p:nvSpPr>
        <p:spPr>
          <a:xfrm>
            <a:off x="311700" y="4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graphicFrame>
        <p:nvGraphicFramePr>
          <p:cNvPr id="469" name="Google Shape;469;p43"/>
          <p:cNvGraphicFramePr/>
          <p:nvPr/>
        </p:nvGraphicFramePr>
        <p:xfrm>
          <a:off x="952500" y="1677600"/>
          <a:ext cx="3000000" cy="3000000"/>
        </p:xfrm>
        <a:graphic>
          <a:graphicData uri="http://schemas.openxmlformats.org/drawingml/2006/table">
            <a:tbl>
              <a:tblPr>
                <a:noFill/>
                <a:tableStyleId>{F560232D-23C3-47DF-8A29-70CF11C27709}</a:tableStyleId>
              </a:tblPr>
              <a:tblGrid>
                <a:gridCol w="1206500"/>
                <a:gridCol w="1206500"/>
                <a:gridCol w="1206500"/>
                <a:gridCol w="1206500"/>
                <a:gridCol w="1206500"/>
                <a:gridCol w="1206500"/>
              </a:tblGrid>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sp>
        <p:nvSpPr>
          <p:cNvPr id="470" name="Google Shape;470;p43"/>
          <p:cNvSpPr txBox="1"/>
          <p:nvPr/>
        </p:nvSpPr>
        <p:spPr>
          <a:xfrm>
            <a:off x="539875" y="176235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471" name="Google Shape;471;p43"/>
          <p:cNvSpPr txBox="1"/>
          <p:nvPr/>
        </p:nvSpPr>
        <p:spPr>
          <a:xfrm>
            <a:off x="539875" y="24009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472" name="Google Shape;472;p43"/>
          <p:cNvSpPr txBox="1"/>
          <p:nvPr/>
        </p:nvSpPr>
        <p:spPr>
          <a:xfrm>
            <a:off x="539875" y="29959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473" name="Google Shape;473;p43"/>
          <p:cNvSpPr txBox="1"/>
          <p:nvPr/>
        </p:nvSpPr>
        <p:spPr>
          <a:xfrm>
            <a:off x="539875" y="3648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474" name="Google Shape;474;p43"/>
          <p:cNvSpPr txBox="1"/>
          <p:nvPr/>
        </p:nvSpPr>
        <p:spPr>
          <a:xfrm>
            <a:off x="539875" y="43016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475" name="Google Shape;475;p43"/>
          <p:cNvSpPr txBox="1"/>
          <p:nvPr/>
        </p:nvSpPr>
        <p:spPr>
          <a:xfrm>
            <a:off x="1418550" y="1188588"/>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476" name="Google Shape;476;p43"/>
          <p:cNvSpPr txBox="1"/>
          <p:nvPr/>
        </p:nvSpPr>
        <p:spPr>
          <a:xfrm>
            <a:off x="261132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477" name="Google Shape;477;p43"/>
          <p:cNvSpPr txBox="1"/>
          <p:nvPr/>
        </p:nvSpPr>
        <p:spPr>
          <a:xfrm>
            <a:off x="385270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478" name="Google Shape;478;p43"/>
          <p:cNvSpPr txBox="1"/>
          <p:nvPr/>
        </p:nvSpPr>
        <p:spPr>
          <a:xfrm>
            <a:off x="506977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479" name="Google Shape;479;p43"/>
          <p:cNvSpPr txBox="1"/>
          <p:nvPr/>
        </p:nvSpPr>
        <p:spPr>
          <a:xfrm>
            <a:off x="62868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480" name="Google Shape;480;p43"/>
          <p:cNvSpPr txBox="1"/>
          <p:nvPr/>
        </p:nvSpPr>
        <p:spPr>
          <a:xfrm>
            <a:off x="74407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481" name="Google Shape;481;p43"/>
          <p:cNvSpPr txBox="1"/>
          <p:nvPr/>
        </p:nvSpPr>
        <p:spPr>
          <a:xfrm>
            <a:off x="2312400" y="476875"/>
            <a:ext cx="4519200" cy="6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99999"/>
                </a:solidFill>
              </a:rPr>
              <a:t>Items (</a:t>
            </a:r>
            <a:r>
              <a:rPr i="1" lang="en" sz="1800">
                <a:solidFill>
                  <a:srgbClr val="999999"/>
                </a:solidFill>
              </a:rPr>
              <a:t>v</a:t>
            </a:r>
            <a:r>
              <a:rPr lang="en" sz="1800">
                <a:solidFill>
                  <a:srgbClr val="999999"/>
                </a:solidFill>
              </a:rPr>
              <a:t>, </a:t>
            </a:r>
            <a:r>
              <a:rPr i="1" lang="en" sz="1800">
                <a:solidFill>
                  <a:srgbClr val="999999"/>
                </a:solidFill>
              </a:rPr>
              <a:t>w</a:t>
            </a:r>
            <a:r>
              <a:rPr lang="en" sz="1800">
                <a:solidFill>
                  <a:srgbClr val="999999"/>
                </a:solidFill>
              </a:rPr>
              <a:t>): {</a:t>
            </a:r>
            <a:r>
              <a:rPr lang="en" sz="1800">
                <a:solidFill>
                  <a:srgbClr val="00FF00"/>
                </a:solidFill>
              </a:rPr>
              <a:t>(3, 2)</a:t>
            </a:r>
            <a:r>
              <a:rPr lang="en" sz="1800">
                <a:solidFill>
                  <a:srgbClr val="999999"/>
                </a:solidFill>
              </a:rPr>
              <a:t>, (4, 3), (5, 4), (6, 5)}</a:t>
            </a:r>
            <a:endParaRPr sz="1800">
              <a:solidFill>
                <a:srgbClr val="999999"/>
              </a:solidFill>
            </a:endParaRPr>
          </a:p>
        </p:txBody>
      </p:sp>
      <p:sp>
        <p:nvSpPr>
          <p:cNvPr id="482" name="Google Shape;482;p43"/>
          <p:cNvSpPr txBox="1"/>
          <p:nvPr/>
        </p:nvSpPr>
        <p:spPr>
          <a:xfrm>
            <a:off x="108892" y="298502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i</a:t>
            </a:r>
            <a:endParaRPr i="1" sz="1800">
              <a:solidFill>
                <a:schemeClr val="lt2"/>
              </a:solidFill>
            </a:endParaRPr>
          </a:p>
        </p:txBody>
      </p:sp>
      <p:sp>
        <p:nvSpPr>
          <p:cNvPr id="483" name="Google Shape;483;p43"/>
          <p:cNvSpPr txBox="1"/>
          <p:nvPr/>
        </p:nvSpPr>
        <p:spPr>
          <a:xfrm>
            <a:off x="4416000" y="903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w</a:t>
            </a:r>
            <a:endParaRPr i="1" sz="1800">
              <a:solidFill>
                <a:schemeClr val="lt2"/>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7" name="Shape 487"/>
        <p:cNvGrpSpPr/>
        <p:nvPr/>
      </p:nvGrpSpPr>
      <p:grpSpPr>
        <a:xfrm>
          <a:off x="0" y="0"/>
          <a:ext cx="0" cy="0"/>
          <a:chOff x="0" y="0"/>
          <a:chExt cx="0" cy="0"/>
        </a:xfrm>
      </p:grpSpPr>
      <p:sp>
        <p:nvSpPr>
          <p:cNvPr id="488" name="Google Shape;488;p44"/>
          <p:cNvSpPr txBox="1"/>
          <p:nvPr>
            <p:ph type="title"/>
          </p:nvPr>
        </p:nvSpPr>
        <p:spPr>
          <a:xfrm>
            <a:off x="311700" y="4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graphicFrame>
        <p:nvGraphicFramePr>
          <p:cNvPr id="489" name="Google Shape;489;p44"/>
          <p:cNvGraphicFramePr/>
          <p:nvPr/>
        </p:nvGraphicFramePr>
        <p:xfrm>
          <a:off x="952500" y="1677600"/>
          <a:ext cx="3000000" cy="3000000"/>
        </p:xfrm>
        <a:graphic>
          <a:graphicData uri="http://schemas.openxmlformats.org/drawingml/2006/table">
            <a:tbl>
              <a:tblPr>
                <a:noFill/>
                <a:tableStyleId>{F560232D-23C3-47DF-8A29-70CF11C27709}</a:tableStyleId>
              </a:tblPr>
              <a:tblGrid>
                <a:gridCol w="1206500"/>
                <a:gridCol w="1206500"/>
                <a:gridCol w="1206500"/>
                <a:gridCol w="1206500"/>
                <a:gridCol w="1206500"/>
                <a:gridCol w="1206500"/>
              </a:tblGrid>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solidFill>
                      <a:srgbClr val="434343"/>
                    </a:solidFill>
                  </a:tcPr>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sp>
        <p:nvSpPr>
          <p:cNvPr id="490" name="Google Shape;490;p44"/>
          <p:cNvSpPr txBox="1"/>
          <p:nvPr/>
        </p:nvSpPr>
        <p:spPr>
          <a:xfrm>
            <a:off x="539875" y="176235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491" name="Google Shape;491;p44"/>
          <p:cNvSpPr txBox="1"/>
          <p:nvPr/>
        </p:nvSpPr>
        <p:spPr>
          <a:xfrm>
            <a:off x="539875" y="24009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492" name="Google Shape;492;p44"/>
          <p:cNvSpPr txBox="1"/>
          <p:nvPr/>
        </p:nvSpPr>
        <p:spPr>
          <a:xfrm>
            <a:off x="539875" y="29959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493" name="Google Shape;493;p44"/>
          <p:cNvSpPr txBox="1"/>
          <p:nvPr/>
        </p:nvSpPr>
        <p:spPr>
          <a:xfrm>
            <a:off x="539875" y="3648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494" name="Google Shape;494;p44"/>
          <p:cNvSpPr txBox="1"/>
          <p:nvPr/>
        </p:nvSpPr>
        <p:spPr>
          <a:xfrm>
            <a:off x="539875" y="43016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495" name="Google Shape;495;p44"/>
          <p:cNvSpPr txBox="1"/>
          <p:nvPr/>
        </p:nvSpPr>
        <p:spPr>
          <a:xfrm>
            <a:off x="1418550" y="1188588"/>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496" name="Google Shape;496;p44"/>
          <p:cNvSpPr txBox="1"/>
          <p:nvPr/>
        </p:nvSpPr>
        <p:spPr>
          <a:xfrm>
            <a:off x="261132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497" name="Google Shape;497;p44"/>
          <p:cNvSpPr txBox="1"/>
          <p:nvPr/>
        </p:nvSpPr>
        <p:spPr>
          <a:xfrm>
            <a:off x="385270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498" name="Google Shape;498;p44"/>
          <p:cNvSpPr txBox="1"/>
          <p:nvPr/>
        </p:nvSpPr>
        <p:spPr>
          <a:xfrm>
            <a:off x="506977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499" name="Google Shape;499;p44"/>
          <p:cNvSpPr txBox="1"/>
          <p:nvPr/>
        </p:nvSpPr>
        <p:spPr>
          <a:xfrm>
            <a:off x="62868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500" name="Google Shape;500;p44"/>
          <p:cNvSpPr txBox="1"/>
          <p:nvPr/>
        </p:nvSpPr>
        <p:spPr>
          <a:xfrm>
            <a:off x="74407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501" name="Google Shape;501;p44"/>
          <p:cNvSpPr txBox="1"/>
          <p:nvPr/>
        </p:nvSpPr>
        <p:spPr>
          <a:xfrm>
            <a:off x="2312400" y="476875"/>
            <a:ext cx="4519200" cy="6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99999"/>
                </a:solidFill>
              </a:rPr>
              <a:t>Items (</a:t>
            </a:r>
            <a:r>
              <a:rPr i="1" lang="en" sz="1800">
                <a:solidFill>
                  <a:srgbClr val="999999"/>
                </a:solidFill>
              </a:rPr>
              <a:t>v</a:t>
            </a:r>
            <a:r>
              <a:rPr lang="en" sz="1800">
                <a:solidFill>
                  <a:srgbClr val="999999"/>
                </a:solidFill>
              </a:rPr>
              <a:t>, </a:t>
            </a:r>
            <a:r>
              <a:rPr i="1" lang="en" sz="1800">
                <a:solidFill>
                  <a:srgbClr val="999999"/>
                </a:solidFill>
              </a:rPr>
              <a:t>w</a:t>
            </a:r>
            <a:r>
              <a:rPr lang="en" sz="1800">
                <a:solidFill>
                  <a:srgbClr val="999999"/>
                </a:solidFill>
              </a:rPr>
              <a:t>): {</a:t>
            </a:r>
            <a:r>
              <a:rPr lang="en" sz="1800">
                <a:solidFill>
                  <a:srgbClr val="00FF00"/>
                </a:solidFill>
              </a:rPr>
              <a:t>(3, 2)</a:t>
            </a:r>
            <a:r>
              <a:rPr lang="en" sz="1800">
                <a:solidFill>
                  <a:srgbClr val="999999"/>
                </a:solidFill>
              </a:rPr>
              <a:t>, (4, 3), (5, 4), (6, 5)}</a:t>
            </a:r>
            <a:endParaRPr sz="1800">
              <a:solidFill>
                <a:srgbClr val="999999"/>
              </a:solidFill>
            </a:endParaRPr>
          </a:p>
        </p:txBody>
      </p:sp>
      <p:sp>
        <p:nvSpPr>
          <p:cNvPr id="502" name="Google Shape;502;p44"/>
          <p:cNvSpPr txBox="1"/>
          <p:nvPr/>
        </p:nvSpPr>
        <p:spPr>
          <a:xfrm>
            <a:off x="108892" y="298502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i</a:t>
            </a:r>
            <a:endParaRPr i="1" sz="1800">
              <a:solidFill>
                <a:schemeClr val="lt2"/>
              </a:solidFill>
            </a:endParaRPr>
          </a:p>
        </p:txBody>
      </p:sp>
      <p:sp>
        <p:nvSpPr>
          <p:cNvPr id="503" name="Google Shape;503;p44"/>
          <p:cNvSpPr txBox="1"/>
          <p:nvPr/>
        </p:nvSpPr>
        <p:spPr>
          <a:xfrm>
            <a:off x="4416000" y="903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w</a:t>
            </a:r>
            <a:endParaRPr i="1" sz="1800">
              <a:solidFill>
                <a:schemeClr val="lt2"/>
              </a:solidFill>
            </a:endParaRPr>
          </a:p>
        </p:txBody>
      </p:sp>
      <p:cxnSp>
        <p:nvCxnSpPr>
          <p:cNvPr id="504" name="Google Shape;504;p44"/>
          <p:cNvCxnSpPr/>
          <p:nvPr/>
        </p:nvCxnSpPr>
        <p:spPr>
          <a:xfrm rot="10800000">
            <a:off x="2761348" y="2088435"/>
            <a:ext cx="0" cy="350100"/>
          </a:xfrm>
          <a:prstGeom prst="straightConnector1">
            <a:avLst/>
          </a:prstGeom>
          <a:noFill/>
          <a:ln cap="flat" cmpd="sng" w="19050">
            <a:solidFill>
              <a:srgbClr val="CCCCCC"/>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8" name="Shape 508"/>
        <p:cNvGrpSpPr/>
        <p:nvPr/>
      </p:nvGrpSpPr>
      <p:grpSpPr>
        <a:xfrm>
          <a:off x="0" y="0"/>
          <a:ext cx="0" cy="0"/>
          <a:chOff x="0" y="0"/>
          <a:chExt cx="0" cy="0"/>
        </a:xfrm>
      </p:grpSpPr>
      <p:sp>
        <p:nvSpPr>
          <p:cNvPr id="509" name="Google Shape;509;p45"/>
          <p:cNvSpPr txBox="1"/>
          <p:nvPr>
            <p:ph type="title"/>
          </p:nvPr>
        </p:nvSpPr>
        <p:spPr>
          <a:xfrm>
            <a:off x="311700" y="4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graphicFrame>
        <p:nvGraphicFramePr>
          <p:cNvPr id="510" name="Google Shape;510;p45"/>
          <p:cNvGraphicFramePr/>
          <p:nvPr/>
        </p:nvGraphicFramePr>
        <p:xfrm>
          <a:off x="952500" y="1677600"/>
          <a:ext cx="3000000" cy="3000000"/>
        </p:xfrm>
        <a:graphic>
          <a:graphicData uri="http://schemas.openxmlformats.org/drawingml/2006/table">
            <a:tbl>
              <a:tblPr>
                <a:noFill/>
                <a:tableStyleId>{F560232D-23C3-47DF-8A29-70CF11C27709}</a:tableStyleId>
              </a:tblPr>
              <a:tblGrid>
                <a:gridCol w="1206500"/>
                <a:gridCol w="1206500"/>
                <a:gridCol w="1206500"/>
                <a:gridCol w="1206500"/>
                <a:gridCol w="1206500"/>
                <a:gridCol w="1206500"/>
              </a:tblGrid>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sp>
        <p:nvSpPr>
          <p:cNvPr id="511" name="Google Shape;511;p45"/>
          <p:cNvSpPr txBox="1"/>
          <p:nvPr/>
        </p:nvSpPr>
        <p:spPr>
          <a:xfrm>
            <a:off x="539875" y="176235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512" name="Google Shape;512;p45"/>
          <p:cNvSpPr txBox="1"/>
          <p:nvPr/>
        </p:nvSpPr>
        <p:spPr>
          <a:xfrm>
            <a:off x="539875" y="24009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513" name="Google Shape;513;p45"/>
          <p:cNvSpPr txBox="1"/>
          <p:nvPr/>
        </p:nvSpPr>
        <p:spPr>
          <a:xfrm>
            <a:off x="539875" y="29959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514" name="Google Shape;514;p45"/>
          <p:cNvSpPr txBox="1"/>
          <p:nvPr/>
        </p:nvSpPr>
        <p:spPr>
          <a:xfrm>
            <a:off x="539875" y="3648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515" name="Google Shape;515;p45"/>
          <p:cNvSpPr txBox="1"/>
          <p:nvPr/>
        </p:nvSpPr>
        <p:spPr>
          <a:xfrm>
            <a:off x="539875" y="43016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516" name="Google Shape;516;p45"/>
          <p:cNvSpPr txBox="1"/>
          <p:nvPr/>
        </p:nvSpPr>
        <p:spPr>
          <a:xfrm>
            <a:off x="1418550" y="1188588"/>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517" name="Google Shape;517;p45"/>
          <p:cNvSpPr txBox="1"/>
          <p:nvPr/>
        </p:nvSpPr>
        <p:spPr>
          <a:xfrm>
            <a:off x="261132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518" name="Google Shape;518;p45"/>
          <p:cNvSpPr txBox="1"/>
          <p:nvPr/>
        </p:nvSpPr>
        <p:spPr>
          <a:xfrm>
            <a:off x="385270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519" name="Google Shape;519;p45"/>
          <p:cNvSpPr txBox="1"/>
          <p:nvPr/>
        </p:nvSpPr>
        <p:spPr>
          <a:xfrm>
            <a:off x="506977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520" name="Google Shape;520;p45"/>
          <p:cNvSpPr txBox="1"/>
          <p:nvPr/>
        </p:nvSpPr>
        <p:spPr>
          <a:xfrm>
            <a:off x="62868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521" name="Google Shape;521;p45"/>
          <p:cNvSpPr txBox="1"/>
          <p:nvPr/>
        </p:nvSpPr>
        <p:spPr>
          <a:xfrm>
            <a:off x="74407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522" name="Google Shape;522;p45"/>
          <p:cNvSpPr txBox="1"/>
          <p:nvPr/>
        </p:nvSpPr>
        <p:spPr>
          <a:xfrm>
            <a:off x="2312400" y="476875"/>
            <a:ext cx="4519200" cy="6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99999"/>
                </a:solidFill>
              </a:rPr>
              <a:t>Items (</a:t>
            </a:r>
            <a:r>
              <a:rPr i="1" lang="en" sz="1800">
                <a:solidFill>
                  <a:srgbClr val="999999"/>
                </a:solidFill>
              </a:rPr>
              <a:t>v</a:t>
            </a:r>
            <a:r>
              <a:rPr lang="en" sz="1800">
                <a:solidFill>
                  <a:srgbClr val="999999"/>
                </a:solidFill>
              </a:rPr>
              <a:t>, </a:t>
            </a:r>
            <a:r>
              <a:rPr i="1" lang="en" sz="1800">
                <a:solidFill>
                  <a:srgbClr val="999999"/>
                </a:solidFill>
              </a:rPr>
              <a:t>w</a:t>
            </a:r>
            <a:r>
              <a:rPr lang="en" sz="1800">
                <a:solidFill>
                  <a:srgbClr val="999999"/>
                </a:solidFill>
              </a:rPr>
              <a:t>): {</a:t>
            </a:r>
            <a:r>
              <a:rPr lang="en" sz="1800">
                <a:solidFill>
                  <a:srgbClr val="00FF00"/>
                </a:solidFill>
              </a:rPr>
              <a:t>(3, 2)</a:t>
            </a:r>
            <a:r>
              <a:rPr lang="en" sz="1800">
                <a:solidFill>
                  <a:srgbClr val="999999"/>
                </a:solidFill>
              </a:rPr>
              <a:t>, (4, 3), (5, 4), (6, 5)}</a:t>
            </a:r>
            <a:endParaRPr sz="1800">
              <a:solidFill>
                <a:srgbClr val="999999"/>
              </a:solidFill>
            </a:endParaRPr>
          </a:p>
        </p:txBody>
      </p:sp>
      <p:sp>
        <p:nvSpPr>
          <p:cNvPr id="523" name="Google Shape;523;p45"/>
          <p:cNvSpPr txBox="1"/>
          <p:nvPr/>
        </p:nvSpPr>
        <p:spPr>
          <a:xfrm>
            <a:off x="108892" y="298502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i</a:t>
            </a:r>
            <a:endParaRPr i="1" sz="1800">
              <a:solidFill>
                <a:schemeClr val="lt2"/>
              </a:solidFill>
            </a:endParaRPr>
          </a:p>
        </p:txBody>
      </p:sp>
      <p:sp>
        <p:nvSpPr>
          <p:cNvPr id="524" name="Google Shape;524;p45"/>
          <p:cNvSpPr txBox="1"/>
          <p:nvPr/>
        </p:nvSpPr>
        <p:spPr>
          <a:xfrm>
            <a:off x="4416000" y="903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w</a:t>
            </a:r>
            <a:endParaRPr i="1" sz="1800">
              <a:solidFill>
                <a:schemeClr val="lt2"/>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8" name="Shape 528"/>
        <p:cNvGrpSpPr/>
        <p:nvPr/>
      </p:nvGrpSpPr>
      <p:grpSpPr>
        <a:xfrm>
          <a:off x="0" y="0"/>
          <a:ext cx="0" cy="0"/>
          <a:chOff x="0" y="0"/>
          <a:chExt cx="0" cy="0"/>
        </a:xfrm>
      </p:grpSpPr>
      <p:sp>
        <p:nvSpPr>
          <p:cNvPr id="529" name="Google Shape;529;p46"/>
          <p:cNvSpPr txBox="1"/>
          <p:nvPr>
            <p:ph type="title"/>
          </p:nvPr>
        </p:nvSpPr>
        <p:spPr>
          <a:xfrm>
            <a:off x="311700" y="4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graphicFrame>
        <p:nvGraphicFramePr>
          <p:cNvPr id="530" name="Google Shape;530;p46"/>
          <p:cNvGraphicFramePr/>
          <p:nvPr/>
        </p:nvGraphicFramePr>
        <p:xfrm>
          <a:off x="952500" y="1677600"/>
          <a:ext cx="3000000" cy="3000000"/>
        </p:xfrm>
        <a:graphic>
          <a:graphicData uri="http://schemas.openxmlformats.org/drawingml/2006/table">
            <a:tbl>
              <a:tblPr>
                <a:noFill/>
                <a:tableStyleId>{F560232D-23C3-47DF-8A29-70CF11C27709}</a:tableStyleId>
              </a:tblPr>
              <a:tblGrid>
                <a:gridCol w="1206500"/>
                <a:gridCol w="1206500"/>
                <a:gridCol w="1206500"/>
                <a:gridCol w="1206500"/>
                <a:gridCol w="1206500"/>
                <a:gridCol w="1206500"/>
              </a:tblGrid>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solidFill>
                      <a:srgbClr val="434343"/>
                    </a:solidFill>
                  </a:tcPr>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sp>
        <p:nvSpPr>
          <p:cNvPr id="531" name="Google Shape;531;p46"/>
          <p:cNvSpPr txBox="1"/>
          <p:nvPr/>
        </p:nvSpPr>
        <p:spPr>
          <a:xfrm>
            <a:off x="539875" y="176235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532" name="Google Shape;532;p46"/>
          <p:cNvSpPr txBox="1"/>
          <p:nvPr/>
        </p:nvSpPr>
        <p:spPr>
          <a:xfrm>
            <a:off x="539875" y="24009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533" name="Google Shape;533;p46"/>
          <p:cNvSpPr txBox="1"/>
          <p:nvPr/>
        </p:nvSpPr>
        <p:spPr>
          <a:xfrm>
            <a:off x="539875" y="29959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534" name="Google Shape;534;p46"/>
          <p:cNvSpPr txBox="1"/>
          <p:nvPr/>
        </p:nvSpPr>
        <p:spPr>
          <a:xfrm>
            <a:off x="539875" y="3648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535" name="Google Shape;535;p46"/>
          <p:cNvSpPr txBox="1"/>
          <p:nvPr/>
        </p:nvSpPr>
        <p:spPr>
          <a:xfrm>
            <a:off x="539875" y="43016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536" name="Google Shape;536;p46"/>
          <p:cNvSpPr txBox="1"/>
          <p:nvPr/>
        </p:nvSpPr>
        <p:spPr>
          <a:xfrm>
            <a:off x="1418550" y="1188588"/>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537" name="Google Shape;537;p46"/>
          <p:cNvSpPr txBox="1"/>
          <p:nvPr/>
        </p:nvSpPr>
        <p:spPr>
          <a:xfrm>
            <a:off x="261132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538" name="Google Shape;538;p46"/>
          <p:cNvSpPr txBox="1"/>
          <p:nvPr/>
        </p:nvSpPr>
        <p:spPr>
          <a:xfrm>
            <a:off x="385270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539" name="Google Shape;539;p46"/>
          <p:cNvSpPr txBox="1"/>
          <p:nvPr/>
        </p:nvSpPr>
        <p:spPr>
          <a:xfrm>
            <a:off x="506977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540" name="Google Shape;540;p46"/>
          <p:cNvSpPr txBox="1"/>
          <p:nvPr/>
        </p:nvSpPr>
        <p:spPr>
          <a:xfrm>
            <a:off x="62868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541" name="Google Shape;541;p46"/>
          <p:cNvSpPr txBox="1"/>
          <p:nvPr/>
        </p:nvSpPr>
        <p:spPr>
          <a:xfrm>
            <a:off x="74407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542" name="Google Shape;542;p46"/>
          <p:cNvSpPr txBox="1"/>
          <p:nvPr/>
        </p:nvSpPr>
        <p:spPr>
          <a:xfrm>
            <a:off x="2312400" y="476875"/>
            <a:ext cx="4519200" cy="6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99999"/>
                </a:solidFill>
              </a:rPr>
              <a:t>Items (</a:t>
            </a:r>
            <a:r>
              <a:rPr i="1" lang="en" sz="1800">
                <a:solidFill>
                  <a:srgbClr val="999999"/>
                </a:solidFill>
              </a:rPr>
              <a:t>v</a:t>
            </a:r>
            <a:r>
              <a:rPr lang="en" sz="1800">
                <a:solidFill>
                  <a:srgbClr val="999999"/>
                </a:solidFill>
              </a:rPr>
              <a:t>, </a:t>
            </a:r>
            <a:r>
              <a:rPr i="1" lang="en" sz="1800">
                <a:solidFill>
                  <a:srgbClr val="999999"/>
                </a:solidFill>
              </a:rPr>
              <a:t>w</a:t>
            </a:r>
            <a:r>
              <a:rPr lang="en" sz="1800">
                <a:solidFill>
                  <a:srgbClr val="999999"/>
                </a:solidFill>
              </a:rPr>
              <a:t>): {</a:t>
            </a:r>
            <a:r>
              <a:rPr lang="en" sz="1800">
                <a:solidFill>
                  <a:srgbClr val="00FF00"/>
                </a:solidFill>
              </a:rPr>
              <a:t>(3, 2)</a:t>
            </a:r>
            <a:r>
              <a:rPr lang="en" sz="1800">
                <a:solidFill>
                  <a:srgbClr val="999999"/>
                </a:solidFill>
              </a:rPr>
              <a:t>, (4, 3), (5, 4), (6, 5)}</a:t>
            </a:r>
            <a:endParaRPr sz="1800">
              <a:solidFill>
                <a:srgbClr val="999999"/>
              </a:solidFill>
            </a:endParaRPr>
          </a:p>
        </p:txBody>
      </p:sp>
      <p:sp>
        <p:nvSpPr>
          <p:cNvPr id="543" name="Google Shape;543;p46"/>
          <p:cNvSpPr txBox="1"/>
          <p:nvPr/>
        </p:nvSpPr>
        <p:spPr>
          <a:xfrm>
            <a:off x="108892" y="298502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i</a:t>
            </a:r>
            <a:endParaRPr i="1" sz="1800">
              <a:solidFill>
                <a:schemeClr val="lt2"/>
              </a:solidFill>
            </a:endParaRPr>
          </a:p>
        </p:txBody>
      </p:sp>
      <p:sp>
        <p:nvSpPr>
          <p:cNvPr id="544" name="Google Shape;544;p46"/>
          <p:cNvSpPr txBox="1"/>
          <p:nvPr/>
        </p:nvSpPr>
        <p:spPr>
          <a:xfrm>
            <a:off x="4416000" y="903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w</a:t>
            </a:r>
            <a:endParaRPr i="1" sz="1800">
              <a:solidFill>
                <a:schemeClr val="lt2"/>
              </a:solidFill>
            </a:endParaRPr>
          </a:p>
        </p:txBody>
      </p:sp>
      <p:cxnSp>
        <p:nvCxnSpPr>
          <p:cNvPr id="545" name="Google Shape;545;p46"/>
          <p:cNvCxnSpPr/>
          <p:nvPr/>
        </p:nvCxnSpPr>
        <p:spPr>
          <a:xfrm rot="10800000">
            <a:off x="3973546" y="2090019"/>
            <a:ext cx="0" cy="350100"/>
          </a:xfrm>
          <a:prstGeom prst="straightConnector1">
            <a:avLst/>
          </a:prstGeom>
          <a:noFill/>
          <a:ln cap="flat" cmpd="sng" w="19050">
            <a:solidFill>
              <a:srgbClr val="CCCCCC"/>
            </a:solidFill>
            <a:prstDash val="solid"/>
            <a:round/>
            <a:headEnd len="med" w="med" type="none"/>
            <a:tailEnd len="med" w="med" type="triangle"/>
          </a:ln>
        </p:spPr>
      </p:cxnSp>
      <p:cxnSp>
        <p:nvCxnSpPr>
          <p:cNvPr id="546" name="Google Shape;546;p46"/>
          <p:cNvCxnSpPr/>
          <p:nvPr/>
        </p:nvCxnSpPr>
        <p:spPr>
          <a:xfrm rot="10800000">
            <a:off x="1975000" y="2131350"/>
            <a:ext cx="1612800" cy="432000"/>
          </a:xfrm>
          <a:prstGeom prst="straightConnector1">
            <a:avLst/>
          </a:prstGeom>
          <a:noFill/>
          <a:ln cap="flat" cmpd="sng" w="19050">
            <a:solidFill>
              <a:srgbClr val="CCCCCC"/>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0" name="Shape 550"/>
        <p:cNvGrpSpPr/>
        <p:nvPr/>
      </p:nvGrpSpPr>
      <p:grpSpPr>
        <a:xfrm>
          <a:off x="0" y="0"/>
          <a:ext cx="0" cy="0"/>
          <a:chOff x="0" y="0"/>
          <a:chExt cx="0" cy="0"/>
        </a:xfrm>
      </p:grpSpPr>
      <p:sp>
        <p:nvSpPr>
          <p:cNvPr id="551" name="Google Shape;551;p47"/>
          <p:cNvSpPr txBox="1"/>
          <p:nvPr>
            <p:ph type="title"/>
          </p:nvPr>
        </p:nvSpPr>
        <p:spPr>
          <a:xfrm>
            <a:off x="311700" y="4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graphicFrame>
        <p:nvGraphicFramePr>
          <p:cNvPr id="552" name="Google Shape;552;p47"/>
          <p:cNvGraphicFramePr/>
          <p:nvPr/>
        </p:nvGraphicFramePr>
        <p:xfrm>
          <a:off x="952500" y="1677600"/>
          <a:ext cx="3000000" cy="3000000"/>
        </p:xfrm>
        <a:graphic>
          <a:graphicData uri="http://schemas.openxmlformats.org/drawingml/2006/table">
            <a:tbl>
              <a:tblPr>
                <a:noFill/>
                <a:tableStyleId>{F560232D-23C3-47DF-8A29-70CF11C27709}</a:tableStyleId>
              </a:tblPr>
              <a:tblGrid>
                <a:gridCol w="1206500"/>
                <a:gridCol w="1206500"/>
                <a:gridCol w="1206500"/>
                <a:gridCol w="1206500"/>
                <a:gridCol w="1206500"/>
                <a:gridCol w="1206500"/>
              </a:tblGrid>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sp>
        <p:nvSpPr>
          <p:cNvPr id="553" name="Google Shape;553;p47"/>
          <p:cNvSpPr txBox="1"/>
          <p:nvPr/>
        </p:nvSpPr>
        <p:spPr>
          <a:xfrm>
            <a:off x="539875" y="176235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554" name="Google Shape;554;p47"/>
          <p:cNvSpPr txBox="1"/>
          <p:nvPr/>
        </p:nvSpPr>
        <p:spPr>
          <a:xfrm>
            <a:off x="539875" y="24009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555" name="Google Shape;555;p47"/>
          <p:cNvSpPr txBox="1"/>
          <p:nvPr/>
        </p:nvSpPr>
        <p:spPr>
          <a:xfrm>
            <a:off x="539875" y="29959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556" name="Google Shape;556;p47"/>
          <p:cNvSpPr txBox="1"/>
          <p:nvPr/>
        </p:nvSpPr>
        <p:spPr>
          <a:xfrm>
            <a:off x="539875" y="3648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557" name="Google Shape;557;p47"/>
          <p:cNvSpPr txBox="1"/>
          <p:nvPr/>
        </p:nvSpPr>
        <p:spPr>
          <a:xfrm>
            <a:off x="539875" y="43016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558" name="Google Shape;558;p47"/>
          <p:cNvSpPr txBox="1"/>
          <p:nvPr/>
        </p:nvSpPr>
        <p:spPr>
          <a:xfrm>
            <a:off x="1418550" y="1188588"/>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559" name="Google Shape;559;p47"/>
          <p:cNvSpPr txBox="1"/>
          <p:nvPr/>
        </p:nvSpPr>
        <p:spPr>
          <a:xfrm>
            <a:off x="261132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560" name="Google Shape;560;p47"/>
          <p:cNvSpPr txBox="1"/>
          <p:nvPr/>
        </p:nvSpPr>
        <p:spPr>
          <a:xfrm>
            <a:off x="385270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561" name="Google Shape;561;p47"/>
          <p:cNvSpPr txBox="1"/>
          <p:nvPr/>
        </p:nvSpPr>
        <p:spPr>
          <a:xfrm>
            <a:off x="506977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562" name="Google Shape;562;p47"/>
          <p:cNvSpPr txBox="1"/>
          <p:nvPr/>
        </p:nvSpPr>
        <p:spPr>
          <a:xfrm>
            <a:off x="62868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563" name="Google Shape;563;p47"/>
          <p:cNvSpPr txBox="1"/>
          <p:nvPr/>
        </p:nvSpPr>
        <p:spPr>
          <a:xfrm>
            <a:off x="74407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564" name="Google Shape;564;p47"/>
          <p:cNvSpPr txBox="1"/>
          <p:nvPr/>
        </p:nvSpPr>
        <p:spPr>
          <a:xfrm>
            <a:off x="2312400" y="476875"/>
            <a:ext cx="4519200" cy="6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99999"/>
                </a:solidFill>
              </a:rPr>
              <a:t>Items (</a:t>
            </a:r>
            <a:r>
              <a:rPr i="1" lang="en" sz="1800">
                <a:solidFill>
                  <a:srgbClr val="999999"/>
                </a:solidFill>
              </a:rPr>
              <a:t>v</a:t>
            </a:r>
            <a:r>
              <a:rPr lang="en" sz="1800">
                <a:solidFill>
                  <a:srgbClr val="999999"/>
                </a:solidFill>
              </a:rPr>
              <a:t>, </a:t>
            </a:r>
            <a:r>
              <a:rPr i="1" lang="en" sz="1800">
                <a:solidFill>
                  <a:srgbClr val="999999"/>
                </a:solidFill>
              </a:rPr>
              <a:t>w</a:t>
            </a:r>
            <a:r>
              <a:rPr lang="en" sz="1800">
                <a:solidFill>
                  <a:srgbClr val="999999"/>
                </a:solidFill>
              </a:rPr>
              <a:t>): {</a:t>
            </a:r>
            <a:r>
              <a:rPr lang="en" sz="1800">
                <a:solidFill>
                  <a:srgbClr val="00FF00"/>
                </a:solidFill>
              </a:rPr>
              <a:t>(3, 2)</a:t>
            </a:r>
            <a:r>
              <a:rPr lang="en" sz="1800">
                <a:solidFill>
                  <a:srgbClr val="999999"/>
                </a:solidFill>
              </a:rPr>
              <a:t>, (4, 3), (5, 4), (6, 5)}</a:t>
            </a:r>
            <a:endParaRPr sz="1800">
              <a:solidFill>
                <a:srgbClr val="999999"/>
              </a:solidFill>
            </a:endParaRPr>
          </a:p>
        </p:txBody>
      </p:sp>
      <p:sp>
        <p:nvSpPr>
          <p:cNvPr id="565" name="Google Shape;565;p47"/>
          <p:cNvSpPr txBox="1"/>
          <p:nvPr/>
        </p:nvSpPr>
        <p:spPr>
          <a:xfrm>
            <a:off x="108892" y="298502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i</a:t>
            </a:r>
            <a:endParaRPr i="1" sz="1800">
              <a:solidFill>
                <a:schemeClr val="lt2"/>
              </a:solidFill>
            </a:endParaRPr>
          </a:p>
        </p:txBody>
      </p:sp>
      <p:sp>
        <p:nvSpPr>
          <p:cNvPr id="566" name="Google Shape;566;p47"/>
          <p:cNvSpPr txBox="1"/>
          <p:nvPr/>
        </p:nvSpPr>
        <p:spPr>
          <a:xfrm>
            <a:off x="4416000" y="903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w</a:t>
            </a:r>
            <a:endParaRPr i="1" sz="1800">
              <a:solidFill>
                <a:schemeClr val="lt2"/>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0" name="Shape 570"/>
        <p:cNvGrpSpPr/>
        <p:nvPr/>
      </p:nvGrpSpPr>
      <p:grpSpPr>
        <a:xfrm>
          <a:off x="0" y="0"/>
          <a:ext cx="0" cy="0"/>
          <a:chOff x="0" y="0"/>
          <a:chExt cx="0" cy="0"/>
        </a:xfrm>
      </p:grpSpPr>
      <p:sp>
        <p:nvSpPr>
          <p:cNvPr id="571" name="Google Shape;571;p48"/>
          <p:cNvSpPr txBox="1"/>
          <p:nvPr>
            <p:ph type="title"/>
          </p:nvPr>
        </p:nvSpPr>
        <p:spPr>
          <a:xfrm>
            <a:off x="311700" y="4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graphicFrame>
        <p:nvGraphicFramePr>
          <p:cNvPr id="572" name="Google Shape;572;p48"/>
          <p:cNvGraphicFramePr/>
          <p:nvPr/>
        </p:nvGraphicFramePr>
        <p:xfrm>
          <a:off x="952500" y="1677600"/>
          <a:ext cx="3000000" cy="3000000"/>
        </p:xfrm>
        <a:graphic>
          <a:graphicData uri="http://schemas.openxmlformats.org/drawingml/2006/table">
            <a:tbl>
              <a:tblPr>
                <a:noFill/>
                <a:tableStyleId>{F560232D-23C3-47DF-8A29-70CF11C27709}</a:tableStyleId>
              </a:tblPr>
              <a:tblGrid>
                <a:gridCol w="1206500"/>
                <a:gridCol w="1206500"/>
                <a:gridCol w="1206500"/>
                <a:gridCol w="1206500"/>
                <a:gridCol w="1206500"/>
                <a:gridCol w="1206500"/>
              </a:tblGrid>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sp>
        <p:nvSpPr>
          <p:cNvPr id="573" name="Google Shape;573;p48"/>
          <p:cNvSpPr txBox="1"/>
          <p:nvPr/>
        </p:nvSpPr>
        <p:spPr>
          <a:xfrm>
            <a:off x="539875" y="176235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574" name="Google Shape;574;p48"/>
          <p:cNvSpPr txBox="1"/>
          <p:nvPr/>
        </p:nvSpPr>
        <p:spPr>
          <a:xfrm>
            <a:off x="539875" y="24009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575" name="Google Shape;575;p48"/>
          <p:cNvSpPr txBox="1"/>
          <p:nvPr/>
        </p:nvSpPr>
        <p:spPr>
          <a:xfrm>
            <a:off x="539875" y="29959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576" name="Google Shape;576;p48"/>
          <p:cNvSpPr txBox="1"/>
          <p:nvPr/>
        </p:nvSpPr>
        <p:spPr>
          <a:xfrm>
            <a:off x="539875" y="3648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577" name="Google Shape;577;p48"/>
          <p:cNvSpPr txBox="1"/>
          <p:nvPr/>
        </p:nvSpPr>
        <p:spPr>
          <a:xfrm>
            <a:off x="539875" y="43016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578" name="Google Shape;578;p48"/>
          <p:cNvSpPr txBox="1"/>
          <p:nvPr/>
        </p:nvSpPr>
        <p:spPr>
          <a:xfrm>
            <a:off x="1418550" y="1188588"/>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579" name="Google Shape;579;p48"/>
          <p:cNvSpPr txBox="1"/>
          <p:nvPr/>
        </p:nvSpPr>
        <p:spPr>
          <a:xfrm>
            <a:off x="261132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580" name="Google Shape;580;p48"/>
          <p:cNvSpPr txBox="1"/>
          <p:nvPr/>
        </p:nvSpPr>
        <p:spPr>
          <a:xfrm>
            <a:off x="385270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581" name="Google Shape;581;p48"/>
          <p:cNvSpPr txBox="1"/>
          <p:nvPr/>
        </p:nvSpPr>
        <p:spPr>
          <a:xfrm>
            <a:off x="506977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582" name="Google Shape;582;p48"/>
          <p:cNvSpPr txBox="1"/>
          <p:nvPr/>
        </p:nvSpPr>
        <p:spPr>
          <a:xfrm>
            <a:off x="62868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583" name="Google Shape;583;p48"/>
          <p:cNvSpPr txBox="1"/>
          <p:nvPr/>
        </p:nvSpPr>
        <p:spPr>
          <a:xfrm>
            <a:off x="74407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584" name="Google Shape;584;p48"/>
          <p:cNvSpPr txBox="1"/>
          <p:nvPr/>
        </p:nvSpPr>
        <p:spPr>
          <a:xfrm>
            <a:off x="2312400" y="476875"/>
            <a:ext cx="4519200" cy="6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99999"/>
                </a:solidFill>
              </a:rPr>
              <a:t>Items (</a:t>
            </a:r>
            <a:r>
              <a:rPr i="1" lang="en" sz="1800">
                <a:solidFill>
                  <a:srgbClr val="999999"/>
                </a:solidFill>
              </a:rPr>
              <a:t>v</a:t>
            </a:r>
            <a:r>
              <a:rPr lang="en" sz="1800">
                <a:solidFill>
                  <a:srgbClr val="999999"/>
                </a:solidFill>
              </a:rPr>
              <a:t>, </a:t>
            </a:r>
            <a:r>
              <a:rPr i="1" lang="en" sz="1800">
                <a:solidFill>
                  <a:srgbClr val="999999"/>
                </a:solidFill>
              </a:rPr>
              <a:t>w</a:t>
            </a:r>
            <a:r>
              <a:rPr lang="en" sz="1800">
                <a:solidFill>
                  <a:srgbClr val="999999"/>
                </a:solidFill>
              </a:rPr>
              <a:t>): {</a:t>
            </a:r>
            <a:r>
              <a:rPr lang="en" sz="1800">
                <a:solidFill>
                  <a:srgbClr val="00FF00"/>
                </a:solidFill>
              </a:rPr>
              <a:t>(3, 2)</a:t>
            </a:r>
            <a:r>
              <a:rPr lang="en" sz="1800">
                <a:solidFill>
                  <a:srgbClr val="999999"/>
                </a:solidFill>
              </a:rPr>
              <a:t>, (4, 3), (5, 4), (6, 5)}</a:t>
            </a:r>
            <a:endParaRPr sz="1800">
              <a:solidFill>
                <a:srgbClr val="999999"/>
              </a:solidFill>
            </a:endParaRPr>
          </a:p>
        </p:txBody>
      </p:sp>
      <p:sp>
        <p:nvSpPr>
          <p:cNvPr id="585" name="Google Shape;585;p48"/>
          <p:cNvSpPr txBox="1"/>
          <p:nvPr/>
        </p:nvSpPr>
        <p:spPr>
          <a:xfrm>
            <a:off x="108892" y="298502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i</a:t>
            </a:r>
            <a:endParaRPr i="1" sz="1800">
              <a:solidFill>
                <a:schemeClr val="lt2"/>
              </a:solidFill>
            </a:endParaRPr>
          </a:p>
        </p:txBody>
      </p:sp>
      <p:sp>
        <p:nvSpPr>
          <p:cNvPr id="586" name="Google Shape;586;p48"/>
          <p:cNvSpPr txBox="1"/>
          <p:nvPr/>
        </p:nvSpPr>
        <p:spPr>
          <a:xfrm>
            <a:off x="4416000" y="903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w</a:t>
            </a:r>
            <a:endParaRPr i="1" sz="1800">
              <a:solidFill>
                <a:schemeClr val="lt2"/>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0" name="Shape 590"/>
        <p:cNvGrpSpPr/>
        <p:nvPr/>
      </p:nvGrpSpPr>
      <p:grpSpPr>
        <a:xfrm>
          <a:off x="0" y="0"/>
          <a:ext cx="0" cy="0"/>
          <a:chOff x="0" y="0"/>
          <a:chExt cx="0" cy="0"/>
        </a:xfrm>
      </p:grpSpPr>
      <p:sp>
        <p:nvSpPr>
          <p:cNvPr id="591" name="Google Shape;591;p49"/>
          <p:cNvSpPr txBox="1"/>
          <p:nvPr>
            <p:ph type="title"/>
          </p:nvPr>
        </p:nvSpPr>
        <p:spPr>
          <a:xfrm>
            <a:off x="311700" y="4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graphicFrame>
        <p:nvGraphicFramePr>
          <p:cNvPr id="592" name="Google Shape;592;p49"/>
          <p:cNvGraphicFramePr/>
          <p:nvPr/>
        </p:nvGraphicFramePr>
        <p:xfrm>
          <a:off x="952500" y="1677600"/>
          <a:ext cx="3000000" cy="3000000"/>
        </p:xfrm>
        <a:graphic>
          <a:graphicData uri="http://schemas.openxmlformats.org/drawingml/2006/table">
            <a:tbl>
              <a:tblPr>
                <a:noFill/>
                <a:tableStyleId>{F560232D-23C3-47DF-8A29-70CF11C27709}</a:tableStyleId>
              </a:tblPr>
              <a:tblGrid>
                <a:gridCol w="1206500"/>
                <a:gridCol w="1206500"/>
                <a:gridCol w="1206500"/>
                <a:gridCol w="1206500"/>
                <a:gridCol w="1206500"/>
                <a:gridCol w="1206500"/>
              </a:tblGrid>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sp>
        <p:nvSpPr>
          <p:cNvPr id="593" name="Google Shape;593;p49"/>
          <p:cNvSpPr txBox="1"/>
          <p:nvPr/>
        </p:nvSpPr>
        <p:spPr>
          <a:xfrm>
            <a:off x="539875" y="176235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594" name="Google Shape;594;p49"/>
          <p:cNvSpPr txBox="1"/>
          <p:nvPr/>
        </p:nvSpPr>
        <p:spPr>
          <a:xfrm>
            <a:off x="539875" y="24009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595" name="Google Shape;595;p49"/>
          <p:cNvSpPr txBox="1"/>
          <p:nvPr/>
        </p:nvSpPr>
        <p:spPr>
          <a:xfrm>
            <a:off x="539875" y="29959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596" name="Google Shape;596;p49"/>
          <p:cNvSpPr txBox="1"/>
          <p:nvPr/>
        </p:nvSpPr>
        <p:spPr>
          <a:xfrm>
            <a:off x="539875" y="3648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597" name="Google Shape;597;p49"/>
          <p:cNvSpPr txBox="1"/>
          <p:nvPr/>
        </p:nvSpPr>
        <p:spPr>
          <a:xfrm>
            <a:off x="539875" y="43016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598" name="Google Shape;598;p49"/>
          <p:cNvSpPr txBox="1"/>
          <p:nvPr/>
        </p:nvSpPr>
        <p:spPr>
          <a:xfrm>
            <a:off x="1418550" y="1188588"/>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599" name="Google Shape;599;p49"/>
          <p:cNvSpPr txBox="1"/>
          <p:nvPr/>
        </p:nvSpPr>
        <p:spPr>
          <a:xfrm>
            <a:off x="261132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600" name="Google Shape;600;p49"/>
          <p:cNvSpPr txBox="1"/>
          <p:nvPr/>
        </p:nvSpPr>
        <p:spPr>
          <a:xfrm>
            <a:off x="385270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601" name="Google Shape;601;p49"/>
          <p:cNvSpPr txBox="1"/>
          <p:nvPr/>
        </p:nvSpPr>
        <p:spPr>
          <a:xfrm>
            <a:off x="506977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602" name="Google Shape;602;p49"/>
          <p:cNvSpPr txBox="1"/>
          <p:nvPr/>
        </p:nvSpPr>
        <p:spPr>
          <a:xfrm>
            <a:off x="62868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603" name="Google Shape;603;p49"/>
          <p:cNvSpPr txBox="1"/>
          <p:nvPr/>
        </p:nvSpPr>
        <p:spPr>
          <a:xfrm>
            <a:off x="74407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604" name="Google Shape;604;p49"/>
          <p:cNvSpPr txBox="1"/>
          <p:nvPr/>
        </p:nvSpPr>
        <p:spPr>
          <a:xfrm>
            <a:off x="2312400" y="476875"/>
            <a:ext cx="4519200" cy="6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99999"/>
                </a:solidFill>
              </a:rPr>
              <a:t>Items (</a:t>
            </a:r>
            <a:r>
              <a:rPr i="1" lang="en" sz="1800">
                <a:solidFill>
                  <a:srgbClr val="999999"/>
                </a:solidFill>
              </a:rPr>
              <a:t>v</a:t>
            </a:r>
            <a:r>
              <a:rPr lang="en" sz="1800">
                <a:solidFill>
                  <a:srgbClr val="999999"/>
                </a:solidFill>
              </a:rPr>
              <a:t>, </a:t>
            </a:r>
            <a:r>
              <a:rPr i="1" lang="en" sz="1800">
                <a:solidFill>
                  <a:srgbClr val="999999"/>
                </a:solidFill>
              </a:rPr>
              <a:t>w</a:t>
            </a:r>
            <a:r>
              <a:rPr lang="en" sz="1800">
                <a:solidFill>
                  <a:srgbClr val="999999"/>
                </a:solidFill>
              </a:rPr>
              <a:t>): {(3, 2), </a:t>
            </a:r>
            <a:r>
              <a:rPr lang="en" sz="1800">
                <a:solidFill>
                  <a:srgbClr val="00FF00"/>
                </a:solidFill>
              </a:rPr>
              <a:t>(4, 3)</a:t>
            </a:r>
            <a:r>
              <a:rPr lang="en" sz="1800">
                <a:solidFill>
                  <a:srgbClr val="999999"/>
                </a:solidFill>
              </a:rPr>
              <a:t>, (5, 4), (6, 5)}</a:t>
            </a:r>
            <a:endParaRPr sz="1800">
              <a:solidFill>
                <a:srgbClr val="999999"/>
              </a:solidFill>
            </a:endParaRPr>
          </a:p>
        </p:txBody>
      </p:sp>
      <p:sp>
        <p:nvSpPr>
          <p:cNvPr id="605" name="Google Shape;605;p49"/>
          <p:cNvSpPr txBox="1"/>
          <p:nvPr/>
        </p:nvSpPr>
        <p:spPr>
          <a:xfrm>
            <a:off x="108892" y="298502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i</a:t>
            </a:r>
            <a:endParaRPr i="1" sz="1800">
              <a:solidFill>
                <a:schemeClr val="lt2"/>
              </a:solidFill>
            </a:endParaRPr>
          </a:p>
        </p:txBody>
      </p:sp>
      <p:sp>
        <p:nvSpPr>
          <p:cNvPr id="606" name="Google Shape;606;p49"/>
          <p:cNvSpPr txBox="1"/>
          <p:nvPr/>
        </p:nvSpPr>
        <p:spPr>
          <a:xfrm>
            <a:off x="4416000" y="903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w</a:t>
            </a:r>
            <a:endParaRPr i="1" sz="1800">
              <a:solidFill>
                <a:schemeClr val="lt2"/>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0" name="Shape 610"/>
        <p:cNvGrpSpPr/>
        <p:nvPr/>
      </p:nvGrpSpPr>
      <p:grpSpPr>
        <a:xfrm>
          <a:off x="0" y="0"/>
          <a:ext cx="0" cy="0"/>
          <a:chOff x="0" y="0"/>
          <a:chExt cx="0" cy="0"/>
        </a:xfrm>
      </p:grpSpPr>
      <p:sp>
        <p:nvSpPr>
          <p:cNvPr id="611" name="Google Shape;611;p50"/>
          <p:cNvSpPr txBox="1"/>
          <p:nvPr>
            <p:ph type="title"/>
          </p:nvPr>
        </p:nvSpPr>
        <p:spPr>
          <a:xfrm>
            <a:off x="311700" y="4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graphicFrame>
        <p:nvGraphicFramePr>
          <p:cNvPr id="612" name="Google Shape;612;p50"/>
          <p:cNvGraphicFramePr/>
          <p:nvPr/>
        </p:nvGraphicFramePr>
        <p:xfrm>
          <a:off x="952500" y="1677600"/>
          <a:ext cx="3000000" cy="3000000"/>
        </p:xfrm>
        <a:graphic>
          <a:graphicData uri="http://schemas.openxmlformats.org/drawingml/2006/table">
            <a:tbl>
              <a:tblPr>
                <a:noFill/>
                <a:tableStyleId>{F560232D-23C3-47DF-8A29-70CF11C27709}</a:tableStyleId>
              </a:tblPr>
              <a:tblGrid>
                <a:gridCol w="1206500"/>
                <a:gridCol w="1206500"/>
                <a:gridCol w="1206500"/>
                <a:gridCol w="1206500"/>
                <a:gridCol w="1206500"/>
                <a:gridCol w="1206500"/>
              </a:tblGrid>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solidFill>
                      <a:srgbClr val="434343"/>
                    </a:solidFill>
                  </a:tcPr>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sp>
        <p:nvSpPr>
          <p:cNvPr id="613" name="Google Shape;613;p50"/>
          <p:cNvSpPr txBox="1"/>
          <p:nvPr/>
        </p:nvSpPr>
        <p:spPr>
          <a:xfrm>
            <a:off x="539875" y="176235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614" name="Google Shape;614;p50"/>
          <p:cNvSpPr txBox="1"/>
          <p:nvPr/>
        </p:nvSpPr>
        <p:spPr>
          <a:xfrm>
            <a:off x="539875" y="24009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615" name="Google Shape;615;p50"/>
          <p:cNvSpPr txBox="1"/>
          <p:nvPr/>
        </p:nvSpPr>
        <p:spPr>
          <a:xfrm>
            <a:off x="539875" y="29959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616" name="Google Shape;616;p50"/>
          <p:cNvSpPr txBox="1"/>
          <p:nvPr/>
        </p:nvSpPr>
        <p:spPr>
          <a:xfrm>
            <a:off x="539875" y="3648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617" name="Google Shape;617;p50"/>
          <p:cNvSpPr txBox="1"/>
          <p:nvPr/>
        </p:nvSpPr>
        <p:spPr>
          <a:xfrm>
            <a:off x="539875" y="43016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618" name="Google Shape;618;p50"/>
          <p:cNvSpPr txBox="1"/>
          <p:nvPr/>
        </p:nvSpPr>
        <p:spPr>
          <a:xfrm>
            <a:off x="1418550" y="1188588"/>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619" name="Google Shape;619;p50"/>
          <p:cNvSpPr txBox="1"/>
          <p:nvPr/>
        </p:nvSpPr>
        <p:spPr>
          <a:xfrm>
            <a:off x="261132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620" name="Google Shape;620;p50"/>
          <p:cNvSpPr txBox="1"/>
          <p:nvPr/>
        </p:nvSpPr>
        <p:spPr>
          <a:xfrm>
            <a:off x="385270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621" name="Google Shape;621;p50"/>
          <p:cNvSpPr txBox="1"/>
          <p:nvPr/>
        </p:nvSpPr>
        <p:spPr>
          <a:xfrm>
            <a:off x="506977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622" name="Google Shape;622;p50"/>
          <p:cNvSpPr txBox="1"/>
          <p:nvPr/>
        </p:nvSpPr>
        <p:spPr>
          <a:xfrm>
            <a:off x="62868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623" name="Google Shape;623;p50"/>
          <p:cNvSpPr txBox="1"/>
          <p:nvPr/>
        </p:nvSpPr>
        <p:spPr>
          <a:xfrm>
            <a:off x="74407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624" name="Google Shape;624;p50"/>
          <p:cNvSpPr txBox="1"/>
          <p:nvPr/>
        </p:nvSpPr>
        <p:spPr>
          <a:xfrm>
            <a:off x="2312400" y="476875"/>
            <a:ext cx="4519200" cy="6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99999"/>
                </a:solidFill>
              </a:rPr>
              <a:t>Items (</a:t>
            </a:r>
            <a:r>
              <a:rPr i="1" lang="en" sz="1800">
                <a:solidFill>
                  <a:srgbClr val="999999"/>
                </a:solidFill>
              </a:rPr>
              <a:t>v</a:t>
            </a:r>
            <a:r>
              <a:rPr lang="en" sz="1800">
                <a:solidFill>
                  <a:srgbClr val="999999"/>
                </a:solidFill>
              </a:rPr>
              <a:t>, </a:t>
            </a:r>
            <a:r>
              <a:rPr i="1" lang="en" sz="1800">
                <a:solidFill>
                  <a:srgbClr val="999999"/>
                </a:solidFill>
              </a:rPr>
              <a:t>w</a:t>
            </a:r>
            <a:r>
              <a:rPr lang="en" sz="1800">
                <a:solidFill>
                  <a:srgbClr val="999999"/>
                </a:solidFill>
              </a:rPr>
              <a:t>): {(3, 2), </a:t>
            </a:r>
            <a:r>
              <a:rPr lang="en" sz="1800">
                <a:solidFill>
                  <a:srgbClr val="00FF00"/>
                </a:solidFill>
              </a:rPr>
              <a:t>(4, 3)</a:t>
            </a:r>
            <a:r>
              <a:rPr lang="en" sz="1800">
                <a:solidFill>
                  <a:srgbClr val="999999"/>
                </a:solidFill>
              </a:rPr>
              <a:t>, (5, 4), (6, 5)}</a:t>
            </a:r>
            <a:endParaRPr sz="1800">
              <a:solidFill>
                <a:srgbClr val="999999"/>
              </a:solidFill>
            </a:endParaRPr>
          </a:p>
        </p:txBody>
      </p:sp>
      <p:sp>
        <p:nvSpPr>
          <p:cNvPr id="625" name="Google Shape;625;p50"/>
          <p:cNvSpPr txBox="1"/>
          <p:nvPr/>
        </p:nvSpPr>
        <p:spPr>
          <a:xfrm>
            <a:off x="108892" y="298502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i</a:t>
            </a:r>
            <a:endParaRPr i="1" sz="1800">
              <a:solidFill>
                <a:schemeClr val="lt2"/>
              </a:solidFill>
            </a:endParaRPr>
          </a:p>
        </p:txBody>
      </p:sp>
      <p:sp>
        <p:nvSpPr>
          <p:cNvPr id="626" name="Google Shape;626;p50"/>
          <p:cNvSpPr txBox="1"/>
          <p:nvPr/>
        </p:nvSpPr>
        <p:spPr>
          <a:xfrm>
            <a:off x="4416000" y="903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w</a:t>
            </a:r>
            <a:endParaRPr i="1" sz="1800">
              <a:solidFill>
                <a:schemeClr val="lt2"/>
              </a:solidFill>
            </a:endParaRPr>
          </a:p>
        </p:txBody>
      </p:sp>
      <p:cxnSp>
        <p:nvCxnSpPr>
          <p:cNvPr id="627" name="Google Shape;627;p50"/>
          <p:cNvCxnSpPr/>
          <p:nvPr/>
        </p:nvCxnSpPr>
        <p:spPr>
          <a:xfrm rot="10800000">
            <a:off x="2761348" y="2738298"/>
            <a:ext cx="0" cy="350100"/>
          </a:xfrm>
          <a:prstGeom prst="straightConnector1">
            <a:avLst/>
          </a:prstGeom>
          <a:noFill/>
          <a:ln cap="flat" cmpd="sng" w="19050">
            <a:solidFill>
              <a:srgbClr val="CCCCCC"/>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1" name="Shape 631"/>
        <p:cNvGrpSpPr/>
        <p:nvPr/>
      </p:nvGrpSpPr>
      <p:grpSpPr>
        <a:xfrm>
          <a:off x="0" y="0"/>
          <a:ext cx="0" cy="0"/>
          <a:chOff x="0" y="0"/>
          <a:chExt cx="0" cy="0"/>
        </a:xfrm>
      </p:grpSpPr>
      <p:sp>
        <p:nvSpPr>
          <p:cNvPr id="632" name="Google Shape;632;p51"/>
          <p:cNvSpPr txBox="1"/>
          <p:nvPr>
            <p:ph type="title"/>
          </p:nvPr>
        </p:nvSpPr>
        <p:spPr>
          <a:xfrm>
            <a:off x="311700" y="4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graphicFrame>
        <p:nvGraphicFramePr>
          <p:cNvPr id="633" name="Google Shape;633;p51"/>
          <p:cNvGraphicFramePr/>
          <p:nvPr/>
        </p:nvGraphicFramePr>
        <p:xfrm>
          <a:off x="952500" y="1677600"/>
          <a:ext cx="3000000" cy="3000000"/>
        </p:xfrm>
        <a:graphic>
          <a:graphicData uri="http://schemas.openxmlformats.org/drawingml/2006/table">
            <a:tbl>
              <a:tblPr>
                <a:noFill/>
                <a:tableStyleId>{F560232D-23C3-47DF-8A29-70CF11C27709}</a:tableStyleId>
              </a:tblPr>
              <a:tblGrid>
                <a:gridCol w="1206500"/>
                <a:gridCol w="1206500"/>
                <a:gridCol w="1206500"/>
                <a:gridCol w="1206500"/>
                <a:gridCol w="1206500"/>
                <a:gridCol w="1206500"/>
              </a:tblGrid>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sp>
        <p:nvSpPr>
          <p:cNvPr id="634" name="Google Shape;634;p51"/>
          <p:cNvSpPr txBox="1"/>
          <p:nvPr/>
        </p:nvSpPr>
        <p:spPr>
          <a:xfrm>
            <a:off x="539875" y="176235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635" name="Google Shape;635;p51"/>
          <p:cNvSpPr txBox="1"/>
          <p:nvPr/>
        </p:nvSpPr>
        <p:spPr>
          <a:xfrm>
            <a:off x="539875" y="24009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636" name="Google Shape;636;p51"/>
          <p:cNvSpPr txBox="1"/>
          <p:nvPr/>
        </p:nvSpPr>
        <p:spPr>
          <a:xfrm>
            <a:off x="539875" y="29959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637" name="Google Shape;637;p51"/>
          <p:cNvSpPr txBox="1"/>
          <p:nvPr/>
        </p:nvSpPr>
        <p:spPr>
          <a:xfrm>
            <a:off x="539875" y="3648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638" name="Google Shape;638;p51"/>
          <p:cNvSpPr txBox="1"/>
          <p:nvPr/>
        </p:nvSpPr>
        <p:spPr>
          <a:xfrm>
            <a:off x="539875" y="43016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639" name="Google Shape;639;p51"/>
          <p:cNvSpPr txBox="1"/>
          <p:nvPr/>
        </p:nvSpPr>
        <p:spPr>
          <a:xfrm>
            <a:off x="1418550" y="1188588"/>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640" name="Google Shape;640;p51"/>
          <p:cNvSpPr txBox="1"/>
          <p:nvPr/>
        </p:nvSpPr>
        <p:spPr>
          <a:xfrm>
            <a:off x="261132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641" name="Google Shape;641;p51"/>
          <p:cNvSpPr txBox="1"/>
          <p:nvPr/>
        </p:nvSpPr>
        <p:spPr>
          <a:xfrm>
            <a:off x="385270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642" name="Google Shape;642;p51"/>
          <p:cNvSpPr txBox="1"/>
          <p:nvPr/>
        </p:nvSpPr>
        <p:spPr>
          <a:xfrm>
            <a:off x="506977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643" name="Google Shape;643;p51"/>
          <p:cNvSpPr txBox="1"/>
          <p:nvPr/>
        </p:nvSpPr>
        <p:spPr>
          <a:xfrm>
            <a:off x="62868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644" name="Google Shape;644;p51"/>
          <p:cNvSpPr txBox="1"/>
          <p:nvPr/>
        </p:nvSpPr>
        <p:spPr>
          <a:xfrm>
            <a:off x="74407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645" name="Google Shape;645;p51"/>
          <p:cNvSpPr txBox="1"/>
          <p:nvPr/>
        </p:nvSpPr>
        <p:spPr>
          <a:xfrm>
            <a:off x="2312400" y="476875"/>
            <a:ext cx="4519200" cy="6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99999"/>
                </a:solidFill>
              </a:rPr>
              <a:t>Items (</a:t>
            </a:r>
            <a:r>
              <a:rPr i="1" lang="en" sz="1800">
                <a:solidFill>
                  <a:srgbClr val="999999"/>
                </a:solidFill>
              </a:rPr>
              <a:t>v</a:t>
            </a:r>
            <a:r>
              <a:rPr lang="en" sz="1800">
                <a:solidFill>
                  <a:srgbClr val="999999"/>
                </a:solidFill>
              </a:rPr>
              <a:t>, </a:t>
            </a:r>
            <a:r>
              <a:rPr i="1" lang="en" sz="1800">
                <a:solidFill>
                  <a:srgbClr val="999999"/>
                </a:solidFill>
              </a:rPr>
              <a:t>w</a:t>
            </a:r>
            <a:r>
              <a:rPr lang="en" sz="1800">
                <a:solidFill>
                  <a:srgbClr val="999999"/>
                </a:solidFill>
              </a:rPr>
              <a:t>): {(3, 2), </a:t>
            </a:r>
            <a:r>
              <a:rPr lang="en" sz="1800">
                <a:solidFill>
                  <a:srgbClr val="00FF00"/>
                </a:solidFill>
              </a:rPr>
              <a:t>(4, 3)</a:t>
            </a:r>
            <a:r>
              <a:rPr lang="en" sz="1800">
                <a:solidFill>
                  <a:srgbClr val="999999"/>
                </a:solidFill>
              </a:rPr>
              <a:t>, (5, 4), (6, 5)}</a:t>
            </a:r>
            <a:endParaRPr sz="1800">
              <a:solidFill>
                <a:srgbClr val="999999"/>
              </a:solidFill>
            </a:endParaRPr>
          </a:p>
        </p:txBody>
      </p:sp>
      <p:sp>
        <p:nvSpPr>
          <p:cNvPr id="646" name="Google Shape;646;p51"/>
          <p:cNvSpPr txBox="1"/>
          <p:nvPr/>
        </p:nvSpPr>
        <p:spPr>
          <a:xfrm>
            <a:off x="108892" y="298502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i</a:t>
            </a:r>
            <a:endParaRPr i="1" sz="1800">
              <a:solidFill>
                <a:schemeClr val="lt2"/>
              </a:solidFill>
            </a:endParaRPr>
          </a:p>
        </p:txBody>
      </p:sp>
      <p:sp>
        <p:nvSpPr>
          <p:cNvPr id="647" name="Google Shape;647;p51"/>
          <p:cNvSpPr txBox="1"/>
          <p:nvPr/>
        </p:nvSpPr>
        <p:spPr>
          <a:xfrm>
            <a:off x="4416000" y="903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w</a:t>
            </a:r>
            <a:endParaRPr i="1" sz="1800">
              <a:solidFill>
                <a:schemeClr val="l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Maximum subarray problem</a:t>
            </a:r>
            <a:endParaRPr/>
          </a:p>
          <a:p>
            <a:pPr indent="0" lvl="0" marL="0" rtl="0" algn="l">
              <a:spcBef>
                <a:spcPts val="0"/>
              </a:spcBef>
              <a:spcAft>
                <a:spcPts val="0"/>
              </a:spcAft>
              <a:buNone/>
            </a:pPr>
            <a:r>
              <a:t/>
            </a:r>
            <a:endParaRPr/>
          </a:p>
        </p:txBody>
      </p:sp>
      <p:sp>
        <p:nvSpPr>
          <p:cNvPr id="79" name="Google Shape;79;p16"/>
          <p:cNvSpPr txBox="1"/>
          <p:nvPr>
            <p:ph idx="1" type="body"/>
          </p:nvPr>
        </p:nvSpPr>
        <p:spPr>
          <a:xfrm>
            <a:off x="311700" y="1152475"/>
            <a:ext cx="8520600" cy="3928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Intuition: build up sum as you go, but if sum would ever be lower than the next value alone you can “cut your losses”</a:t>
            </a:r>
            <a:endParaRPr/>
          </a:p>
          <a:p>
            <a:pPr indent="-317500" lvl="1" marL="914400" rtl="0" algn="l">
              <a:spcBef>
                <a:spcPts val="0"/>
              </a:spcBef>
              <a:spcAft>
                <a:spcPts val="0"/>
              </a:spcAft>
              <a:buSzPts val="1400"/>
              <a:buChar char="○"/>
            </a:pPr>
            <a:r>
              <a:rPr lang="en"/>
              <a:t>Alternatively: we need to be sure adding in </a:t>
            </a:r>
            <a:r>
              <a:rPr i="1" lang="en"/>
              <a:t>x</a:t>
            </a:r>
            <a:r>
              <a:rPr baseline="-25000" i="1" lang="en"/>
              <a:t>n</a:t>
            </a:r>
            <a:r>
              <a:rPr i="1" lang="en"/>
              <a:t> </a:t>
            </a:r>
            <a:r>
              <a:rPr lang="en"/>
              <a:t>is even a valid option</a:t>
            </a:r>
            <a:endParaRPr/>
          </a:p>
          <a:p>
            <a:pPr indent="-342900" lvl="0" marL="457200" rtl="0" algn="l">
              <a:spcBef>
                <a:spcPts val="0"/>
              </a:spcBef>
              <a:spcAft>
                <a:spcPts val="0"/>
              </a:spcAft>
              <a:buSzPts val="1800"/>
              <a:buChar char="●"/>
            </a:pPr>
            <a:r>
              <a:rPr lang="en"/>
              <a:t>New idea: guarantee that </a:t>
            </a:r>
            <a:r>
              <a:rPr i="1" lang="en"/>
              <a:t>x</a:t>
            </a:r>
            <a:r>
              <a:rPr baseline="-25000" i="1" lang="en"/>
              <a:t>n-1</a:t>
            </a:r>
            <a:r>
              <a:rPr i="1" lang="en"/>
              <a:t> </a:t>
            </a:r>
            <a:r>
              <a:rPr lang="en"/>
              <a:t>is always included in the subproblem</a:t>
            </a:r>
            <a:endParaRPr/>
          </a:p>
          <a:p>
            <a:pPr indent="-342900" lvl="0" marL="457200" rtl="0" algn="l">
              <a:spcBef>
                <a:spcPts val="0"/>
              </a:spcBef>
              <a:spcAft>
                <a:spcPts val="0"/>
              </a:spcAft>
              <a:buSzPts val="1800"/>
              <a:buChar char="●"/>
            </a:pPr>
            <a:r>
              <a:rPr lang="en"/>
              <a:t>Now we’re solving a slightly different problem: the maximum subarray for </a:t>
            </a:r>
            <a:r>
              <a:rPr i="1" lang="en"/>
              <a:t>a</a:t>
            </a:r>
            <a:r>
              <a:rPr lang="en"/>
              <a:t>[</a:t>
            </a:r>
            <a:r>
              <a:rPr i="1" lang="en"/>
              <a:t>x</a:t>
            </a:r>
            <a:r>
              <a:rPr baseline="-25000" i="1" lang="en"/>
              <a:t>i</a:t>
            </a:r>
            <a:r>
              <a:rPr i="1" lang="en"/>
              <a:t>,...,x</a:t>
            </a:r>
            <a:r>
              <a:rPr baseline="-25000" i="1" lang="en"/>
              <a:t>n</a:t>
            </a:r>
            <a:r>
              <a:rPr lang="en"/>
              <a:t>] </a:t>
            </a:r>
            <a:r>
              <a:rPr b="1" lang="en"/>
              <a:t>that includes </a:t>
            </a:r>
            <a:r>
              <a:rPr i="1" lang="en"/>
              <a:t>x</a:t>
            </a:r>
            <a:r>
              <a:rPr baseline="-25000" i="1" lang="en"/>
              <a:t>n</a:t>
            </a:r>
            <a:r>
              <a:rPr i="1" lang="en"/>
              <a:t>. </a:t>
            </a:r>
            <a:r>
              <a:rPr lang="en"/>
              <a:t>This will be either:</a:t>
            </a:r>
            <a:endParaRPr/>
          </a:p>
          <a:p>
            <a:pPr indent="-317500" lvl="1" marL="914400" rtl="0" algn="l">
              <a:spcBef>
                <a:spcPts val="0"/>
              </a:spcBef>
              <a:spcAft>
                <a:spcPts val="0"/>
              </a:spcAft>
              <a:buSzPts val="1400"/>
              <a:buChar char="○"/>
            </a:pPr>
            <a:r>
              <a:rPr lang="en"/>
              <a:t>the maximum sum in </a:t>
            </a:r>
            <a:r>
              <a:rPr i="1" lang="en"/>
              <a:t>a</a:t>
            </a:r>
            <a:r>
              <a:rPr lang="en"/>
              <a:t>[</a:t>
            </a:r>
            <a:r>
              <a:rPr i="1" lang="en"/>
              <a:t>x</a:t>
            </a:r>
            <a:r>
              <a:rPr baseline="-25000" i="1" lang="en"/>
              <a:t>1</a:t>
            </a:r>
            <a:r>
              <a:rPr i="1" lang="en"/>
              <a:t>,...,x</a:t>
            </a:r>
            <a:r>
              <a:rPr baseline="-25000" i="1" lang="en"/>
              <a:t>n-1</a:t>
            </a:r>
            <a:r>
              <a:rPr lang="en"/>
              <a:t>] </a:t>
            </a:r>
            <a:r>
              <a:rPr b="1" lang="en"/>
              <a:t>that includes </a:t>
            </a:r>
            <a:r>
              <a:rPr b="1" i="1" lang="en"/>
              <a:t>x</a:t>
            </a:r>
            <a:r>
              <a:rPr b="1" baseline="-25000" i="1" lang="en"/>
              <a:t>n-1</a:t>
            </a:r>
            <a:r>
              <a:rPr b="1" lang="en"/>
              <a:t> </a:t>
            </a:r>
            <a:r>
              <a:rPr lang="en"/>
              <a:t>plus </a:t>
            </a:r>
            <a:r>
              <a:rPr i="1" lang="en"/>
              <a:t>x</a:t>
            </a:r>
            <a:r>
              <a:rPr baseline="-25000" i="1" lang="en"/>
              <a:t>n</a:t>
            </a:r>
            <a:r>
              <a:rPr i="1" lang="en"/>
              <a:t>, </a:t>
            </a:r>
            <a:r>
              <a:rPr lang="en"/>
              <a:t>OR</a:t>
            </a:r>
            <a:endParaRPr/>
          </a:p>
          <a:p>
            <a:pPr indent="-317500" lvl="1" marL="914400" rtl="0" algn="l">
              <a:spcBef>
                <a:spcPts val="0"/>
              </a:spcBef>
              <a:spcAft>
                <a:spcPts val="0"/>
              </a:spcAft>
              <a:buSzPts val="1400"/>
              <a:buChar char="○"/>
            </a:pPr>
            <a:r>
              <a:rPr lang="en"/>
              <a:t>simply </a:t>
            </a:r>
            <a:r>
              <a:rPr i="1" lang="en"/>
              <a:t>x</a:t>
            </a:r>
            <a:r>
              <a:rPr baseline="-25000" i="1" lang="en"/>
              <a:t>n</a:t>
            </a:r>
            <a:r>
              <a:rPr lang="en"/>
              <a:t>     &lt;- this is where we “cut our losses”</a:t>
            </a:r>
            <a:endParaRPr/>
          </a:p>
          <a:p>
            <a:pPr indent="-342900" lvl="0" marL="457200" rtl="0" algn="l">
              <a:spcBef>
                <a:spcPts val="0"/>
              </a:spcBef>
              <a:spcAft>
                <a:spcPts val="0"/>
              </a:spcAft>
              <a:buSzPts val="1800"/>
              <a:buChar char="●"/>
            </a:pPr>
            <a:r>
              <a:rPr lang="en"/>
              <a:t>Can the solution to this problem be used to find the solution to our original problem?</a:t>
            </a:r>
            <a:endParaRPr/>
          </a:p>
          <a:p>
            <a:pPr indent="-317500" lvl="1" marL="914400" rtl="0" algn="l">
              <a:spcBef>
                <a:spcPts val="0"/>
              </a:spcBef>
              <a:spcAft>
                <a:spcPts val="0"/>
              </a:spcAft>
              <a:buSzPts val="1400"/>
              <a:buChar char="○"/>
            </a:pPr>
            <a:r>
              <a:rPr lang="en"/>
              <a:t>Yes! The maximum sum will end in some </a:t>
            </a:r>
            <a:r>
              <a:rPr i="1" lang="en"/>
              <a:t>x</a:t>
            </a:r>
            <a:r>
              <a:rPr baseline="-25000" i="1" lang="en"/>
              <a:t>i</a:t>
            </a:r>
            <a:r>
              <a:rPr lang="en"/>
              <a:t> and this solution will find that sum</a:t>
            </a:r>
            <a:endParaRPr/>
          </a:p>
          <a:p>
            <a:pPr indent="-317500" lvl="1" marL="914400" rtl="0" algn="l">
              <a:spcBef>
                <a:spcPts val="0"/>
              </a:spcBef>
              <a:spcAft>
                <a:spcPts val="0"/>
              </a:spcAft>
              <a:buSzPts val="1400"/>
              <a:buChar char="○"/>
            </a:pPr>
            <a:r>
              <a:rPr lang="en"/>
              <a:t>...but this means we won’t know which </a:t>
            </a:r>
            <a:r>
              <a:rPr i="1" lang="en"/>
              <a:t>x</a:t>
            </a:r>
            <a:r>
              <a:rPr baseline="-25000" i="1" lang="en"/>
              <a:t>i</a:t>
            </a:r>
            <a:r>
              <a:rPr lang="en"/>
              <a:t> until after we calculate all the sums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1" name="Shape 651"/>
        <p:cNvGrpSpPr/>
        <p:nvPr/>
      </p:nvGrpSpPr>
      <p:grpSpPr>
        <a:xfrm>
          <a:off x="0" y="0"/>
          <a:ext cx="0" cy="0"/>
          <a:chOff x="0" y="0"/>
          <a:chExt cx="0" cy="0"/>
        </a:xfrm>
      </p:grpSpPr>
      <p:sp>
        <p:nvSpPr>
          <p:cNvPr id="652" name="Google Shape;652;p52"/>
          <p:cNvSpPr txBox="1"/>
          <p:nvPr>
            <p:ph type="title"/>
          </p:nvPr>
        </p:nvSpPr>
        <p:spPr>
          <a:xfrm>
            <a:off x="311700" y="4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graphicFrame>
        <p:nvGraphicFramePr>
          <p:cNvPr id="653" name="Google Shape;653;p52"/>
          <p:cNvGraphicFramePr/>
          <p:nvPr/>
        </p:nvGraphicFramePr>
        <p:xfrm>
          <a:off x="952500" y="1677600"/>
          <a:ext cx="3000000" cy="3000000"/>
        </p:xfrm>
        <a:graphic>
          <a:graphicData uri="http://schemas.openxmlformats.org/drawingml/2006/table">
            <a:tbl>
              <a:tblPr>
                <a:noFill/>
                <a:tableStyleId>{F560232D-23C3-47DF-8A29-70CF11C27709}</a:tableStyleId>
              </a:tblPr>
              <a:tblGrid>
                <a:gridCol w="1206500"/>
                <a:gridCol w="1206500"/>
                <a:gridCol w="1206500"/>
                <a:gridCol w="1206500"/>
                <a:gridCol w="1206500"/>
                <a:gridCol w="1206500"/>
              </a:tblGrid>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solidFill>
                      <a:srgbClr val="434343"/>
                    </a:solidFill>
                  </a:tcPr>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sp>
        <p:nvSpPr>
          <p:cNvPr id="654" name="Google Shape;654;p52"/>
          <p:cNvSpPr txBox="1"/>
          <p:nvPr/>
        </p:nvSpPr>
        <p:spPr>
          <a:xfrm>
            <a:off x="539875" y="176235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655" name="Google Shape;655;p52"/>
          <p:cNvSpPr txBox="1"/>
          <p:nvPr/>
        </p:nvSpPr>
        <p:spPr>
          <a:xfrm>
            <a:off x="539875" y="24009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656" name="Google Shape;656;p52"/>
          <p:cNvSpPr txBox="1"/>
          <p:nvPr/>
        </p:nvSpPr>
        <p:spPr>
          <a:xfrm>
            <a:off x="539875" y="29959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657" name="Google Shape;657;p52"/>
          <p:cNvSpPr txBox="1"/>
          <p:nvPr/>
        </p:nvSpPr>
        <p:spPr>
          <a:xfrm>
            <a:off x="539875" y="3648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658" name="Google Shape;658;p52"/>
          <p:cNvSpPr txBox="1"/>
          <p:nvPr/>
        </p:nvSpPr>
        <p:spPr>
          <a:xfrm>
            <a:off x="539875" y="43016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659" name="Google Shape;659;p52"/>
          <p:cNvSpPr txBox="1"/>
          <p:nvPr/>
        </p:nvSpPr>
        <p:spPr>
          <a:xfrm>
            <a:off x="1418550" y="1188588"/>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660" name="Google Shape;660;p52"/>
          <p:cNvSpPr txBox="1"/>
          <p:nvPr/>
        </p:nvSpPr>
        <p:spPr>
          <a:xfrm>
            <a:off x="261132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661" name="Google Shape;661;p52"/>
          <p:cNvSpPr txBox="1"/>
          <p:nvPr/>
        </p:nvSpPr>
        <p:spPr>
          <a:xfrm>
            <a:off x="385270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662" name="Google Shape;662;p52"/>
          <p:cNvSpPr txBox="1"/>
          <p:nvPr/>
        </p:nvSpPr>
        <p:spPr>
          <a:xfrm>
            <a:off x="506977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663" name="Google Shape;663;p52"/>
          <p:cNvSpPr txBox="1"/>
          <p:nvPr/>
        </p:nvSpPr>
        <p:spPr>
          <a:xfrm>
            <a:off x="62868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664" name="Google Shape;664;p52"/>
          <p:cNvSpPr txBox="1"/>
          <p:nvPr/>
        </p:nvSpPr>
        <p:spPr>
          <a:xfrm>
            <a:off x="74407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665" name="Google Shape;665;p52"/>
          <p:cNvSpPr txBox="1"/>
          <p:nvPr/>
        </p:nvSpPr>
        <p:spPr>
          <a:xfrm>
            <a:off x="2312400" y="476875"/>
            <a:ext cx="4519200" cy="6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99999"/>
                </a:solidFill>
              </a:rPr>
              <a:t>Items (</a:t>
            </a:r>
            <a:r>
              <a:rPr i="1" lang="en" sz="1800">
                <a:solidFill>
                  <a:srgbClr val="999999"/>
                </a:solidFill>
              </a:rPr>
              <a:t>v</a:t>
            </a:r>
            <a:r>
              <a:rPr lang="en" sz="1800">
                <a:solidFill>
                  <a:srgbClr val="999999"/>
                </a:solidFill>
              </a:rPr>
              <a:t>, </a:t>
            </a:r>
            <a:r>
              <a:rPr i="1" lang="en" sz="1800">
                <a:solidFill>
                  <a:srgbClr val="999999"/>
                </a:solidFill>
              </a:rPr>
              <a:t>w</a:t>
            </a:r>
            <a:r>
              <a:rPr lang="en" sz="1800">
                <a:solidFill>
                  <a:srgbClr val="999999"/>
                </a:solidFill>
              </a:rPr>
              <a:t>): {(3, 2), </a:t>
            </a:r>
            <a:r>
              <a:rPr lang="en" sz="1800">
                <a:solidFill>
                  <a:srgbClr val="00FF00"/>
                </a:solidFill>
              </a:rPr>
              <a:t>(4, 3)</a:t>
            </a:r>
            <a:r>
              <a:rPr lang="en" sz="1800">
                <a:solidFill>
                  <a:srgbClr val="999999"/>
                </a:solidFill>
              </a:rPr>
              <a:t>, (5, 4), (6, 5)}</a:t>
            </a:r>
            <a:endParaRPr sz="1800">
              <a:solidFill>
                <a:srgbClr val="999999"/>
              </a:solidFill>
            </a:endParaRPr>
          </a:p>
        </p:txBody>
      </p:sp>
      <p:sp>
        <p:nvSpPr>
          <p:cNvPr id="666" name="Google Shape;666;p52"/>
          <p:cNvSpPr txBox="1"/>
          <p:nvPr/>
        </p:nvSpPr>
        <p:spPr>
          <a:xfrm>
            <a:off x="108892" y="298502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i</a:t>
            </a:r>
            <a:endParaRPr i="1" sz="1800">
              <a:solidFill>
                <a:schemeClr val="lt2"/>
              </a:solidFill>
            </a:endParaRPr>
          </a:p>
        </p:txBody>
      </p:sp>
      <p:sp>
        <p:nvSpPr>
          <p:cNvPr id="667" name="Google Shape;667;p52"/>
          <p:cNvSpPr txBox="1"/>
          <p:nvPr/>
        </p:nvSpPr>
        <p:spPr>
          <a:xfrm>
            <a:off x="4416000" y="903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w</a:t>
            </a:r>
            <a:endParaRPr i="1" sz="1800">
              <a:solidFill>
                <a:schemeClr val="lt2"/>
              </a:solidFill>
            </a:endParaRPr>
          </a:p>
        </p:txBody>
      </p:sp>
      <p:cxnSp>
        <p:nvCxnSpPr>
          <p:cNvPr id="668" name="Google Shape;668;p52"/>
          <p:cNvCxnSpPr/>
          <p:nvPr/>
        </p:nvCxnSpPr>
        <p:spPr>
          <a:xfrm rot="10800000">
            <a:off x="3976721" y="2738298"/>
            <a:ext cx="0" cy="350100"/>
          </a:xfrm>
          <a:prstGeom prst="straightConnector1">
            <a:avLst/>
          </a:prstGeom>
          <a:noFill/>
          <a:ln cap="flat" cmpd="sng" w="19050">
            <a:solidFill>
              <a:srgbClr val="CCCCCC"/>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2" name="Shape 672"/>
        <p:cNvGrpSpPr/>
        <p:nvPr/>
      </p:nvGrpSpPr>
      <p:grpSpPr>
        <a:xfrm>
          <a:off x="0" y="0"/>
          <a:ext cx="0" cy="0"/>
          <a:chOff x="0" y="0"/>
          <a:chExt cx="0" cy="0"/>
        </a:xfrm>
      </p:grpSpPr>
      <p:sp>
        <p:nvSpPr>
          <p:cNvPr id="673" name="Google Shape;673;p53"/>
          <p:cNvSpPr txBox="1"/>
          <p:nvPr>
            <p:ph type="title"/>
          </p:nvPr>
        </p:nvSpPr>
        <p:spPr>
          <a:xfrm>
            <a:off x="311700" y="4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graphicFrame>
        <p:nvGraphicFramePr>
          <p:cNvPr id="674" name="Google Shape;674;p53"/>
          <p:cNvGraphicFramePr/>
          <p:nvPr/>
        </p:nvGraphicFramePr>
        <p:xfrm>
          <a:off x="952500" y="1677600"/>
          <a:ext cx="3000000" cy="3000000"/>
        </p:xfrm>
        <a:graphic>
          <a:graphicData uri="http://schemas.openxmlformats.org/drawingml/2006/table">
            <a:tbl>
              <a:tblPr>
                <a:noFill/>
                <a:tableStyleId>{F560232D-23C3-47DF-8A29-70CF11C27709}</a:tableStyleId>
              </a:tblPr>
              <a:tblGrid>
                <a:gridCol w="1206500"/>
                <a:gridCol w="1206500"/>
                <a:gridCol w="1206500"/>
                <a:gridCol w="1206500"/>
                <a:gridCol w="1206500"/>
                <a:gridCol w="1206500"/>
              </a:tblGrid>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sp>
        <p:nvSpPr>
          <p:cNvPr id="675" name="Google Shape;675;p53"/>
          <p:cNvSpPr txBox="1"/>
          <p:nvPr/>
        </p:nvSpPr>
        <p:spPr>
          <a:xfrm>
            <a:off x="539875" y="176235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676" name="Google Shape;676;p53"/>
          <p:cNvSpPr txBox="1"/>
          <p:nvPr/>
        </p:nvSpPr>
        <p:spPr>
          <a:xfrm>
            <a:off x="539875" y="24009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677" name="Google Shape;677;p53"/>
          <p:cNvSpPr txBox="1"/>
          <p:nvPr/>
        </p:nvSpPr>
        <p:spPr>
          <a:xfrm>
            <a:off x="539875" y="29959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678" name="Google Shape;678;p53"/>
          <p:cNvSpPr txBox="1"/>
          <p:nvPr/>
        </p:nvSpPr>
        <p:spPr>
          <a:xfrm>
            <a:off x="539875" y="3648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679" name="Google Shape;679;p53"/>
          <p:cNvSpPr txBox="1"/>
          <p:nvPr/>
        </p:nvSpPr>
        <p:spPr>
          <a:xfrm>
            <a:off x="539875" y="43016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680" name="Google Shape;680;p53"/>
          <p:cNvSpPr txBox="1"/>
          <p:nvPr/>
        </p:nvSpPr>
        <p:spPr>
          <a:xfrm>
            <a:off x="1418550" y="1188588"/>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681" name="Google Shape;681;p53"/>
          <p:cNvSpPr txBox="1"/>
          <p:nvPr/>
        </p:nvSpPr>
        <p:spPr>
          <a:xfrm>
            <a:off x="261132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682" name="Google Shape;682;p53"/>
          <p:cNvSpPr txBox="1"/>
          <p:nvPr/>
        </p:nvSpPr>
        <p:spPr>
          <a:xfrm>
            <a:off x="385270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683" name="Google Shape;683;p53"/>
          <p:cNvSpPr txBox="1"/>
          <p:nvPr/>
        </p:nvSpPr>
        <p:spPr>
          <a:xfrm>
            <a:off x="506977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684" name="Google Shape;684;p53"/>
          <p:cNvSpPr txBox="1"/>
          <p:nvPr/>
        </p:nvSpPr>
        <p:spPr>
          <a:xfrm>
            <a:off x="62868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685" name="Google Shape;685;p53"/>
          <p:cNvSpPr txBox="1"/>
          <p:nvPr/>
        </p:nvSpPr>
        <p:spPr>
          <a:xfrm>
            <a:off x="74407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686" name="Google Shape;686;p53"/>
          <p:cNvSpPr txBox="1"/>
          <p:nvPr/>
        </p:nvSpPr>
        <p:spPr>
          <a:xfrm>
            <a:off x="2312400" y="476875"/>
            <a:ext cx="4519200" cy="6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99999"/>
                </a:solidFill>
              </a:rPr>
              <a:t>Items (</a:t>
            </a:r>
            <a:r>
              <a:rPr i="1" lang="en" sz="1800">
                <a:solidFill>
                  <a:srgbClr val="999999"/>
                </a:solidFill>
              </a:rPr>
              <a:t>v</a:t>
            </a:r>
            <a:r>
              <a:rPr lang="en" sz="1800">
                <a:solidFill>
                  <a:srgbClr val="999999"/>
                </a:solidFill>
              </a:rPr>
              <a:t>, </a:t>
            </a:r>
            <a:r>
              <a:rPr i="1" lang="en" sz="1800">
                <a:solidFill>
                  <a:srgbClr val="999999"/>
                </a:solidFill>
              </a:rPr>
              <a:t>w</a:t>
            </a:r>
            <a:r>
              <a:rPr lang="en" sz="1800">
                <a:solidFill>
                  <a:srgbClr val="999999"/>
                </a:solidFill>
              </a:rPr>
              <a:t>): {(3, 2), </a:t>
            </a:r>
            <a:r>
              <a:rPr lang="en" sz="1800">
                <a:solidFill>
                  <a:srgbClr val="00FF00"/>
                </a:solidFill>
              </a:rPr>
              <a:t>(4, 3)</a:t>
            </a:r>
            <a:r>
              <a:rPr lang="en" sz="1800">
                <a:solidFill>
                  <a:srgbClr val="999999"/>
                </a:solidFill>
              </a:rPr>
              <a:t>, (5, 4), (6, 5)}</a:t>
            </a:r>
            <a:endParaRPr sz="1800">
              <a:solidFill>
                <a:srgbClr val="999999"/>
              </a:solidFill>
            </a:endParaRPr>
          </a:p>
        </p:txBody>
      </p:sp>
      <p:sp>
        <p:nvSpPr>
          <p:cNvPr id="687" name="Google Shape;687;p53"/>
          <p:cNvSpPr txBox="1"/>
          <p:nvPr/>
        </p:nvSpPr>
        <p:spPr>
          <a:xfrm>
            <a:off x="108892" y="298502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i</a:t>
            </a:r>
            <a:endParaRPr i="1" sz="1800">
              <a:solidFill>
                <a:schemeClr val="lt2"/>
              </a:solidFill>
            </a:endParaRPr>
          </a:p>
        </p:txBody>
      </p:sp>
      <p:sp>
        <p:nvSpPr>
          <p:cNvPr id="688" name="Google Shape;688;p53"/>
          <p:cNvSpPr txBox="1"/>
          <p:nvPr/>
        </p:nvSpPr>
        <p:spPr>
          <a:xfrm>
            <a:off x="4416000" y="903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w</a:t>
            </a:r>
            <a:endParaRPr i="1" sz="1800">
              <a:solidFill>
                <a:schemeClr val="lt2"/>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2" name="Shape 692"/>
        <p:cNvGrpSpPr/>
        <p:nvPr/>
      </p:nvGrpSpPr>
      <p:grpSpPr>
        <a:xfrm>
          <a:off x="0" y="0"/>
          <a:ext cx="0" cy="0"/>
          <a:chOff x="0" y="0"/>
          <a:chExt cx="0" cy="0"/>
        </a:xfrm>
      </p:grpSpPr>
      <p:sp>
        <p:nvSpPr>
          <p:cNvPr id="693" name="Google Shape;693;p54"/>
          <p:cNvSpPr txBox="1"/>
          <p:nvPr>
            <p:ph type="title"/>
          </p:nvPr>
        </p:nvSpPr>
        <p:spPr>
          <a:xfrm>
            <a:off x="311700" y="4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graphicFrame>
        <p:nvGraphicFramePr>
          <p:cNvPr id="694" name="Google Shape;694;p54"/>
          <p:cNvGraphicFramePr/>
          <p:nvPr/>
        </p:nvGraphicFramePr>
        <p:xfrm>
          <a:off x="952500" y="1677600"/>
          <a:ext cx="3000000" cy="3000000"/>
        </p:xfrm>
        <a:graphic>
          <a:graphicData uri="http://schemas.openxmlformats.org/drawingml/2006/table">
            <a:tbl>
              <a:tblPr>
                <a:noFill/>
                <a:tableStyleId>{F560232D-23C3-47DF-8A29-70CF11C27709}</a:tableStyleId>
              </a:tblPr>
              <a:tblGrid>
                <a:gridCol w="1206500"/>
                <a:gridCol w="1206500"/>
                <a:gridCol w="1206500"/>
                <a:gridCol w="1206500"/>
                <a:gridCol w="1206500"/>
                <a:gridCol w="1206500"/>
              </a:tblGrid>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solidFill>
                      <a:srgbClr val="434343"/>
                    </a:solidFill>
                  </a:tcPr>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sp>
        <p:nvSpPr>
          <p:cNvPr id="695" name="Google Shape;695;p54"/>
          <p:cNvSpPr txBox="1"/>
          <p:nvPr/>
        </p:nvSpPr>
        <p:spPr>
          <a:xfrm>
            <a:off x="539875" y="176235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696" name="Google Shape;696;p54"/>
          <p:cNvSpPr txBox="1"/>
          <p:nvPr/>
        </p:nvSpPr>
        <p:spPr>
          <a:xfrm>
            <a:off x="539875" y="24009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697" name="Google Shape;697;p54"/>
          <p:cNvSpPr txBox="1"/>
          <p:nvPr/>
        </p:nvSpPr>
        <p:spPr>
          <a:xfrm>
            <a:off x="539875" y="29959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698" name="Google Shape;698;p54"/>
          <p:cNvSpPr txBox="1"/>
          <p:nvPr/>
        </p:nvSpPr>
        <p:spPr>
          <a:xfrm>
            <a:off x="539875" y="3648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699" name="Google Shape;699;p54"/>
          <p:cNvSpPr txBox="1"/>
          <p:nvPr/>
        </p:nvSpPr>
        <p:spPr>
          <a:xfrm>
            <a:off x="539875" y="43016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700" name="Google Shape;700;p54"/>
          <p:cNvSpPr txBox="1"/>
          <p:nvPr/>
        </p:nvSpPr>
        <p:spPr>
          <a:xfrm>
            <a:off x="1418550" y="1188588"/>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701" name="Google Shape;701;p54"/>
          <p:cNvSpPr txBox="1"/>
          <p:nvPr/>
        </p:nvSpPr>
        <p:spPr>
          <a:xfrm>
            <a:off x="261132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702" name="Google Shape;702;p54"/>
          <p:cNvSpPr txBox="1"/>
          <p:nvPr/>
        </p:nvSpPr>
        <p:spPr>
          <a:xfrm>
            <a:off x="385270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703" name="Google Shape;703;p54"/>
          <p:cNvSpPr txBox="1"/>
          <p:nvPr/>
        </p:nvSpPr>
        <p:spPr>
          <a:xfrm>
            <a:off x="506977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704" name="Google Shape;704;p54"/>
          <p:cNvSpPr txBox="1"/>
          <p:nvPr/>
        </p:nvSpPr>
        <p:spPr>
          <a:xfrm>
            <a:off x="62868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705" name="Google Shape;705;p54"/>
          <p:cNvSpPr txBox="1"/>
          <p:nvPr/>
        </p:nvSpPr>
        <p:spPr>
          <a:xfrm>
            <a:off x="74407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706" name="Google Shape;706;p54"/>
          <p:cNvSpPr txBox="1"/>
          <p:nvPr/>
        </p:nvSpPr>
        <p:spPr>
          <a:xfrm>
            <a:off x="2312400" y="476875"/>
            <a:ext cx="4519200" cy="6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99999"/>
                </a:solidFill>
              </a:rPr>
              <a:t>Items (</a:t>
            </a:r>
            <a:r>
              <a:rPr i="1" lang="en" sz="1800">
                <a:solidFill>
                  <a:srgbClr val="999999"/>
                </a:solidFill>
              </a:rPr>
              <a:t>v</a:t>
            </a:r>
            <a:r>
              <a:rPr lang="en" sz="1800">
                <a:solidFill>
                  <a:srgbClr val="999999"/>
                </a:solidFill>
              </a:rPr>
              <a:t>, </a:t>
            </a:r>
            <a:r>
              <a:rPr i="1" lang="en" sz="1800">
                <a:solidFill>
                  <a:srgbClr val="999999"/>
                </a:solidFill>
              </a:rPr>
              <a:t>w</a:t>
            </a:r>
            <a:r>
              <a:rPr lang="en" sz="1800">
                <a:solidFill>
                  <a:srgbClr val="999999"/>
                </a:solidFill>
              </a:rPr>
              <a:t>): {(3, 2), </a:t>
            </a:r>
            <a:r>
              <a:rPr lang="en" sz="1800">
                <a:solidFill>
                  <a:srgbClr val="00FF00"/>
                </a:solidFill>
              </a:rPr>
              <a:t>(4, 3)</a:t>
            </a:r>
            <a:r>
              <a:rPr lang="en" sz="1800">
                <a:solidFill>
                  <a:srgbClr val="999999"/>
                </a:solidFill>
              </a:rPr>
              <a:t>, (5, 4), (6, 5)}</a:t>
            </a:r>
            <a:endParaRPr sz="1800">
              <a:solidFill>
                <a:srgbClr val="999999"/>
              </a:solidFill>
            </a:endParaRPr>
          </a:p>
        </p:txBody>
      </p:sp>
      <p:sp>
        <p:nvSpPr>
          <p:cNvPr id="707" name="Google Shape;707;p54"/>
          <p:cNvSpPr txBox="1"/>
          <p:nvPr/>
        </p:nvSpPr>
        <p:spPr>
          <a:xfrm>
            <a:off x="108892" y="298502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i</a:t>
            </a:r>
            <a:endParaRPr i="1" sz="1800">
              <a:solidFill>
                <a:schemeClr val="lt2"/>
              </a:solidFill>
            </a:endParaRPr>
          </a:p>
        </p:txBody>
      </p:sp>
      <p:sp>
        <p:nvSpPr>
          <p:cNvPr id="708" name="Google Shape;708;p54"/>
          <p:cNvSpPr txBox="1"/>
          <p:nvPr/>
        </p:nvSpPr>
        <p:spPr>
          <a:xfrm>
            <a:off x="4416000" y="903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w</a:t>
            </a:r>
            <a:endParaRPr i="1" sz="1800">
              <a:solidFill>
                <a:schemeClr val="lt2"/>
              </a:solidFill>
            </a:endParaRPr>
          </a:p>
        </p:txBody>
      </p:sp>
      <p:cxnSp>
        <p:nvCxnSpPr>
          <p:cNvPr id="709" name="Google Shape;709;p54"/>
          <p:cNvCxnSpPr/>
          <p:nvPr/>
        </p:nvCxnSpPr>
        <p:spPr>
          <a:xfrm rot="10800000">
            <a:off x="5179196" y="2738298"/>
            <a:ext cx="0" cy="350100"/>
          </a:xfrm>
          <a:prstGeom prst="straightConnector1">
            <a:avLst/>
          </a:prstGeom>
          <a:noFill/>
          <a:ln cap="flat" cmpd="sng" w="19050">
            <a:solidFill>
              <a:srgbClr val="CCCCCC"/>
            </a:solidFill>
            <a:prstDash val="solid"/>
            <a:round/>
            <a:headEnd len="med" w="med" type="none"/>
            <a:tailEnd len="med" w="med" type="triangle"/>
          </a:ln>
        </p:spPr>
      </p:cxnSp>
      <p:cxnSp>
        <p:nvCxnSpPr>
          <p:cNvPr id="710" name="Google Shape;710;p54"/>
          <p:cNvCxnSpPr/>
          <p:nvPr/>
        </p:nvCxnSpPr>
        <p:spPr>
          <a:xfrm rot="10800000">
            <a:off x="1798900" y="2691200"/>
            <a:ext cx="3016200" cy="479100"/>
          </a:xfrm>
          <a:prstGeom prst="straightConnector1">
            <a:avLst/>
          </a:prstGeom>
          <a:noFill/>
          <a:ln cap="flat" cmpd="sng" w="19050">
            <a:solidFill>
              <a:srgbClr val="CCCCCC"/>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4" name="Shape 714"/>
        <p:cNvGrpSpPr/>
        <p:nvPr/>
      </p:nvGrpSpPr>
      <p:grpSpPr>
        <a:xfrm>
          <a:off x="0" y="0"/>
          <a:ext cx="0" cy="0"/>
          <a:chOff x="0" y="0"/>
          <a:chExt cx="0" cy="0"/>
        </a:xfrm>
      </p:grpSpPr>
      <p:sp>
        <p:nvSpPr>
          <p:cNvPr id="715" name="Google Shape;715;p55"/>
          <p:cNvSpPr txBox="1"/>
          <p:nvPr>
            <p:ph type="title"/>
          </p:nvPr>
        </p:nvSpPr>
        <p:spPr>
          <a:xfrm>
            <a:off x="311700" y="4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graphicFrame>
        <p:nvGraphicFramePr>
          <p:cNvPr id="716" name="Google Shape;716;p55"/>
          <p:cNvGraphicFramePr/>
          <p:nvPr/>
        </p:nvGraphicFramePr>
        <p:xfrm>
          <a:off x="952500" y="1677600"/>
          <a:ext cx="3000000" cy="3000000"/>
        </p:xfrm>
        <a:graphic>
          <a:graphicData uri="http://schemas.openxmlformats.org/drawingml/2006/table">
            <a:tbl>
              <a:tblPr>
                <a:noFill/>
                <a:tableStyleId>{F560232D-23C3-47DF-8A29-70CF11C27709}</a:tableStyleId>
              </a:tblPr>
              <a:tblGrid>
                <a:gridCol w="1206500"/>
                <a:gridCol w="1206500"/>
                <a:gridCol w="1206500"/>
                <a:gridCol w="1206500"/>
                <a:gridCol w="1206500"/>
                <a:gridCol w="1206500"/>
              </a:tblGrid>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4</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sp>
        <p:nvSpPr>
          <p:cNvPr id="717" name="Google Shape;717;p55"/>
          <p:cNvSpPr txBox="1"/>
          <p:nvPr/>
        </p:nvSpPr>
        <p:spPr>
          <a:xfrm>
            <a:off x="539875" y="176235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718" name="Google Shape;718;p55"/>
          <p:cNvSpPr txBox="1"/>
          <p:nvPr/>
        </p:nvSpPr>
        <p:spPr>
          <a:xfrm>
            <a:off x="539875" y="24009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719" name="Google Shape;719;p55"/>
          <p:cNvSpPr txBox="1"/>
          <p:nvPr/>
        </p:nvSpPr>
        <p:spPr>
          <a:xfrm>
            <a:off x="539875" y="29959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720" name="Google Shape;720;p55"/>
          <p:cNvSpPr txBox="1"/>
          <p:nvPr/>
        </p:nvSpPr>
        <p:spPr>
          <a:xfrm>
            <a:off x="539875" y="3648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721" name="Google Shape;721;p55"/>
          <p:cNvSpPr txBox="1"/>
          <p:nvPr/>
        </p:nvSpPr>
        <p:spPr>
          <a:xfrm>
            <a:off x="539875" y="43016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722" name="Google Shape;722;p55"/>
          <p:cNvSpPr txBox="1"/>
          <p:nvPr/>
        </p:nvSpPr>
        <p:spPr>
          <a:xfrm>
            <a:off x="1418550" y="1188588"/>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723" name="Google Shape;723;p55"/>
          <p:cNvSpPr txBox="1"/>
          <p:nvPr/>
        </p:nvSpPr>
        <p:spPr>
          <a:xfrm>
            <a:off x="261132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724" name="Google Shape;724;p55"/>
          <p:cNvSpPr txBox="1"/>
          <p:nvPr/>
        </p:nvSpPr>
        <p:spPr>
          <a:xfrm>
            <a:off x="385270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725" name="Google Shape;725;p55"/>
          <p:cNvSpPr txBox="1"/>
          <p:nvPr/>
        </p:nvSpPr>
        <p:spPr>
          <a:xfrm>
            <a:off x="506977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726" name="Google Shape;726;p55"/>
          <p:cNvSpPr txBox="1"/>
          <p:nvPr/>
        </p:nvSpPr>
        <p:spPr>
          <a:xfrm>
            <a:off x="62868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727" name="Google Shape;727;p55"/>
          <p:cNvSpPr txBox="1"/>
          <p:nvPr/>
        </p:nvSpPr>
        <p:spPr>
          <a:xfrm>
            <a:off x="74407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728" name="Google Shape;728;p55"/>
          <p:cNvSpPr txBox="1"/>
          <p:nvPr/>
        </p:nvSpPr>
        <p:spPr>
          <a:xfrm>
            <a:off x="2312400" y="476875"/>
            <a:ext cx="4519200" cy="6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99999"/>
                </a:solidFill>
              </a:rPr>
              <a:t>Items (</a:t>
            </a:r>
            <a:r>
              <a:rPr i="1" lang="en" sz="1800">
                <a:solidFill>
                  <a:srgbClr val="999999"/>
                </a:solidFill>
              </a:rPr>
              <a:t>v</a:t>
            </a:r>
            <a:r>
              <a:rPr lang="en" sz="1800">
                <a:solidFill>
                  <a:srgbClr val="999999"/>
                </a:solidFill>
              </a:rPr>
              <a:t>, </a:t>
            </a:r>
            <a:r>
              <a:rPr i="1" lang="en" sz="1800">
                <a:solidFill>
                  <a:srgbClr val="999999"/>
                </a:solidFill>
              </a:rPr>
              <a:t>w</a:t>
            </a:r>
            <a:r>
              <a:rPr lang="en" sz="1800">
                <a:solidFill>
                  <a:srgbClr val="999999"/>
                </a:solidFill>
              </a:rPr>
              <a:t>): {(3, 2), </a:t>
            </a:r>
            <a:r>
              <a:rPr lang="en" sz="1800">
                <a:solidFill>
                  <a:srgbClr val="00FF00"/>
                </a:solidFill>
              </a:rPr>
              <a:t>(4, 3)</a:t>
            </a:r>
            <a:r>
              <a:rPr lang="en" sz="1800">
                <a:solidFill>
                  <a:srgbClr val="999999"/>
                </a:solidFill>
              </a:rPr>
              <a:t>, (5, 4), (6, 5)}</a:t>
            </a:r>
            <a:endParaRPr sz="1800">
              <a:solidFill>
                <a:srgbClr val="999999"/>
              </a:solidFill>
            </a:endParaRPr>
          </a:p>
        </p:txBody>
      </p:sp>
      <p:sp>
        <p:nvSpPr>
          <p:cNvPr id="729" name="Google Shape;729;p55"/>
          <p:cNvSpPr txBox="1"/>
          <p:nvPr/>
        </p:nvSpPr>
        <p:spPr>
          <a:xfrm>
            <a:off x="108892" y="298502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i</a:t>
            </a:r>
            <a:endParaRPr i="1" sz="1800">
              <a:solidFill>
                <a:schemeClr val="lt2"/>
              </a:solidFill>
            </a:endParaRPr>
          </a:p>
        </p:txBody>
      </p:sp>
      <p:sp>
        <p:nvSpPr>
          <p:cNvPr id="730" name="Google Shape;730;p55"/>
          <p:cNvSpPr txBox="1"/>
          <p:nvPr/>
        </p:nvSpPr>
        <p:spPr>
          <a:xfrm>
            <a:off x="4416000" y="903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w</a:t>
            </a:r>
            <a:endParaRPr i="1" sz="1800">
              <a:solidFill>
                <a:schemeClr val="lt2"/>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4" name="Shape 734"/>
        <p:cNvGrpSpPr/>
        <p:nvPr/>
      </p:nvGrpSpPr>
      <p:grpSpPr>
        <a:xfrm>
          <a:off x="0" y="0"/>
          <a:ext cx="0" cy="0"/>
          <a:chOff x="0" y="0"/>
          <a:chExt cx="0" cy="0"/>
        </a:xfrm>
      </p:grpSpPr>
      <p:sp>
        <p:nvSpPr>
          <p:cNvPr id="735" name="Google Shape;735;p56"/>
          <p:cNvSpPr txBox="1"/>
          <p:nvPr>
            <p:ph type="title"/>
          </p:nvPr>
        </p:nvSpPr>
        <p:spPr>
          <a:xfrm>
            <a:off x="311700" y="4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graphicFrame>
        <p:nvGraphicFramePr>
          <p:cNvPr id="736" name="Google Shape;736;p56"/>
          <p:cNvGraphicFramePr/>
          <p:nvPr/>
        </p:nvGraphicFramePr>
        <p:xfrm>
          <a:off x="952500" y="1677600"/>
          <a:ext cx="3000000" cy="3000000"/>
        </p:xfrm>
        <a:graphic>
          <a:graphicData uri="http://schemas.openxmlformats.org/drawingml/2006/table">
            <a:tbl>
              <a:tblPr>
                <a:noFill/>
                <a:tableStyleId>{F560232D-23C3-47DF-8A29-70CF11C27709}</a:tableStyleId>
              </a:tblPr>
              <a:tblGrid>
                <a:gridCol w="1206500"/>
                <a:gridCol w="1206500"/>
                <a:gridCol w="1206500"/>
                <a:gridCol w="1206500"/>
                <a:gridCol w="1206500"/>
                <a:gridCol w="1206500"/>
              </a:tblGrid>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4</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solidFill>
                      <a:srgbClr val="434343"/>
                    </a:solidFill>
                  </a:tcPr>
                </a:tc>
                <a:tc>
                  <a:txBody>
                    <a:bodyPr>
                      <a:noAutofit/>
                    </a:bodyPr>
                    <a:lstStyle/>
                    <a:p>
                      <a:pPr indent="0" lvl="0" marL="0" rtl="0" algn="l">
                        <a:spcBef>
                          <a:spcPts val="0"/>
                        </a:spcBef>
                        <a:spcAft>
                          <a:spcPts val="0"/>
                        </a:spcAft>
                        <a:buNone/>
                      </a:pPr>
                      <a:r>
                        <a:t/>
                      </a:r>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sp>
        <p:nvSpPr>
          <p:cNvPr id="737" name="Google Shape;737;p56"/>
          <p:cNvSpPr txBox="1"/>
          <p:nvPr/>
        </p:nvSpPr>
        <p:spPr>
          <a:xfrm>
            <a:off x="539875" y="176235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738" name="Google Shape;738;p56"/>
          <p:cNvSpPr txBox="1"/>
          <p:nvPr/>
        </p:nvSpPr>
        <p:spPr>
          <a:xfrm>
            <a:off x="539875" y="24009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739" name="Google Shape;739;p56"/>
          <p:cNvSpPr txBox="1"/>
          <p:nvPr/>
        </p:nvSpPr>
        <p:spPr>
          <a:xfrm>
            <a:off x="539875" y="29959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740" name="Google Shape;740;p56"/>
          <p:cNvSpPr txBox="1"/>
          <p:nvPr/>
        </p:nvSpPr>
        <p:spPr>
          <a:xfrm>
            <a:off x="539875" y="3648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741" name="Google Shape;741;p56"/>
          <p:cNvSpPr txBox="1"/>
          <p:nvPr/>
        </p:nvSpPr>
        <p:spPr>
          <a:xfrm>
            <a:off x="539875" y="43016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742" name="Google Shape;742;p56"/>
          <p:cNvSpPr txBox="1"/>
          <p:nvPr/>
        </p:nvSpPr>
        <p:spPr>
          <a:xfrm>
            <a:off x="1418550" y="1188588"/>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743" name="Google Shape;743;p56"/>
          <p:cNvSpPr txBox="1"/>
          <p:nvPr/>
        </p:nvSpPr>
        <p:spPr>
          <a:xfrm>
            <a:off x="261132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744" name="Google Shape;744;p56"/>
          <p:cNvSpPr txBox="1"/>
          <p:nvPr/>
        </p:nvSpPr>
        <p:spPr>
          <a:xfrm>
            <a:off x="385270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745" name="Google Shape;745;p56"/>
          <p:cNvSpPr txBox="1"/>
          <p:nvPr/>
        </p:nvSpPr>
        <p:spPr>
          <a:xfrm>
            <a:off x="506977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746" name="Google Shape;746;p56"/>
          <p:cNvSpPr txBox="1"/>
          <p:nvPr/>
        </p:nvSpPr>
        <p:spPr>
          <a:xfrm>
            <a:off x="62868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747" name="Google Shape;747;p56"/>
          <p:cNvSpPr txBox="1"/>
          <p:nvPr/>
        </p:nvSpPr>
        <p:spPr>
          <a:xfrm>
            <a:off x="74407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748" name="Google Shape;748;p56"/>
          <p:cNvSpPr txBox="1"/>
          <p:nvPr/>
        </p:nvSpPr>
        <p:spPr>
          <a:xfrm>
            <a:off x="2312400" y="476875"/>
            <a:ext cx="4519200" cy="6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99999"/>
                </a:solidFill>
              </a:rPr>
              <a:t>Items (</a:t>
            </a:r>
            <a:r>
              <a:rPr i="1" lang="en" sz="1800">
                <a:solidFill>
                  <a:srgbClr val="999999"/>
                </a:solidFill>
              </a:rPr>
              <a:t>v</a:t>
            </a:r>
            <a:r>
              <a:rPr lang="en" sz="1800">
                <a:solidFill>
                  <a:srgbClr val="999999"/>
                </a:solidFill>
              </a:rPr>
              <a:t>, </a:t>
            </a:r>
            <a:r>
              <a:rPr i="1" lang="en" sz="1800">
                <a:solidFill>
                  <a:srgbClr val="999999"/>
                </a:solidFill>
              </a:rPr>
              <a:t>w</a:t>
            </a:r>
            <a:r>
              <a:rPr lang="en" sz="1800">
                <a:solidFill>
                  <a:srgbClr val="999999"/>
                </a:solidFill>
              </a:rPr>
              <a:t>): {(3, 2), </a:t>
            </a:r>
            <a:r>
              <a:rPr lang="en" sz="1800">
                <a:solidFill>
                  <a:srgbClr val="00FF00"/>
                </a:solidFill>
              </a:rPr>
              <a:t>(4, 3)</a:t>
            </a:r>
            <a:r>
              <a:rPr lang="en" sz="1800">
                <a:solidFill>
                  <a:srgbClr val="999999"/>
                </a:solidFill>
              </a:rPr>
              <a:t>, (5, 4), (6, 5)}</a:t>
            </a:r>
            <a:endParaRPr sz="1800">
              <a:solidFill>
                <a:srgbClr val="999999"/>
              </a:solidFill>
            </a:endParaRPr>
          </a:p>
        </p:txBody>
      </p:sp>
      <p:sp>
        <p:nvSpPr>
          <p:cNvPr id="749" name="Google Shape;749;p56"/>
          <p:cNvSpPr txBox="1"/>
          <p:nvPr/>
        </p:nvSpPr>
        <p:spPr>
          <a:xfrm>
            <a:off x="108892" y="298502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i</a:t>
            </a:r>
            <a:endParaRPr i="1" sz="1800">
              <a:solidFill>
                <a:schemeClr val="lt2"/>
              </a:solidFill>
            </a:endParaRPr>
          </a:p>
        </p:txBody>
      </p:sp>
      <p:sp>
        <p:nvSpPr>
          <p:cNvPr id="750" name="Google Shape;750;p56"/>
          <p:cNvSpPr txBox="1"/>
          <p:nvPr/>
        </p:nvSpPr>
        <p:spPr>
          <a:xfrm>
            <a:off x="4416000" y="903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w</a:t>
            </a:r>
            <a:endParaRPr i="1" sz="1800">
              <a:solidFill>
                <a:schemeClr val="lt2"/>
              </a:solidFill>
            </a:endParaRPr>
          </a:p>
        </p:txBody>
      </p:sp>
      <p:cxnSp>
        <p:nvCxnSpPr>
          <p:cNvPr id="751" name="Google Shape;751;p56"/>
          <p:cNvCxnSpPr/>
          <p:nvPr/>
        </p:nvCxnSpPr>
        <p:spPr>
          <a:xfrm rot="10800000">
            <a:off x="6386452" y="2718837"/>
            <a:ext cx="0" cy="350100"/>
          </a:xfrm>
          <a:prstGeom prst="straightConnector1">
            <a:avLst/>
          </a:prstGeom>
          <a:noFill/>
          <a:ln cap="flat" cmpd="sng" w="19050">
            <a:solidFill>
              <a:srgbClr val="CCCCCC"/>
            </a:solidFill>
            <a:prstDash val="solid"/>
            <a:round/>
            <a:headEnd len="med" w="med" type="none"/>
            <a:tailEnd len="med" w="med" type="triangle"/>
          </a:ln>
        </p:spPr>
      </p:cxnSp>
      <p:cxnSp>
        <p:nvCxnSpPr>
          <p:cNvPr id="752" name="Google Shape;752;p56"/>
          <p:cNvCxnSpPr/>
          <p:nvPr/>
        </p:nvCxnSpPr>
        <p:spPr>
          <a:xfrm rot="10800000">
            <a:off x="3006156" y="2671739"/>
            <a:ext cx="3016200" cy="479100"/>
          </a:xfrm>
          <a:prstGeom prst="straightConnector1">
            <a:avLst/>
          </a:prstGeom>
          <a:noFill/>
          <a:ln cap="flat" cmpd="sng" w="19050">
            <a:solidFill>
              <a:srgbClr val="CCCCCC"/>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6" name="Shape 756"/>
        <p:cNvGrpSpPr/>
        <p:nvPr/>
      </p:nvGrpSpPr>
      <p:grpSpPr>
        <a:xfrm>
          <a:off x="0" y="0"/>
          <a:ext cx="0" cy="0"/>
          <a:chOff x="0" y="0"/>
          <a:chExt cx="0" cy="0"/>
        </a:xfrm>
      </p:grpSpPr>
      <p:sp>
        <p:nvSpPr>
          <p:cNvPr id="757" name="Google Shape;757;p57"/>
          <p:cNvSpPr txBox="1"/>
          <p:nvPr>
            <p:ph type="title"/>
          </p:nvPr>
        </p:nvSpPr>
        <p:spPr>
          <a:xfrm>
            <a:off x="311700" y="4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graphicFrame>
        <p:nvGraphicFramePr>
          <p:cNvPr id="758" name="Google Shape;758;p57"/>
          <p:cNvGraphicFramePr/>
          <p:nvPr/>
        </p:nvGraphicFramePr>
        <p:xfrm>
          <a:off x="952500" y="1677600"/>
          <a:ext cx="3000000" cy="3000000"/>
        </p:xfrm>
        <a:graphic>
          <a:graphicData uri="http://schemas.openxmlformats.org/drawingml/2006/table">
            <a:tbl>
              <a:tblPr>
                <a:noFill/>
                <a:tableStyleId>{F560232D-23C3-47DF-8A29-70CF11C27709}</a:tableStyleId>
              </a:tblPr>
              <a:tblGrid>
                <a:gridCol w="1206500"/>
                <a:gridCol w="1206500"/>
                <a:gridCol w="1206500"/>
                <a:gridCol w="1206500"/>
                <a:gridCol w="1206500"/>
                <a:gridCol w="1206500"/>
              </a:tblGrid>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4</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4</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sp>
        <p:nvSpPr>
          <p:cNvPr id="759" name="Google Shape;759;p57"/>
          <p:cNvSpPr txBox="1"/>
          <p:nvPr/>
        </p:nvSpPr>
        <p:spPr>
          <a:xfrm>
            <a:off x="539875" y="176235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760" name="Google Shape;760;p57"/>
          <p:cNvSpPr txBox="1"/>
          <p:nvPr/>
        </p:nvSpPr>
        <p:spPr>
          <a:xfrm>
            <a:off x="539875" y="24009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761" name="Google Shape;761;p57"/>
          <p:cNvSpPr txBox="1"/>
          <p:nvPr/>
        </p:nvSpPr>
        <p:spPr>
          <a:xfrm>
            <a:off x="539875" y="29959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762" name="Google Shape;762;p57"/>
          <p:cNvSpPr txBox="1"/>
          <p:nvPr/>
        </p:nvSpPr>
        <p:spPr>
          <a:xfrm>
            <a:off x="539875" y="3648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763" name="Google Shape;763;p57"/>
          <p:cNvSpPr txBox="1"/>
          <p:nvPr/>
        </p:nvSpPr>
        <p:spPr>
          <a:xfrm>
            <a:off x="539875" y="43016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764" name="Google Shape;764;p57"/>
          <p:cNvSpPr txBox="1"/>
          <p:nvPr/>
        </p:nvSpPr>
        <p:spPr>
          <a:xfrm>
            <a:off x="1418550" y="1188588"/>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765" name="Google Shape;765;p57"/>
          <p:cNvSpPr txBox="1"/>
          <p:nvPr/>
        </p:nvSpPr>
        <p:spPr>
          <a:xfrm>
            <a:off x="261132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766" name="Google Shape;766;p57"/>
          <p:cNvSpPr txBox="1"/>
          <p:nvPr/>
        </p:nvSpPr>
        <p:spPr>
          <a:xfrm>
            <a:off x="385270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767" name="Google Shape;767;p57"/>
          <p:cNvSpPr txBox="1"/>
          <p:nvPr/>
        </p:nvSpPr>
        <p:spPr>
          <a:xfrm>
            <a:off x="506977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768" name="Google Shape;768;p57"/>
          <p:cNvSpPr txBox="1"/>
          <p:nvPr/>
        </p:nvSpPr>
        <p:spPr>
          <a:xfrm>
            <a:off x="62868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769" name="Google Shape;769;p57"/>
          <p:cNvSpPr txBox="1"/>
          <p:nvPr/>
        </p:nvSpPr>
        <p:spPr>
          <a:xfrm>
            <a:off x="74407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770" name="Google Shape;770;p57"/>
          <p:cNvSpPr txBox="1"/>
          <p:nvPr/>
        </p:nvSpPr>
        <p:spPr>
          <a:xfrm>
            <a:off x="2312400" y="476875"/>
            <a:ext cx="4519200" cy="6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99999"/>
                </a:solidFill>
              </a:rPr>
              <a:t>Items (</a:t>
            </a:r>
            <a:r>
              <a:rPr i="1" lang="en" sz="1800">
                <a:solidFill>
                  <a:srgbClr val="999999"/>
                </a:solidFill>
              </a:rPr>
              <a:t>v</a:t>
            </a:r>
            <a:r>
              <a:rPr lang="en" sz="1800">
                <a:solidFill>
                  <a:srgbClr val="999999"/>
                </a:solidFill>
              </a:rPr>
              <a:t>, </a:t>
            </a:r>
            <a:r>
              <a:rPr i="1" lang="en" sz="1800">
                <a:solidFill>
                  <a:srgbClr val="999999"/>
                </a:solidFill>
              </a:rPr>
              <a:t>w</a:t>
            </a:r>
            <a:r>
              <a:rPr lang="en" sz="1800">
                <a:solidFill>
                  <a:srgbClr val="999999"/>
                </a:solidFill>
              </a:rPr>
              <a:t>): {(3, 2), </a:t>
            </a:r>
            <a:r>
              <a:rPr lang="en" sz="1800">
                <a:solidFill>
                  <a:srgbClr val="00FF00"/>
                </a:solidFill>
              </a:rPr>
              <a:t>(4, 3)</a:t>
            </a:r>
            <a:r>
              <a:rPr lang="en" sz="1800">
                <a:solidFill>
                  <a:srgbClr val="999999"/>
                </a:solidFill>
              </a:rPr>
              <a:t>, (5, 4), (6, 5)}</a:t>
            </a:r>
            <a:endParaRPr sz="1800">
              <a:solidFill>
                <a:srgbClr val="999999"/>
              </a:solidFill>
            </a:endParaRPr>
          </a:p>
        </p:txBody>
      </p:sp>
      <p:sp>
        <p:nvSpPr>
          <p:cNvPr id="771" name="Google Shape;771;p57"/>
          <p:cNvSpPr txBox="1"/>
          <p:nvPr/>
        </p:nvSpPr>
        <p:spPr>
          <a:xfrm>
            <a:off x="108892" y="298502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i</a:t>
            </a:r>
            <a:endParaRPr i="1" sz="1800">
              <a:solidFill>
                <a:schemeClr val="lt2"/>
              </a:solidFill>
            </a:endParaRPr>
          </a:p>
        </p:txBody>
      </p:sp>
      <p:sp>
        <p:nvSpPr>
          <p:cNvPr id="772" name="Google Shape;772;p57"/>
          <p:cNvSpPr txBox="1"/>
          <p:nvPr/>
        </p:nvSpPr>
        <p:spPr>
          <a:xfrm>
            <a:off x="4416000" y="903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w</a:t>
            </a:r>
            <a:endParaRPr i="1" sz="1800">
              <a:solidFill>
                <a:schemeClr val="lt2"/>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6" name="Shape 776"/>
        <p:cNvGrpSpPr/>
        <p:nvPr/>
      </p:nvGrpSpPr>
      <p:grpSpPr>
        <a:xfrm>
          <a:off x="0" y="0"/>
          <a:ext cx="0" cy="0"/>
          <a:chOff x="0" y="0"/>
          <a:chExt cx="0" cy="0"/>
        </a:xfrm>
      </p:grpSpPr>
      <p:sp>
        <p:nvSpPr>
          <p:cNvPr id="777" name="Google Shape;777;p58"/>
          <p:cNvSpPr txBox="1"/>
          <p:nvPr>
            <p:ph type="title"/>
          </p:nvPr>
        </p:nvSpPr>
        <p:spPr>
          <a:xfrm>
            <a:off x="311700" y="4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graphicFrame>
        <p:nvGraphicFramePr>
          <p:cNvPr id="778" name="Google Shape;778;p58"/>
          <p:cNvGraphicFramePr/>
          <p:nvPr/>
        </p:nvGraphicFramePr>
        <p:xfrm>
          <a:off x="952500" y="1677600"/>
          <a:ext cx="3000000" cy="3000000"/>
        </p:xfrm>
        <a:graphic>
          <a:graphicData uri="http://schemas.openxmlformats.org/drawingml/2006/table">
            <a:tbl>
              <a:tblPr>
                <a:noFill/>
                <a:tableStyleId>{F560232D-23C3-47DF-8A29-70CF11C27709}</a:tableStyleId>
              </a:tblPr>
              <a:tblGrid>
                <a:gridCol w="1206500"/>
                <a:gridCol w="1206500"/>
                <a:gridCol w="1206500"/>
                <a:gridCol w="1206500"/>
                <a:gridCol w="1206500"/>
                <a:gridCol w="1206500"/>
              </a:tblGrid>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4</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4</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solidFill>
                      <a:srgbClr val="434343"/>
                    </a:solidFill>
                  </a:tcPr>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sp>
        <p:nvSpPr>
          <p:cNvPr id="779" name="Google Shape;779;p58"/>
          <p:cNvSpPr txBox="1"/>
          <p:nvPr/>
        </p:nvSpPr>
        <p:spPr>
          <a:xfrm>
            <a:off x="539875" y="176235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780" name="Google Shape;780;p58"/>
          <p:cNvSpPr txBox="1"/>
          <p:nvPr/>
        </p:nvSpPr>
        <p:spPr>
          <a:xfrm>
            <a:off x="539875" y="24009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781" name="Google Shape;781;p58"/>
          <p:cNvSpPr txBox="1"/>
          <p:nvPr/>
        </p:nvSpPr>
        <p:spPr>
          <a:xfrm>
            <a:off x="539875" y="29959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782" name="Google Shape;782;p58"/>
          <p:cNvSpPr txBox="1"/>
          <p:nvPr/>
        </p:nvSpPr>
        <p:spPr>
          <a:xfrm>
            <a:off x="539875" y="3648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783" name="Google Shape;783;p58"/>
          <p:cNvSpPr txBox="1"/>
          <p:nvPr/>
        </p:nvSpPr>
        <p:spPr>
          <a:xfrm>
            <a:off x="539875" y="43016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784" name="Google Shape;784;p58"/>
          <p:cNvSpPr txBox="1"/>
          <p:nvPr/>
        </p:nvSpPr>
        <p:spPr>
          <a:xfrm>
            <a:off x="1418550" y="1188588"/>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785" name="Google Shape;785;p58"/>
          <p:cNvSpPr txBox="1"/>
          <p:nvPr/>
        </p:nvSpPr>
        <p:spPr>
          <a:xfrm>
            <a:off x="261132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786" name="Google Shape;786;p58"/>
          <p:cNvSpPr txBox="1"/>
          <p:nvPr/>
        </p:nvSpPr>
        <p:spPr>
          <a:xfrm>
            <a:off x="385270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787" name="Google Shape;787;p58"/>
          <p:cNvSpPr txBox="1"/>
          <p:nvPr/>
        </p:nvSpPr>
        <p:spPr>
          <a:xfrm>
            <a:off x="506977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788" name="Google Shape;788;p58"/>
          <p:cNvSpPr txBox="1"/>
          <p:nvPr/>
        </p:nvSpPr>
        <p:spPr>
          <a:xfrm>
            <a:off x="62868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789" name="Google Shape;789;p58"/>
          <p:cNvSpPr txBox="1"/>
          <p:nvPr/>
        </p:nvSpPr>
        <p:spPr>
          <a:xfrm>
            <a:off x="74407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790" name="Google Shape;790;p58"/>
          <p:cNvSpPr txBox="1"/>
          <p:nvPr/>
        </p:nvSpPr>
        <p:spPr>
          <a:xfrm>
            <a:off x="2312400" y="476875"/>
            <a:ext cx="4519200" cy="6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99999"/>
                </a:solidFill>
              </a:rPr>
              <a:t>Items (</a:t>
            </a:r>
            <a:r>
              <a:rPr i="1" lang="en" sz="1800">
                <a:solidFill>
                  <a:srgbClr val="999999"/>
                </a:solidFill>
              </a:rPr>
              <a:t>v</a:t>
            </a:r>
            <a:r>
              <a:rPr lang="en" sz="1800">
                <a:solidFill>
                  <a:srgbClr val="999999"/>
                </a:solidFill>
              </a:rPr>
              <a:t>, </a:t>
            </a:r>
            <a:r>
              <a:rPr i="1" lang="en" sz="1800">
                <a:solidFill>
                  <a:srgbClr val="999999"/>
                </a:solidFill>
              </a:rPr>
              <a:t>w</a:t>
            </a:r>
            <a:r>
              <a:rPr lang="en" sz="1800">
                <a:solidFill>
                  <a:srgbClr val="999999"/>
                </a:solidFill>
              </a:rPr>
              <a:t>): {(3, 2), </a:t>
            </a:r>
            <a:r>
              <a:rPr lang="en" sz="1800">
                <a:solidFill>
                  <a:srgbClr val="00FF00"/>
                </a:solidFill>
              </a:rPr>
              <a:t>(4, 3)</a:t>
            </a:r>
            <a:r>
              <a:rPr lang="en" sz="1800">
                <a:solidFill>
                  <a:srgbClr val="999999"/>
                </a:solidFill>
              </a:rPr>
              <a:t>, (5, 4), (6, 5)}</a:t>
            </a:r>
            <a:endParaRPr sz="1800">
              <a:solidFill>
                <a:srgbClr val="999999"/>
              </a:solidFill>
            </a:endParaRPr>
          </a:p>
        </p:txBody>
      </p:sp>
      <p:sp>
        <p:nvSpPr>
          <p:cNvPr id="791" name="Google Shape;791;p58"/>
          <p:cNvSpPr txBox="1"/>
          <p:nvPr/>
        </p:nvSpPr>
        <p:spPr>
          <a:xfrm>
            <a:off x="108892" y="298502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i</a:t>
            </a:r>
            <a:endParaRPr i="1" sz="1800">
              <a:solidFill>
                <a:schemeClr val="lt2"/>
              </a:solidFill>
            </a:endParaRPr>
          </a:p>
        </p:txBody>
      </p:sp>
      <p:sp>
        <p:nvSpPr>
          <p:cNvPr id="792" name="Google Shape;792;p58"/>
          <p:cNvSpPr txBox="1"/>
          <p:nvPr/>
        </p:nvSpPr>
        <p:spPr>
          <a:xfrm>
            <a:off x="4416000" y="903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w</a:t>
            </a:r>
            <a:endParaRPr i="1" sz="1800">
              <a:solidFill>
                <a:schemeClr val="lt2"/>
              </a:solidFill>
            </a:endParaRPr>
          </a:p>
        </p:txBody>
      </p:sp>
      <p:cxnSp>
        <p:nvCxnSpPr>
          <p:cNvPr id="793" name="Google Shape;793;p58"/>
          <p:cNvCxnSpPr/>
          <p:nvPr/>
        </p:nvCxnSpPr>
        <p:spPr>
          <a:xfrm rot="10800000">
            <a:off x="7595929" y="2718837"/>
            <a:ext cx="0" cy="350100"/>
          </a:xfrm>
          <a:prstGeom prst="straightConnector1">
            <a:avLst/>
          </a:prstGeom>
          <a:noFill/>
          <a:ln cap="flat" cmpd="sng" w="19050">
            <a:solidFill>
              <a:srgbClr val="CCCCCC"/>
            </a:solidFill>
            <a:prstDash val="solid"/>
            <a:round/>
            <a:headEnd len="med" w="med" type="none"/>
            <a:tailEnd len="med" w="med" type="triangle"/>
          </a:ln>
        </p:spPr>
      </p:cxnSp>
      <p:cxnSp>
        <p:nvCxnSpPr>
          <p:cNvPr id="794" name="Google Shape;794;p58"/>
          <p:cNvCxnSpPr/>
          <p:nvPr/>
        </p:nvCxnSpPr>
        <p:spPr>
          <a:xfrm rot="10800000">
            <a:off x="4215633" y="2671739"/>
            <a:ext cx="3016200" cy="479100"/>
          </a:xfrm>
          <a:prstGeom prst="straightConnector1">
            <a:avLst/>
          </a:prstGeom>
          <a:noFill/>
          <a:ln cap="flat" cmpd="sng" w="19050">
            <a:solidFill>
              <a:srgbClr val="CCCCCC"/>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8" name="Shape 798"/>
        <p:cNvGrpSpPr/>
        <p:nvPr/>
      </p:nvGrpSpPr>
      <p:grpSpPr>
        <a:xfrm>
          <a:off x="0" y="0"/>
          <a:ext cx="0" cy="0"/>
          <a:chOff x="0" y="0"/>
          <a:chExt cx="0" cy="0"/>
        </a:xfrm>
      </p:grpSpPr>
      <p:sp>
        <p:nvSpPr>
          <p:cNvPr id="799" name="Google Shape;799;p59"/>
          <p:cNvSpPr txBox="1"/>
          <p:nvPr>
            <p:ph type="title"/>
          </p:nvPr>
        </p:nvSpPr>
        <p:spPr>
          <a:xfrm>
            <a:off x="311700" y="4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graphicFrame>
        <p:nvGraphicFramePr>
          <p:cNvPr id="800" name="Google Shape;800;p59"/>
          <p:cNvGraphicFramePr/>
          <p:nvPr/>
        </p:nvGraphicFramePr>
        <p:xfrm>
          <a:off x="952500" y="1677600"/>
          <a:ext cx="3000000" cy="3000000"/>
        </p:xfrm>
        <a:graphic>
          <a:graphicData uri="http://schemas.openxmlformats.org/drawingml/2006/table">
            <a:tbl>
              <a:tblPr>
                <a:noFill/>
                <a:tableStyleId>{F560232D-23C3-47DF-8A29-70CF11C27709}</a:tableStyleId>
              </a:tblPr>
              <a:tblGrid>
                <a:gridCol w="1206500"/>
                <a:gridCol w="1206500"/>
                <a:gridCol w="1206500"/>
                <a:gridCol w="1206500"/>
                <a:gridCol w="1206500"/>
                <a:gridCol w="1206500"/>
              </a:tblGrid>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4</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4</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7</a:t>
                      </a:r>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sp>
        <p:nvSpPr>
          <p:cNvPr id="801" name="Google Shape;801;p59"/>
          <p:cNvSpPr txBox="1"/>
          <p:nvPr/>
        </p:nvSpPr>
        <p:spPr>
          <a:xfrm>
            <a:off x="539875" y="176235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802" name="Google Shape;802;p59"/>
          <p:cNvSpPr txBox="1"/>
          <p:nvPr/>
        </p:nvSpPr>
        <p:spPr>
          <a:xfrm>
            <a:off x="539875" y="24009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803" name="Google Shape;803;p59"/>
          <p:cNvSpPr txBox="1"/>
          <p:nvPr/>
        </p:nvSpPr>
        <p:spPr>
          <a:xfrm>
            <a:off x="539875" y="29959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804" name="Google Shape;804;p59"/>
          <p:cNvSpPr txBox="1"/>
          <p:nvPr/>
        </p:nvSpPr>
        <p:spPr>
          <a:xfrm>
            <a:off x="539875" y="3648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805" name="Google Shape;805;p59"/>
          <p:cNvSpPr txBox="1"/>
          <p:nvPr/>
        </p:nvSpPr>
        <p:spPr>
          <a:xfrm>
            <a:off x="539875" y="43016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806" name="Google Shape;806;p59"/>
          <p:cNvSpPr txBox="1"/>
          <p:nvPr/>
        </p:nvSpPr>
        <p:spPr>
          <a:xfrm>
            <a:off x="1418550" y="1188588"/>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807" name="Google Shape;807;p59"/>
          <p:cNvSpPr txBox="1"/>
          <p:nvPr/>
        </p:nvSpPr>
        <p:spPr>
          <a:xfrm>
            <a:off x="261132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808" name="Google Shape;808;p59"/>
          <p:cNvSpPr txBox="1"/>
          <p:nvPr/>
        </p:nvSpPr>
        <p:spPr>
          <a:xfrm>
            <a:off x="385270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809" name="Google Shape;809;p59"/>
          <p:cNvSpPr txBox="1"/>
          <p:nvPr/>
        </p:nvSpPr>
        <p:spPr>
          <a:xfrm>
            <a:off x="506977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810" name="Google Shape;810;p59"/>
          <p:cNvSpPr txBox="1"/>
          <p:nvPr/>
        </p:nvSpPr>
        <p:spPr>
          <a:xfrm>
            <a:off x="62868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811" name="Google Shape;811;p59"/>
          <p:cNvSpPr txBox="1"/>
          <p:nvPr/>
        </p:nvSpPr>
        <p:spPr>
          <a:xfrm>
            <a:off x="74407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812" name="Google Shape;812;p59"/>
          <p:cNvSpPr txBox="1"/>
          <p:nvPr/>
        </p:nvSpPr>
        <p:spPr>
          <a:xfrm>
            <a:off x="2312400" y="476875"/>
            <a:ext cx="4519200" cy="6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99999"/>
                </a:solidFill>
              </a:rPr>
              <a:t>Items (</a:t>
            </a:r>
            <a:r>
              <a:rPr i="1" lang="en" sz="1800">
                <a:solidFill>
                  <a:srgbClr val="999999"/>
                </a:solidFill>
              </a:rPr>
              <a:t>v</a:t>
            </a:r>
            <a:r>
              <a:rPr lang="en" sz="1800">
                <a:solidFill>
                  <a:srgbClr val="999999"/>
                </a:solidFill>
              </a:rPr>
              <a:t>, </a:t>
            </a:r>
            <a:r>
              <a:rPr i="1" lang="en" sz="1800">
                <a:solidFill>
                  <a:srgbClr val="999999"/>
                </a:solidFill>
              </a:rPr>
              <a:t>w</a:t>
            </a:r>
            <a:r>
              <a:rPr lang="en" sz="1800">
                <a:solidFill>
                  <a:srgbClr val="999999"/>
                </a:solidFill>
              </a:rPr>
              <a:t>): {(3, 2), </a:t>
            </a:r>
            <a:r>
              <a:rPr lang="en" sz="1800">
                <a:solidFill>
                  <a:srgbClr val="00FF00"/>
                </a:solidFill>
              </a:rPr>
              <a:t>(4, 3)</a:t>
            </a:r>
            <a:r>
              <a:rPr lang="en" sz="1800">
                <a:solidFill>
                  <a:srgbClr val="999999"/>
                </a:solidFill>
              </a:rPr>
              <a:t>, (5, 4), (6, 5)}</a:t>
            </a:r>
            <a:endParaRPr sz="1800">
              <a:solidFill>
                <a:srgbClr val="999999"/>
              </a:solidFill>
            </a:endParaRPr>
          </a:p>
        </p:txBody>
      </p:sp>
      <p:sp>
        <p:nvSpPr>
          <p:cNvPr id="813" name="Google Shape;813;p59"/>
          <p:cNvSpPr txBox="1"/>
          <p:nvPr/>
        </p:nvSpPr>
        <p:spPr>
          <a:xfrm>
            <a:off x="108892" y="298502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i</a:t>
            </a:r>
            <a:endParaRPr i="1" sz="1800">
              <a:solidFill>
                <a:schemeClr val="lt2"/>
              </a:solidFill>
            </a:endParaRPr>
          </a:p>
        </p:txBody>
      </p:sp>
      <p:sp>
        <p:nvSpPr>
          <p:cNvPr id="814" name="Google Shape;814;p59"/>
          <p:cNvSpPr txBox="1"/>
          <p:nvPr/>
        </p:nvSpPr>
        <p:spPr>
          <a:xfrm>
            <a:off x="4416000" y="903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w</a:t>
            </a:r>
            <a:endParaRPr i="1" sz="1800">
              <a:solidFill>
                <a:schemeClr val="lt2"/>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8" name="Shape 818"/>
        <p:cNvGrpSpPr/>
        <p:nvPr/>
      </p:nvGrpSpPr>
      <p:grpSpPr>
        <a:xfrm>
          <a:off x="0" y="0"/>
          <a:ext cx="0" cy="0"/>
          <a:chOff x="0" y="0"/>
          <a:chExt cx="0" cy="0"/>
        </a:xfrm>
      </p:grpSpPr>
      <p:sp>
        <p:nvSpPr>
          <p:cNvPr id="819" name="Google Shape;819;p60"/>
          <p:cNvSpPr txBox="1"/>
          <p:nvPr>
            <p:ph type="title"/>
          </p:nvPr>
        </p:nvSpPr>
        <p:spPr>
          <a:xfrm>
            <a:off x="311700" y="4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graphicFrame>
        <p:nvGraphicFramePr>
          <p:cNvPr id="820" name="Google Shape;820;p60"/>
          <p:cNvGraphicFramePr/>
          <p:nvPr/>
        </p:nvGraphicFramePr>
        <p:xfrm>
          <a:off x="952500" y="1677600"/>
          <a:ext cx="3000000" cy="3000000"/>
        </p:xfrm>
        <a:graphic>
          <a:graphicData uri="http://schemas.openxmlformats.org/drawingml/2006/table">
            <a:tbl>
              <a:tblPr>
                <a:noFill/>
                <a:tableStyleId>{F560232D-23C3-47DF-8A29-70CF11C27709}</a:tableStyleId>
              </a:tblPr>
              <a:tblGrid>
                <a:gridCol w="1206500"/>
                <a:gridCol w="1206500"/>
                <a:gridCol w="1206500"/>
                <a:gridCol w="1206500"/>
                <a:gridCol w="1206500"/>
                <a:gridCol w="1206500"/>
              </a:tblGrid>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4</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4</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7</a:t>
                      </a:r>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sp>
        <p:nvSpPr>
          <p:cNvPr id="821" name="Google Shape;821;p60"/>
          <p:cNvSpPr txBox="1"/>
          <p:nvPr/>
        </p:nvSpPr>
        <p:spPr>
          <a:xfrm>
            <a:off x="539875" y="176235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822" name="Google Shape;822;p60"/>
          <p:cNvSpPr txBox="1"/>
          <p:nvPr/>
        </p:nvSpPr>
        <p:spPr>
          <a:xfrm>
            <a:off x="539875" y="24009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823" name="Google Shape;823;p60"/>
          <p:cNvSpPr txBox="1"/>
          <p:nvPr/>
        </p:nvSpPr>
        <p:spPr>
          <a:xfrm>
            <a:off x="539875" y="29959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824" name="Google Shape;824;p60"/>
          <p:cNvSpPr txBox="1"/>
          <p:nvPr/>
        </p:nvSpPr>
        <p:spPr>
          <a:xfrm>
            <a:off x="539875" y="3648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825" name="Google Shape;825;p60"/>
          <p:cNvSpPr txBox="1"/>
          <p:nvPr/>
        </p:nvSpPr>
        <p:spPr>
          <a:xfrm>
            <a:off x="539875" y="43016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826" name="Google Shape;826;p60"/>
          <p:cNvSpPr txBox="1"/>
          <p:nvPr/>
        </p:nvSpPr>
        <p:spPr>
          <a:xfrm>
            <a:off x="1418550" y="1188588"/>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827" name="Google Shape;827;p60"/>
          <p:cNvSpPr txBox="1"/>
          <p:nvPr/>
        </p:nvSpPr>
        <p:spPr>
          <a:xfrm>
            <a:off x="261132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828" name="Google Shape;828;p60"/>
          <p:cNvSpPr txBox="1"/>
          <p:nvPr/>
        </p:nvSpPr>
        <p:spPr>
          <a:xfrm>
            <a:off x="385270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829" name="Google Shape;829;p60"/>
          <p:cNvSpPr txBox="1"/>
          <p:nvPr/>
        </p:nvSpPr>
        <p:spPr>
          <a:xfrm>
            <a:off x="506977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830" name="Google Shape;830;p60"/>
          <p:cNvSpPr txBox="1"/>
          <p:nvPr/>
        </p:nvSpPr>
        <p:spPr>
          <a:xfrm>
            <a:off x="62868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831" name="Google Shape;831;p60"/>
          <p:cNvSpPr txBox="1"/>
          <p:nvPr/>
        </p:nvSpPr>
        <p:spPr>
          <a:xfrm>
            <a:off x="74407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832" name="Google Shape;832;p60"/>
          <p:cNvSpPr txBox="1"/>
          <p:nvPr/>
        </p:nvSpPr>
        <p:spPr>
          <a:xfrm>
            <a:off x="2312400" y="476875"/>
            <a:ext cx="4519200" cy="6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99999"/>
                </a:solidFill>
              </a:rPr>
              <a:t>Items (</a:t>
            </a:r>
            <a:r>
              <a:rPr i="1" lang="en" sz="1800">
                <a:solidFill>
                  <a:srgbClr val="999999"/>
                </a:solidFill>
              </a:rPr>
              <a:t>v</a:t>
            </a:r>
            <a:r>
              <a:rPr lang="en" sz="1800">
                <a:solidFill>
                  <a:srgbClr val="999999"/>
                </a:solidFill>
              </a:rPr>
              <a:t>, </a:t>
            </a:r>
            <a:r>
              <a:rPr i="1" lang="en" sz="1800">
                <a:solidFill>
                  <a:srgbClr val="999999"/>
                </a:solidFill>
              </a:rPr>
              <a:t>w</a:t>
            </a:r>
            <a:r>
              <a:rPr lang="en" sz="1800">
                <a:solidFill>
                  <a:srgbClr val="999999"/>
                </a:solidFill>
              </a:rPr>
              <a:t>): {(3, 2), (4, 3), </a:t>
            </a:r>
            <a:r>
              <a:rPr lang="en" sz="1800">
                <a:solidFill>
                  <a:srgbClr val="00FF00"/>
                </a:solidFill>
              </a:rPr>
              <a:t>(5, 4)</a:t>
            </a:r>
            <a:r>
              <a:rPr lang="en" sz="1800">
                <a:solidFill>
                  <a:srgbClr val="999999"/>
                </a:solidFill>
              </a:rPr>
              <a:t>, (6, 5)}</a:t>
            </a:r>
            <a:endParaRPr sz="1800">
              <a:solidFill>
                <a:srgbClr val="999999"/>
              </a:solidFill>
            </a:endParaRPr>
          </a:p>
        </p:txBody>
      </p:sp>
      <p:sp>
        <p:nvSpPr>
          <p:cNvPr id="833" name="Google Shape;833;p60"/>
          <p:cNvSpPr txBox="1"/>
          <p:nvPr/>
        </p:nvSpPr>
        <p:spPr>
          <a:xfrm>
            <a:off x="108892" y="298502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i</a:t>
            </a:r>
            <a:endParaRPr i="1" sz="1800">
              <a:solidFill>
                <a:schemeClr val="lt2"/>
              </a:solidFill>
            </a:endParaRPr>
          </a:p>
        </p:txBody>
      </p:sp>
      <p:sp>
        <p:nvSpPr>
          <p:cNvPr id="834" name="Google Shape;834;p60"/>
          <p:cNvSpPr txBox="1"/>
          <p:nvPr/>
        </p:nvSpPr>
        <p:spPr>
          <a:xfrm>
            <a:off x="4416000" y="903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w</a:t>
            </a:r>
            <a:endParaRPr i="1" sz="1800">
              <a:solidFill>
                <a:schemeClr val="lt2"/>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8" name="Shape 838"/>
        <p:cNvGrpSpPr/>
        <p:nvPr/>
      </p:nvGrpSpPr>
      <p:grpSpPr>
        <a:xfrm>
          <a:off x="0" y="0"/>
          <a:ext cx="0" cy="0"/>
          <a:chOff x="0" y="0"/>
          <a:chExt cx="0" cy="0"/>
        </a:xfrm>
      </p:grpSpPr>
      <p:sp>
        <p:nvSpPr>
          <p:cNvPr id="839" name="Google Shape;839;p61"/>
          <p:cNvSpPr txBox="1"/>
          <p:nvPr>
            <p:ph type="title"/>
          </p:nvPr>
        </p:nvSpPr>
        <p:spPr>
          <a:xfrm>
            <a:off x="311700" y="4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graphicFrame>
        <p:nvGraphicFramePr>
          <p:cNvPr id="840" name="Google Shape;840;p61"/>
          <p:cNvGraphicFramePr/>
          <p:nvPr/>
        </p:nvGraphicFramePr>
        <p:xfrm>
          <a:off x="952500" y="1677600"/>
          <a:ext cx="3000000" cy="3000000"/>
        </p:xfrm>
        <a:graphic>
          <a:graphicData uri="http://schemas.openxmlformats.org/drawingml/2006/table">
            <a:tbl>
              <a:tblPr>
                <a:noFill/>
                <a:tableStyleId>{F560232D-23C3-47DF-8A29-70CF11C27709}</a:tableStyleId>
              </a:tblPr>
              <a:tblGrid>
                <a:gridCol w="1206500"/>
                <a:gridCol w="1206500"/>
                <a:gridCol w="1206500"/>
                <a:gridCol w="1206500"/>
                <a:gridCol w="1206500"/>
                <a:gridCol w="1206500"/>
              </a:tblGrid>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rgbClr val="999999"/>
                          </a:solidFill>
                        </a:rPr>
                        <a:t>4</a:t>
                      </a:r>
                      <a:endParaRPr/>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rgbClr val="999999"/>
                          </a:solidFill>
                        </a:rPr>
                        <a:t>4</a:t>
                      </a:r>
                      <a:endParaRPr/>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rgbClr val="999999"/>
                          </a:solidFill>
                        </a:rPr>
                        <a:t>7</a:t>
                      </a:r>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lang="en" sz="2400">
                          <a:solidFill>
                            <a:srgbClr val="999999"/>
                          </a:solidFill>
                        </a:rPr>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rgbClr val="999999"/>
                          </a:solidFill>
                        </a:rPr>
                        <a:t>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tcPr>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sp>
        <p:nvSpPr>
          <p:cNvPr id="841" name="Google Shape;841;p61"/>
          <p:cNvSpPr txBox="1"/>
          <p:nvPr/>
        </p:nvSpPr>
        <p:spPr>
          <a:xfrm>
            <a:off x="539875" y="176235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842" name="Google Shape;842;p61"/>
          <p:cNvSpPr txBox="1"/>
          <p:nvPr/>
        </p:nvSpPr>
        <p:spPr>
          <a:xfrm>
            <a:off x="539875" y="24009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843" name="Google Shape;843;p61"/>
          <p:cNvSpPr txBox="1"/>
          <p:nvPr/>
        </p:nvSpPr>
        <p:spPr>
          <a:xfrm>
            <a:off x="539875" y="29959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844" name="Google Shape;844;p61"/>
          <p:cNvSpPr txBox="1"/>
          <p:nvPr/>
        </p:nvSpPr>
        <p:spPr>
          <a:xfrm>
            <a:off x="539875" y="3648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845" name="Google Shape;845;p61"/>
          <p:cNvSpPr txBox="1"/>
          <p:nvPr/>
        </p:nvSpPr>
        <p:spPr>
          <a:xfrm>
            <a:off x="539875" y="43016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846" name="Google Shape;846;p61"/>
          <p:cNvSpPr txBox="1"/>
          <p:nvPr/>
        </p:nvSpPr>
        <p:spPr>
          <a:xfrm>
            <a:off x="1418550" y="1188588"/>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847" name="Google Shape;847;p61"/>
          <p:cNvSpPr txBox="1"/>
          <p:nvPr/>
        </p:nvSpPr>
        <p:spPr>
          <a:xfrm>
            <a:off x="261132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848" name="Google Shape;848;p61"/>
          <p:cNvSpPr txBox="1"/>
          <p:nvPr/>
        </p:nvSpPr>
        <p:spPr>
          <a:xfrm>
            <a:off x="385270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849" name="Google Shape;849;p61"/>
          <p:cNvSpPr txBox="1"/>
          <p:nvPr/>
        </p:nvSpPr>
        <p:spPr>
          <a:xfrm>
            <a:off x="506977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850" name="Google Shape;850;p61"/>
          <p:cNvSpPr txBox="1"/>
          <p:nvPr/>
        </p:nvSpPr>
        <p:spPr>
          <a:xfrm>
            <a:off x="62868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851" name="Google Shape;851;p61"/>
          <p:cNvSpPr txBox="1"/>
          <p:nvPr/>
        </p:nvSpPr>
        <p:spPr>
          <a:xfrm>
            <a:off x="74407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852" name="Google Shape;852;p61"/>
          <p:cNvSpPr txBox="1"/>
          <p:nvPr/>
        </p:nvSpPr>
        <p:spPr>
          <a:xfrm>
            <a:off x="2312400" y="476875"/>
            <a:ext cx="4519200" cy="6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99999"/>
                </a:solidFill>
              </a:rPr>
              <a:t>Items (</a:t>
            </a:r>
            <a:r>
              <a:rPr i="1" lang="en" sz="1800">
                <a:solidFill>
                  <a:srgbClr val="999999"/>
                </a:solidFill>
              </a:rPr>
              <a:t>v</a:t>
            </a:r>
            <a:r>
              <a:rPr lang="en" sz="1800">
                <a:solidFill>
                  <a:srgbClr val="999999"/>
                </a:solidFill>
              </a:rPr>
              <a:t>, </a:t>
            </a:r>
            <a:r>
              <a:rPr i="1" lang="en" sz="1800">
                <a:solidFill>
                  <a:srgbClr val="999999"/>
                </a:solidFill>
              </a:rPr>
              <a:t>w</a:t>
            </a:r>
            <a:r>
              <a:rPr lang="en" sz="1800">
                <a:solidFill>
                  <a:srgbClr val="999999"/>
                </a:solidFill>
              </a:rPr>
              <a:t>): {(3, 2), (4, 3), </a:t>
            </a:r>
            <a:r>
              <a:rPr lang="en" sz="1800">
                <a:solidFill>
                  <a:srgbClr val="00FF00"/>
                </a:solidFill>
              </a:rPr>
              <a:t>(5, 4)</a:t>
            </a:r>
            <a:r>
              <a:rPr lang="en" sz="1800">
                <a:solidFill>
                  <a:srgbClr val="999999"/>
                </a:solidFill>
              </a:rPr>
              <a:t>, (6, 5)}</a:t>
            </a:r>
            <a:endParaRPr sz="1800">
              <a:solidFill>
                <a:srgbClr val="999999"/>
              </a:solidFill>
            </a:endParaRPr>
          </a:p>
        </p:txBody>
      </p:sp>
      <p:sp>
        <p:nvSpPr>
          <p:cNvPr id="853" name="Google Shape;853;p61"/>
          <p:cNvSpPr txBox="1"/>
          <p:nvPr/>
        </p:nvSpPr>
        <p:spPr>
          <a:xfrm>
            <a:off x="108892" y="298502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i</a:t>
            </a:r>
            <a:endParaRPr i="1" sz="1800">
              <a:solidFill>
                <a:schemeClr val="lt2"/>
              </a:solidFill>
            </a:endParaRPr>
          </a:p>
        </p:txBody>
      </p:sp>
      <p:sp>
        <p:nvSpPr>
          <p:cNvPr id="854" name="Google Shape;854;p61"/>
          <p:cNvSpPr txBox="1"/>
          <p:nvPr/>
        </p:nvSpPr>
        <p:spPr>
          <a:xfrm>
            <a:off x="4416000" y="903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w</a:t>
            </a:r>
            <a:endParaRPr i="1" sz="1800">
              <a:solidFill>
                <a:schemeClr val="l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Maximum subarray problem</a:t>
            </a:r>
            <a:endParaRPr/>
          </a:p>
          <a:p>
            <a:pPr indent="0" lvl="0" marL="0" rtl="0" algn="l">
              <a:spcBef>
                <a:spcPts val="0"/>
              </a:spcBef>
              <a:spcAft>
                <a:spcPts val="0"/>
              </a:spcAft>
              <a:buNone/>
            </a:pPr>
            <a:r>
              <a:t/>
            </a:r>
            <a:endParaRPr/>
          </a:p>
        </p:txBody>
      </p:sp>
      <p:sp>
        <p:nvSpPr>
          <p:cNvPr id="85" name="Google Shape;85;p17"/>
          <p:cNvSpPr txBox="1"/>
          <p:nvPr/>
        </p:nvSpPr>
        <p:spPr>
          <a:xfrm>
            <a:off x="1576050" y="1113100"/>
            <a:ext cx="5991900" cy="6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999999"/>
                </a:solidFill>
              </a:rPr>
              <a:t>[-2, -5, 6, -2, -3, 1, 5, -6]</a:t>
            </a:r>
            <a:endParaRPr sz="3000">
              <a:solidFill>
                <a:srgbClr val="999999"/>
              </a:solidFill>
            </a:endParaRPr>
          </a:p>
        </p:txBody>
      </p:sp>
      <p:graphicFrame>
        <p:nvGraphicFramePr>
          <p:cNvPr id="86" name="Google Shape;86;p17"/>
          <p:cNvGraphicFramePr/>
          <p:nvPr/>
        </p:nvGraphicFramePr>
        <p:xfrm>
          <a:off x="708000" y="2497425"/>
          <a:ext cx="3000000" cy="3000000"/>
        </p:xfrm>
        <a:graphic>
          <a:graphicData uri="http://schemas.openxmlformats.org/drawingml/2006/table">
            <a:tbl>
              <a:tblPr>
                <a:noFill/>
                <a:tableStyleId>{F560232D-23C3-47DF-8A29-70CF11C27709}</a:tableStyleId>
              </a:tblPr>
              <a:tblGrid>
                <a:gridCol w="966000"/>
                <a:gridCol w="966000"/>
                <a:gridCol w="966000"/>
                <a:gridCol w="966000"/>
                <a:gridCol w="966000"/>
                <a:gridCol w="966000"/>
                <a:gridCol w="966000"/>
                <a:gridCol w="966000"/>
              </a:tblGrid>
              <a:tr h="699000">
                <a:tc>
                  <a:txBody>
                    <a:bodyPr>
                      <a:noAutofit/>
                    </a:bodyPr>
                    <a:lstStyle/>
                    <a:p>
                      <a:pPr indent="0" lvl="0" marL="0" rtl="0" algn="ctr">
                        <a:spcBef>
                          <a:spcPts val="0"/>
                        </a:spcBef>
                        <a:spcAft>
                          <a:spcPts val="0"/>
                        </a:spcAft>
                        <a:buNone/>
                      </a:pPr>
                      <a:r>
                        <a:t/>
                      </a:r>
                      <a:endParaRPr sz="2400">
                        <a:solidFill>
                          <a:schemeClr val="lt2"/>
                        </a:solidFill>
                      </a:endParaRPr>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pSp>
        <p:nvGrpSpPr>
          <p:cNvPr id="87" name="Google Shape;87;p17"/>
          <p:cNvGrpSpPr/>
          <p:nvPr/>
        </p:nvGrpSpPr>
        <p:grpSpPr>
          <a:xfrm>
            <a:off x="1045475" y="1947075"/>
            <a:ext cx="6985975" cy="489000"/>
            <a:chOff x="1045475" y="1947075"/>
            <a:chExt cx="6985975" cy="489000"/>
          </a:xfrm>
        </p:grpSpPr>
        <p:sp>
          <p:nvSpPr>
            <p:cNvPr id="88" name="Google Shape;88;p17"/>
            <p:cNvSpPr txBox="1"/>
            <p:nvPr/>
          </p:nvSpPr>
          <p:spPr>
            <a:xfrm>
              <a:off x="104547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89" name="Google Shape;89;p17"/>
            <p:cNvSpPr txBox="1"/>
            <p:nvPr/>
          </p:nvSpPr>
          <p:spPr>
            <a:xfrm>
              <a:off x="199890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90" name="Google Shape;90;p17"/>
            <p:cNvSpPr txBox="1"/>
            <p:nvPr/>
          </p:nvSpPr>
          <p:spPr>
            <a:xfrm>
              <a:off x="295232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91" name="Google Shape;91;p17"/>
            <p:cNvSpPr txBox="1"/>
            <p:nvPr/>
          </p:nvSpPr>
          <p:spPr>
            <a:xfrm>
              <a:off x="390575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92" name="Google Shape;92;p17"/>
            <p:cNvSpPr txBox="1"/>
            <p:nvPr/>
          </p:nvSpPr>
          <p:spPr>
            <a:xfrm>
              <a:off x="485917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93" name="Google Shape;93;p17"/>
            <p:cNvSpPr txBox="1"/>
            <p:nvPr/>
          </p:nvSpPr>
          <p:spPr>
            <a:xfrm>
              <a:off x="581260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94" name="Google Shape;94;p17"/>
            <p:cNvSpPr txBox="1"/>
            <p:nvPr/>
          </p:nvSpPr>
          <p:spPr>
            <a:xfrm>
              <a:off x="676602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6</a:t>
              </a:r>
              <a:endParaRPr sz="1800">
                <a:solidFill>
                  <a:schemeClr val="lt2"/>
                </a:solidFill>
              </a:endParaRPr>
            </a:p>
          </p:txBody>
        </p:sp>
        <p:sp>
          <p:nvSpPr>
            <p:cNvPr id="95" name="Google Shape;95;p17"/>
            <p:cNvSpPr txBox="1"/>
            <p:nvPr/>
          </p:nvSpPr>
          <p:spPr>
            <a:xfrm>
              <a:off x="771945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7</a:t>
              </a:r>
              <a:endParaRPr sz="1800">
                <a:solidFill>
                  <a:schemeClr val="lt2"/>
                </a:solidFill>
              </a:endParaRPr>
            </a:p>
          </p:txBody>
        </p:sp>
      </p:grpSp>
      <p:sp>
        <p:nvSpPr>
          <p:cNvPr id="96" name="Google Shape;96;p17"/>
          <p:cNvSpPr txBox="1"/>
          <p:nvPr/>
        </p:nvSpPr>
        <p:spPr>
          <a:xfrm>
            <a:off x="1576050" y="3940650"/>
            <a:ext cx="5991900" cy="6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lt2"/>
                </a:solidFill>
                <a:latin typeface="Courier New"/>
                <a:ea typeface="Courier New"/>
                <a:cs typeface="Courier New"/>
                <a:sym typeface="Courier New"/>
              </a:rPr>
              <a:t>mem[n] = max(mem[n-1] + a[n], a[n])</a:t>
            </a:r>
            <a:endParaRPr b="1" sz="1800">
              <a:solidFill>
                <a:schemeClr val="lt2"/>
              </a:solidFill>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8" name="Shape 858"/>
        <p:cNvGrpSpPr/>
        <p:nvPr/>
      </p:nvGrpSpPr>
      <p:grpSpPr>
        <a:xfrm>
          <a:off x="0" y="0"/>
          <a:ext cx="0" cy="0"/>
          <a:chOff x="0" y="0"/>
          <a:chExt cx="0" cy="0"/>
        </a:xfrm>
      </p:grpSpPr>
      <p:sp>
        <p:nvSpPr>
          <p:cNvPr id="859" name="Google Shape;859;p62"/>
          <p:cNvSpPr txBox="1"/>
          <p:nvPr>
            <p:ph type="title"/>
          </p:nvPr>
        </p:nvSpPr>
        <p:spPr>
          <a:xfrm>
            <a:off x="311700" y="4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graphicFrame>
        <p:nvGraphicFramePr>
          <p:cNvPr id="860" name="Google Shape;860;p62"/>
          <p:cNvGraphicFramePr/>
          <p:nvPr/>
        </p:nvGraphicFramePr>
        <p:xfrm>
          <a:off x="952500" y="1677600"/>
          <a:ext cx="3000000" cy="3000000"/>
        </p:xfrm>
        <a:graphic>
          <a:graphicData uri="http://schemas.openxmlformats.org/drawingml/2006/table">
            <a:tbl>
              <a:tblPr>
                <a:noFill/>
                <a:tableStyleId>{F560232D-23C3-47DF-8A29-70CF11C27709}</a:tableStyleId>
              </a:tblPr>
              <a:tblGrid>
                <a:gridCol w="1206500"/>
                <a:gridCol w="1206500"/>
                <a:gridCol w="1206500"/>
                <a:gridCol w="1206500"/>
                <a:gridCol w="1206500"/>
                <a:gridCol w="1206500"/>
              </a:tblGrid>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rgbClr val="999999"/>
                          </a:solidFill>
                        </a:rPr>
                        <a:t>4</a:t>
                      </a:r>
                      <a:endParaRPr/>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rgbClr val="999999"/>
                          </a:solidFill>
                        </a:rPr>
                        <a:t>4</a:t>
                      </a:r>
                      <a:endParaRPr/>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rgbClr val="999999"/>
                          </a:solidFill>
                        </a:rPr>
                        <a:t>7</a:t>
                      </a:r>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lang="en" sz="2400">
                          <a:solidFill>
                            <a:srgbClr val="999999"/>
                          </a:solidFill>
                        </a:rPr>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rgbClr val="999999"/>
                          </a:solidFill>
                        </a:rPr>
                        <a:t>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434343"/>
                    </a:solidFill>
                  </a:tcPr>
                </a:tc>
                <a:tc>
                  <a:txBody>
                    <a:bodyPr>
                      <a:noAutofit/>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tcPr>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sp>
        <p:nvSpPr>
          <p:cNvPr id="861" name="Google Shape;861;p62"/>
          <p:cNvSpPr txBox="1"/>
          <p:nvPr/>
        </p:nvSpPr>
        <p:spPr>
          <a:xfrm>
            <a:off x="539875" y="176235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862" name="Google Shape;862;p62"/>
          <p:cNvSpPr txBox="1"/>
          <p:nvPr/>
        </p:nvSpPr>
        <p:spPr>
          <a:xfrm>
            <a:off x="539875" y="24009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863" name="Google Shape;863;p62"/>
          <p:cNvSpPr txBox="1"/>
          <p:nvPr/>
        </p:nvSpPr>
        <p:spPr>
          <a:xfrm>
            <a:off x="539875" y="29959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864" name="Google Shape;864;p62"/>
          <p:cNvSpPr txBox="1"/>
          <p:nvPr/>
        </p:nvSpPr>
        <p:spPr>
          <a:xfrm>
            <a:off x="539875" y="3648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865" name="Google Shape;865;p62"/>
          <p:cNvSpPr txBox="1"/>
          <p:nvPr/>
        </p:nvSpPr>
        <p:spPr>
          <a:xfrm>
            <a:off x="539875" y="43016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866" name="Google Shape;866;p62"/>
          <p:cNvSpPr txBox="1"/>
          <p:nvPr/>
        </p:nvSpPr>
        <p:spPr>
          <a:xfrm>
            <a:off x="1418550" y="1188588"/>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867" name="Google Shape;867;p62"/>
          <p:cNvSpPr txBox="1"/>
          <p:nvPr/>
        </p:nvSpPr>
        <p:spPr>
          <a:xfrm>
            <a:off x="261132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868" name="Google Shape;868;p62"/>
          <p:cNvSpPr txBox="1"/>
          <p:nvPr/>
        </p:nvSpPr>
        <p:spPr>
          <a:xfrm>
            <a:off x="385270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869" name="Google Shape;869;p62"/>
          <p:cNvSpPr txBox="1"/>
          <p:nvPr/>
        </p:nvSpPr>
        <p:spPr>
          <a:xfrm>
            <a:off x="506977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870" name="Google Shape;870;p62"/>
          <p:cNvSpPr txBox="1"/>
          <p:nvPr/>
        </p:nvSpPr>
        <p:spPr>
          <a:xfrm>
            <a:off x="62868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871" name="Google Shape;871;p62"/>
          <p:cNvSpPr txBox="1"/>
          <p:nvPr/>
        </p:nvSpPr>
        <p:spPr>
          <a:xfrm>
            <a:off x="74407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872" name="Google Shape;872;p62"/>
          <p:cNvSpPr txBox="1"/>
          <p:nvPr/>
        </p:nvSpPr>
        <p:spPr>
          <a:xfrm>
            <a:off x="2312400" y="476875"/>
            <a:ext cx="4519200" cy="6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99999"/>
                </a:solidFill>
              </a:rPr>
              <a:t>Items (</a:t>
            </a:r>
            <a:r>
              <a:rPr i="1" lang="en" sz="1800">
                <a:solidFill>
                  <a:srgbClr val="999999"/>
                </a:solidFill>
              </a:rPr>
              <a:t>v</a:t>
            </a:r>
            <a:r>
              <a:rPr lang="en" sz="1800">
                <a:solidFill>
                  <a:srgbClr val="999999"/>
                </a:solidFill>
              </a:rPr>
              <a:t>, </a:t>
            </a:r>
            <a:r>
              <a:rPr i="1" lang="en" sz="1800">
                <a:solidFill>
                  <a:srgbClr val="999999"/>
                </a:solidFill>
              </a:rPr>
              <a:t>w</a:t>
            </a:r>
            <a:r>
              <a:rPr lang="en" sz="1800">
                <a:solidFill>
                  <a:srgbClr val="999999"/>
                </a:solidFill>
              </a:rPr>
              <a:t>): {(3, 2), (4, 3), </a:t>
            </a:r>
            <a:r>
              <a:rPr lang="en" sz="1800">
                <a:solidFill>
                  <a:srgbClr val="00FF00"/>
                </a:solidFill>
              </a:rPr>
              <a:t>(5, 4)</a:t>
            </a:r>
            <a:r>
              <a:rPr lang="en" sz="1800">
                <a:solidFill>
                  <a:srgbClr val="999999"/>
                </a:solidFill>
              </a:rPr>
              <a:t>, (6, 5)}</a:t>
            </a:r>
            <a:endParaRPr sz="1800">
              <a:solidFill>
                <a:srgbClr val="999999"/>
              </a:solidFill>
            </a:endParaRPr>
          </a:p>
        </p:txBody>
      </p:sp>
      <p:sp>
        <p:nvSpPr>
          <p:cNvPr id="873" name="Google Shape;873;p62"/>
          <p:cNvSpPr txBox="1"/>
          <p:nvPr/>
        </p:nvSpPr>
        <p:spPr>
          <a:xfrm>
            <a:off x="108892" y="298502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i</a:t>
            </a:r>
            <a:endParaRPr i="1" sz="1800">
              <a:solidFill>
                <a:schemeClr val="lt2"/>
              </a:solidFill>
            </a:endParaRPr>
          </a:p>
        </p:txBody>
      </p:sp>
      <p:sp>
        <p:nvSpPr>
          <p:cNvPr id="874" name="Google Shape;874;p62"/>
          <p:cNvSpPr txBox="1"/>
          <p:nvPr/>
        </p:nvSpPr>
        <p:spPr>
          <a:xfrm>
            <a:off x="4416000" y="903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w</a:t>
            </a:r>
            <a:endParaRPr i="1" sz="1800">
              <a:solidFill>
                <a:schemeClr val="lt2"/>
              </a:solidFill>
            </a:endParaRPr>
          </a:p>
        </p:txBody>
      </p:sp>
      <p:cxnSp>
        <p:nvCxnSpPr>
          <p:cNvPr id="875" name="Google Shape;875;p62"/>
          <p:cNvCxnSpPr/>
          <p:nvPr/>
        </p:nvCxnSpPr>
        <p:spPr>
          <a:xfrm rot="10800000">
            <a:off x="6390279" y="3362129"/>
            <a:ext cx="0" cy="350100"/>
          </a:xfrm>
          <a:prstGeom prst="straightConnector1">
            <a:avLst/>
          </a:prstGeom>
          <a:noFill/>
          <a:ln cap="flat" cmpd="sng" w="19050">
            <a:solidFill>
              <a:srgbClr val="CCCCCC"/>
            </a:solidFill>
            <a:prstDash val="solid"/>
            <a:round/>
            <a:headEnd len="med" w="med" type="none"/>
            <a:tailEnd len="med" w="med" type="triangle"/>
          </a:ln>
        </p:spPr>
      </p:cxnSp>
      <p:cxnSp>
        <p:nvCxnSpPr>
          <p:cNvPr id="876" name="Google Shape;876;p62"/>
          <p:cNvCxnSpPr/>
          <p:nvPr/>
        </p:nvCxnSpPr>
        <p:spPr>
          <a:xfrm rot="10800000">
            <a:off x="1876425" y="3284375"/>
            <a:ext cx="4161600" cy="515400"/>
          </a:xfrm>
          <a:prstGeom prst="straightConnector1">
            <a:avLst/>
          </a:prstGeom>
          <a:noFill/>
          <a:ln cap="flat" cmpd="sng" w="19050">
            <a:solidFill>
              <a:srgbClr val="CCCCCC"/>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0" name="Shape 880"/>
        <p:cNvGrpSpPr/>
        <p:nvPr/>
      </p:nvGrpSpPr>
      <p:grpSpPr>
        <a:xfrm>
          <a:off x="0" y="0"/>
          <a:ext cx="0" cy="0"/>
          <a:chOff x="0" y="0"/>
          <a:chExt cx="0" cy="0"/>
        </a:xfrm>
      </p:grpSpPr>
      <p:sp>
        <p:nvSpPr>
          <p:cNvPr id="881" name="Google Shape;881;p63"/>
          <p:cNvSpPr txBox="1"/>
          <p:nvPr>
            <p:ph type="title"/>
          </p:nvPr>
        </p:nvSpPr>
        <p:spPr>
          <a:xfrm>
            <a:off x="311700" y="4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graphicFrame>
        <p:nvGraphicFramePr>
          <p:cNvPr id="882" name="Google Shape;882;p63"/>
          <p:cNvGraphicFramePr/>
          <p:nvPr/>
        </p:nvGraphicFramePr>
        <p:xfrm>
          <a:off x="952500" y="1677600"/>
          <a:ext cx="3000000" cy="3000000"/>
        </p:xfrm>
        <a:graphic>
          <a:graphicData uri="http://schemas.openxmlformats.org/drawingml/2006/table">
            <a:tbl>
              <a:tblPr>
                <a:noFill/>
                <a:tableStyleId>{F560232D-23C3-47DF-8A29-70CF11C27709}</a:tableStyleId>
              </a:tblPr>
              <a:tblGrid>
                <a:gridCol w="1206500"/>
                <a:gridCol w="1206500"/>
                <a:gridCol w="1206500"/>
                <a:gridCol w="1206500"/>
                <a:gridCol w="1206500"/>
                <a:gridCol w="1206500"/>
              </a:tblGrid>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rgbClr val="999999"/>
                          </a:solidFill>
                        </a:rPr>
                        <a:t>4</a:t>
                      </a:r>
                      <a:endParaRPr/>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rgbClr val="999999"/>
                          </a:solidFill>
                        </a:rPr>
                        <a:t>4</a:t>
                      </a:r>
                      <a:endParaRPr/>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rgbClr val="999999"/>
                          </a:solidFill>
                        </a:rPr>
                        <a:t>7</a:t>
                      </a:r>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lang="en" sz="2400">
                          <a:solidFill>
                            <a:srgbClr val="999999"/>
                          </a:solidFill>
                        </a:rPr>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rgbClr val="999999"/>
                          </a:solidFill>
                        </a:rPr>
                        <a:t>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rgbClr val="999999"/>
                          </a:solidFill>
                        </a:rPr>
                        <a:t>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tcPr>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sp>
        <p:nvSpPr>
          <p:cNvPr id="883" name="Google Shape;883;p63"/>
          <p:cNvSpPr txBox="1"/>
          <p:nvPr/>
        </p:nvSpPr>
        <p:spPr>
          <a:xfrm>
            <a:off x="539875" y="176235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884" name="Google Shape;884;p63"/>
          <p:cNvSpPr txBox="1"/>
          <p:nvPr/>
        </p:nvSpPr>
        <p:spPr>
          <a:xfrm>
            <a:off x="539875" y="24009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885" name="Google Shape;885;p63"/>
          <p:cNvSpPr txBox="1"/>
          <p:nvPr/>
        </p:nvSpPr>
        <p:spPr>
          <a:xfrm>
            <a:off x="539875" y="29959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886" name="Google Shape;886;p63"/>
          <p:cNvSpPr txBox="1"/>
          <p:nvPr/>
        </p:nvSpPr>
        <p:spPr>
          <a:xfrm>
            <a:off x="539875" y="3648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887" name="Google Shape;887;p63"/>
          <p:cNvSpPr txBox="1"/>
          <p:nvPr/>
        </p:nvSpPr>
        <p:spPr>
          <a:xfrm>
            <a:off x="539875" y="43016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888" name="Google Shape;888;p63"/>
          <p:cNvSpPr txBox="1"/>
          <p:nvPr/>
        </p:nvSpPr>
        <p:spPr>
          <a:xfrm>
            <a:off x="1418550" y="1188588"/>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889" name="Google Shape;889;p63"/>
          <p:cNvSpPr txBox="1"/>
          <p:nvPr/>
        </p:nvSpPr>
        <p:spPr>
          <a:xfrm>
            <a:off x="261132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890" name="Google Shape;890;p63"/>
          <p:cNvSpPr txBox="1"/>
          <p:nvPr/>
        </p:nvSpPr>
        <p:spPr>
          <a:xfrm>
            <a:off x="385270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891" name="Google Shape;891;p63"/>
          <p:cNvSpPr txBox="1"/>
          <p:nvPr/>
        </p:nvSpPr>
        <p:spPr>
          <a:xfrm>
            <a:off x="506977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892" name="Google Shape;892;p63"/>
          <p:cNvSpPr txBox="1"/>
          <p:nvPr/>
        </p:nvSpPr>
        <p:spPr>
          <a:xfrm>
            <a:off x="62868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893" name="Google Shape;893;p63"/>
          <p:cNvSpPr txBox="1"/>
          <p:nvPr/>
        </p:nvSpPr>
        <p:spPr>
          <a:xfrm>
            <a:off x="74407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894" name="Google Shape;894;p63"/>
          <p:cNvSpPr txBox="1"/>
          <p:nvPr/>
        </p:nvSpPr>
        <p:spPr>
          <a:xfrm>
            <a:off x="2312400" y="476875"/>
            <a:ext cx="4519200" cy="6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99999"/>
                </a:solidFill>
              </a:rPr>
              <a:t>Items (</a:t>
            </a:r>
            <a:r>
              <a:rPr i="1" lang="en" sz="1800">
                <a:solidFill>
                  <a:srgbClr val="999999"/>
                </a:solidFill>
              </a:rPr>
              <a:t>v</a:t>
            </a:r>
            <a:r>
              <a:rPr lang="en" sz="1800">
                <a:solidFill>
                  <a:srgbClr val="999999"/>
                </a:solidFill>
              </a:rPr>
              <a:t>, </a:t>
            </a:r>
            <a:r>
              <a:rPr i="1" lang="en" sz="1800">
                <a:solidFill>
                  <a:srgbClr val="999999"/>
                </a:solidFill>
              </a:rPr>
              <a:t>w</a:t>
            </a:r>
            <a:r>
              <a:rPr lang="en" sz="1800">
                <a:solidFill>
                  <a:srgbClr val="999999"/>
                </a:solidFill>
              </a:rPr>
              <a:t>): {(3, 2), (4, 3), </a:t>
            </a:r>
            <a:r>
              <a:rPr lang="en" sz="1800">
                <a:solidFill>
                  <a:srgbClr val="00FF00"/>
                </a:solidFill>
              </a:rPr>
              <a:t>(5, 4)</a:t>
            </a:r>
            <a:r>
              <a:rPr lang="en" sz="1800">
                <a:solidFill>
                  <a:srgbClr val="999999"/>
                </a:solidFill>
              </a:rPr>
              <a:t>, (6, 5)}</a:t>
            </a:r>
            <a:endParaRPr sz="1800">
              <a:solidFill>
                <a:srgbClr val="999999"/>
              </a:solidFill>
            </a:endParaRPr>
          </a:p>
        </p:txBody>
      </p:sp>
      <p:sp>
        <p:nvSpPr>
          <p:cNvPr id="895" name="Google Shape;895;p63"/>
          <p:cNvSpPr txBox="1"/>
          <p:nvPr/>
        </p:nvSpPr>
        <p:spPr>
          <a:xfrm>
            <a:off x="108892" y="298502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i</a:t>
            </a:r>
            <a:endParaRPr i="1" sz="1800">
              <a:solidFill>
                <a:schemeClr val="lt2"/>
              </a:solidFill>
            </a:endParaRPr>
          </a:p>
        </p:txBody>
      </p:sp>
      <p:sp>
        <p:nvSpPr>
          <p:cNvPr id="896" name="Google Shape;896;p63"/>
          <p:cNvSpPr txBox="1"/>
          <p:nvPr/>
        </p:nvSpPr>
        <p:spPr>
          <a:xfrm>
            <a:off x="4416000" y="903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w</a:t>
            </a:r>
            <a:endParaRPr i="1" sz="1800">
              <a:solidFill>
                <a:schemeClr val="lt2"/>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0" name="Shape 900"/>
        <p:cNvGrpSpPr/>
        <p:nvPr/>
      </p:nvGrpSpPr>
      <p:grpSpPr>
        <a:xfrm>
          <a:off x="0" y="0"/>
          <a:ext cx="0" cy="0"/>
          <a:chOff x="0" y="0"/>
          <a:chExt cx="0" cy="0"/>
        </a:xfrm>
      </p:grpSpPr>
      <p:sp>
        <p:nvSpPr>
          <p:cNvPr id="901" name="Google Shape;901;p64"/>
          <p:cNvSpPr txBox="1"/>
          <p:nvPr>
            <p:ph type="title"/>
          </p:nvPr>
        </p:nvSpPr>
        <p:spPr>
          <a:xfrm>
            <a:off x="311700" y="4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graphicFrame>
        <p:nvGraphicFramePr>
          <p:cNvPr id="902" name="Google Shape;902;p64"/>
          <p:cNvGraphicFramePr/>
          <p:nvPr/>
        </p:nvGraphicFramePr>
        <p:xfrm>
          <a:off x="952500" y="1677600"/>
          <a:ext cx="3000000" cy="3000000"/>
        </p:xfrm>
        <a:graphic>
          <a:graphicData uri="http://schemas.openxmlformats.org/drawingml/2006/table">
            <a:tbl>
              <a:tblPr>
                <a:noFill/>
                <a:tableStyleId>{F560232D-23C3-47DF-8A29-70CF11C27709}</a:tableStyleId>
              </a:tblPr>
              <a:tblGrid>
                <a:gridCol w="1206500"/>
                <a:gridCol w="1206500"/>
                <a:gridCol w="1206500"/>
                <a:gridCol w="1206500"/>
                <a:gridCol w="1206500"/>
                <a:gridCol w="1206500"/>
              </a:tblGrid>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rgbClr val="999999"/>
                          </a:solidFill>
                        </a:rPr>
                        <a:t>4</a:t>
                      </a:r>
                      <a:endParaRPr/>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rgbClr val="999999"/>
                          </a:solidFill>
                        </a:rPr>
                        <a:t>4</a:t>
                      </a:r>
                      <a:endParaRPr/>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rgbClr val="999999"/>
                          </a:solidFill>
                        </a:rPr>
                        <a:t>7</a:t>
                      </a:r>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lang="en" sz="2400">
                          <a:solidFill>
                            <a:srgbClr val="999999"/>
                          </a:solidFill>
                        </a:rPr>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rgbClr val="999999"/>
                          </a:solidFill>
                        </a:rPr>
                        <a:t>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rgbClr val="999999"/>
                          </a:solidFill>
                        </a:rPr>
                        <a:t>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solidFill>
                      <a:srgbClr val="434343"/>
                    </a:solidFill>
                  </a:tcPr>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sp>
        <p:nvSpPr>
          <p:cNvPr id="903" name="Google Shape;903;p64"/>
          <p:cNvSpPr txBox="1"/>
          <p:nvPr/>
        </p:nvSpPr>
        <p:spPr>
          <a:xfrm>
            <a:off x="539875" y="176235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904" name="Google Shape;904;p64"/>
          <p:cNvSpPr txBox="1"/>
          <p:nvPr/>
        </p:nvSpPr>
        <p:spPr>
          <a:xfrm>
            <a:off x="539875" y="24009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905" name="Google Shape;905;p64"/>
          <p:cNvSpPr txBox="1"/>
          <p:nvPr/>
        </p:nvSpPr>
        <p:spPr>
          <a:xfrm>
            <a:off x="539875" y="29959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906" name="Google Shape;906;p64"/>
          <p:cNvSpPr txBox="1"/>
          <p:nvPr/>
        </p:nvSpPr>
        <p:spPr>
          <a:xfrm>
            <a:off x="539875" y="3648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907" name="Google Shape;907;p64"/>
          <p:cNvSpPr txBox="1"/>
          <p:nvPr/>
        </p:nvSpPr>
        <p:spPr>
          <a:xfrm>
            <a:off x="539875" y="43016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908" name="Google Shape;908;p64"/>
          <p:cNvSpPr txBox="1"/>
          <p:nvPr/>
        </p:nvSpPr>
        <p:spPr>
          <a:xfrm>
            <a:off x="1418550" y="1188588"/>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909" name="Google Shape;909;p64"/>
          <p:cNvSpPr txBox="1"/>
          <p:nvPr/>
        </p:nvSpPr>
        <p:spPr>
          <a:xfrm>
            <a:off x="261132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910" name="Google Shape;910;p64"/>
          <p:cNvSpPr txBox="1"/>
          <p:nvPr/>
        </p:nvSpPr>
        <p:spPr>
          <a:xfrm>
            <a:off x="385270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911" name="Google Shape;911;p64"/>
          <p:cNvSpPr txBox="1"/>
          <p:nvPr/>
        </p:nvSpPr>
        <p:spPr>
          <a:xfrm>
            <a:off x="506977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912" name="Google Shape;912;p64"/>
          <p:cNvSpPr txBox="1"/>
          <p:nvPr/>
        </p:nvSpPr>
        <p:spPr>
          <a:xfrm>
            <a:off x="62868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913" name="Google Shape;913;p64"/>
          <p:cNvSpPr txBox="1"/>
          <p:nvPr/>
        </p:nvSpPr>
        <p:spPr>
          <a:xfrm>
            <a:off x="74407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914" name="Google Shape;914;p64"/>
          <p:cNvSpPr txBox="1"/>
          <p:nvPr/>
        </p:nvSpPr>
        <p:spPr>
          <a:xfrm>
            <a:off x="2312400" y="476875"/>
            <a:ext cx="4519200" cy="6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99999"/>
                </a:solidFill>
              </a:rPr>
              <a:t>Items (</a:t>
            </a:r>
            <a:r>
              <a:rPr i="1" lang="en" sz="1800">
                <a:solidFill>
                  <a:srgbClr val="999999"/>
                </a:solidFill>
              </a:rPr>
              <a:t>v</a:t>
            </a:r>
            <a:r>
              <a:rPr lang="en" sz="1800">
                <a:solidFill>
                  <a:srgbClr val="999999"/>
                </a:solidFill>
              </a:rPr>
              <a:t>, </a:t>
            </a:r>
            <a:r>
              <a:rPr i="1" lang="en" sz="1800">
                <a:solidFill>
                  <a:srgbClr val="999999"/>
                </a:solidFill>
              </a:rPr>
              <a:t>w</a:t>
            </a:r>
            <a:r>
              <a:rPr lang="en" sz="1800">
                <a:solidFill>
                  <a:srgbClr val="999999"/>
                </a:solidFill>
              </a:rPr>
              <a:t>): {(3, 2), (4, 3), </a:t>
            </a:r>
            <a:r>
              <a:rPr lang="en" sz="1800">
                <a:solidFill>
                  <a:srgbClr val="00FF00"/>
                </a:solidFill>
              </a:rPr>
              <a:t>(5, 4)</a:t>
            </a:r>
            <a:r>
              <a:rPr lang="en" sz="1800">
                <a:solidFill>
                  <a:srgbClr val="999999"/>
                </a:solidFill>
              </a:rPr>
              <a:t>, (6, 5)}</a:t>
            </a:r>
            <a:endParaRPr sz="1800">
              <a:solidFill>
                <a:srgbClr val="999999"/>
              </a:solidFill>
            </a:endParaRPr>
          </a:p>
        </p:txBody>
      </p:sp>
      <p:sp>
        <p:nvSpPr>
          <p:cNvPr id="915" name="Google Shape;915;p64"/>
          <p:cNvSpPr txBox="1"/>
          <p:nvPr/>
        </p:nvSpPr>
        <p:spPr>
          <a:xfrm>
            <a:off x="108892" y="298502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i</a:t>
            </a:r>
            <a:endParaRPr i="1" sz="1800">
              <a:solidFill>
                <a:schemeClr val="lt2"/>
              </a:solidFill>
            </a:endParaRPr>
          </a:p>
        </p:txBody>
      </p:sp>
      <p:sp>
        <p:nvSpPr>
          <p:cNvPr id="916" name="Google Shape;916;p64"/>
          <p:cNvSpPr txBox="1"/>
          <p:nvPr/>
        </p:nvSpPr>
        <p:spPr>
          <a:xfrm>
            <a:off x="4416000" y="903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w</a:t>
            </a:r>
            <a:endParaRPr i="1" sz="1800">
              <a:solidFill>
                <a:schemeClr val="lt2"/>
              </a:solidFill>
            </a:endParaRPr>
          </a:p>
        </p:txBody>
      </p:sp>
      <p:cxnSp>
        <p:nvCxnSpPr>
          <p:cNvPr id="917" name="Google Shape;917;p64"/>
          <p:cNvCxnSpPr/>
          <p:nvPr/>
        </p:nvCxnSpPr>
        <p:spPr>
          <a:xfrm rot="10800000">
            <a:off x="7591617" y="3362129"/>
            <a:ext cx="0" cy="350100"/>
          </a:xfrm>
          <a:prstGeom prst="straightConnector1">
            <a:avLst/>
          </a:prstGeom>
          <a:noFill/>
          <a:ln cap="flat" cmpd="sng" w="19050">
            <a:solidFill>
              <a:srgbClr val="CCCCCC"/>
            </a:solidFill>
            <a:prstDash val="solid"/>
            <a:round/>
            <a:headEnd len="med" w="med" type="none"/>
            <a:tailEnd len="med" w="med" type="triangle"/>
          </a:ln>
        </p:spPr>
      </p:cxnSp>
      <p:cxnSp>
        <p:nvCxnSpPr>
          <p:cNvPr id="918" name="Google Shape;918;p64"/>
          <p:cNvCxnSpPr/>
          <p:nvPr/>
        </p:nvCxnSpPr>
        <p:spPr>
          <a:xfrm rot="10800000">
            <a:off x="3077763" y="3284375"/>
            <a:ext cx="4161600" cy="515400"/>
          </a:xfrm>
          <a:prstGeom prst="straightConnector1">
            <a:avLst/>
          </a:prstGeom>
          <a:noFill/>
          <a:ln cap="flat" cmpd="sng" w="19050">
            <a:solidFill>
              <a:srgbClr val="CCCCCC"/>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2" name="Shape 922"/>
        <p:cNvGrpSpPr/>
        <p:nvPr/>
      </p:nvGrpSpPr>
      <p:grpSpPr>
        <a:xfrm>
          <a:off x="0" y="0"/>
          <a:ext cx="0" cy="0"/>
          <a:chOff x="0" y="0"/>
          <a:chExt cx="0" cy="0"/>
        </a:xfrm>
      </p:grpSpPr>
      <p:sp>
        <p:nvSpPr>
          <p:cNvPr id="923" name="Google Shape;923;p65"/>
          <p:cNvSpPr txBox="1"/>
          <p:nvPr>
            <p:ph type="title"/>
          </p:nvPr>
        </p:nvSpPr>
        <p:spPr>
          <a:xfrm>
            <a:off x="311700" y="4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graphicFrame>
        <p:nvGraphicFramePr>
          <p:cNvPr id="924" name="Google Shape;924;p65"/>
          <p:cNvGraphicFramePr/>
          <p:nvPr/>
        </p:nvGraphicFramePr>
        <p:xfrm>
          <a:off x="952500" y="1677600"/>
          <a:ext cx="3000000" cy="3000000"/>
        </p:xfrm>
        <a:graphic>
          <a:graphicData uri="http://schemas.openxmlformats.org/drawingml/2006/table">
            <a:tbl>
              <a:tblPr>
                <a:noFill/>
                <a:tableStyleId>{F560232D-23C3-47DF-8A29-70CF11C27709}</a:tableStyleId>
              </a:tblPr>
              <a:tblGrid>
                <a:gridCol w="1206500"/>
                <a:gridCol w="1206500"/>
                <a:gridCol w="1206500"/>
                <a:gridCol w="1206500"/>
                <a:gridCol w="1206500"/>
                <a:gridCol w="1206500"/>
              </a:tblGrid>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rgbClr val="999999"/>
                          </a:solidFill>
                        </a:rPr>
                        <a:t>4</a:t>
                      </a:r>
                      <a:endParaRPr/>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rgbClr val="999999"/>
                          </a:solidFill>
                        </a:rPr>
                        <a:t>4</a:t>
                      </a:r>
                      <a:endParaRPr/>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rgbClr val="999999"/>
                          </a:solidFill>
                        </a:rPr>
                        <a:t>7</a:t>
                      </a:r>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lang="en" sz="2400">
                          <a:solidFill>
                            <a:srgbClr val="999999"/>
                          </a:solidFill>
                        </a:rPr>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rgbClr val="999999"/>
                          </a:solidFill>
                        </a:rPr>
                        <a:t>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rgbClr val="999999"/>
                          </a:solidFill>
                        </a:rPr>
                        <a:t>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rgbClr val="999999"/>
                          </a:solidFill>
                        </a:rPr>
                        <a:t>7</a:t>
                      </a:r>
                      <a:endParaRPr/>
                    </a:p>
                  </a:txBody>
                  <a:tcPr marT="91425" marB="91425" marR="91425" marL="91425">
                    <a:lnL cap="flat" cmpd="sng" w="9525">
                      <a:solidFill>
                        <a:srgbClr val="9E9E9E"/>
                      </a:solidFill>
                      <a:prstDash val="solid"/>
                      <a:round/>
                      <a:headEnd len="sm" w="sm" type="none"/>
                      <a:tailEnd len="sm" w="sm" type="none"/>
                    </a:lnL>
                  </a:tcPr>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sp>
        <p:nvSpPr>
          <p:cNvPr id="925" name="Google Shape;925;p65"/>
          <p:cNvSpPr txBox="1"/>
          <p:nvPr/>
        </p:nvSpPr>
        <p:spPr>
          <a:xfrm>
            <a:off x="539875" y="176235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926" name="Google Shape;926;p65"/>
          <p:cNvSpPr txBox="1"/>
          <p:nvPr/>
        </p:nvSpPr>
        <p:spPr>
          <a:xfrm>
            <a:off x="539875" y="24009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927" name="Google Shape;927;p65"/>
          <p:cNvSpPr txBox="1"/>
          <p:nvPr/>
        </p:nvSpPr>
        <p:spPr>
          <a:xfrm>
            <a:off x="539875" y="29959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928" name="Google Shape;928;p65"/>
          <p:cNvSpPr txBox="1"/>
          <p:nvPr/>
        </p:nvSpPr>
        <p:spPr>
          <a:xfrm>
            <a:off x="539875" y="3648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929" name="Google Shape;929;p65"/>
          <p:cNvSpPr txBox="1"/>
          <p:nvPr/>
        </p:nvSpPr>
        <p:spPr>
          <a:xfrm>
            <a:off x="539875" y="43016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930" name="Google Shape;930;p65"/>
          <p:cNvSpPr txBox="1"/>
          <p:nvPr/>
        </p:nvSpPr>
        <p:spPr>
          <a:xfrm>
            <a:off x="1418550" y="1188588"/>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931" name="Google Shape;931;p65"/>
          <p:cNvSpPr txBox="1"/>
          <p:nvPr/>
        </p:nvSpPr>
        <p:spPr>
          <a:xfrm>
            <a:off x="261132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932" name="Google Shape;932;p65"/>
          <p:cNvSpPr txBox="1"/>
          <p:nvPr/>
        </p:nvSpPr>
        <p:spPr>
          <a:xfrm>
            <a:off x="385270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933" name="Google Shape;933;p65"/>
          <p:cNvSpPr txBox="1"/>
          <p:nvPr/>
        </p:nvSpPr>
        <p:spPr>
          <a:xfrm>
            <a:off x="506977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934" name="Google Shape;934;p65"/>
          <p:cNvSpPr txBox="1"/>
          <p:nvPr/>
        </p:nvSpPr>
        <p:spPr>
          <a:xfrm>
            <a:off x="62868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935" name="Google Shape;935;p65"/>
          <p:cNvSpPr txBox="1"/>
          <p:nvPr/>
        </p:nvSpPr>
        <p:spPr>
          <a:xfrm>
            <a:off x="74407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936" name="Google Shape;936;p65"/>
          <p:cNvSpPr txBox="1"/>
          <p:nvPr/>
        </p:nvSpPr>
        <p:spPr>
          <a:xfrm>
            <a:off x="2312400" y="476875"/>
            <a:ext cx="4519200" cy="6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99999"/>
                </a:solidFill>
              </a:rPr>
              <a:t>Items (</a:t>
            </a:r>
            <a:r>
              <a:rPr i="1" lang="en" sz="1800">
                <a:solidFill>
                  <a:srgbClr val="999999"/>
                </a:solidFill>
              </a:rPr>
              <a:t>v</a:t>
            </a:r>
            <a:r>
              <a:rPr lang="en" sz="1800">
                <a:solidFill>
                  <a:srgbClr val="999999"/>
                </a:solidFill>
              </a:rPr>
              <a:t>, </a:t>
            </a:r>
            <a:r>
              <a:rPr i="1" lang="en" sz="1800">
                <a:solidFill>
                  <a:srgbClr val="999999"/>
                </a:solidFill>
              </a:rPr>
              <a:t>w</a:t>
            </a:r>
            <a:r>
              <a:rPr lang="en" sz="1800">
                <a:solidFill>
                  <a:srgbClr val="999999"/>
                </a:solidFill>
              </a:rPr>
              <a:t>): {(3, 2), (4, 3), </a:t>
            </a:r>
            <a:r>
              <a:rPr lang="en" sz="1800">
                <a:solidFill>
                  <a:srgbClr val="00FF00"/>
                </a:solidFill>
              </a:rPr>
              <a:t>(5, 4)</a:t>
            </a:r>
            <a:r>
              <a:rPr lang="en" sz="1800">
                <a:solidFill>
                  <a:srgbClr val="999999"/>
                </a:solidFill>
              </a:rPr>
              <a:t>, (6, 5)}</a:t>
            </a:r>
            <a:endParaRPr sz="1800">
              <a:solidFill>
                <a:srgbClr val="999999"/>
              </a:solidFill>
            </a:endParaRPr>
          </a:p>
        </p:txBody>
      </p:sp>
      <p:sp>
        <p:nvSpPr>
          <p:cNvPr id="937" name="Google Shape;937;p65"/>
          <p:cNvSpPr txBox="1"/>
          <p:nvPr/>
        </p:nvSpPr>
        <p:spPr>
          <a:xfrm>
            <a:off x="108892" y="298502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i</a:t>
            </a:r>
            <a:endParaRPr i="1" sz="1800">
              <a:solidFill>
                <a:schemeClr val="lt2"/>
              </a:solidFill>
            </a:endParaRPr>
          </a:p>
        </p:txBody>
      </p:sp>
      <p:sp>
        <p:nvSpPr>
          <p:cNvPr id="938" name="Google Shape;938;p65"/>
          <p:cNvSpPr txBox="1"/>
          <p:nvPr/>
        </p:nvSpPr>
        <p:spPr>
          <a:xfrm>
            <a:off x="4416000" y="903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w</a:t>
            </a:r>
            <a:endParaRPr i="1" sz="1800">
              <a:solidFill>
                <a:schemeClr val="lt2"/>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2" name="Shape 942"/>
        <p:cNvGrpSpPr/>
        <p:nvPr/>
      </p:nvGrpSpPr>
      <p:grpSpPr>
        <a:xfrm>
          <a:off x="0" y="0"/>
          <a:ext cx="0" cy="0"/>
          <a:chOff x="0" y="0"/>
          <a:chExt cx="0" cy="0"/>
        </a:xfrm>
      </p:grpSpPr>
      <p:sp>
        <p:nvSpPr>
          <p:cNvPr id="943" name="Google Shape;943;p66"/>
          <p:cNvSpPr txBox="1"/>
          <p:nvPr>
            <p:ph type="title"/>
          </p:nvPr>
        </p:nvSpPr>
        <p:spPr>
          <a:xfrm>
            <a:off x="311700" y="4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graphicFrame>
        <p:nvGraphicFramePr>
          <p:cNvPr id="944" name="Google Shape;944;p66"/>
          <p:cNvGraphicFramePr/>
          <p:nvPr/>
        </p:nvGraphicFramePr>
        <p:xfrm>
          <a:off x="952500" y="1677600"/>
          <a:ext cx="3000000" cy="3000000"/>
        </p:xfrm>
        <a:graphic>
          <a:graphicData uri="http://schemas.openxmlformats.org/drawingml/2006/table">
            <a:tbl>
              <a:tblPr>
                <a:noFill/>
                <a:tableStyleId>{F560232D-23C3-47DF-8A29-70CF11C27709}</a:tableStyleId>
              </a:tblPr>
              <a:tblGrid>
                <a:gridCol w="1206500"/>
                <a:gridCol w="1206500"/>
                <a:gridCol w="1206500"/>
                <a:gridCol w="1206500"/>
                <a:gridCol w="1206500"/>
                <a:gridCol w="1206500"/>
              </a:tblGrid>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rgbClr val="999999"/>
                          </a:solidFill>
                        </a:rPr>
                        <a:t>4</a:t>
                      </a:r>
                      <a:endParaRPr/>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rgbClr val="999999"/>
                          </a:solidFill>
                        </a:rPr>
                        <a:t>4</a:t>
                      </a:r>
                      <a:endParaRPr/>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rgbClr val="999999"/>
                          </a:solidFill>
                        </a:rPr>
                        <a:t>7</a:t>
                      </a:r>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lang="en" sz="2400">
                          <a:solidFill>
                            <a:srgbClr val="999999"/>
                          </a:solidFill>
                        </a:rPr>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rgbClr val="999999"/>
                          </a:solidFill>
                        </a:rPr>
                        <a:t>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rgbClr val="999999"/>
                          </a:solidFill>
                        </a:rPr>
                        <a:t>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rgbClr val="999999"/>
                          </a:solidFill>
                        </a:rPr>
                        <a:t>7</a:t>
                      </a:r>
                      <a:endParaRPr/>
                    </a:p>
                  </a:txBody>
                  <a:tcPr marT="91425" marB="91425" marR="91425" marL="91425">
                    <a:lnL cap="flat" cmpd="sng" w="9525">
                      <a:solidFill>
                        <a:srgbClr val="9E9E9E"/>
                      </a:solidFill>
                      <a:prstDash val="solid"/>
                      <a:round/>
                      <a:headEnd len="sm" w="sm" type="none"/>
                      <a:tailEnd len="sm" w="sm" type="none"/>
                    </a:lnL>
                  </a:tcPr>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l">
                        <a:spcBef>
                          <a:spcPts val="0"/>
                        </a:spcBef>
                        <a:spcAft>
                          <a:spcPts val="0"/>
                        </a:spcAft>
                        <a:buNone/>
                      </a:pPr>
                      <a:r>
                        <a:t/>
                      </a:r>
                      <a:endParaRPr/>
                    </a:p>
                  </a:txBody>
                  <a:tcPr marT="91425" marB="91425" marR="91425" marL="91425"/>
                </a:tc>
              </a:tr>
            </a:tbl>
          </a:graphicData>
        </a:graphic>
      </p:graphicFrame>
      <p:sp>
        <p:nvSpPr>
          <p:cNvPr id="945" name="Google Shape;945;p66"/>
          <p:cNvSpPr txBox="1"/>
          <p:nvPr/>
        </p:nvSpPr>
        <p:spPr>
          <a:xfrm>
            <a:off x="539875" y="176235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946" name="Google Shape;946;p66"/>
          <p:cNvSpPr txBox="1"/>
          <p:nvPr/>
        </p:nvSpPr>
        <p:spPr>
          <a:xfrm>
            <a:off x="539875" y="24009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947" name="Google Shape;947;p66"/>
          <p:cNvSpPr txBox="1"/>
          <p:nvPr/>
        </p:nvSpPr>
        <p:spPr>
          <a:xfrm>
            <a:off x="539875" y="29959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948" name="Google Shape;948;p66"/>
          <p:cNvSpPr txBox="1"/>
          <p:nvPr/>
        </p:nvSpPr>
        <p:spPr>
          <a:xfrm>
            <a:off x="539875" y="3648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949" name="Google Shape;949;p66"/>
          <p:cNvSpPr txBox="1"/>
          <p:nvPr/>
        </p:nvSpPr>
        <p:spPr>
          <a:xfrm>
            <a:off x="539875" y="43016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950" name="Google Shape;950;p66"/>
          <p:cNvSpPr txBox="1"/>
          <p:nvPr/>
        </p:nvSpPr>
        <p:spPr>
          <a:xfrm>
            <a:off x="1418550" y="1188588"/>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951" name="Google Shape;951;p66"/>
          <p:cNvSpPr txBox="1"/>
          <p:nvPr/>
        </p:nvSpPr>
        <p:spPr>
          <a:xfrm>
            <a:off x="261132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952" name="Google Shape;952;p66"/>
          <p:cNvSpPr txBox="1"/>
          <p:nvPr/>
        </p:nvSpPr>
        <p:spPr>
          <a:xfrm>
            <a:off x="385270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953" name="Google Shape;953;p66"/>
          <p:cNvSpPr txBox="1"/>
          <p:nvPr/>
        </p:nvSpPr>
        <p:spPr>
          <a:xfrm>
            <a:off x="506977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954" name="Google Shape;954;p66"/>
          <p:cNvSpPr txBox="1"/>
          <p:nvPr/>
        </p:nvSpPr>
        <p:spPr>
          <a:xfrm>
            <a:off x="62868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955" name="Google Shape;955;p66"/>
          <p:cNvSpPr txBox="1"/>
          <p:nvPr/>
        </p:nvSpPr>
        <p:spPr>
          <a:xfrm>
            <a:off x="74407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956" name="Google Shape;956;p66"/>
          <p:cNvSpPr txBox="1"/>
          <p:nvPr/>
        </p:nvSpPr>
        <p:spPr>
          <a:xfrm>
            <a:off x="2312400" y="476875"/>
            <a:ext cx="4519200" cy="6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99999"/>
                </a:solidFill>
              </a:rPr>
              <a:t>Items (</a:t>
            </a:r>
            <a:r>
              <a:rPr i="1" lang="en" sz="1800">
                <a:solidFill>
                  <a:srgbClr val="999999"/>
                </a:solidFill>
              </a:rPr>
              <a:t>v</a:t>
            </a:r>
            <a:r>
              <a:rPr lang="en" sz="1800">
                <a:solidFill>
                  <a:srgbClr val="999999"/>
                </a:solidFill>
              </a:rPr>
              <a:t>, </a:t>
            </a:r>
            <a:r>
              <a:rPr i="1" lang="en" sz="1800">
                <a:solidFill>
                  <a:srgbClr val="999999"/>
                </a:solidFill>
              </a:rPr>
              <a:t>w</a:t>
            </a:r>
            <a:r>
              <a:rPr lang="en" sz="1800">
                <a:solidFill>
                  <a:srgbClr val="999999"/>
                </a:solidFill>
              </a:rPr>
              <a:t>): {(3, 2), (4, 3), (5, 4), </a:t>
            </a:r>
            <a:r>
              <a:rPr lang="en" sz="1800">
                <a:solidFill>
                  <a:srgbClr val="00FF00"/>
                </a:solidFill>
              </a:rPr>
              <a:t>(6, 5)</a:t>
            </a:r>
            <a:r>
              <a:rPr lang="en" sz="1800">
                <a:solidFill>
                  <a:srgbClr val="999999"/>
                </a:solidFill>
              </a:rPr>
              <a:t>}</a:t>
            </a:r>
            <a:endParaRPr sz="1800">
              <a:solidFill>
                <a:srgbClr val="999999"/>
              </a:solidFill>
            </a:endParaRPr>
          </a:p>
        </p:txBody>
      </p:sp>
      <p:sp>
        <p:nvSpPr>
          <p:cNvPr id="957" name="Google Shape;957;p66"/>
          <p:cNvSpPr txBox="1"/>
          <p:nvPr/>
        </p:nvSpPr>
        <p:spPr>
          <a:xfrm>
            <a:off x="108892" y="298502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i</a:t>
            </a:r>
            <a:endParaRPr i="1" sz="1800">
              <a:solidFill>
                <a:schemeClr val="lt2"/>
              </a:solidFill>
            </a:endParaRPr>
          </a:p>
        </p:txBody>
      </p:sp>
      <p:sp>
        <p:nvSpPr>
          <p:cNvPr id="958" name="Google Shape;958;p66"/>
          <p:cNvSpPr txBox="1"/>
          <p:nvPr/>
        </p:nvSpPr>
        <p:spPr>
          <a:xfrm>
            <a:off x="4416000" y="903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w</a:t>
            </a:r>
            <a:endParaRPr i="1" sz="1800">
              <a:solidFill>
                <a:schemeClr val="lt2"/>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2" name="Shape 962"/>
        <p:cNvGrpSpPr/>
        <p:nvPr/>
      </p:nvGrpSpPr>
      <p:grpSpPr>
        <a:xfrm>
          <a:off x="0" y="0"/>
          <a:ext cx="0" cy="0"/>
          <a:chOff x="0" y="0"/>
          <a:chExt cx="0" cy="0"/>
        </a:xfrm>
      </p:grpSpPr>
      <p:sp>
        <p:nvSpPr>
          <p:cNvPr id="963" name="Google Shape;963;p67"/>
          <p:cNvSpPr txBox="1"/>
          <p:nvPr>
            <p:ph type="title"/>
          </p:nvPr>
        </p:nvSpPr>
        <p:spPr>
          <a:xfrm>
            <a:off x="311700" y="4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graphicFrame>
        <p:nvGraphicFramePr>
          <p:cNvPr id="964" name="Google Shape;964;p67"/>
          <p:cNvGraphicFramePr/>
          <p:nvPr/>
        </p:nvGraphicFramePr>
        <p:xfrm>
          <a:off x="952500" y="1677600"/>
          <a:ext cx="3000000" cy="3000000"/>
        </p:xfrm>
        <a:graphic>
          <a:graphicData uri="http://schemas.openxmlformats.org/drawingml/2006/table">
            <a:tbl>
              <a:tblPr>
                <a:noFill/>
                <a:tableStyleId>{F560232D-23C3-47DF-8A29-70CF11C27709}</a:tableStyleId>
              </a:tblPr>
              <a:tblGrid>
                <a:gridCol w="1206500"/>
                <a:gridCol w="1206500"/>
                <a:gridCol w="1206500"/>
                <a:gridCol w="1206500"/>
                <a:gridCol w="1206500"/>
                <a:gridCol w="1206500"/>
              </a:tblGrid>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rgbClr val="999999"/>
                          </a:solidFill>
                        </a:rPr>
                        <a:t>4</a:t>
                      </a:r>
                      <a:endParaRPr/>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rgbClr val="999999"/>
                          </a:solidFill>
                        </a:rPr>
                        <a:t>4</a:t>
                      </a:r>
                      <a:endParaRPr/>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rgbClr val="999999"/>
                          </a:solidFill>
                        </a:rPr>
                        <a:t>7</a:t>
                      </a:r>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lang="en" sz="2400">
                          <a:solidFill>
                            <a:srgbClr val="999999"/>
                          </a:solidFill>
                        </a:rPr>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rgbClr val="999999"/>
                          </a:solidFill>
                        </a:rPr>
                        <a:t>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rgbClr val="999999"/>
                          </a:solidFill>
                        </a:rPr>
                        <a:t>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rgbClr val="999999"/>
                          </a:solidFill>
                        </a:rPr>
                        <a:t>7</a:t>
                      </a:r>
                      <a:endParaRPr/>
                    </a:p>
                  </a:txBody>
                  <a:tcPr marT="91425" marB="91425" marR="91425" marL="91425">
                    <a:lnL cap="flat" cmpd="sng" w="9525">
                      <a:solidFill>
                        <a:srgbClr val="9E9E9E"/>
                      </a:solidFill>
                      <a:prstDash val="solid"/>
                      <a:round/>
                      <a:headEnd len="sm" w="sm" type="none"/>
                      <a:tailEnd len="sm" w="sm" type="none"/>
                    </a:lnL>
                  </a:tcPr>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lang="en" sz="2400">
                          <a:solidFill>
                            <a:srgbClr val="999999"/>
                          </a:solidFill>
                        </a:rPr>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rgbClr val="999999"/>
                          </a:solidFill>
                        </a:rPr>
                        <a:t>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rgbClr val="999999"/>
                          </a:solidFill>
                        </a:rPr>
                        <a:t>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
        <p:nvSpPr>
          <p:cNvPr id="965" name="Google Shape;965;p67"/>
          <p:cNvSpPr txBox="1"/>
          <p:nvPr/>
        </p:nvSpPr>
        <p:spPr>
          <a:xfrm>
            <a:off x="539875" y="176235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966" name="Google Shape;966;p67"/>
          <p:cNvSpPr txBox="1"/>
          <p:nvPr/>
        </p:nvSpPr>
        <p:spPr>
          <a:xfrm>
            <a:off x="539875" y="24009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967" name="Google Shape;967;p67"/>
          <p:cNvSpPr txBox="1"/>
          <p:nvPr/>
        </p:nvSpPr>
        <p:spPr>
          <a:xfrm>
            <a:off x="539875" y="29959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968" name="Google Shape;968;p67"/>
          <p:cNvSpPr txBox="1"/>
          <p:nvPr/>
        </p:nvSpPr>
        <p:spPr>
          <a:xfrm>
            <a:off x="539875" y="3648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969" name="Google Shape;969;p67"/>
          <p:cNvSpPr txBox="1"/>
          <p:nvPr/>
        </p:nvSpPr>
        <p:spPr>
          <a:xfrm>
            <a:off x="539875" y="43016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970" name="Google Shape;970;p67"/>
          <p:cNvSpPr txBox="1"/>
          <p:nvPr/>
        </p:nvSpPr>
        <p:spPr>
          <a:xfrm>
            <a:off x="1418550" y="1188588"/>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971" name="Google Shape;971;p67"/>
          <p:cNvSpPr txBox="1"/>
          <p:nvPr/>
        </p:nvSpPr>
        <p:spPr>
          <a:xfrm>
            <a:off x="261132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972" name="Google Shape;972;p67"/>
          <p:cNvSpPr txBox="1"/>
          <p:nvPr/>
        </p:nvSpPr>
        <p:spPr>
          <a:xfrm>
            <a:off x="385270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973" name="Google Shape;973;p67"/>
          <p:cNvSpPr txBox="1"/>
          <p:nvPr/>
        </p:nvSpPr>
        <p:spPr>
          <a:xfrm>
            <a:off x="506977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974" name="Google Shape;974;p67"/>
          <p:cNvSpPr txBox="1"/>
          <p:nvPr/>
        </p:nvSpPr>
        <p:spPr>
          <a:xfrm>
            <a:off x="62868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975" name="Google Shape;975;p67"/>
          <p:cNvSpPr txBox="1"/>
          <p:nvPr/>
        </p:nvSpPr>
        <p:spPr>
          <a:xfrm>
            <a:off x="74407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976" name="Google Shape;976;p67"/>
          <p:cNvSpPr txBox="1"/>
          <p:nvPr/>
        </p:nvSpPr>
        <p:spPr>
          <a:xfrm>
            <a:off x="2312400" y="476875"/>
            <a:ext cx="4519200" cy="6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99999"/>
                </a:solidFill>
              </a:rPr>
              <a:t>Items (</a:t>
            </a:r>
            <a:r>
              <a:rPr i="1" lang="en" sz="1800">
                <a:solidFill>
                  <a:srgbClr val="999999"/>
                </a:solidFill>
              </a:rPr>
              <a:t>v</a:t>
            </a:r>
            <a:r>
              <a:rPr lang="en" sz="1800">
                <a:solidFill>
                  <a:srgbClr val="999999"/>
                </a:solidFill>
              </a:rPr>
              <a:t>, </a:t>
            </a:r>
            <a:r>
              <a:rPr i="1" lang="en" sz="1800">
                <a:solidFill>
                  <a:srgbClr val="999999"/>
                </a:solidFill>
              </a:rPr>
              <a:t>w</a:t>
            </a:r>
            <a:r>
              <a:rPr lang="en" sz="1800">
                <a:solidFill>
                  <a:srgbClr val="999999"/>
                </a:solidFill>
              </a:rPr>
              <a:t>): {(3, 2), (4, 3), (5, 4), </a:t>
            </a:r>
            <a:r>
              <a:rPr lang="en" sz="1800">
                <a:solidFill>
                  <a:srgbClr val="00FF00"/>
                </a:solidFill>
              </a:rPr>
              <a:t>(6, 5)</a:t>
            </a:r>
            <a:r>
              <a:rPr lang="en" sz="1800">
                <a:solidFill>
                  <a:srgbClr val="999999"/>
                </a:solidFill>
              </a:rPr>
              <a:t>}</a:t>
            </a:r>
            <a:endParaRPr sz="1800">
              <a:solidFill>
                <a:srgbClr val="999999"/>
              </a:solidFill>
            </a:endParaRPr>
          </a:p>
        </p:txBody>
      </p:sp>
      <p:sp>
        <p:nvSpPr>
          <p:cNvPr id="977" name="Google Shape;977;p67"/>
          <p:cNvSpPr txBox="1"/>
          <p:nvPr/>
        </p:nvSpPr>
        <p:spPr>
          <a:xfrm>
            <a:off x="108892" y="298502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i</a:t>
            </a:r>
            <a:endParaRPr i="1" sz="1800">
              <a:solidFill>
                <a:schemeClr val="lt2"/>
              </a:solidFill>
            </a:endParaRPr>
          </a:p>
        </p:txBody>
      </p:sp>
      <p:sp>
        <p:nvSpPr>
          <p:cNvPr id="978" name="Google Shape;978;p67"/>
          <p:cNvSpPr txBox="1"/>
          <p:nvPr/>
        </p:nvSpPr>
        <p:spPr>
          <a:xfrm>
            <a:off x="4416000" y="903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w</a:t>
            </a:r>
            <a:endParaRPr i="1" sz="1800">
              <a:solidFill>
                <a:schemeClr val="lt2"/>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2" name="Shape 982"/>
        <p:cNvGrpSpPr/>
        <p:nvPr/>
      </p:nvGrpSpPr>
      <p:grpSpPr>
        <a:xfrm>
          <a:off x="0" y="0"/>
          <a:ext cx="0" cy="0"/>
          <a:chOff x="0" y="0"/>
          <a:chExt cx="0" cy="0"/>
        </a:xfrm>
      </p:grpSpPr>
      <p:sp>
        <p:nvSpPr>
          <p:cNvPr id="983" name="Google Shape;983;p68"/>
          <p:cNvSpPr txBox="1"/>
          <p:nvPr>
            <p:ph type="title"/>
          </p:nvPr>
        </p:nvSpPr>
        <p:spPr>
          <a:xfrm>
            <a:off x="311700" y="4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graphicFrame>
        <p:nvGraphicFramePr>
          <p:cNvPr id="984" name="Google Shape;984;p68"/>
          <p:cNvGraphicFramePr/>
          <p:nvPr/>
        </p:nvGraphicFramePr>
        <p:xfrm>
          <a:off x="952500" y="1677600"/>
          <a:ext cx="3000000" cy="3000000"/>
        </p:xfrm>
        <a:graphic>
          <a:graphicData uri="http://schemas.openxmlformats.org/drawingml/2006/table">
            <a:tbl>
              <a:tblPr>
                <a:noFill/>
                <a:tableStyleId>{F560232D-23C3-47DF-8A29-70CF11C27709}</a:tableStyleId>
              </a:tblPr>
              <a:tblGrid>
                <a:gridCol w="1206500"/>
                <a:gridCol w="1206500"/>
                <a:gridCol w="1206500"/>
                <a:gridCol w="1206500"/>
                <a:gridCol w="1206500"/>
                <a:gridCol w="1206500"/>
              </a:tblGrid>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rgbClr val="999999"/>
                          </a:solidFill>
                        </a:rPr>
                        <a:t>4</a:t>
                      </a:r>
                      <a:endParaRPr/>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rgbClr val="999999"/>
                          </a:solidFill>
                        </a:rPr>
                        <a:t>4</a:t>
                      </a:r>
                      <a:endParaRPr/>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rgbClr val="999999"/>
                          </a:solidFill>
                        </a:rPr>
                        <a:t>7</a:t>
                      </a:r>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lang="en" sz="2400">
                          <a:solidFill>
                            <a:srgbClr val="999999"/>
                          </a:solidFill>
                        </a:rPr>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rgbClr val="999999"/>
                          </a:solidFill>
                        </a:rPr>
                        <a:t>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rgbClr val="999999"/>
                          </a:solidFill>
                        </a:rPr>
                        <a:t>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rgbClr val="999999"/>
                          </a:solidFill>
                        </a:rPr>
                        <a:t>7</a:t>
                      </a:r>
                      <a:endParaRPr/>
                    </a:p>
                  </a:txBody>
                  <a:tcPr marT="91425" marB="91425" marR="91425" marL="91425">
                    <a:lnL cap="flat" cmpd="sng" w="9525">
                      <a:solidFill>
                        <a:srgbClr val="9E9E9E"/>
                      </a:solidFill>
                      <a:prstDash val="solid"/>
                      <a:round/>
                      <a:headEnd len="sm" w="sm" type="none"/>
                      <a:tailEnd len="sm" w="sm" type="none"/>
                    </a:lnL>
                  </a:tcPr>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lang="en" sz="2400">
                          <a:solidFill>
                            <a:srgbClr val="999999"/>
                          </a:solidFill>
                        </a:rPr>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rgbClr val="999999"/>
                          </a:solidFill>
                        </a:rPr>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rgbClr val="999999"/>
                          </a:solidFill>
                        </a:rPr>
                        <a:t>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2400">
                          <a:solidFill>
                            <a:srgbClr val="999999"/>
                          </a:solidFill>
                        </a:rPr>
                        <a:t>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solidFill>
                      <a:srgbClr val="434343"/>
                    </a:solidFill>
                  </a:tcPr>
                </a:tc>
              </a:tr>
            </a:tbl>
          </a:graphicData>
        </a:graphic>
      </p:graphicFrame>
      <p:sp>
        <p:nvSpPr>
          <p:cNvPr id="985" name="Google Shape;985;p68"/>
          <p:cNvSpPr txBox="1"/>
          <p:nvPr/>
        </p:nvSpPr>
        <p:spPr>
          <a:xfrm>
            <a:off x="539875" y="176235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986" name="Google Shape;986;p68"/>
          <p:cNvSpPr txBox="1"/>
          <p:nvPr/>
        </p:nvSpPr>
        <p:spPr>
          <a:xfrm>
            <a:off x="539875" y="24009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987" name="Google Shape;987;p68"/>
          <p:cNvSpPr txBox="1"/>
          <p:nvPr/>
        </p:nvSpPr>
        <p:spPr>
          <a:xfrm>
            <a:off x="539875" y="29959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988" name="Google Shape;988;p68"/>
          <p:cNvSpPr txBox="1"/>
          <p:nvPr/>
        </p:nvSpPr>
        <p:spPr>
          <a:xfrm>
            <a:off x="539875" y="3648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989" name="Google Shape;989;p68"/>
          <p:cNvSpPr txBox="1"/>
          <p:nvPr/>
        </p:nvSpPr>
        <p:spPr>
          <a:xfrm>
            <a:off x="539875" y="43016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990" name="Google Shape;990;p68"/>
          <p:cNvSpPr txBox="1"/>
          <p:nvPr/>
        </p:nvSpPr>
        <p:spPr>
          <a:xfrm>
            <a:off x="1418550" y="1188588"/>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991" name="Google Shape;991;p68"/>
          <p:cNvSpPr txBox="1"/>
          <p:nvPr/>
        </p:nvSpPr>
        <p:spPr>
          <a:xfrm>
            <a:off x="261132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992" name="Google Shape;992;p68"/>
          <p:cNvSpPr txBox="1"/>
          <p:nvPr/>
        </p:nvSpPr>
        <p:spPr>
          <a:xfrm>
            <a:off x="385270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993" name="Google Shape;993;p68"/>
          <p:cNvSpPr txBox="1"/>
          <p:nvPr/>
        </p:nvSpPr>
        <p:spPr>
          <a:xfrm>
            <a:off x="506977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994" name="Google Shape;994;p68"/>
          <p:cNvSpPr txBox="1"/>
          <p:nvPr/>
        </p:nvSpPr>
        <p:spPr>
          <a:xfrm>
            <a:off x="62868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995" name="Google Shape;995;p68"/>
          <p:cNvSpPr txBox="1"/>
          <p:nvPr/>
        </p:nvSpPr>
        <p:spPr>
          <a:xfrm>
            <a:off x="74407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996" name="Google Shape;996;p68"/>
          <p:cNvSpPr txBox="1"/>
          <p:nvPr/>
        </p:nvSpPr>
        <p:spPr>
          <a:xfrm>
            <a:off x="2312400" y="476875"/>
            <a:ext cx="4519200" cy="6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99999"/>
                </a:solidFill>
              </a:rPr>
              <a:t>Items (</a:t>
            </a:r>
            <a:r>
              <a:rPr i="1" lang="en" sz="1800">
                <a:solidFill>
                  <a:srgbClr val="999999"/>
                </a:solidFill>
              </a:rPr>
              <a:t>v</a:t>
            </a:r>
            <a:r>
              <a:rPr lang="en" sz="1800">
                <a:solidFill>
                  <a:srgbClr val="999999"/>
                </a:solidFill>
              </a:rPr>
              <a:t>, </a:t>
            </a:r>
            <a:r>
              <a:rPr i="1" lang="en" sz="1800">
                <a:solidFill>
                  <a:srgbClr val="999999"/>
                </a:solidFill>
              </a:rPr>
              <a:t>w</a:t>
            </a:r>
            <a:r>
              <a:rPr lang="en" sz="1800">
                <a:solidFill>
                  <a:srgbClr val="999999"/>
                </a:solidFill>
              </a:rPr>
              <a:t>): {(3, 2), (4, 3), (5, 4), </a:t>
            </a:r>
            <a:r>
              <a:rPr lang="en" sz="1800">
                <a:solidFill>
                  <a:srgbClr val="00FF00"/>
                </a:solidFill>
              </a:rPr>
              <a:t>(6, 5)</a:t>
            </a:r>
            <a:r>
              <a:rPr lang="en" sz="1800">
                <a:solidFill>
                  <a:srgbClr val="999999"/>
                </a:solidFill>
              </a:rPr>
              <a:t>}</a:t>
            </a:r>
            <a:endParaRPr sz="1800">
              <a:solidFill>
                <a:srgbClr val="999999"/>
              </a:solidFill>
            </a:endParaRPr>
          </a:p>
        </p:txBody>
      </p:sp>
      <p:sp>
        <p:nvSpPr>
          <p:cNvPr id="997" name="Google Shape;997;p68"/>
          <p:cNvSpPr txBox="1"/>
          <p:nvPr/>
        </p:nvSpPr>
        <p:spPr>
          <a:xfrm>
            <a:off x="108892" y="298502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i</a:t>
            </a:r>
            <a:endParaRPr i="1" sz="1800">
              <a:solidFill>
                <a:schemeClr val="lt2"/>
              </a:solidFill>
            </a:endParaRPr>
          </a:p>
        </p:txBody>
      </p:sp>
      <p:sp>
        <p:nvSpPr>
          <p:cNvPr id="998" name="Google Shape;998;p68"/>
          <p:cNvSpPr txBox="1"/>
          <p:nvPr/>
        </p:nvSpPr>
        <p:spPr>
          <a:xfrm>
            <a:off x="4416000" y="903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w</a:t>
            </a:r>
            <a:endParaRPr i="1" sz="1800">
              <a:solidFill>
                <a:schemeClr val="lt2"/>
              </a:solidFill>
            </a:endParaRPr>
          </a:p>
        </p:txBody>
      </p:sp>
      <p:cxnSp>
        <p:nvCxnSpPr>
          <p:cNvPr id="999" name="Google Shape;999;p68"/>
          <p:cNvCxnSpPr/>
          <p:nvPr/>
        </p:nvCxnSpPr>
        <p:spPr>
          <a:xfrm rot="10800000">
            <a:off x="7591617" y="4000898"/>
            <a:ext cx="0" cy="350100"/>
          </a:xfrm>
          <a:prstGeom prst="straightConnector1">
            <a:avLst/>
          </a:prstGeom>
          <a:noFill/>
          <a:ln cap="flat" cmpd="sng" w="19050">
            <a:solidFill>
              <a:srgbClr val="CCCCCC"/>
            </a:solidFill>
            <a:prstDash val="solid"/>
            <a:round/>
            <a:headEnd len="med" w="med" type="none"/>
            <a:tailEnd len="med" w="med" type="triangle"/>
          </a:ln>
        </p:spPr>
      </p:cxnSp>
      <p:cxnSp>
        <p:nvCxnSpPr>
          <p:cNvPr id="1000" name="Google Shape;1000;p68"/>
          <p:cNvCxnSpPr/>
          <p:nvPr/>
        </p:nvCxnSpPr>
        <p:spPr>
          <a:xfrm rot="10800000">
            <a:off x="1847463" y="4004075"/>
            <a:ext cx="5391900" cy="405300"/>
          </a:xfrm>
          <a:prstGeom prst="straightConnector1">
            <a:avLst/>
          </a:prstGeom>
          <a:noFill/>
          <a:ln cap="flat" cmpd="sng" w="19050">
            <a:solidFill>
              <a:srgbClr val="CCCCCC"/>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4" name="Shape 1004"/>
        <p:cNvGrpSpPr/>
        <p:nvPr/>
      </p:nvGrpSpPr>
      <p:grpSpPr>
        <a:xfrm>
          <a:off x="0" y="0"/>
          <a:ext cx="0" cy="0"/>
          <a:chOff x="0" y="0"/>
          <a:chExt cx="0" cy="0"/>
        </a:xfrm>
      </p:grpSpPr>
      <p:sp>
        <p:nvSpPr>
          <p:cNvPr id="1005" name="Google Shape;1005;p69"/>
          <p:cNvSpPr txBox="1"/>
          <p:nvPr>
            <p:ph type="title"/>
          </p:nvPr>
        </p:nvSpPr>
        <p:spPr>
          <a:xfrm>
            <a:off x="311700" y="4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graphicFrame>
        <p:nvGraphicFramePr>
          <p:cNvPr id="1006" name="Google Shape;1006;p69"/>
          <p:cNvGraphicFramePr/>
          <p:nvPr/>
        </p:nvGraphicFramePr>
        <p:xfrm>
          <a:off x="952500" y="1677600"/>
          <a:ext cx="3000000" cy="3000000"/>
        </p:xfrm>
        <a:graphic>
          <a:graphicData uri="http://schemas.openxmlformats.org/drawingml/2006/table">
            <a:tbl>
              <a:tblPr>
                <a:noFill/>
                <a:tableStyleId>{F560232D-23C3-47DF-8A29-70CF11C27709}</a:tableStyleId>
              </a:tblPr>
              <a:tblGrid>
                <a:gridCol w="1206500"/>
                <a:gridCol w="1206500"/>
                <a:gridCol w="1206500"/>
                <a:gridCol w="1206500"/>
                <a:gridCol w="1206500"/>
                <a:gridCol w="1206500"/>
              </a:tblGrid>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sz="2400">
                        <a:solidFill>
                          <a:srgbClr val="999999"/>
                        </a:solidFill>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4</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4</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7</a:t>
                      </a:r>
                      <a:endParaRPr sz="2400">
                        <a:solidFill>
                          <a:srgbClr val="999999"/>
                        </a:solidFill>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4</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5</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7</a:t>
                      </a:r>
                      <a:endParaRPr sz="2400">
                        <a:solidFill>
                          <a:srgbClr val="999999"/>
                        </a:solidFill>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4</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5</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7</a:t>
                      </a:r>
                      <a:endParaRPr sz="2400">
                        <a:solidFill>
                          <a:srgbClr val="999999"/>
                        </a:solidFill>
                      </a:endParaRPr>
                    </a:p>
                  </a:txBody>
                  <a:tcPr marT="91425" marB="91425" marR="91425" marL="91425"/>
                </a:tc>
              </a:tr>
            </a:tbl>
          </a:graphicData>
        </a:graphic>
      </p:graphicFrame>
      <p:sp>
        <p:nvSpPr>
          <p:cNvPr id="1007" name="Google Shape;1007;p69"/>
          <p:cNvSpPr txBox="1"/>
          <p:nvPr/>
        </p:nvSpPr>
        <p:spPr>
          <a:xfrm>
            <a:off x="539875" y="176235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1008" name="Google Shape;1008;p69"/>
          <p:cNvSpPr txBox="1"/>
          <p:nvPr/>
        </p:nvSpPr>
        <p:spPr>
          <a:xfrm>
            <a:off x="539875" y="24009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1009" name="Google Shape;1009;p69"/>
          <p:cNvSpPr txBox="1"/>
          <p:nvPr/>
        </p:nvSpPr>
        <p:spPr>
          <a:xfrm>
            <a:off x="539875" y="29959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1010" name="Google Shape;1010;p69"/>
          <p:cNvSpPr txBox="1"/>
          <p:nvPr/>
        </p:nvSpPr>
        <p:spPr>
          <a:xfrm>
            <a:off x="539875" y="3648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1011" name="Google Shape;1011;p69"/>
          <p:cNvSpPr txBox="1"/>
          <p:nvPr/>
        </p:nvSpPr>
        <p:spPr>
          <a:xfrm>
            <a:off x="539875" y="43016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1012" name="Google Shape;1012;p69"/>
          <p:cNvSpPr txBox="1"/>
          <p:nvPr/>
        </p:nvSpPr>
        <p:spPr>
          <a:xfrm>
            <a:off x="1418550" y="1188588"/>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1013" name="Google Shape;1013;p69"/>
          <p:cNvSpPr txBox="1"/>
          <p:nvPr/>
        </p:nvSpPr>
        <p:spPr>
          <a:xfrm>
            <a:off x="261132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1014" name="Google Shape;1014;p69"/>
          <p:cNvSpPr txBox="1"/>
          <p:nvPr/>
        </p:nvSpPr>
        <p:spPr>
          <a:xfrm>
            <a:off x="385270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1015" name="Google Shape;1015;p69"/>
          <p:cNvSpPr txBox="1"/>
          <p:nvPr/>
        </p:nvSpPr>
        <p:spPr>
          <a:xfrm>
            <a:off x="506977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1016" name="Google Shape;1016;p69"/>
          <p:cNvSpPr txBox="1"/>
          <p:nvPr/>
        </p:nvSpPr>
        <p:spPr>
          <a:xfrm>
            <a:off x="62868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1017" name="Google Shape;1017;p69"/>
          <p:cNvSpPr txBox="1"/>
          <p:nvPr/>
        </p:nvSpPr>
        <p:spPr>
          <a:xfrm>
            <a:off x="74407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1018" name="Google Shape;1018;p69"/>
          <p:cNvSpPr txBox="1"/>
          <p:nvPr/>
        </p:nvSpPr>
        <p:spPr>
          <a:xfrm>
            <a:off x="2312400" y="476875"/>
            <a:ext cx="4519200" cy="6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99999"/>
                </a:solidFill>
              </a:rPr>
              <a:t>Items (</a:t>
            </a:r>
            <a:r>
              <a:rPr i="1" lang="en" sz="1800">
                <a:solidFill>
                  <a:srgbClr val="999999"/>
                </a:solidFill>
              </a:rPr>
              <a:t>v</a:t>
            </a:r>
            <a:r>
              <a:rPr lang="en" sz="1800">
                <a:solidFill>
                  <a:srgbClr val="999999"/>
                </a:solidFill>
              </a:rPr>
              <a:t>, </a:t>
            </a:r>
            <a:r>
              <a:rPr i="1" lang="en" sz="1800">
                <a:solidFill>
                  <a:srgbClr val="999999"/>
                </a:solidFill>
              </a:rPr>
              <a:t>w</a:t>
            </a:r>
            <a:r>
              <a:rPr lang="en" sz="1800">
                <a:solidFill>
                  <a:srgbClr val="999999"/>
                </a:solidFill>
              </a:rPr>
              <a:t>): {(3, 2), (4, 3), (5, 4), (6, 5)}</a:t>
            </a:r>
            <a:endParaRPr sz="1800">
              <a:solidFill>
                <a:srgbClr val="999999"/>
              </a:solidFill>
            </a:endParaRPr>
          </a:p>
        </p:txBody>
      </p:sp>
      <p:sp>
        <p:nvSpPr>
          <p:cNvPr id="1019" name="Google Shape;1019;p69"/>
          <p:cNvSpPr txBox="1"/>
          <p:nvPr/>
        </p:nvSpPr>
        <p:spPr>
          <a:xfrm>
            <a:off x="108892" y="298502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i</a:t>
            </a:r>
            <a:endParaRPr i="1" sz="1800">
              <a:solidFill>
                <a:schemeClr val="lt2"/>
              </a:solidFill>
            </a:endParaRPr>
          </a:p>
        </p:txBody>
      </p:sp>
      <p:sp>
        <p:nvSpPr>
          <p:cNvPr id="1020" name="Google Shape;1020;p69"/>
          <p:cNvSpPr txBox="1"/>
          <p:nvPr/>
        </p:nvSpPr>
        <p:spPr>
          <a:xfrm>
            <a:off x="4416000" y="903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w</a:t>
            </a:r>
            <a:endParaRPr i="1" sz="1800">
              <a:solidFill>
                <a:schemeClr val="lt2"/>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4" name="Shape 1024"/>
        <p:cNvGrpSpPr/>
        <p:nvPr/>
      </p:nvGrpSpPr>
      <p:grpSpPr>
        <a:xfrm>
          <a:off x="0" y="0"/>
          <a:ext cx="0" cy="0"/>
          <a:chOff x="0" y="0"/>
          <a:chExt cx="0" cy="0"/>
        </a:xfrm>
      </p:grpSpPr>
      <p:sp>
        <p:nvSpPr>
          <p:cNvPr id="1025" name="Google Shape;1025;p70"/>
          <p:cNvSpPr txBox="1"/>
          <p:nvPr>
            <p:ph type="title"/>
          </p:nvPr>
        </p:nvSpPr>
        <p:spPr>
          <a:xfrm>
            <a:off x="311700" y="4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graphicFrame>
        <p:nvGraphicFramePr>
          <p:cNvPr id="1026" name="Google Shape;1026;p70"/>
          <p:cNvGraphicFramePr/>
          <p:nvPr/>
        </p:nvGraphicFramePr>
        <p:xfrm>
          <a:off x="952500" y="1677600"/>
          <a:ext cx="3000000" cy="3000000"/>
        </p:xfrm>
        <a:graphic>
          <a:graphicData uri="http://schemas.openxmlformats.org/drawingml/2006/table">
            <a:tbl>
              <a:tblPr>
                <a:noFill/>
                <a:tableStyleId>{F560232D-23C3-47DF-8A29-70CF11C27709}</a:tableStyleId>
              </a:tblPr>
              <a:tblGrid>
                <a:gridCol w="1206500"/>
                <a:gridCol w="1206500"/>
                <a:gridCol w="1206500"/>
                <a:gridCol w="1206500"/>
                <a:gridCol w="1206500"/>
                <a:gridCol w="1206500"/>
              </a:tblGrid>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sz="2400">
                        <a:solidFill>
                          <a:srgbClr val="999999"/>
                        </a:solidFill>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4</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4</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7</a:t>
                      </a:r>
                      <a:endParaRPr sz="2400">
                        <a:solidFill>
                          <a:srgbClr val="999999"/>
                        </a:solidFill>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4</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5</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7</a:t>
                      </a:r>
                      <a:endParaRPr sz="2400">
                        <a:solidFill>
                          <a:srgbClr val="999999"/>
                        </a:solidFill>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4</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5</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00FF00"/>
                          </a:solidFill>
                        </a:rPr>
                        <a:t>7</a:t>
                      </a:r>
                      <a:endParaRPr sz="2400">
                        <a:solidFill>
                          <a:srgbClr val="00FF00"/>
                        </a:solidFill>
                      </a:endParaRPr>
                    </a:p>
                  </a:txBody>
                  <a:tcPr marT="91425" marB="91425" marR="91425" marL="91425"/>
                </a:tc>
              </a:tr>
            </a:tbl>
          </a:graphicData>
        </a:graphic>
      </p:graphicFrame>
      <p:sp>
        <p:nvSpPr>
          <p:cNvPr id="1027" name="Google Shape;1027;p70"/>
          <p:cNvSpPr txBox="1"/>
          <p:nvPr/>
        </p:nvSpPr>
        <p:spPr>
          <a:xfrm>
            <a:off x="539875" y="176235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1028" name="Google Shape;1028;p70"/>
          <p:cNvSpPr txBox="1"/>
          <p:nvPr/>
        </p:nvSpPr>
        <p:spPr>
          <a:xfrm>
            <a:off x="539875" y="24009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1029" name="Google Shape;1029;p70"/>
          <p:cNvSpPr txBox="1"/>
          <p:nvPr/>
        </p:nvSpPr>
        <p:spPr>
          <a:xfrm>
            <a:off x="539875" y="29959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1030" name="Google Shape;1030;p70"/>
          <p:cNvSpPr txBox="1"/>
          <p:nvPr/>
        </p:nvSpPr>
        <p:spPr>
          <a:xfrm>
            <a:off x="539875" y="3648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1031" name="Google Shape;1031;p70"/>
          <p:cNvSpPr txBox="1"/>
          <p:nvPr/>
        </p:nvSpPr>
        <p:spPr>
          <a:xfrm>
            <a:off x="539875" y="43016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1032" name="Google Shape;1032;p70"/>
          <p:cNvSpPr txBox="1"/>
          <p:nvPr/>
        </p:nvSpPr>
        <p:spPr>
          <a:xfrm>
            <a:off x="1418550" y="1188588"/>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1033" name="Google Shape;1033;p70"/>
          <p:cNvSpPr txBox="1"/>
          <p:nvPr/>
        </p:nvSpPr>
        <p:spPr>
          <a:xfrm>
            <a:off x="261132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1034" name="Google Shape;1034;p70"/>
          <p:cNvSpPr txBox="1"/>
          <p:nvPr/>
        </p:nvSpPr>
        <p:spPr>
          <a:xfrm>
            <a:off x="385270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1035" name="Google Shape;1035;p70"/>
          <p:cNvSpPr txBox="1"/>
          <p:nvPr/>
        </p:nvSpPr>
        <p:spPr>
          <a:xfrm>
            <a:off x="506977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1036" name="Google Shape;1036;p70"/>
          <p:cNvSpPr txBox="1"/>
          <p:nvPr/>
        </p:nvSpPr>
        <p:spPr>
          <a:xfrm>
            <a:off x="62868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1037" name="Google Shape;1037;p70"/>
          <p:cNvSpPr txBox="1"/>
          <p:nvPr/>
        </p:nvSpPr>
        <p:spPr>
          <a:xfrm>
            <a:off x="74407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1038" name="Google Shape;1038;p70"/>
          <p:cNvSpPr txBox="1"/>
          <p:nvPr/>
        </p:nvSpPr>
        <p:spPr>
          <a:xfrm>
            <a:off x="2312400" y="476875"/>
            <a:ext cx="4519200" cy="6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99999"/>
                </a:solidFill>
              </a:rPr>
              <a:t>Items (</a:t>
            </a:r>
            <a:r>
              <a:rPr i="1" lang="en" sz="1800">
                <a:solidFill>
                  <a:srgbClr val="999999"/>
                </a:solidFill>
              </a:rPr>
              <a:t>v</a:t>
            </a:r>
            <a:r>
              <a:rPr lang="en" sz="1800">
                <a:solidFill>
                  <a:srgbClr val="999999"/>
                </a:solidFill>
              </a:rPr>
              <a:t>, </a:t>
            </a:r>
            <a:r>
              <a:rPr i="1" lang="en" sz="1800">
                <a:solidFill>
                  <a:srgbClr val="999999"/>
                </a:solidFill>
              </a:rPr>
              <a:t>w</a:t>
            </a:r>
            <a:r>
              <a:rPr lang="en" sz="1800">
                <a:solidFill>
                  <a:srgbClr val="999999"/>
                </a:solidFill>
              </a:rPr>
              <a:t>): {(3, 2), (4, 3), (5, 4), (6, 5)}</a:t>
            </a:r>
            <a:endParaRPr sz="1800">
              <a:solidFill>
                <a:srgbClr val="999999"/>
              </a:solidFill>
            </a:endParaRPr>
          </a:p>
        </p:txBody>
      </p:sp>
      <p:sp>
        <p:nvSpPr>
          <p:cNvPr id="1039" name="Google Shape;1039;p70"/>
          <p:cNvSpPr txBox="1"/>
          <p:nvPr/>
        </p:nvSpPr>
        <p:spPr>
          <a:xfrm>
            <a:off x="108892" y="298502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i</a:t>
            </a:r>
            <a:endParaRPr i="1" sz="1800">
              <a:solidFill>
                <a:schemeClr val="lt2"/>
              </a:solidFill>
            </a:endParaRPr>
          </a:p>
        </p:txBody>
      </p:sp>
      <p:sp>
        <p:nvSpPr>
          <p:cNvPr id="1040" name="Google Shape;1040;p70"/>
          <p:cNvSpPr txBox="1"/>
          <p:nvPr/>
        </p:nvSpPr>
        <p:spPr>
          <a:xfrm>
            <a:off x="4416000" y="903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w</a:t>
            </a:r>
            <a:endParaRPr i="1" sz="1800">
              <a:solidFill>
                <a:schemeClr val="lt2"/>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4" name="Shape 1044"/>
        <p:cNvGrpSpPr/>
        <p:nvPr/>
      </p:nvGrpSpPr>
      <p:grpSpPr>
        <a:xfrm>
          <a:off x="0" y="0"/>
          <a:ext cx="0" cy="0"/>
          <a:chOff x="0" y="0"/>
          <a:chExt cx="0" cy="0"/>
        </a:xfrm>
      </p:grpSpPr>
      <p:sp>
        <p:nvSpPr>
          <p:cNvPr id="1045" name="Google Shape;1045;p71"/>
          <p:cNvSpPr txBox="1"/>
          <p:nvPr>
            <p:ph type="title"/>
          </p:nvPr>
        </p:nvSpPr>
        <p:spPr>
          <a:xfrm>
            <a:off x="311700" y="4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graphicFrame>
        <p:nvGraphicFramePr>
          <p:cNvPr id="1046" name="Google Shape;1046;p71"/>
          <p:cNvGraphicFramePr/>
          <p:nvPr/>
        </p:nvGraphicFramePr>
        <p:xfrm>
          <a:off x="952500" y="1677600"/>
          <a:ext cx="3000000" cy="3000000"/>
        </p:xfrm>
        <a:graphic>
          <a:graphicData uri="http://schemas.openxmlformats.org/drawingml/2006/table">
            <a:tbl>
              <a:tblPr>
                <a:noFill/>
                <a:tableStyleId>{F560232D-23C3-47DF-8A29-70CF11C27709}</a:tableStyleId>
              </a:tblPr>
              <a:tblGrid>
                <a:gridCol w="1206500"/>
                <a:gridCol w="1206500"/>
                <a:gridCol w="1206500"/>
                <a:gridCol w="1206500"/>
                <a:gridCol w="1206500"/>
                <a:gridCol w="1206500"/>
              </a:tblGrid>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sz="2400">
                        <a:solidFill>
                          <a:srgbClr val="999999"/>
                        </a:solidFill>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4</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4</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7</a:t>
                      </a:r>
                      <a:endParaRPr sz="2400">
                        <a:solidFill>
                          <a:srgbClr val="999999"/>
                        </a:solidFill>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4</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5</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7</a:t>
                      </a:r>
                      <a:endParaRPr sz="2400">
                        <a:solidFill>
                          <a:srgbClr val="999999"/>
                        </a:solidFill>
                      </a:endParaRPr>
                    </a:p>
                  </a:txBody>
                  <a:tcPr marT="91425" marB="91425" marR="91425" marL="91425"/>
                </a:tc>
              </a:tr>
              <a:tr h="636325">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0</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3</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4</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999999"/>
                          </a:solidFill>
                        </a:rPr>
                        <a:t>5</a:t>
                      </a:r>
                      <a:endParaRPr sz="2400">
                        <a:solidFill>
                          <a:srgbClr val="999999"/>
                        </a:solidFill>
                      </a:endParaRPr>
                    </a:p>
                  </a:txBody>
                  <a:tcPr marT="91425" marB="91425" marR="91425" marL="91425"/>
                </a:tc>
                <a:tc>
                  <a:txBody>
                    <a:bodyPr>
                      <a:noAutofit/>
                    </a:bodyPr>
                    <a:lstStyle/>
                    <a:p>
                      <a:pPr indent="0" lvl="0" marL="0" rtl="0" algn="ctr">
                        <a:spcBef>
                          <a:spcPts val="0"/>
                        </a:spcBef>
                        <a:spcAft>
                          <a:spcPts val="0"/>
                        </a:spcAft>
                        <a:buNone/>
                      </a:pPr>
                      <a:r>
                        <a:rPr lang="en" sz="2400">
                          <a:solidFill>
                            <a:srgbClr val="00FF00"/>
                          </a:solidFill>
                        </a:rPr>
                        <a:t>7</a:t>
                      </a:r>
                      <a:endParaRPr sz="2400">
                        <a:solidFill>
                          <a:srgbClr val="00FF00"/>
                        </a:solidFill>
                      </a:endParaRPr>
                    </a:p>
                  </a:txBody>
                  <a:tcPr marT="91425" marB="91425" marR="91425" marL="91425"/>
                </a:tc>
              </a:tr>
            </a:tbl>
          </a:graphicData>
        </a:graphic>
      </p:graphicFrame>
      <p:sp>
        <p:nvSpPr>
          <p:cNvPr id="1047" name="Google Shape;1047;p71"/>
          <p:cNvSpPr txBox="1"/>
          <p:nvPr/>
        </p:nvSpPr>
        <p:spPr>
          <a:xfrm>
            <a:off x="539875" y="176235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1048" name="Google Shape;1048;p71"/>
          <p:cNvSpPr txBox="1"/>
          <p:nvPr/>
        </p:nvSpPr>
        <p:spPr>
          <a:xfrm>
            <a:off x="539875" y="24009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1049" name="Google Shape;1049;p71"/>
          <p:cNvSpPr txBox="1"/>
          <p:nvPr/>
        </p:nvSpPr>
        <p:spPr>
          <a:xfrm>
            <a:off x="539875" y="29959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1050" name="Google Shape;1050;p71"/>
          <p:cNvSpPr txBox="1"/>
          <p:nvPr/>
        </p:nvSpPr>
        <p:spPr>
          <a:xfrm>
            <a:off x="539875" y="3648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1051" name="Google Shape;1051;p71"/>
          <p:cNvSpPr txBox="1"/>
          <p:nvPr/>
        </p:nvSpPr>
        <p:spPr>
          <a:xfrm>
            <a:off x="539875" y="43016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1052" name="Google Shape;1052;p71"/>
          <p:cNvSpPr txBox="1"/>
          <p:nvPr/>
        </p:nvSpPr>
        <p:spPr>
          <a:xfrm>
            <a:off x="1418550" y="1188588"/>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1053" name="Google Shape;1053;p71"/>
          <p:cNvSpPr txBox="1"/>
          <p:nvPr/>
        </p:nvSpPr>
        <p:spPr>
          <a:xfrm>
            <a:off x="261132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1054" name="Google Shape;1054;p71"/>
          <p:cNvSpPr txBox="1"/>
          <p:nvPr/>
        </p:nvSpPr>
        <p:spPr>
          <a:xfrm>
            <a:off x="385270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1055" name="Google Shape;1055;p71"/>
          <p:cNvSpPr txBox="1"/>
          <p:nvPr/>
        </p:nvSpPr>
        <p:spPr>
          <a:xfrm>
            <a:off x="5069775"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1056" name="Google Shape;1056;p71"/>
          <p:cNvSpPr txBox="1"/>
          <p:nvPr/>
        </p:nvSpPr>
        <p:spPr>
          <a:xfrm>
            <a:off x="62868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1057" name="Google Shape;1057;p71"/>
          <p:cNvSpPr txBox="1"/>
          <p:nvPr/>
        </p:nvSpPr>
        <p:spPr>
          <a:xfrm>
            <a:off x="7440750" y="118860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1058" name="Google Shape;1058;p71"/>
          <p:cNvSpPr txBox="1"/>
          <p:nvPr/>
        </p:nvSpPr>
        <p:spPr>
          <a:xfrm>
            <a:off x="2312400" y="476875"/>
            <a:ext cx="4519200" cy="6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999999"/>
                </a:solidFill>
              </a:rPr>
              <a:t>Items (</a:t>
            </a:r>
            <a:r>
              <a:rPr i="1" lang="en" sz="1800">
                <a:solidFill>
                  <a:srgbClr val="999999"/>
                </a:solidFill>
              </a:rPr>
              <a:t>v</a:t>
            </a:r>
            <a:r>
              <a:rPr lang="en" sz="1800">
                <a:solidFill>
                  <a:srgbClr val="999999"/>
                </a:solidFill>
              </a:rPr>
              <a:t>, </a:t>
            </a:r>
            <a:r>
              <a:rPr i="1" lang="en" sz="1800">
                <a:solidFill>
                  <a:srgbClr val="999999"/>
                </a:solidFill>
              </a:rPr>
              <a:t>w</a:t>
            </a:r>
            <a:r>
              <a:rPr lang="en" sz="1800">
                <a:solidFill>
                  <a:srgbClr val="999999"/>
                </a:solidFill>
              </a:rPr>
              <a:t>): {(3, 2), (4, 3), (5, 4), (6, 5)}</a:t>
            </a:r>
            <a:endParaRPr sz="1800">
              <a:solidFill>
                <a:srgbClr val="999999"/>
              </a:solidFill>
            </a:endParaRPr>
          </a:p>
        </p:txBody>
      </p:sp>
      <p:sp>
        <p:nvSpPr>
          <p:cNvPr id="1059" name="Google Shape;1059;p71"/>
          <p:cNvSpPr txBox="1"/>
          <p:nvPr/>
        </p:nvSpPr>
        <p:spPr>
          <a:xfrm>
            <a:off x="108892" y="2985020"/>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i</a:t>
            </a:r>
            <a:endParaRPr i="1" sz="1800">
              <a:solidFill>
                <a:schemeClr val="lt2"/>
              </a:solidFill>
            </a:endParaRPr>
          </a:p>
        </p:txBody>
      </p:sp>
      <p:sp>
        <p:nvSpPr>
          <p:cNvPr id="1060" name="Google Shape;1060;p71"/>
          <p:cNvSpPr txBox="1"/>
          <p:nvPr/>
        </p:nvSpPr>
        <p:spPr>
          <a:xfrm>
            <a:off x="4416000" y="90382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lt2"/>
                </a:solidFill>
              </a:rPr>
              <a:t>w</a:t>
            </a:r>
            <a:endParaRPr i="1" sz="1800">
              <a:solidFill>
                <a:schemeClr val="lt2"/>
              </a:solidFill>
            </a:endParaRPr>
          </a:p>
        </p:txBody>
      </p:sp>
      <p:cxnSp>
        <p:nvCxnSpPr>
          <p:cNvPr id="1061" name="Google Shape;1061;p71"/>
          <p:cNvCxnSpPr/>
          <p:nvPr/>
        </p:nvCxnSpPr>
        <p:spPr>
          <a:xfrm rot="10800000">
            <a:off x="7591617" y="4000898"/>
            <a:ext cx="0" cy="350100"/>
          </a:xfrm>
          <a:prstGeom prst="straightConnector1">
            <a:avLst/>
          </a:prstGeom>
          <a:noFill/>
          <a:ln cap="flat" cmpd="sng" w="19050">
            <a:solidFill>
              <a:srgbClr val="FF0000"/>
            </a:solidFill>
            <a:prstDash val="solid"/>
            <a:round/>
            <a:headEnd len="med" w="med" type="none"/>
            <a:tailEnd len="med" w="med" type="triangle"/>
          </a:ln>
        </p:spPr>
      </p:cxnSp>
      <p:cxnSp>
        <p:nvCxnSpPr>
          <p:cNvPr id="1062" name="Google Shape;1062;p71"/>
          <p:cNvCxnSpPr/>
          <p:nvPr/>
        </p:nvCxnSpPr>
        <p:spPr>
          <a:xfrm rot="10800000">
            <a:off x="7591617" y="3362129"/>
            <a:ext cx="0" cy="350100"/>
          </a:xfrm>
          <a:prstGeom prst="straightConnector1">
            <a:avLst/>
          </a:prstGeom>
          <a:noFill/>
          <a:ln cap="flat" cmpd="sng" w="19050">
            <a:solidFill>
              <a:srgbClr val="FF0000"/>
            </a:solidFill>
            <a:prstDash val="solid"/>
            <a:round/>
            <a:headEnd len="med" w="med" type="none"/>
            <a:tailEnd len="med" w="med" type="triangle"/>
          </a:ln>
        </p:spPr>
      </p:cxnSp>
      <p:cxnSp>
        <p:nvCxnSpPr>
          <p:cNvPr id="1063" name="Google Shape;1063;p71"/>
          <p:cNvCxnSpPr/>
          <p:nvPr/>
        </p:nvCxnSpPr>
        <p:spPr>
          <a:xfrm rot="10800000">
            <a:off x="4215633" y="2671739"/>
            <a:ext cx="3016200" cy="479100"/>
          </a:xfrm>
          <a:prstGeom prst="straightConnector1">
            <a:avLst/>
          </a:prstGeom>
          <a:noFill/>
          <a:ln cap="flat" cmpd="sng" w="19050">
            <a:solidFill>
              <a:srgbClr val="FF0000"/>
            </a:solidFill>
            <a:prstDash val="solid"/>
            <a:round/>
            <a:headEnd len="med" w="med" type="none"/>
            <a:tailEnd len="med" w="med" type="triangle"/>
          </a:ln>
        </p:spPr>
      </p:cxnSp>
      <p:cxnSp>
        <p:nvCxnSpPr>
          <p:cNvPr id="1064" name="Google Shape;1064;p71"/>
          <p:cNvCxnSpPr/>
          <p:nvPr/>
        </p:nvCxnSpPr>
        <p:spPr>
          <a:xfrm rot="10800000">
            <a:off x="1975000" y="2131350"/>
            <a:ext cx="1612800" cy="432000"/>
          </a:xfrm>
          <a:prstGeom prst="straightConnector1">
            <a:avLst/>
          </a:prstGeom>
          <a:noFill/>
          <a:ln cap="flat" cmpd="sng" w="19050">
            <a:solidFill>
              <a:srgbClr val="FF0000"/>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Maximum subarray problem</a:t>
            </a:r>
            <a:endParaRPr/>
          </a:p>
          <a:p>
            <a:pPr indent="0" lvl="0" marL="0" rtl="0" algn="l">
              <a:spcBef>
                <a:spcPts val="0"/>
              </a:spcBef>
              <a:spcAft>
                <a:spcPts val="0"/>
              </a:spcAft>
              <a:buNone/>
            </a:pPr>
            <a:r>
              <a:t/>
            </a:r>
            <a:endParaRPr/>
          </a:p>
        </p:txBody>
      </p:sp>
      <p:sp>
        <p:nvSpPr>
          <p:cNvPr id="102" name="Google Shape;102;p18"/>
          <p:cNvSpPr txBox="1"/>
          <p:nvPr/>
        </p:nvSpPr>
        <p:spPr>
          <a:xfrm>
            <a:off x="1576050" y="1113100"/>
            <a:ext cx="5991900" cy="6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999999"/>
                </a:solidFill>
              </a:rPr>
              <a:t>[-2, -5, 6, -2, -3, 1, 5, -6]</a:t>
            </a:r>
            <a:endParaRPr sz="3000">
              <a:solidFill>
                <a:srgbClr val="999999"/>
              </a:solidFill>
            </a:endParaRPr>
          </a:p>
        </p:txBody>
      </p:sp>
      <p:graphicFrame>
        <p:nvGraphicFramePr>
          <p:cNvPr id="103" name="Google Shape;103;p18"/>
          <p:cNvGraphicFramePr/>
          <p:nvPr/>
        </p:nvGraphicFramePr>
        <p:xfrm>
          <a:off x="708000" y="2497425"/>
          <a:ext cx="3000000" cy="3000000"/>
        </p:xfrm>
        <a:graphic>
          <a:graphicData uri="http://schemas.openxmlformats.org/drawingml/2006/table">
            <a:tbl>
              <a:tblPr>
                <a:noFill/>
                <a:tableStyleId>{F560232D-23C3-47DF-8A29-70CF11C27709}</a:tableStyleId>
              </a:tblPr>
              <a:tblGrid>
                <a:gridCol w="966000"/>
                <a:gridCol w="966000"/>
                <a:gridCol w="966000"/>
                <a:gridCol w="966000"/>
                <a:gridCol w="966000"/>
                <a:gridCol w="966000"/>
                <a:gridCol w="966000"/>
                <a:gridCol w="966000"/>
              </a:tblGrid>
              <a:tr h="699000">
                <a:tc>
                  <a:txBody>
                    <a:bodyPr>
                      <a:noAutofit/>
                    </a:bodyPr>
                    <a:lstStyle/>
                    <a:p>
                      <a:pPr indent="0" lvl="0" marL="0" rtl="0" algn="ctr">
                        <a:spcBef>
                          <a:spcPts val="0"/>
                        </a:spcBef>
                        <a:spcAft>
                          <a:spcPts val="0"/>
                        </a:spcAft>
                        <a:buNone/>
                      </a:pPr>
                      <a:r>
                        <a:rPr lang="en" sz="2400">
                          <a:solidFill>
                            <a:schemeClr val="lt2"/>
                          </a:solidFill>
                        </a:rPr>
                        <a:t>-2</a:t>
                      </a:r>
                      <a:endParaRPr sz="2400">
                        <a:solidFill>
                          <a:schemeClr val="lt2"/>
                        </a:solidFill>
                      </a:endParaRPr>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04" name="Google Shape;104;p18"/>
          <p:cNvSpPr txBox="1"/>
          <p:nvPr/>
        </p:nvSpPr>
        <p:spPr>
          <a:xfrm>
            <a:off x="104547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105" name="Google Shape;105;p18"/>
          <p:cNvSpPr txBox="1"/>
          <p:nvPr/>
        </p:nvSpPr>
        <p:spPr>
          <a:xfrm>
            <a:off x="199890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106" name="Google Shape;106;p18"/>
          <p:cNvSpPr txBox="1"/>
          <p:nvPr/>
        </p:nvSpPr>
        <p:spPr>
          <a:xfrm>
            <a:off x="295232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107" name="Google Shape;107;p18"/>
          <p:cNvSpPr txBox="1"/>
          <p:nvPr/>
        </p:nvSpPr>
        <p:spPr>
          <a:xfrm>
            <a:off x="390575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108" name="Google Shape;108;p18"/>
          <p:cNvSpPr txBox="1"/>
          <p:nvPr/>
        </p:nvSpPr>
        <p:spPr>
          <a:xfrm>
            <a:off x="485917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109" name="Google Shape;109;p18"/>
          <p:cNvSpPr txBox="1"/>
          <p:nvPr/>
        </p:nvSpPr>
        <p:spPr>
          <a:xfrm>
            <a:off x="581260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110" name="Google Shape;110;p18"/>
          <p:cNvSpPr txBox="1"/>
          <p:nvPr/>
        </p:nvSpPr>
        <p:spPr>
          <a:xfrm>
            <a:off x="676602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6</a:t>
            </a:r>
            <a:endParaRPr sz="1800">
              <a:solidFill>
                <a:schemeClr val="lt2"/>
              </a:solidFill>
            </a:endParaRPr>
          </a:p>
        </p:txBody>
      </p:sp>
      <p:sp>
        <p:nvSpPr>
          <p:cNvPr id="111" name="Google Shape;111;p18"/>
          <p:cNvSpPr txBox="1"/>
          <p:nvPr/>
        </p:nvSpPr>
        <p:spPr>
          <a:xfrm>
            <a:off x="771945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7</a:t>
            </a:r>
            <a:endParaRPr sz="1800">
              <a:solidFill>
                <a:schemeClr val="lt2"/>
              </a:solidFill>
            </a:endParaRPr>
          </a:p>
        </p:txBody>
      </p:sp>
      <p:sp>
        <p:nvSpPr>
          <p:cNvPr id="112" name="Google Shape;112;p18"/>
          <p:cNvSpPr txBox="1"/>
          <p:nvPr/>
        </p:nvSpPr>
        <p:spPr>
          <a:xfrm>
            <a:off x="1576050" y="3940650"/>
            <a:ext cx="5991900" cy="6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lt2"/>
                </a:solidFill>
                <a:latin typeface="Courier New"/>
                <a:ea typeface="Courier New"/>
                <a:cs typeface="Courier New"/>
                <a:sym typeface="Courier New"/>
              </a:rPr>
              <a:t>mem[n] = max(mem[n-1] + a[n], a[n])</a:t>
            </a:r>
            <a:endParaRPr b="1" sz="1800">
              <a:solidFill>
                <a:schemeClr val="lt2"/>
              </a:solidFill>
              <a:latin typeface="Courier New"/>
              <a:ea typeface="Courier New"/>
              <a:cs typeface="Courier New"/>
              <a:sym typeface="Courier New"/>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8" name="Shape 1068"/>
        <p:cNvGrpSpPr/>
        <p:nvPr/>
      </p:nvGrpSpPr>
      <p:grpSpPr>
        <a:xfrm>
          <a:off x="0" y="0"/>
          <a:ext cx="0" cy="0"/>
          <a:chOff x="0" y="0"/>
          <a:chExt cx="0" cy="0"/>
        </a:xfrm>
      </p:grpSpPr>
      <p:sp>
        <p:nvSpPr>
          <p:cNvPr id="1069" name="Google Shape;1069;p72"/>
          <p:cNvSpPr txBox="1"/>
          <p:nvPr>
            <p:ph type="title"/>
          </p:nvPr>
        </p:nvSpPr>
        <p:spPr>
          <a:xfrm>
            <a:off x="311700" y="289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 Implementation</a:t>
            </a:r>
            <a:endParaRPr/>
          </a:p>
          <a:p>
            <a:pPr indent="0" lvl="0" marL="0" rtl="0" algn="l">
              <a:spcBef>
                <a:spcPts val="0"/>
              </a:spcBef>
              <a:spcAft>
                <a:spcPts val="0"/>
              </a:spcAft>
              <a:buNone/>
            </a:pPr>
            <a:r>
              <a:t/>
            </a:r>
            <a:endParaRPr/>
          </a:p>
        </p:txBody>
      </p:sp>
      <p:sp>
        <p:nvSpPr>
          <p:cNvPr id="1070" name="Google Shape;1070;p72"/>
          <p:cNvSpPr txBox="1"/>
          <p:nvPr>
            <p:ph idx="1" type="body"/>
          </p:nvPr>
        </p:nvSpPr>
        <p:spPr>
          <a:xfrm>
            <a:off x="106825" y="628550"/>
            <a:ext cx="9216900" cy="415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d</a:t>
            </a:r>
            <a:r>
              <a:rPr lang="en">
                <a:latin typeface="Courier New"/>
                <a:ea typeface="Courier New"/>
                <a:cs typeface="Courier New"/>
                <a:sym typeface="Courier New"/>
              </a:rPr>
              <a:t>ef knapsack(items, max_weight):</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a:t>
            </a:r>
            <a:r>
              <a:rPr lang="en">
                <a:latin typeface="Courier New"/>
                <a:ea typeface="Courier New"/>
                <a:cs typeface="Courier New"/>
                <a:sym typeface="Courier New"/>
              </a:rPr>
              <a:t>v</a:t>
            </a:r>
            <a:r>
              <a:rPr lang="en">
                <a:latin typeface="Courier New"/>
                <a:ea typeface="Courier New"/>
                <a:cs typeface="Courier New"/>
                <a:sym typeface="Courier New"/>
              </a:rPr>
              <a:t> = [x for (x, y) in items]</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a:t>
            </a:r>
            <a:r>
              <a:rPr lang="en">
                <a:latin typeface="Courier New"/>
                <a:ea typeface="Courier New"/>
                <a:cs typeface="Courier New"/>
                <a:sym typeface="Courier New"/>
              </a:rPr>
              <a:t>w</a:t>
            </a:r>
            <a:r>
              <a:rPr lang="en">
                <a:latin typeface="Courier New"/>
                <a:ea typeface="Courier New"/>
                <a:cs typeface="Courier New"/>
                <a:sym typeface="Courier New"/>
              </a:rPr>
              <a:t> = [y for (x, y) in items]</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a:t>
            </a:r>
            <a:r>
              <a:rPr lang="en">
                <a:latin typeface="Courier New"/>
                <a:ea typeface="Courier New"/>
                <a:cs typeface="Courier New"/>
                <a:sym typeface="Courier New"/>
              </a:rPr>
              <a:t>m</a:t>
            </a:r>
            <a:r>
              <a:rPr lang="en">
                <a:latin typeface="Courier New"/>
                <a:ea typeface="Courier New"/>
                <a:cs typeface="Courier New"/>
                <a:sym typeface="Courier New"/>
              </a:rPr>
              <a:t> = [[0 for i in range(max_weight + 1)] for j in</a:t>
            </a:r>
            <a:endParaRPr>
              <a:latin typeface="Courier New"/>
              <a:ea typeface="Courier New"/>
              <a:cs typeface="Courier New"/>
              <a:sym typeface="Courier New"/>
            </a:endParaRPr>
          </a:p>
          <a:p>
            <a:pPr indent="457200" lvl="0" marL="457200" rtl="0" algn="l">
              <a:spcBef>
                <a:spcPts val="0"/>
              </a:spcBef>
              <a:spcAft>
                <a:spcPts val="0"/>
              </a:spcAft>
              <a:buNone/>
            </a:pPr>
            <a:r>
              <a:rPr lang="en">
                <a:latin typeface="Courier New"/>
                <a:ea typeface="Courier New"/>
                <a:cs typeface="Courier New"/>
                <a:sym typeface="Courier New"/>
              </a:rPr>
              <a:t>range(len(items) + 1)]</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a:t>
            </a:r>
            <a:r>
              <a:rPr lang="en">
                <a:latin typeface="Courier New"/>
                <a:ea typeface="Courier New"/>
                <a:cs typeface="Courier New"/>
                <a:sym typeface="Courier New"/>
              </a:rPr>
              <a:t>f</a:t>
            </a:r>
            <a:r>
              <a:rPr lang="en">
                <a:latin typeface="Courier New"/>
                <a:ea typeface="Courier New"/>
                <a:cs typeface="Courier New"/>
                <a:sym typeface="Courier New"/>
              </a:rPr>
              <a:t>or i in range(max_weight + 1):</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m[0][i] = 0</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a:t>
            </a:r>
            <a:r>
              <a:rPr lang="en">
                <a:latin typeface="Courier New"/>
                <a:ea typeface="Courier New"/>
                <a:cs typeface="Courier New"/>
                <a:sym typeface="Courier New"/>
              </a:rPr>
              <a:t>f</a:t>
            </a:r>
            <a:r>
              <a:rPr lang="en">
                <a:latin typeface="Courier New"/>
                <a:ea typeface="Courier New"/>
                <a:cs typeface="Courier New"/>
                <a:sym typeface="Courier New"/>
              </a:rPr>
              <a:t>or i in range(items + 1):</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for j in range(max_weight + 1):</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a:t>
            </a:r>
            <a:r>
              <a:rPr lang="en">
                <a:latin typeface="Courier New"/>
                <a:ea typeface="Courier New"/>
                <a:cs typeface="Courier New"/>
                <a:sym typeface="Courier New"/>
              </a:rPr>
              <a:t>if w[i] &gt; j:</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m[i][j] = m[i-1][j]</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else:</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m[i][j] = max(m[i-1][j], m[i-1][j-w[i]] + v[i])</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return m[len(items), max_weight]</a:t>
            </a:r>
            <a:endParaRPr>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0">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0">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0">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0">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0">
                                            <p:txEl>
                                              <p:pRg end="13" st="1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4" name="Shape 1074"/>
        <p:cNvGrpSpPr/>
        <p:nvPr/>
      </p:nvGrpSpPr>
      <p:grpSpPr>
        <a:xfrm>
          <a:off x="0" y="0"/>
          <a:ext cx="0" cy="0"/>
          <a:chOff x="0" y="0"/>
          <a:chExt cx="0" cy="0"/>
        </a:xfrm>
      </p:grpSpPr>
      <p:sp>
        <p:nvSpPr>
          <p:cNvPr id="1075" name="Google Shape;1075;p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sp>
        <p:nvSpPr>
          <p:cNvPr id="1076" name="Google Shape;1076;p73"/>
          <p:cNvSpPr txBox="1"/>
          <p:nvPr>
            <p:ph idx="1" type="body"/>
          </p:nvPr>
        </p:nvSpPr>
        <p:spPr>
          <a:xfrm>
            <a:off x="311700" y="1152475"/>
            <a:ext cx="8520600" cy="3901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Runtime analysis:  </a:t>
            </a:r>
            <a:r>
              <a:rPr i="1" lang="en"/>
              <a:t>O(nW)</a:t>
            </a:r>
            <a:endParaRPr/>
          </a:p>
          <a:p>
            <a:pPr indent="-317500" lvl="1" marL="914400" rtl="0" algn="l">
              <a:spcBef>
                <a:spcPts val="0"/>
              </a:spcBef>
              <a:spcAft>
                <a:spcPts val="0"/>
              </a:spcAft>
              <a:buSzPts val="1400"/>
              <a:buChar char="○"/>
            </a:pPr>
            <a:r>
              <a:rPr lang="en"/>
              <a:t>filling an </a:t>
            </a:r>
            <a:r>
              <a:rPr i="1" lang="en"/>
              <a:t>n </a:t>
            </a:r>
            <a:r>
              <a:rPr lang="en"/>
              <a:t>x </a:t>
            </a:r>
            <a:r>
              <a:rPr i="1" lang="en"/>
              <a:t>W</a:t>
            </a:r>
            <a:r>
              <a:rPr lang="en"/>
              <a:t> grid</a:t>
            </a:r>
            <a:endParaRPr/>
          </a:p>
          <a:p>
            <a:pPr indent="-317500" lvl="1" marL="914400" rtl="0" algn="l">
              <a:spcBef>
                <a:spcPts val="0"/>
              </a:spcBef>
              <a:spcAft>
                <a:spcPts val="0"/>
              </a:spcAft>
              <a:buSzPts val="1400"/>
              <a:buChar char="○"/>
            </a:pPr>
            <a:r>
              <a:rPr lang="en"/>
              <a:t>constant time to fill a cell</a:t>
            </a:r>
            <a:endParaRPr/>
          </a:p>
          <a:p>
            <a:pPr indent="-342900" lvl="0" marL="457200" rtl="0" algn="l">
              <a:spcBef>
                <a:spcPts val="0"/>
              </a:spcBef>
              <a:spcAft>
                <a:spcPts val="0"/>
              </a:spcAft>
              <a:buSzPts val="1800"/>
              <a:buChar char="●"/>
            </a:pPr>
            <a:r>
              <a:rPr lang="en"/>
              <a:t>Space is also </a:t>
            </a:r>
            <a:r>
              <a:rPr i="1" lang="en"/>
              <a:t>O(nW)</a:t>
            </a:r>
            <a:endParaRPr/>
          </a:p>
          <a:p>
            <a:pPr indent="-317500" lvl="1" marL="914400" rtl="0" algn="l">
              <a:spcBef>
                <a:spcPts val="0"/>
              </a:spcBef>
              <a:spcAft>
                <a:spcPts val="0"/>
              </a:spcAft>
              <a:buSzPts val="1400"/>
              <a:buChar char="○"/>
            </a:pPr>
            <a:r>
              <a:rPr lang="en"/>
              <a:t>Only storing a single number</a:t>
            </a:r>
            <a:endParaRPr/>
          </a:p>
          <a:p>
            <a:pPr indent="-342900" lvl="0" marL="457200" rtl="0" algn="l">
              <a:spcBef>
                <a:spcPts val="0"/>
              </a:spcBef>
              <a:spcAft>
                <a:spcPts val="0"/>
              </a:spcAft>
              <a:buSzPts val="1800"/>
              <a:buChar char="●"/>
            </a:pPr>
            <a:r>
              <a:rPr lang="en"/>
              <a:t>Polynomial!</a:t>
            </a:r>
            <a:endParaRPr/>
          </a:p>
          <a:p>
            <a:pPr indent="-342900" lvl="0" marL="457200" rtl="0" algn="l">
              <a:spcBef>
                <a:spcPts val="0"/>
              </a:spcBef>
              <a:spcAft>
                <a:spcPts val="0"/>
              </a:spcAft>
              <a:buSzPts val="1800"/>
              <a:buChar char="●"/>
            </a:pPr>
            <a:r>
              <a:rPr lang="en"/>
              <a:t>...</a:t>
            </a:r>
            <a:r>
              <a:rPr lang="en"/>
              <a:t>.except not really</a:t>
            </a:r>
            <a:endParaRPr/>
          </a:p>
          <a:p>
            <a:pPr indent="-342900" lvl="0" marL="457200" rtl="0" algn="l">
              <a:spcBef>
                <a:spcPts val="0"/>
              </a:spcBef>
              <a:spcAft>
                <a:spcPts val="0"/>
              </a:spcAft>
              <a:buSzPts val="1800"/>
              <a:buChar char="●"/>
            </a:pPr>
            <a:r>
              <a:rPr lang="en"/>
              <a:t>Runtime is proportional to </a:t>
            </a:r>
            <a:r>
              <a:rPr i="1" lang="en"/>
              <a:t>W</a:t>
            </a:r>
            <a:r>
              <a:rPr lang="en"/>
              <a:t> which isn’t the size of the input but instead the magnitude of one of the input values.</a:t>
            </a:r>
            <a:endParaRPr/>
          </a:p>
          <a:p>
            <a:pPr indent="-317500" lvl="1" marL="914400" rtl="0" algn="l">
              <a:spcBef>
                <a:spcPts val="0"/>
              </a:spcBef>
              <a:spcAft>
                <a:spcPts val="0"/>
              </a:spcAft>
              <a:buSzPts val="1400"/>
              <a:buChar char="○"/>
            </a:pPr>
            <a:r>
              <a:rPr lang="en"/>
              <a:t>1 and 2</a:t>
            </a:r>
            <a:r>
              <a:rPr baseline="30000" lang="en"/>
              <a:t>63</a:t>
            </a:r>
            <a:r>
              <a:rPr lang="en"/>
              <a:t> can both be stored in the same amount of space</a:t>
            </a:r>
            <a:endParaRPr/>
          </a:p>
          <a:p>
            <a:pPr indent="-342900" lvl="0" marL="457200" rtl="0" algn="l">
              <a:spcBef>
                <a:spcPts val="0"/>
              </a:spcBef>
              <a:spcAft>
                <a:spcPts val="0"/>
              </a:spcAft>
              <a:buSzPts val="1800"/>
              <a:buChar char="●"/>
            </a:pPr>
            <a:r>
              <a:rPr i="1" lang="en"/>
              <a:t>O(nW)</a:t>
            </a:r>
            <a:r>
              <a:rPr lang="en"/>
              <a:t> is considered </a:t>
            </a:r>
            <a:r>
              <a:rPr i="1" lang="en"/>
              <a:t>pseudo-polynomial</a:t>
            </a:r>
            <a:endParaRPr i="1"/>
          </a:p>
          <a:p>
            <a:pPr indent="-317500" lvl="1" marL="914400" rtl="0" algn="l">
              <a:spcBef>
                <a:spcPts val="0"/>
              </a:spcBef>
              <a:spcAft>
                <a:spcPts val="0"/>
              </a:spcAft>
              <a:buSzPts val="1400"/>
              <a:buChar char="○"/>
            </a:pPr>
            <a:r>
              <a:rPr lang="en"/>
              <a:t>Technically, still exponential runtime</a:t>
            </a:r>
            <a:endParaRPr/>
          </a:p>
          <a:p>
            <a:pPr indent="-317500" lvl="1" marL="914400" rtl="0" algn="l">
              <a:spcBef>
                <a:spcPts val="0"/>
              </a:spcBef>
              <a:spcAft>
                <a:spcPts val="0"/>
              </a:spcAft>
              <a:buSzPts val="1400"/>
              <a:buChar char="○"/>
            </a:pPr>
            <a:r>
              <a:rPr lang="en"/>
              <a:t>In practice, generally more useful than “genuine” exponential algorithms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6">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6">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6">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6">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0" name="Shape 1080"/>
        <p:cNvGrpSpPr/>
        <p:nvPr/>
      </p:nvGrpSpPr>
      <p:grpSpPr>
        <a:xfrm>
          <a:off x="0" y="0"/>
          <a:ext cx="0" cy="0"/>
          <a:chOff x="0" y="0"/>
          <a:chExt cx="0" cy="0"/>
        </a:xfrm>
      </p:grpSpPr>
      <p:sp>
        <p:nvSpPr>
          <p:cNvPr id="1081" name="Google Shape;1081;p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Knapsack Problem</a:t>
            </a:r>
            <a:endParaRPr/>
          </a:p>
        </p:txBody>
      </p:sp>
      <p:sp>
        <p:nvSpPr>
          <p:cNvPr id="1082" name="Google Shape;1082;p74"/>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So, can we do better?</a:t>
            </a:r>
            <a:endParaRPr/>
          </a:p>
          <a:p>
            <a:pPr indent="-342900" lvl="0" marL="457200" rtl="0" algn="l">
              <a:spcBef>
                <a:spcPts val="0"/>
              </a:spcBef>
              <a:spcAft>
                <a:spcPts val="0"/>
              </a:spcAft>
              <a:buSzPts val="1800"/>
              <a:buChar char="●"/>
            </a:pPr>
            <a:r>
              <a:rPr lang="en"/>
              <a:t>Nope!</a:t>
            </a:r>
            <a:endParaRPr/>
          </a:p>
          <a:p>
            <a:pPr indent="-317500" lvl="1" marL="914400" rtl="0" algn="l">
              <a:spcBef>
                <a:spcPts val="0"/>
              </a:spcBef>
              <a:spcAft>
                <a:spcPts val="0"/>
              </a:spcAft>
              <a:buSzPts val="1400"/>
              <a:buChar char="○"/>
            </a:pPr>
            <a:r>
              <a:rPr lang="en"/>
              <a:t>Or at least, if you figure out how you’ll win $1 Million</a:t>
            </a:r>
            <a:endParaRPr/>
          </a:p>
          <a:p>
            <a:pPr indent="-317500" lvl="1" marL="914400" rtl="0" algn="l">
              <a:spcBef>
                <a:spcPts val="0"/>
              </a:spcBef>
              <a:spcAft>
                <a:spcPts val="0"/>
              </a:spcAft>
              <a:buSzPts val="1400"/>
              <a:buChar char="○"/>
            </a:pPr>
            <a:r>
              <a:rPr lang="en"/>
              <a:t>...and possibly also be able to break RSA</a:t>
            </a:r>
            <a:endParaRPr/>
          </a:p>
          <a:p>
            <a:pPr indent="-342900" lvl="0" marL="457200" rtl="0" algn="l">
              <a:spcBef>
                <a:spcPts val="0"/>
              </a:spcBef>
              <a:spcAft>
                <a:spcPts val="0"/>
              </a:spcAft>
              <a:buSzPts val="1800"/>
              <a:buChar char="●"/>
            </a:pPr>
            <a:r>
              <a:rPr lang="en"/>
              <a:t>Surprise: the Knapsack Problem is </a:t>
            </a:r>
            <a:r>
              <a:rPr i="1" lang="en"/>
              <a:t>NP-complete</a:t>
            </a:r>
            <a:endParaRPr i="1"/>
          </a:p>
          <a:p>
            <a:pPr indent="-342900" lvl="0" marL="457200" rtl="0" algn="l">
              <a:spcBef>
                <a:spcPts val="0"/>
              </a:spcBef>
              <a:spcAft>
                <a:spcPts val="0"/>
              </a:spcAft>
              <a:buSzPts val="1800"/>
              <a:buChar char="●"/>
            </a:pPr>
            <a:r>
              <a:rPr lang="en"/>
              <a:t>Problems in NP are ones that are hard to solve, but it’s easy to verify the solution</a:t>
            </a:r>
            <a:endParaRPr/>
          </a:p>
          <a:p>
            <a:pPr indent="-342900" lvl="0" marL="457200" rtl="0" algn="l">
              <a:spcBef>
                <a:spcPts val="0"/>
              </a:spcBef>
              <a:spcAft>
                <a:spcPts val="0"/>
              </a:spcAft>
              <a:buSzPts val="1800"/>
              <a:buChar char="●"/>
            </a:pPr>
            <a:r>
              <a:rPr lang="en"/>
              <a:t>NP-complete means that it is “equivalent” to other </a:t>
            </a:r>
            <a:endParaRPr/>
          </a:p>
          <a:p>
            <a:pPr indent="-317500" lvl="1" marL="914400" rtl="0" algn="l">
              <a:spcBef>
                <a:spcPts val="0"/>
              </a:spcBef>
              <a:spcAft>
                <a:spcPts val="0"/>
              </a:spcAft>
              <a:buSzPts val="1400"/>
              <a:buChar char="○"/>
            </a:pPr>
            <a:r>
              <a:rPr lang="en"/>
              <a:t>Graph coloring</a:t>
            </a:r>
            <a:endParaRPr/>
          </a:p>
          <a:p>
            <a:pPr indent="-317500" lvl="1" marL="914400" rtl="0" algn="l">
              <a:spcBef>
                <a:spcPts val="0"/>
              </a:spcBef>
              <a:spcAft>
                <a:spcPts val="0"/>
              </a:spcAft>
              <a:buSzPts val="1400"/>
              <a:buChar char="○"/>
            </a:pPr>
            <a:r>
              <a:rPr lang="en"/>
              <a:t>Traveling salesman</a:t>
            </a:r>
            <a:endParaRPr/>
          </a:p>
          <a:p>
            <a:pPr indent="-317500" lvl="1" marL="914400" rtl="0" algn="l">
              <a:spcBef>
                <a:spcPts val="0"/>
              </a:spcBef>
              <a:spcAft>
                <a:spcPts val="0"/>
              </a:spcAft>
              <a:buSzPts val="1400"/>
              <a:buChar char="○"/>
            </a:pPr>
            <a:r>
              <a:rPr lang="en"/>
              <a:t>3-SAT</a:t>
            </a:r>
            <a:endParaRPr/>
          </a:p>
          <a:p>
            <a:pPr indent="-317500" lvl="1" marL="914400" rtl="0" algn="l">
              <a:spcBef>
                <a:spcPts val="0"/>
              </a:spcBef>
              <a:spcAft>
                <a:spcPts val="0"/>
              </a:spcAft>
              <a:buSzPts val="1400"/>
              <a:buChar char="○"/>
            </a:pPr>
            <a:r>
              <a:rPr lang="en"/>
              <a:t>e</a:t>
            </a:r>
            <a:r>
              <a:rPr lang="en"/>
              <a:t>tc. etc.</a:t>
            </a:r>
            <a:endParaRPr/>
          </a:p>
          <a:p>
            <a:pPr indent="-342900" lvl="0" marL="457200" rtl="0" algn="l">
              <a:spcBef>
                <a:spcPts val="0"/>
              </a:spcBef>
              <a:spcAft>
                <a:spcPts val="0"/>
              </a:spcAft>
              <a:buSzPts val="1800"/>
              <a:buChar char="●"/>
            </a:pPr>
            <a:r>
              <a:rPr lang="en"/>
              <a:t>Just because they aren’t in P doesn’t mean there aren’t sometimes “good enough” algorithms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2">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2">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2">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2">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Maximum subarray problem</a:t>
            </a:r>
            <a:endParaRPr/>
          </a:p>
          <a:p>
            <a:pPr indent="0" lvl="0" marL="0" rtl="0" algn="l">
              <a:spcBef>
                <a:spcPts val="0"/>
              </a:spcBef>
              <a:spcAft>
                <a:spcPts val="0"/>
              </a:spcAft>
              <a:buNone/>
            </a:pPr>
            <a:r>
              <a:t/>
            </a:r>
            <a:endParaRPr/>
          </a:p>
        </p:txBody>
      </p:sp>
      <p:sp>
        <p:nvSpPr>
          <p:cNvPr id="118" name="Google Shape;118;p19"/>
          <p:cNvSpPr txBox="1"/>
          <p:nvPr/>
        </p:nvSpPr>
        <p:spPr>
          <a:xfrm>
            <a:off x="1576050" y="1113100"/>
            <a:ext cx="5991900" cy="6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999999"/>
                </a:solidFill>
              </a:rPr>
              <a:t>[-2, </a:t>
            </a:r>
            <a:r>
              <a:rPr lang="en" sz="3000">
                <a:solidFill>
                  <a:srgbClr val="FF0000"/>
                </a:solidFill>
              </a:rPr>
              <a:t>-5</a:t>
            </a:r>
            <a:r>
              <a:rPr lang="en" sz="3000">
                <a:solidFill>
                  <a:srgbClr val="999999"/>
                </a:solidFill>
              </a:rPr>
              <a:t>, 6, -2, -3, 1, 5, -6]</a:t>
            </a:r>
            <a:endParaRPr sz="3000">
              <a:solidFill>
                <a:srgbClr val="999999"/>
              </a:solidFill>
            </a:endParaRPr>
          </a:p>
        </p:txBody>
      </p:sp>
      <p:graphicFrame>
        <p:nvGraphicFramePr>
          <p:cNvPr id="119" name="Google Shape;119;p19"/>
          <p:cNvGraphicFramePr/>
          <p:nvPr/>
        </p:nvGraphicFramePr>
        <p:xfrm>
          <a:off x="708000" y="2497425"/>
          <a:ext cx="3000000" cy="3000000"/>
        </p:xfrm>
        <a:graphic>
          <a:graphicData uri="http://schemas.openxmlformats.org/drawingml/2006/table">
            <a:tbl>
              <a:tblPr>
                <a:noFill/>
                <a:tableStyleId>{F560232D-23C3-47DF-8A29-70CF11C27709}</a:tableStyleId>
              </a:tblPr>
              <a:tblGrid>
                <a:gridCol w="966000"/>
                <a:gridCol w="966000"/>
                <a:gridCol w="966000"/>
                <a:gridCol w="966000"/>
                <a:gridCol w="966000"/>
                <a:gridCol w="966000"/>
                <a:gridCol w="966000"/>
                <a:gridCol w="966000"/>
              </a:tblGrid>
              <a:tr h="699000">
                <a:tc>
                  <a:txBody>
                    <a:bodyPr>
                      <a:noAutofit/>
                    </a:bodyPr>
                    <a:lstStyle/>
                    <a:p>
                      <a:pPr indent="0" lvl="0" marL="0" rtl="0" algn="ctr">
                        <a:spcBef>
                          <a:spcPts val="0"/>
                        </a:spcBef>
                        <a:spcAft>
                          <a:spcPts val="0"/>
                        </a:spcAft>
                        <a:buNone/>
                      </a:pPr>
                      <a:r>
                        <a:rPr lang="en" sz="2400">
                          <a:solidFill>
                            <a:schemeClr val="lt2"/>
                          </a:solidFill>
                        </a:rPr>
                        <a:t>-2</a:t>
                      </a:r>
                      <a:endParaRPr sz="2400">
                        <a:solidFill>
                          <a:schemeClr val="lt2"/>
                        </a:solidFill>
                      </a:endParaRPr>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20" name="Google Shape;120;p19"/>
          <p:cNvSpPr txBox="1"/>
          <p:nvPr/>
        </p:nvSpPr>
        <p:spPr>
          <a:xfrm>
            <a:off x="104547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121" name="Google Shape;121;p19"/>
          <p:cNvSpPr txBox="1"/>
          <p:nvPr/>
        </p:nvSpPr>
        <p:spPr>
          <a:xfrm>
            <a:off x="199890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122" name="Google Shape;122;p19"/>
          <p:cNvSpPr txBox="1"/>
          <p:nvPr/>
        </p:nvSpPr>
        <p:spPr>
          <a:xfrm>
            <a:off x="295232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123" name="Google Shape;123;p19"/>
          <p:cNvSpPr txBox="1"/>
          <p:nvPr/>
        </p:nvSpPr>
        <p:spPr>
          <a:xfrm>
            <a:off x="390575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124" name="Google Shape;124;p19"/>
          <p:cNvSpPr txBox="1"/>
          <p:nvPr/>
        </p:nvSpPr>
        <p:spPr>
          <a:xfrm>
            <a:off x="485917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125" name="Google Shape;125;p19"/>
          <p:cNvSpPr txBox="1"/>
          <p:nvPr/>
        </p:nvSpPr>
        <p:spPr>
          <a:xfrm>
            <a:off x="581260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126" name="Google Shape;126;p19"/>
          <p:cNvSpPr txBox="1"/>
          <p:nvPr/>
        </p:nvSpPr>
        <p:spPr>
          <a:xfrm>
            <a:off x="676602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6</a:t>
            </a:r>
            <a:endParaRPr sz="1800">
              <a:solidFill>
                <a:schemeClr val="lt2"/>
              </a:solidFill>
            </a:endParaRPr>
          </a:p>
        </p:txBody>
      </p:sp>
      <p:sp>
        <p:nvSpPr>
          <p:cNvPr id="127" name="Google Shape;127;p19"/>
          <p:cNvSpPr txBox="1"/>
          <p:nvPr/>
        </p:nvSpPr>
        <p:spPr>
          <a:xfrm>
            <a:off x="771945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7</a:t>
            </a:r>
            <a:endParaRPr sz="1800">
              <a:solidFill>
                <a:schemeClr val="lt2"/>
              </a:solidFill>
            </a:endParaRPr>
          </a:p>
        </p:txBody>
      </p:sp>
      <p:sp>
        <p:nvSpPr>
          <p:cNvPr id="128" name="Google Shape;128;p19"/>
          <p:cNvSpPr txBox="1"/>
          <p:nvPr/>
        </p:nvSpPr>
        <p:spPr>
          <a:xfrm>
            <a:off x="1576050" y="3940650"/>
            <a:ext cx="5991900" cy="6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lt2"/>
                </a:solidFill>
                <a:latin typeface="Courier New"/>
                <a:ea typeface="Courier New"/>
                <a:cs typeface="Courier New"/>
                <a:sym typeface="Courier New"/>
              </a:rPr>
              <a:t>mem[n] = max(mem[n-1] + a[n], a[n])</a:t>
            </a:r>
            <a:endParaRPr b="1" sz="1800">
              <a:solidFill>
                <a:schemeClr val="lt2"/>
              </a:solidFill>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Maximum subarray problem</a:t>
            </a:r>
            <a:endParaRPr/>
          </a:p>
          <a:p>
            <a:pPr indent="0" lvl="0" marL="0" rtl="0" algn="l">
              <a:spcBef>
                <a:spcPts val="0"/>
              </a:spcBef>
              <a:spcAft>
                <a:spcPts val="0"/>
              </a:spcAft>
              <a:buNone/>
            </a:pPr>
            <a:r>
              <a:t/>
            </a:r>
            <a:endParaRPr/>
          </a:p>
        </p:txBody>
      </p:sp>
      <p:sp>
        <p:nvSpPr>
          <p:cNvPr id="134" name="Google Shape;134;p20"/>
          <p:cNvSpPr txBox="1"/>
          <p:nvPr/>
        </p:nvSpPr>
        <p:spPr>
          <a:xfrm>
            <a:off x="1576050" y="1113100"/>
            <a:ext cx="5991900" cy="6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999999"/>
                </a:solidFill>
              </a:rPr>
              <a:t>[-2, </a:t>
            </a:r>
            <a:r>
              <a:rPr lang="en" sz="3000">
                <a:solidFill>
                  <a:schemeClr val="lt2"/>
                </a:solidFill>
              </a:rPr>
              <a:t>-5</a:t>
            </a:r>
            <a:r>
              <a:rPr lang="en" sz="3000">
                <a:solidFill>
                  <a:srgbClr val="999999"/>
                </a:solidFill>
              </a:rPr>
              <a:t>, 6, -2, -3, 1, 5, -6]</a:t>
            </a:r>
            <a:endParaRPr sz="3000">
              <a:solidFill>
                <a:srgbClr val="999999"/>
              </a:solidFill>
            </a:endParaRPr>
          </a:p>
        </p:txBody>
      </p:sp>
      <p:graphicFrame>
        <p:nvGraphicFramePr>
          <p:cNvPr id="135" name="Google Shape;135;p20"/>
          <p:cNvGraphicFramePr/>
          <p:nvPr/>
        </p:nvGraphicFramePr>
        <p:xfrm>
          <a:off x="708000" y="2497425"/>
          <a:ext cx="3000000" cy="3000000"/>
        </p:xfrm>
        <a:graphic>
          <a:graphicData uri="http://schemas.openxmlformats.org/drawingml/2006/table">
            <a:tbl>
              <a:tblPr>
                <a:noFill/>
                <a:tableStyleId>{F560232D-23C3-47DF-8A29-70CF11C27709}</a:tableStyleId>
              </a:tblPr>
              <a:tblGrid>
                <a:gridCol w="966000"/>
                <a:gridCol w="966000"/>
                <a:gridCol w="966000"/>
                <a:gridCol w="966000"/>
                <a:gridCol w="966000"/>
                <a:gridCol w="966000"/>
                <a:gridCol w="966000"/>
                <a:gridCol w="966000"/>
              </a:tblGrid>
              <a:tr h="699000">
                <a:tc>
                  <a:txBody>
                    <a:bodyPr>
                      <a:noAutofit/>
                    </a:bodyPr>
                    <a:lstStyle/>
                    <a:p>
                      <a:pPr indent="0" lvl="0" marL="0" rtl="0" algn="ctr">
                        <a:spcBef>
                          <a:spcPts val="0"/>
                        </a:spcBef>
                        <a:spcAft>
                          <a:spcPts val="0"/>
                        </a:spcAft>
                        <a:buNone/>
                      </a:pPr>
                      <a:r>
                        <a:rPr lang="en" sz="2400">
                          <a:solidFill>
                            <a:schemeClr val="lt2"/>
                          </a:solidFill>
                        </a:rPr>
                        <a:t>-2</a:t>
                      </a:r>
                      <a:endParaRPr sz="2400">
                        <a:solidFill>
                          <a:schemeClr val="lt2"/>
                        </a:solidFill>
                      </a:endParaRPr>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lang="en" sz="2400">
                          <a:solidFill>
                            <a:schemeClr val="lt2"/>
                          </a:solidFill>
                        </a:rPr>
                        <a:t>-5</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36" name="Google Shape;136;p20"/>
          <p:cNvSpPr txBox="1"/>
          <p:nvPr/>
        </p:nvSpPr>
        <p:spPr>
          <a:xfrm>
            <a:off x="104547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137" name="Google Shape;137;p20"/>
          <p:cNvSpPr txBox="1"/>
          <p:nvPr/>
        </p:nvSpPr>
        <p:spPr>
          <a:xfrm>
            <a:off x="199890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138" name="Google Shape;138;p20"/>
          <p:cNvSpPr txBox="1"/>
          <p:nvPr/>
        </p:nvSpPr>
        <p:spPr>
          <a:xfrm>
            <a:off x="295232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139" name="Google Shape;139;p20"/>
          <p:cNvSpPr txBox="1"/>
          <p:nvPr/>
        </p:nvSpPr>
        <p:spPr>
          <a:xfrm>
            <a:off x="390575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140" name="Google Shape;140;p20"/>
          <p:cNvSpPr txBox="1"/>
          <p:nvPr/>
        </p:nvSpPr>
        <p:spPr>
          <a:xfrm>
            <a:off x="485917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141" name="Google Shape;141;p20"/>
          <p:cNvSpPr txBox="1"/>
          <p:nvPr/>
        </p:nvSpPr>
        <p:spPr>
          <a:xfrm>
            <a:off x="581260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142" name="Google Shape;142;p20"/>
          <p:cNvSpPr txBox="1"/>
          <p:nvPr/>
        </p:nvSpPr>
        <p:spPr>
          <a:xfrm>
            <a:off x="676602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6</a:t>
            </a:r>
            <a:endParaRPr sz="1800">
              <a:solidFill>
                <a:schemeClr val="lt2"/>
              </a:solidFill>
            </a:endParaRPr>
          </a:p>
        </p:txBody>
      </p:sp>
      <p:sp>
        <p:nvSpPr>
          <p:cNvPr id="143" name="Google Shape;143;p20"/>
          <p:cNvSpPr txBox="1"/>
          <p:nvPr/>
        </p:nvSpPr>
        <p:spPr>
          <a:xfrm>
            <a:off x="771945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7</a:t>
            </a:r>
            <a:endParaRPr sz="1800">
              <a:solidFill>
                <a:schemeClr val="lt2"/>
              </a:solidFill>
            </a:endParaRPr>
          </a:p>
        </p:txBody>
      </p:sp>
      <p:sp>
        <p:nvSpPr>
          <p:cNvPr id="144" name="Google Shape;144;p20"/>
          <p:cNvSpPr txBox="1"/>
          <p:nvPr/>
        </p:nvSpPr>
        <p:spPr>
          <a:xfrm>
            <a:off x="1576050" y="3940650"/>
            <a:ext cx="5991900" cy="6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lt2"/>
                </a:solidFill>
                <a:latin typeface="Courier New"/>
                <a:ea typeface="Courier New"/>
                <a:cs typeface="Courier New"/>
                <a:sym typeface="Courier New"/>
              </a:rPr>
              <a:t>mem[n] = max(mem[n-1] + a[n], a[n])</a:t>
            </a:r>
            <a:endParaRPr b="1" sz="1800">
              <a:solidFill>
                <a:schemeClr val="lt2"/>
              </a:solidFill>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DP Example: Maximum subarray problem</a:t>
            </a:r>
            <a:endParaRPr/>
          </a:p>
          <a:p>
            <a:pPr indent="0" lvl="0" marL="0" rtl="0" algn="l">
              <a:spcBef>
                <a:spcPts val="0"/>
              </a:spcBef>
              <a:spcAft>
                <a:spcPts val="0"/>
              </a:spcAft>
              <a:buNone/>
            </a:pPr>
            <a:r>
              <a:t/>
            </a:r>
            <a:endParaRPr/>
          </a:p>
        </p:txBody>
      </p:sp>
      <p:sp>
        <p:nvSpPr>
          <p:cNvPr id="150" name="Google Shape;150;p21"/>
          <p:cNvSpPr txBox="1"/>
          <p:nvPr/>
        </p:nvSpPr>
        <p:spPr>
          <a:xfrm>
            <a:off x="1576050" y="1113100"/>
            <a:ext cx="5991900" cy="6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999999"/>
                </a:solidFill>
              </a:rPr>
              <a:t>[-2, -5, </a:t>
            </a:r>
            <a:r>
              <a:rPr lang="en" sz="3000">
                <a:solidFill>
                  <a:srgbClr val="FF0000"/>
                </a:solidFill>
              </a:rPr>
              <a:t>6</a:t>
            </a:r>
            <a:r>
              <a:rPr lang="en" sz="3000">
                <a:solidFill>
                  <a:srgbClr val="999999"/>
                </a:solidFill>
              </a:rPr>
              <a:t>, -2, -3, 1, 5, -6]</a:t>
            </a:r>
            <a:endParaRPr sz="3000">
              <a:solidFill>
                <a:srgbClr val="999999"/>
              </a:solidFill>
            </a:endParaRPr>
          </a:p>
        </p:txBody>
      </p:sp>
      <p:graphicFrame>
        <p:nvGraphicFramePr>
          <p:cNvPr id="151" name="Google Shape;151;p21"/>
          <p:cNvGraphicFramePr/>
          <p:nvPr/>
        </p:nvGraphicFramePr>
        <p:xfrm>
          <a:off x="708000" y="2497425"/>
          <a:ext cx="3000000" cy="3000000"/>
        </p:xfrm>
        <a:graphic>
          <a:graphicData uri="http://schemas.openxmlformats.org/drawingml/2006/table">
            <a:tbl>
              <a:tblPr>
                <a:noFill/>
                <a:tableStyleId>{F560232D-23C3-47DF-8A29-70CF11C27709}</a:tableStyleId>
              </a:tblPr>
              <a:tblGrid>
                <a:gridCol w="966000"/>
                <a:gridCol w="966000"/>
                <a:gridCol w="966000"/>
                <a:gridCol w="966000"/>
                <a:gridCol w="966000"/>
                <a:gridCol w="966000"/>
                <a:gridCol w="966000"/>
                <a:gridCol w="966000"/>
              </a:tblGrid>
              <a:tr h="699000">
                <a:tc>
                  <a:txBody>
                    <a:bodyPr>
                      <a:noAutofit/>
                    </a:bodyPr>
                    <a:lstStyle/>
                    <a:p>
                      <a:pPr indent="0" lvl="0" marL="0" rtl="0" algn="ctr">
                        <a:spcBef>
                          <a:spcPts val="0"/>
                        </a:spcBef>
                        <a:spcAft>
                          <a:spcPts val="0"/>
                        </a:spcAft>
                        <a:buNone/>
                      </a:pPr>
                      <a:r>
                        <a:rPr lang="en" sz="2400">
                          <a:solidFill>
                            <a:schemeClr val="lt2"/>
                          </a:solidFill>
                        </a:rPr>
                        <a:t>-2</a:t>
                      </a:r>
                      <a:endParaRPr sz="2400">
                        <a:solidFill>
                          <a:schemeClr val="lt2"/>
                        </a:solidFill>
                      </a:endParaRPr>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lang="en" sz="2400">
                          <a:solidFill>
                            <a:schemeClr val="lt2"/>
                          </a:solidFill>
                        </a:rPr>
                        <a:t>-5</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2400">
                        <a:solidFill>
                          <a:schemeClr val="lt2"/>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52" name="Google Shape;152;p21"/>
          <p:cNvSpPr txBox="1"/>
          <p:nvPr/>
        </p:nvSpPr>
        <p:spPr>
          <a:xfrm>
            <a:off x="104547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0</a:t>
            </a:r>
            <a:endParaRPr sz="1800">
              <a:solidFill>
                <a:schemeClr val="lt2"/>
              </a:solidFill>
            </a:endParaRPr>
          </a:p>
        </p:txBody>
      </p:sp>
      <p:sp>
        <p:nvSpPr>
          <p:cNvPr id="153" name="Google Shape;153;p21"/>
          <p:cNvSpPr txBox="1"/>
          <p:nvPr/>
        </p:nvSpPr>
        <p:spPr>
          <a:xfrm>
            <a:off x="199890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1</a:t>
            </a:r>
            <a:endParaRPr sz="1800">
              <a:solidFill>
                <a:schemeClr val="lt2"/>
              </a:solidFill>
            </a:endParaRPr>
          </a:p>
        </p:txBody>
      </p:sp>
      <p:sp>
        <p:nvSpPr>
          <p:cNvPr id="154" name="Google Shape;154;p21"/>
          <p:cNvSpPr txBox="1"/>
          <p:nvPr/>
        </p:nvSpPr>
        <p:spPr>
          <a:xfrm>
            <a:off x="295232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2</a:t>
            </a:r>
            <a:endParaRPr sz="1800">
              <a:solidFill>
                <a:schemeClr val="lt2"/>
              </a:solidFill>
            </a:endParaRPr>
          </a:p>
        </p:txBody>
      </p:sp>
      <p:sp>
        <p:nvSpPr>
          <p:cNvPr id="155" name="Google Shape;155;p21"/>
          <p:cNvSpPr txBox="1"/>
          <p:nvPr/>
        </p:nvSpPr>
        <p:spPr>
          <a:xfrm>
            <a:off x="390575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3</a:t>
            </a:r>
            <a:endParaRPr sz="1800">
              <a:solidFill>
                <a:schemeClr val="lt2"/>
              </a:solidFill>
            </a:endParaRPr>
          </a:p>
        </p:txBody>
      </p:sp>
      <p:sp>
        <p:nvSpPr>
          <p:cNvPr id="156" name="Google Shape;156;p21"/>
          <p:cNvSpPr txBox="1"/>
          <p:nvPr/>
        </p:nvSpPr>
        <p:spPr>
          <a:xfrm>
            <a:off x="485917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4</a:t>
            </a:r>
            <a:endParaRPr sz="1800">
              <a:solidFill>
                <a:schemeClr val="lt2"/>
              </a:solidFill>
            </a:endParaRPr>
          </a:p>
        </p:txBody>
      </p:sp>
      <p:sp>
        <p:nvSpPr>
          <p:cNvPr id="157" name="Google Shape;157;p21"/>
          <p:cNvSpPr txBox="1"/>
          <p:nvPr/>
        </p:nvSpPr>
        <p:spPr>
          <a:xfrm>
            <a:off x="581260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5</a:t>
            </a:r>
            <a:endParaRPr sz="1800">
              <a:solidFill>
                <a:schemeClr val="lt2"/>
              </a:solidFill>
            </a:endParaRPr>
          </a:p>
        </p:txBody>
      </p:sp>
      <p:sp>
        <p:nvSpPr>
          <p:cNvPr id="158" name="Google Shape;158;p21"/>
          <p:cNvSpPr txBox="1"/>
          <p:nvPr/>
        </p:nvSpPr>
        <p:spPr>
          <a:xfrm>
            <a:off x="6766025"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6</a:t>
            </a:r>
            <a:endParaRPr sz="1800">
              <a:solidFill>
                <a:schemeClr val="lt2"/>
              </a:solidFill>
            </a:endParaRPr>
          </a:p>
        </p:txBody>
      </p:sp>
      <p:sp>
        <p:nvSpPr>
          <p:cNvPr id="159" name="Google Shape;159;p21"/>
          <p:cNvSpPr txBox="1"/>
          <p:nvPr/>
        </p:nvSpPr>
        <p:spPr>
          <a:xfrm>
            <a:off x="7719450" y="1947075"/>
            <a:ext cx="3120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7</a:t>
            </a:r>
            <a:endParaRPr sz="1800">
              <a:solidFill>
                <a:schemeClr val="lt2"/>
              </a:solidFill>
            </a:endParaRPr>
          </a:p>
        </p:txBody>
      </p:sp>
      <p:sp>
        <p:nvSpPr>
          <p:cNvPr id="160" name="Google Shape;160;p21"/>
          <p:cNvSpPr txBox="1"/>
          <p:nvPr/>
        </p:nvSpPr>
        <p:spPr>
          <a:xfrm>
            <a:off x="1576050" y="3940650"/>
            <a:ext cx="5991900" cy="69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lt2"/>
                </a:solidFill>
                <a:latin typeface="Courier New"/>
                <a:ea typeface="Courier New"/>
                <a:cs typeface="Courier New"/>
                <a:sym typeface="Courier New"/>
              </a:rPr>
              <a:t>mem[n] = max(mem[n-1] + a[n], a[n])</a:t>
            </a:r>
            <a:endParaRPr b="1" sz="1800">
              <a:solidFill>
                <a:schemeClr val="lt2"/>
              </a:solidFill>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