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4"/>
  </p:notesMasterIdLst>
  <p:sldIdLst>
    <p:sldId id="256" r:id="rId2"/>
    <p:sldId id="258" r:id="rId3"/>
    <p:sldId id="367" r:id="rId4"/>
    <p:sldId id="368" r:id="rId5"/>
    <p:sldId id="369" r:id="rId6"/>
    <p:sldId id="370" r:id="rId7"/>
    <p:sldId id="374" r:id="rId8"/>
    <p:sldId id="375" r:id="rId9"/>
    <p:sldId id="371" r:id="rId10"/>
    <p:sldId id="372" r:id="rId11"/>
    <p:sldId id="373" r:id="rId12"/>
    <p:sldId id="377" r:id="rId13"/>
    <p:sldId id="386" r:id="rId14"/>
    <p:sldId id="376" r:id="rId15"/>
    <p:sldId id="378" r:id="rId16"/>
    <p:sldId id="379" r:id="rId17"/>
    <p:sldId id="380" r:id="rId18"/>
    <p:sldId id="381" r:id="rId19"/>
    <p:sldId id="396" r:id="rId20"/>
    <p:sldId id="382" r:id="rId21"/>
    <p:sldId id="384" r:id="rId22"/>
    <p:sldId id="383" r:id="rId23"/>
    <p:sldId id="385" r:id="rId24"/>
    <p:sldId id="394" r:id="rId25"/>
    <p:sldId id="388" r:id="rId26"/>
    <p:sldId id="387" r:id="rId27"/>
    <p:sldId id="390" r:id="rId28"/>
    <p:sldId id="391" r:id="rId29"/>
    <p:sldId id="389" r:id="rId30"/>
    <p:sldId id="392" r:id="rId31"/>
    <p:sldId id="395" r:id="rId32"/>
    <p:sldId id="3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72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572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3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81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8/30/2018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8/30/2018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8/30/2018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8/30/2018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8/30/2018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8/30/2018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8/30/2018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8/30/2018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8/30/2018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8/30/2018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8/30/2018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nelltech/CS5112-F1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mesh_Sitaraman" TargetMode="External"/><Relationship Id="rId2" Type="http://schemas.openxmlformats.org/officeDocument/2006/relationships/hyperlink" Target="https://en.wikipedia.org/wiki/Bruce_Mag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kamai.com/us/en/multimedia/documents/technical-publication/algorithmic-nuggets-in-content-delivery-technical-publication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mesh_Sitaraman" TargetMode="External"/><Relationship Id="rId2" Type="http://schemas.openxmlformats.org/officeDocument/2006/relationships/hyperlink" Target="https://en.wikipedia.org/wiki/Bruce_Magg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www.akamai.com/us/en/multimedia/documents/technical-publication/algorithmic-nuggets-in-content-delivery-technical-publication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figures from Wikipedia/Google image search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Lecture 3: Hashing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lists as memory arrays</a:t>
            </a:r>
          </a:p>
        </p:txBody>
      </p:sp>
      <p:sp>
        <p:nvSpPr>
          <p:cNvPr id="2123814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We’ll implement linked lists using a memory array</a:t>
            </a:r>
          </a:p>
          <a:p>
            <a:pPr lvl="1"/>
            <a:r>
              <a:rPr lang="en-US" altLang="en-US" dirty="0"/>
              <a:t>This is very close to what the hardware does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 linked list contains “cells”</a:t>
            </a:r>
          </a:p>
          <a:p>
            <a:r>
              <a:rPr lang="en-US" altLang="en-US" dirty="0"/>
              <a:t>A value, and where the next cell is</a:t>
            </a:r>
          </a:p>
          <a:p>
            <a:pPr lvl="1"/>
            <a:r>
              <a:rPr lang="en-US" altLang="en-US" dirty="0"/>
              <a:t>We will represent cells by a pair of adjacent array entries</a:t>
            </a:r>
          </a:p>
        </p:txBody>
      </p:sp>
      <p:grpSp>
        <p:nvGrpSpPr>
          <p:cNvPr id="2123813" name="Group 37"/>
          <p:cNvGrpSpPr>
            <a:grpSpLocks/>
          </p:cNvGrpSpPr>
          <p:nvPr/>
        </p:nvGrpSpPr>
        <p:grpSpPr bwMode="auto">
          <a:xfrm>
            <a:off x="2357565" y="2746060"/>
            <a:ext cx="4881562" cy="904875"/>
            <a:chOff x="1676" y="1666"/>
            <a:chExt cx="3075" cy="570"/>
          </a:xfrm>
        </p:grpSpPr>
        <p:grpSp>
          <p:nvGrpSpPr>
            <p:cNvPr id="2123787" name="Group 11"/>
            <p:cNvGrpSpPr>
              <a:grpSpLocks/>
            </p:cNvGrpSpPr>
            <p:nvPr/>
          </p:nvGrpSpPr>
          <p:grpSpPr bwMode="auto">
            <a:xfrm>
              <a:off x="1676" y="2002"/>
              <a:ext cx="1022" cy="233"/>
              <a:chOff x="1673" y="2002"/>
              <a:chExt cx="1022" cy="233"/>
            </a:xfrm>
          </p:grpSpPr>
          <p:sp>
            <p:nvSpPr>
              <p:cNvPr id="2123781" name="Text Box 5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123782" name="Text Box 6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123783" name="Text Box 7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123796" name="Group 20"/>
            <p:cNvGrpSpPr>
              <a:grpSpLocks/>
            </p:cNvGrpSpPr>
            <p:nvPr/>
          </p:nvGrpSpPr>
          <p:grpSpPr bwMode="auto">
            <a:xfrm>
              <a:off x="1677" y="1666"/>
              <a:ext cx="1022" cy="233"/>
              <a:chOff x="1680" y="1666"/>
              <a:chExt cx="1022" cy="233"/>
            </a:xfrm>
          </p:grpSpPr>
          <p:sp>
            <p:nvSpPr>
              <p:cNvPr id="2123784" name="Text Box 8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123785" name="Text Box 9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2123786" name="Text Box 10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2123797" name="Group 21"/>
            <p:cNvGrpSpPr>
              <a:grpSpLocks/>
            </p:cNvGrpSpPr>
            <p:nvPr/>
          </p:nvGrpSpPr>
          <p:grpSpPr bwMode="auto">
            <a:xfrm>
              <a:off x="2700" y="2003"/>
              <a:ext cx="1022" cy="233"/>
              <a:chOff x="1673" y="2002"/>
              <a:chExt cx="1022" cy="233"/>
            </a:xfrm>
          </p:grpSpPr>
          <p:sp>
            <p:nvSpPr>
              <p:cNvPr id="2123798" name="Text Box 22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123799" name="Text Box 23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123800" name="Text Box 24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123801" name="Group 25"/>
            <p:cNvGrpSpPr>
              <a:grpSpLocks/>
            </p:cNvGrpSpPr>
            <p:nvPr/>
          </p:nvGrpSpPr>
          <p:grpSpPr bwMode="auto">
            <a:xfrm>
              <a:off x="2701" y="1667"/>
              <a:ext cx="1022" cy="233"/>
              <a:chOff x="1680" y="1666"/>
              <a:chExt cx="1022" cy="233"/>
            </a:xfrm>
          </p:grpSpPr>
          <p:sp>
            <p:nvSpPr>
              <p:cNvPr id="2123802" name="Text Box 26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123803" name="Text Box 27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123804" name="Text Box 28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6</a:t>
                </a:r>
              </a:p>
            </p:txBody>
          </p:sp>
        </p:grpSp>
        <p:grpSp>
          <p:nvGrpSpPr>
            <p:cNvPr id="2123805" name="Group 29"/>
            <p:cNvGrpSpPr>
              <a:grpSpLocks/>
            </p:cNvGrpSpPr>
            <p:nvPr/>
          </p:nvGrpSpPr>
          <p:grpSpPr bwMode="auto">
            <a:xfrm>
              <a:off x="3728" y="2003"/>
              <a:ext cx="1022" cy="233"/>
              <a:chOff x="1673" y="2002"/>
              <a:chExt cx="1022" cy="233"/>
            </a:xfrm>
          </p:grpSpPr>
          <p:sp>
            <p:nvSpPr>
              <p:cNvPr id="2123806" name="Text Box 30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123807" name="Text Box 31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  <p:sp>
            <p:nvSpPr>
              <p:cNvPr id="2123808" name="Text Box 32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2123809" name="Group 33"/>
            <p:cNvGrpSpPr>
              <a:grpSpLocks/>
            </p:cNvGrpSpPr>
            <p:nvPr/>
          </p:nvGrpSpPr>
          <p:grpSpPr bwMode="auto">
            <a:xfrm>
              <a:off x="3729" y="1667"/>
              <a:ext cx="1022" cy="233"/>
              <a:chOff x="1680" y="1666"/>
              <a:chExt cx="1022" cy="233"/>
            </a:xfrm>
          </p:grpSpPr>
          <p:sp>
            <p:nvSpPr>
              <p:cNvPr id="2123810" name="Text Box 34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2123811" name="Text Box 35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123812" name="Text Box 36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89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381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129963" name="Freeform 43"/>
          <p:cNvSpPr>
            <a:spLocks/>
          </p:cNvSpPr>
          <p:nvPr/>
        </p:nvSpPr>
        <p:spPr bwMode="auto">
          <a:xfrm>
            <a:off x="4224339" y="4587876"/>
            <a:ext cx="1616075" cy="365125"/>
          </a:xfrm>
          <a:custGeom>
            <a:avLst/>
            <a:gdLst>
              <a:gd name="T0" fmla="*/ 1 w 450"/>
              <a:gd name="T1" fmla="*/ 0 h 221"/>
              <a:gd name="T2" fmla="*/ 0 w 450"/>
              <a:gd name="T3" fmla="*/ 221 h 221"/>
              <a:gd name="T4" fmla="*/ 447 w 450"/>
              <a:gd name="T5" fmla="*/ 221 h 221"/>
              <a:gd name="T6" fmla="*/ 450 w 450"/>
              <a:gd name="T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0" h="221">
                <a:moveTo>
                  <a:pt x="1" y="0"/>
                </a:moveTo>
                <a:lnTo>
                  <a:pt x="0" y="221"/>
                </a:lnTo>
                <a:lnTo>
                  <a:pt x="447" y="221"/>
                </a:lnTo>
                <a:lnTo>
                  <a:pt x="45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29964" name="Freeform 44"/>
          <p:cNvSpPr>
            <a:spLocks/>
          </p:cNvSpPr>
          <p:nvPr/>
        </p:nvSpPr>
        <p:spPr bwMode="auto">
          <a:xfrm flipH="1">
            <a:off x="4724400" y="4587876"/>
            <a:ext cx="1651000" cy="365125"/>
          </a:xfrm>
          <a:custGeom>
            <a:avLst/>
            <a:gdLst>
              <a:gd name="T0" fmla="*/ 1 w 450"/>
              <a:gd name="T1" fmla="*/ 0 h 221"/>
              <a:gd name="T2" fmla="*/ 0 w 450"/>
              <a:gd name="T3" fmla="*/ 221 h 221"/>
              <a:gd name="T4" fmla="*/ 447 w 450"/>
              <a:gd name="T5" fmla="*/ 221 h 221"/>
              <a:gd name="T6" fmla="*/ 450 w 450"/>
              <a:gd name="T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0" h="221">
                <a:moveTo>
                  <a:pt x="1" y="0"/>
                </a:moveTo>
                <a:lnTo>
                  <a:pt x="0" y="221"/>
                </a:lnTo>
                <a:lnTo>
                  <a:pt x="447" y="221"/>
                </a:lnTo>
                <a:lnTo>
                  <a:pt x="45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2129980" name="Group 60"/>
          <p:cNvGrpSpPr>
            <a:grpSpLocks/>
          </p:cNvGrpSpPr>
          <p:nvPr/>
        </p:nvGrpSpPr>
        <p:grpSpPr bwMode="auto">
          <a:xfrm>
            <a:off x="3189288" y="2263779"/>
            <a:ext cx="5649912" cy="369888"/>
            <a:chOff x="1296" y="1942"/>
            <a:chExt cx="3559" cy="233"/>
          </a:xfrm>
        </p:grpSpPr>
        <p:grpSp>
          <p:nvGrpSpPr>
            <p:cNvPr id="2129965" name="Group 45"/>
            <p:cNvGrpSpPr>
              <a:grpSpLocks/>
            </p:cNvGrpSpPr>
            <p:nvPr/>
          </p:nvGrpSpPr>
          <p:grpSpPr bwMode="auto">
            <a:xfrm>
              <a:off x="1296" y="1942"/>
              <a:ext cx="679" cy="233"/>
              <a:chOff x="1676" y="2002"/>
              <a:chExt cx="679" cy="233"/>
            </a:xfrm>
          </p:grpSpPr>
          <p:sp>
            <p:nvSpPr>
              <p:cNvPr id="2129966" name="Text Box 46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129967" name="Text Box 47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129968" name="Line 48"/>
            <p:cNvSpPr>
              <a:spLocks noChangeShapeType="1"/>
            </p:cNvSpPr>
            <p:nvPr/>
          </p:nvSpPr>
          <p:spPr bwMode="auto">
            <a:xfrm>
              <a:off x="1807" y="2058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129969" name="Group 49"/>
            <p:cNvGrpSpPr>
              <a:grpSpLocks/>
            </p:cNvGrpSpPr>
            <p:nvPr/>
          </p:nvGrpSpPr>
          <p:grpSpPr bwMode="auto">
            <a:xfrm>
              <a:off x="2256" y="1942"/>
              <a:ext cx="679" cy="233"/>
              <a:chOff x="1676" y="2002"/>
              <a:chExt cx="679" cy="233"/>
            </a:xfrm>
          </p:grpSpPr>
          <p:sp>
            <p:nvSpPr>
              <p:cNvPr id="2129970" name="Text Box 50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129971" name="Text Box 51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129972" name="Line 52"/>
            <p:cNvSpPr>
              <a:spLocks noChangeShapeType="1"/>
            </p:cNvSpPr>
            <p:nvPr/>
          </p:nvSpPr>
          <p:spPr bwMode="auto">
            <a:xfrm>
              <a:off x="2767" y="2058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129973" name="Group 53"/>
            <p:cNvGrpSpPr>
              <a:grpSpLocks/>
            </p:cNvGrpSpPr>
            <p:nvPr/>
          </p:nvGrpSpPr>
          <p:grpSpPr bwMode="auto">
            <a:xfrm>
              <a:off x="3216" y="1942"/>
              <a:ext cx="679" cy="233"/>
              <a:chOff x="1676" y="2002"/>
              <a:chExt cx="679" cy="233"/>
            </a:xfrm>
          </p:grpSpPr>
          <p:sp>
            <p:nvSpPr>
              <p:cNvPr id="2129974" name="Text Box 54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129975" name="Text Box 55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129976" name="Line 56"/>
            <p:cNvSpPr>
              <a:spLocks noChangeShapeType="1"/>
            </p:cNvSpPr>
            <p:nvPr/>
          </p:nvSpPr>
          <p:spPr bwMode="auto">
            <a:xfrm>
              <a:off x="3727" y="2058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129977" name="Group 57"/>
            <p:cNvGrpSpPr>
              <a:grpSpLocks/>
            </p:cNvGrpSpPr>
            <p:nvPr/>
          </p:nvGrpSpPr>
          <p:grpSpPr bwMode="auto">
            <a:xfrm>
              <a:off x="4176" y="1942"/>
              <a:ext cx="679" cy="233"/>
              <a:chOff x="1676" y="2002"/>
              <a:chExt cx="679" cy="233"/>
            </a:xfrm>
          </p:grpSpPr>
          <p:sp>
            <p:nvSpPr>
              <p:cNvPr id="2129978" name="Text Box 58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2129979" name="Text Box 59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</p:grpSp>
      <p:sp>
        <p:nvSpPr>
          <p:cNvPr id="2129981" name="Freeform 61"/>
          <p:cNvSpPr>
            <a:spLocks/>
          </p:cNvSpPr>
          <p:nvPr/>
        </p:nvSpPr>
        <p:spPr bwMode="auto">
          <a:xfrm>
            <a:off x="5241926" y="4587876"/>
            <a:ext cx="1616075" cy="365125"/>
          </a:xfrm>
          <a:custGeom>
            <a:avLst/>
            <a:gdLst>
              <a:gd name="T0" fmla="*/ 1 w 450"/>
              <a:gd name="T1" fmla="*/ 0 h 221"/>
              <a:gd name="T2" fmla="*/ 0 w 450"/>
              <a:gd name="T3" fmla="*/ 221 h 221"/>
              <a:gd name="T4" fmla="*/ 447 w 450"/>
              <a:gd name="T5" fmla="*/ 221 h 221"/>
              <a:gd name="T6" fmla="*/ 450 w 450"/>
              <a:gd name="T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0" h="221">
                <a:moveTo>
                  <a:pt x="1" y="0"/>
                </a:moveTo>
                <a:lnTo>
                  <a:pt x="0" y="221"/>
                </a:lnTo>
                <a:lnTo>
                  <a:pt x="447" y="221"/>
                </a:lnTo>
                <a:lnTo>
                  <a:pt x="45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2129938" name="Group 18"/>
          <p:cNvGrpSpPr>
            <a:grpSpLocks/>
          </p:cNvGrpSpPr>
          <p:nvPr/>
        </p:nvGrpSpPr>
        <p:grpSpPr bwMode="auto">
          <a:xfrm>
            <a:off x="3398838" y="3625849"/>
            <a:ext cx="4881562" cy="904875"/>
            <a:chOff x="1676" y="1666"/>
            <a:chExt cx="3075" cy="570"/>
          </a:xfrm>
        </p:grpSpPr>
        <p:grpSp>
          <p:nvGrpSpPr>
            <p:cNvPr id="2129939" name="Group 19"/>
            <p:cNvGrpSpPr>
              <a:grpSpLocks/>
            </p:cNvGrpSpPr>
            <p:nvPr/>
          </p:nvGrpSpPr>
          <p:grpSpPr bwMode="auto">
            <a:xfrm>
              <a:off x="1676" y="2002"/>
              <a:ext cx="1022" cy="233"/>
              <a:chOff x="1673" y="2002"/>
              <a:chExt cx="1022" cy="233"/>
            </a:xfrm>
          </p:grpSpPr>
          <p:sp>
            <p:nvSpPr>
              <p:cNvPr id="2129940" name="Text Box 20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129941" name="Text Box 21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129942" name="Text Box 22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</p:grpSp>
        <p:grpSp>
          <p:nvGrpSpPr>
            <p:cNvPr id="2129943" name="Group 23"/>
            <p:cNvGrpSpPr>
              <a:grpSpLocks/>
            </p:cNvGrpSpPr>
            <p:nvPr/>
          </p:nvGrpSpPr>
          <p:grpSpPr bwMode="auto">
            <a:xfrm>
              <a:off x="1677" y="1666"/>
              <a:ext cx="1022" cy="233"/>
              <a:chOff x="1680" y="1666"/>
              <a:chExt cx="1022" cy="233"/>
            </a:xfrm>
          </p:grpSpPr>
          <p:sp>
            <p:nvSpPr>
              <p:cNvPr id="2129944" name="Text Box 24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129945" name="Text Box 25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2129946" name="Text Box 26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2129947" name="Group 27"/>
            <p:cNvGrpSpPr>
              <a:grpSpLocks/>
            </p:cNvGrpSpPr>
            <p:nvPr/>
          </p:nvGrpSpPr>
          <p:grpSpPr bwMode="auto">
            <a:xfrm>
              <a:off x="2700" y="2003"/>
              <a:ext cx="1022" cy="233"/>
              <a:chOff x="1673" y="2002"/>
              <a:chExt cx="1022" cy="233"/>
            </a:xfrm>
          </p:grpSpPr>
          <p:sp>
            <p:nvSpPr>
              <p:cNvPr id="2129948" name="Text Box 28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2129949" name="Text Box 29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129950" name="Text Box 30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</p:grpSp>
        <p:grpSp>
          <p:nvGrpSpPr>
            <p:cNvPr id="2129951" name="Group 31"/>
            <p:cNvGrpSpPr>
              <a:grpSpLocks/>
            </p:cNvGrpSpPr>
            <p:nvPr/>
          </p:nvGrpSpPr>
          <p:grpSpPr bwMode="auto">
            <a:xfrm>
              <a:off x="2701" y="1667"/>
              <a:ext cx="1022" cy="233"/>
              <a:chOff x="1680" y="1666"/>
              <a:chExt cx="1022" cy="233"/>
            </a:xfrm>
          </p:grpSpPr>
          <p:sp>
            <p:nvSpPr>
              <p:cNvPr id="2129952" name="Text Box 32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129953" name="Text Box 33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2129954" name="Text Box 34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6</a:t>
                </a:r>
              </a:p>
            </p:txBody>
          </p:sp>
        </p:grpSp>
        <p:grpSp>
          <p:nvGrpSpPr>
            <p:cNvPr id="2129955" name="Group 35"/>
            <p:cNvGrpSpPr>
              <a:grpSpLocks/>
            </p:cNvGrpSpPr>
            <p:nvPr/>
          </p:nvGrpSpPr>
          <p:grpSpPr bwMode="auto">
            <a:xfrm>
              <a:off x="3728" y="2003"/>
              <a:ext cx="1022" cy="233"/>
              <a:chOff x="1673" y="2002"/>
              <a:chExt cx="1022" cy="233"/>
            </a:xfrm>
          </p:grpSpPr>
          <p:sp>
            <p:nvSpPr>
              <p:cNvPr id="2129956" name="Text Box 36"/>
              <p:cNvSpPr txBox="1">
                <a:spLocks noChangeArrowheads="1"/>
              </p:cNvSpPr>
              <p:nvPr/>
            </p:nvSpPr>
            <p:spPr bwMode="auto">
              <a:xfrm>
                <a:off x="1673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2129957" name="Text Box 37"/>
              <p:cNvSpPr txBox="1">
                <a:spLocks noChangeArrowheads="1"/>
              </p:cNvSpPr>
              <p:nvPr/>
            </p:nvSpPr>
            <p:spPr bwMode="auto">
              <a:xfrm>
                <a:off x="201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FF0000"/>
                    </a:solidFill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2129958" name="Text Box 38"/>
              <p:cNvSpPr txBox="1">
                <a:spLocks noChangeArrowheads="1"/>
              </p:cNvSpPr>
              <p:nvPr/>
            </p:nvSpPr>
            <p:spPr bwMode="auto">
              <a:xfrm>
                <a:off x="235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0</a:t>
                </a:r>
              </a:p>
            </p:txBody>
          </p:sp>
        </p:grpSp>
        <p:grpSp>
          <p:nvGrpSpPr>
            <p:cNvPr id="2129959" name="Group 39"/>
            <p:cNvGrpSpPr>
              <a:grpSpLocks/>
            </p:cNvGrpSpPr>
            <p:nvPr/>
          </p:nvGrpSpPr>
          <p:grpSpPr bwMode="auto">
            <a:xfrm>
              <a:off x="3729" y="1667"/>
              <a:ext cx="1022" cy="233"/>
              <a:chOff x="1680" y="1666"/>
              <a:chExt cx="1022" cy="233"/>
            </a:xfrm>
          </p:grpSpPr>
          <p:sp>
            <p:nvSpPr>
              <p:cNvPr id="2129960" name="Text Box 40"/>
              <p:cNvSpPr txBox="1">
                <a:spLocks noChangeArrowheads="1"/>
              </p:cNvSpPr>
              <p:nvPr/>
            </p:nvSpPr>
            <p:spPr bwMode="auto">
              <a:xfrm>
                <a:off x="1680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2129961" name="Text Box 41"/>
              <p:cNvSpPr txBox="1">
                <a:spLocks noChangeArrowheads="1"/>
              </p:cNvSpPr>
              <p:nvPr/>
            </p:nvSpPr>
            <p:spPr bwMode="auto">
              <a:xfrm>
                <a:off x="2023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129962" name="Text Box 42"/>
              <p:cNvSpPr txBox="1">
                <a:spLocks noChangeArrowheads="1"/>
              </p:cNvSpPr>
              <p:nvPr/>
            </p:nvSpPr>
            <p:spPr bwMode="auto">
              <a:xfrm>
                <a:off x="2366" y="1666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latin typeface="Verdana" panose="020B0604030504040204" pitchFamily="34" charset="0"/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435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and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Locality is important for computation due to physics</a:t>
            </a:r>
          </a:p>
          <a:p>
            <a:pPr lvl="1"/>
            <a:r>
              <a:rPr lang="en-US" dirty="0"/>
              <a:t>The amount of information you can pack into a given area</a:t>
            </a:r>
          </a:p>
          <a:p>
            <a:r>
              <a:rPr lang="en-US" dirty="0"/>
              <a:t>The hardware is faster when your memory references are local in terms of time and space</a:t>
            </a:r>
          </a:p>
          <a:p>
            <a:r>
              <a:rPr lang="en-US" dirty="0"/>
              <a:t>Time locality: access the same data repeatedly, then move on</a:t>
            </a:r>
          </a:p>
          <a:p>
            <a:r>
              <a:rPr lang="en-US" dirty="0"/>
              <a:t>Space locality: access nearby data (in memory)</a:t>
            </a:r>
          </a:p>
        </p:txBody>
      </p:sp>
    </p:spTree>
    <p:extLst>
      <p:ext uri="{BB962C8B-B14F-4D97-AF65-F5344CB8AC3E}">
        <p14:creationId xmlns:p14="http://schemas.microsoft.com/office/powerpoint/2010/main" val="153302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hierarchy in a modern CPU</a:t>
            </a:r>
          </a:p>
        </p:txBody>
      </p:sp>
      <p:pic>
        <p:nvPicPr>
          <p:cNvPr id="9218" name="Picture 2" descr="Image result for intel memory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664" y="1770221"/>
            <a:ext cx="6638671" cy="497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37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associative array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652990"/>
                  </p:ext>
                </p:extLst>
              </p:nvPr>
            </p:nvGraphicFramePr>
            <p:xfrm>
              <a:off x="609600" y="2103121"/>
              <a:ext cx="11183235" cy="25511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27745">
                      <a:extLst>
                        <a:ext uri="{9D8B030D-6E8A-4147-A177-3AD203B41FA5}">
                          <a16:colId xmlns:a16="http://schemas.microsoft.com/office/drawing/2014/main" val="2681716439"/>
                        </a:ext>
                      </a:extLst>
                    </a:gridCol>
                    <a:gridCol w="3727745">
                      <a:extLst>
                        <a:ext uri="{9D8B030D-6E8A-4147-A177-3AD203B41FA5}">
                          <a16:colId xmlns:a16="http://schemas.microsoft.com/office/drawing/2014/main" val="4108274051"/>
                        </a:ext>
                      </a:extLst>
                    </a:gridCol>
                    <a:gridCol w="3727745">
                      <a:extLst>
                        <a:ext uri="{9D8B030D-6E8A-4147-A177-3AD203B41FA5}">
                          <a16:colId xmlns:a16="http://schemas.microsoft.com/office/drawing/2014/main" val="3789035555"/>
                        </a:ext>
                      </a:extLst>
                    </a:gridCol>
                  </a:tblGrid>
                  <a:tr h="510235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DATA STRUCTURE</a:t>
                          </a:r>
                        </a:p>
                      </a:txBody>
                      <a:tcPr marL="125812" marR="125812" marT="62905" marB="629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INSERT</a:t>
                          </a:r>
                        </a:p>
                      </a:txBody>
                      <a:tcPr marL="125812" marR="125812" marT="62905" marB="629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LOOKUP</a:t>
                          </a:r>
                        </a:p>
                      </a:txBody>
                      <a:tcPr marL="125812" marR="125812" marT="62905" marB="62905"/>
                    </a:tc>
                    <a:extLst>
                      <a:ext uri="{0D108BD9-81ED-4DB2-BD59-A6C34878D82A}">
                        <a16:rowId xmlns:a16="http://schemas.microsoft.com/office/drawing/2014/main" val="2719881982"/>
                      </a:ext>
                    </a:extLst>
                  </a:tr>
                  <a:tr h="510235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Linked list</a:t>
                          </a:r>
                        </a:p>
                      </a:txBody>
                      <a:tcPr marL="125812" marR="125812" marT="62905" marB="6290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marL="125812" marR="125812" marT="62905" marB="6290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marL="125812" marR="125812" marT="62905" marB="62905"/>
                    </a:tc>
                    <a:extLst>
                      <a:ext uri="{0D108BD9-81ED-4DB2-BD59-A6C34878D82A}">
                        <a16:rowId xmlns:a16="http://schemas.microsoft.com/office/drawing/2014/main" val="286009602"/>
                      </a:ext>
                    </a:extLst>
                  </a:tr>
                  <a:tr h="510235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Binary search tree (BST)</a:t>
                          </a:r>
                        </a:p>
                      </a:txBody>
                      <a:tcPr marL="125812" marR="125812" marT="62905" marB="6290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marL="125812" marR="125812" marT="62905" marB="6290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marL="125812" marR="125812" marT="62905" marB="62905"/>
                    </a:tc>
                    <a:extLst>
                      <a:ext uri="{0D108BD9-81ED-4DB2-BD59-A6C34878D82A}">
                        <a16:rowId xmlns:a16="http://schemas.microsoft.com/office/drawing/2014/main" val="2285979080"/>
                      </a:ext>
                    </a:extLst>
                  </a:tr>
                  <a:tr h="510235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Balanced BST</a:t>
                          </a:r>
                        </a:p>
                      </a:txBody>
                      <a:tcPr marL="125812" marR="125812" marT="62905" marB="6290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marL="125812" marR="125812" marT="62905" marB="6290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marL="125812" marR="125812" marT="62905" marB="62905"/>
                    </a:tc>
                    <a:extLst>
                      <a:ext uri="{0D108BD9-81ED-4DB2-BD59-A6C34878D82A}">
                        <a16:rowId xmlns:a16="http://schemas.microsoft.com/office/drawing/2014/main" val="3795018494"/>
                      </a:ext>
                    </a:extLst>
                  </a:tr>
                  <a:tr h="510235">
                    <a:tc>
                      <a:txBody>
                        <a:bodyPr/>
                        <a:lstStyle/>
                        <a:p>
                          <a:r>
                            <a:rPr lang="en-US" sz="2500" dirty="0"/>
                            <a:t>Hash</a:t>
                          </a:r>
                          <a:r>
                            <a:rPr lang="en-US" sz="2500" baseline="0" dirty="0"/>
                            <a:t> table</a:t>
                          </a:r>
                          <a:endParaRPr lang="en-US" sz="2500" dirty="0"/>
                        </a:p>
                      </a:txBody>
                      <a:tcPr marL="125812" marR="125812" marT="62905" marB="6290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marL="125812" marR="125812" marT="62905" marB="6290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5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marL="125812" marR="125812" marT="62905" marB="62905"/>
                    </a:tc>
                    <a:extLst>
                      <a:ext uri="{0D108BD9-81ED-4DB2-BD59-A6C34878D82A}">
                        <a16:rowId xmlns:a16="http://schemas.microsoft.com/office/drawing/2014/main" val="16582329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652990"/>
                  </p:ext>
                </p:extLst>
              </p:nvPr>
            </p:nvGraphicFramePr>
            <p:xfrm>
              <a:off x="609600" y="2103121"/>
              <a:ext cx="11183235" cy="25511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27745">
                      <a:extLst>
                        <a:ext uri="{9D8B030D-6E8A-4147-A177-3AD203B41FA5}">
                          <a16:colId xmlns:a16="http://schemas.microsoft.com/office/drawing/2014/main" val="2681716439"/>
                        </a:ext>
                      </a:extLst>
                    </a:gridCol>
                    <a:gridCol w="3727745">
                      <a:extLst>
                        <a:ext uri="{9D8B030D-6E8A-4147-A177-3AD203B41FA5}">
                          <a16:colId xmlns:a16="http://schemas.microsoft.com/office/drawing/2014/main" val="4108274051"/>
                        </a:ext>
                      </a:extLst>
                    </a:gridCol>
                    <a:gridCol w="3727745">
                      <a:extLst>
                        <a:ext uri="{9D8B030D-6E8A-4147-A177-3AD203B41FA5}">
                          <a16:colId xmlns:a16="http://schemas.microsoft.com/office/drawing/2014/main" val="3789035555"/>
                        </a:ext>
                      </a:extLst>
                    </a:gridCol>
                  </a:tblGrid>
                  <a:tr h="510235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DATA STRUCTURE</a:t>
                          </a:r>
                          <a:endParaRPr lang="en-US" sz="2500" dirty="0"/>
                        </a:p>
                      </a:txBody>
                      <a:tcPr marL="125812" marR="125812" marT="62905" marB="629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 smtClean="0"/>
                            <a:t>INSERT</a:t>
                          </a:r>
                          <a:endParaRPr lang="en-US" sz="2500" dirty="0"/>
                        </a:p>
                      </a:txBody>
                      <a:tcPr marL="125812" marR="125812" marT="62905" marB="629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 smtClean="0"/>
                            <a:t>LOOKUP</a:t>
                          </a:r>
                          <a:endParaRPr lang="en-US" sz="2500" dirty="0"/>
                        </a:p>
                      </a:txBody>
                      <a:tcPr marL="125812" marR="125812" marT="62905" marB="62905"/>
                    </a:tc>
                    <a:extLst>
                      <a:ext uri="{0D108BD9-81ED-4DB2-BD59-A6C34878D82A}">
                        <a16:rowId xmlns:a16="http://schemas.microsoft.com/office/drawing/2014/main" val="2719881982"/>
                      </a:ext>
                    </a:extLst>
                  </a:tr>
                  <a:tr h="510235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Linked list</a:t>
                          </a:r>
                          <a:endParaRPr lang="en-US" sz="2500" dirty="0"/>
                        </a:p>
                      </a:txBody>
                      <a:tcPr marL="125812" marR="125812" marT="62905" marB="6290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812" marR="125812" marT="62905" marB="62905">
                        <a:blipFill>
                          <a:blip r:embed="rId2"/>
                          <a:stretch>
                            <a:fillRect l="-100491" t="-105952" r="-100818" b="-3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812" marR="125812" marT="62905" marB="62905">
                        <a:blipFill>
                          <a:blip r:embed="rId2"/>
                          <a:stretch>
                            <a:fillRect l="-200163" t="-105952" r="-654" b="-3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009602"/>
                      </a:ext>
                    </a:extLst>
                  </a:tr>
                  <a:tr h="510235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Binary search tree (BST)</a:t>
                          </a:r>
                          <a:endParaRPr lang="en-US" sz="2500" dirty="0"/>
                        </a:p>
                      </a:txBody>
                      <a:tcPr marL="125812" marR="125812" marT="62905" marB="6290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812" marR="125812" marT="62905" marB="62905">
                        <a:blipFill>
                          <a:blip r:embed="rId2"/>
                          <a:stretch>
                            <a:fillRect l="-100491" t="-208434" r="-100818" b="-2277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812" marR="125812" marT="62905" marB="62905">
                        <a:blipFill>
                          <a:blip r:embed="rId2"/>
                          <a:stretch>
                            <a:fillRect l="-200163" t="-208434" r="-654" b="-2277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5979080"/>
                      </a:ext>
                    </a:extLst>
                  </a:tr>
                  <a:tr h="510235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Balanced BST</a:t>
                          </a:r>
                          <a:endParaRPr lang="en-US" sz="2500" dirty="0"/>
                        </a:p>
                      </a:txBody>
                      <a:tcPr marL="125812" marR="125812" marT="62905" marB="6290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812" marR="125812" marT="62905" marB="62905">
                        <a:blipFill>
                          <a:blip r:embed="rId2"/>
                          <a:stretch>
                            <a:fillRect l="-100491" t="-304762" r="-10081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812" marR="125812" marT="62905" marB="62905">
                        <a:blipFill>
                          <a:blip r:embed="rId2"/>
                          <a:stretch>
                            <a:fillRect l="-200163" t="-304762" r="-654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5018494"/>
                      </a:ext>
                    </a:extLst>
                  </a:tr>
                  <a:tr h="510235">
                    <a:tc>
                      <a:txBody>
                        <a:bodyPr/>
                        <a:lstStyle/>
                        <a:p>
                          <a:r>
                            <a:rPr lang="en-US" sz="2500" dirty="0" smtClean="0"/>
                            <a:t>Hash</a:t>
                          </a:r>
                          <a:r>
                            <a:rPr lang="en-US" sz="2500" baseline="0" dirty="0" smtClean="0"/>
                            <a:t> table</a:t>
                          </a:r>
                          <a:endParaRPr lang="en-US" sz="2500" dirty="0"/>
                        </a:p>
                      </a:txBody>
                      <a:tcPr marL="125812" marR="125812" marT="62905" marB="6290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812" marR="125812" marT="62905" marB="62905">
                        <a:blipFill>
                          <a:blip r:embed="rId2"/>
                          <a:stretch>
                            <a:fillRect l="-100491" t="-404762" r="-10081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5812" marR="125812" marT="62905" marB="62905">
                        <a:blipFill>
                          <a:blip r:embed="rId2"/>
                          <a:stretch>
                            <a:fillRect l="-200163" t="-404762" r="-654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2329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2173285" y="5339779"/>
            <a:ext cx="8055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So, why use anything other than a hash table?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16F0B-EC3E-4A19-B752-EBFD05F6BC89}"/>
              </a:ext>
            </a:extLst>
          </p:cNvPr>
          <p:cNvSpPr/>
          <p:nvPr/>
        </p:nvSpPr>
        <p:spPr>
          <a:xfrm>
            <a:off x="609599" y="4138366"/>
            <a:ext cx="11183236" cy="9238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8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 one diagram</a:t>
            </a:r>
          </a:p>
        </p:txBody>
      </p:sp>
      <p:pic>
        <p:nvPicPr>
          <p:cNvPr id="1026" name="Picture 2" descr="Image result for hash tabl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52" y="2243950"/>
            <a:ext cx="10406549" cy="287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440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hash function?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nobody writes their own hash function</a:t>
            </a:r>
          </a:p>
          <a:p>
            <a:pPr lvl="1"/>
            <a:r>
              <a:rPr lang="en-US" dirty="0"/>
              <a:t>Like a random number generator, very easy to get this wrong!</a:t>
            </a:r>
          </a:p>
          <a:p>
            <a:r>
              <a:rPr lang="en-US" dirty="0"/>
              <a:t>Deterministic</a:t>
            </a:r>
          </a:p>
          <a:p>
            <a:r>
              <a:rPr lang="en-US" dirty="0"/>
              <a:t>Uniform </a:t>
            </a:r>
          </a:p>
          <a:p>
            <a:pPr lvl="1"/>
            <a:r>
              <a:rPr lang="en-US" dirty="0"/>
              <a:t>With respect to your input!</a:t>
            </a:r>
          </a:p>
          <a:p>
            <a:pPr lvl="1"/>
            <a:r>
              <a:rPr lang="en-US" dirty="0"/>
              <a:t>Technical term for this is entropy</a:t>
            </a:r>
          </a:p>
          <a:p>
            <a:r>
              <a:rPr lang="en-US" dirty="0"/>
              <a:t>(Sometimes) invariant to certain changes</a:t>
            </a:r>
          </a:p>
          <a:p>
            <a:pPr lvl="1"/>
            <a:r>
              <a:rPr lang="en-US" dirty="0"/>
              <a:t>Example: punctuation, capitalization, spaces</a:t>
            </a:r>
          </a:p>
        </p:txBody>
      </p:sp>
    </p:spTree>
    <p:extLst>
      <p:ext uri="{BB962C8B-B14F-4D97-AF65-F5344CB8AC3E}">
        <p14:creationId xmlns:p14="http://schemas.microsoft.com/office/powerpoint/2010/main" val="3577520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good and bad hash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build a hash table for CS5112 students</a:t>
            </a:r>
          </a:p>
          <a:p>
            <a:r>
              <a:rPr lang="en-US" dirty="0"/>
              <a:t>Is area code a good hash function? </a:t>
            </a:r>
          </a:p>
          <a:p>
            <a:r>
              <a:rPr lang="en-US" dirty="0"/>
              <a:t>How about zip code?</a:t>
            </a:r>
          </a:p>
          <a:p>
            <a:r>
              <a:rPr lang="en-US" dirty="0"/>
              <a:t>Social security numbers?</a:t>
            </a:r>
          </a:p>
          <a:p>
            <a:pPr lvl="1"/>
            <a:r>
              <a:rPr lang="en-US" dirty="0"/>
              <a:t>https://www.ssa.gov/history/ssn/geocard.html</a:t>
            </a:r>
          </a:p>
          <a:p>
            <a:r>
              <a:rPr lang="en-US" dirty="0"/>
              <a:t>What is the best and worst hash function you can think of?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65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11067288" cy="4525963"/>
              </a:xfrm>
            </p:spPr>
            <p:txBody>
              <a:bodyPr/>
              <a:lstStyle/>
              <a:p>
                <a:r>
                  <a:rPr lang="en-US" dirty="0"/>
                  <a:t>Sample application: bragging that you’ve solved HW1</a:t>
                </a:r>
              </a:p>
              <a:p>
                <a:pPr lvl="1"/>
                <a:r>
                  <a:rPr lang="en-US" dirty="0"/>
                  <a:t>How to show this without sharing your solution?</a:t>
                </a:r>
              </a:p>
              <a:p>
                <a:r>
                  <a:rPr lang="en-US" dirty="0"/>
                  <a:t>Given the output, </a:t>
                </a:r>
                <a:r>
                  <a:rPr lang="en-US" b="1" dirty="0"/>
                  <a:t>hard</a:t>
                </a:r>
                <a:r>
                  <a:rPr lang="en-US" dirty="0"/>
                  <a:t> to compute an input with that output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hard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Sometimes called a 1-way function</a:t>
                </a:r>
              </a:p>
              <a:p>
                <a:r>
                  <a:rPr lang="en-US" dirty="0"/>
                  <a:t>Given the input, hard to find a matching input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hard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Hard to find two inputs with same 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11067288" cy="4525963"/>
              </a:xfrm>
              <a:blipFill>
                <a:blip r:embed="rId2"/>
                <a:stretch>
                  <a:fillRect l="-1267" t="-1752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07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15A4-F84D-4904-A168-6D178FC2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“hard to find”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D81F5-1747-447A-BD41-B4F00839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topic, center of computational complexity</a:t>
            </a:r>
          </a:p>
          <a:p>
            <a:r>
              <a:rPr lang="en-US" dirty="0"/>
              <a:t>Loosely speaking, we can’t absolutely prove this</a:t>
            </a:r>
          </a:p>
          <a:p>
            <a:r>
              <a:rPr lang="en-US" dirty="0"/>
              <a:t>But we can show that if we could solve one problem, we could solve another problem that is widely believed to be hard</a:t>
            </a:r>
          </a:p>
          <a:p>
            <a:pPr lvl="1"/>
            <a:r>
              <a:rPr lang="en-US" dirty="0"/>
              <a:t>Because lots of people have tried to solve it and failed!</a:t>
            </a:r>
          </a:p>
          <a:p>
            <a:r>
              <a:rPr lang="en-US" dirty="0"/>
              <a:t>This proves that one problem is at least as hard as another</a:t>
            </a:r>
          </a:p>
          <a:p>
            <a:pPr lvl="1"/>
            <a:r>
              <a:rPr lang="en-US" dirty="0"/>
              <a:t>“Problem reduction”</a:t>
            </a:r>
          </a:p>
        </p:txBody>
      </p:sp>
    </p:spTree>
    <p:extLst>
      <p:ext uri="{BB962C8B-B14F-4D97-AF65-F5344CB8AC3E}">
        <p14:creationId xmlns:p14="http://schemas.microsoft.com/office/powerpoint/2010/main" val="197076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site is: </a:t>
            </a:r>
            <a:r>
              <a:rPr lang="en-US" dirty="0">
                <a:hlinkClick r:id="rId2"/>
              </a:rPr>
              <a:t>https://github.com/cornelltech/CS5112-F18</a:t>
            </a:r>
            <a:endParaRPr lang="en-US" dirty="0"/>
          </a:p>
          <a:p>
            <a:pPr lvl="1"/>
            <a:r>
              <a:rPr lang="en-US" dirty="0"/>
              <a:t>As usual, this is pretty much all you need to know</a:t>
            </a:r>
          </a:p>
          <a:p>
            <a:r>
              <a:rPr lang="en-US" dirty="0"/>
              <a:t>Quiz 1 out today, due Friday 11:59PM</a:t>
            </a:r>
          </a:p>
          <a:p>
            <a:pPr lvl="1"/>
            <a:r>
              <a:rPr lang="en-US" dirty="0"/>
              <a:t>Very high tech!</a:t>
            </a:r>
          </a:p>
          <a:p>
            <a:pPr lvl="1"/>
            <a:r>
              <a:rPr lang="en-US" dirty="0"/>
              <a:t>Coverage through Greg’s lecture on Tuesday</a:t>
            </a:r>
          </a:p>
          <a:p>
            <a:r>
              <a:rPr lang="en-US" dirty="0"/>
              <a:t>TA’s and consultants coming shortly</a:t>
            </a:r>
          </a:p>
          <a:p>
            <a:r>
              <a:rPr lang="en-US" dirty="0"/>
              <a:t>We have a slack channel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common than you think!</a:t>
            </a:r>
          </a:p>
          <a:p>
            <a:pPr lvl="1"/>
            <a:r>
              <a:rPr lang="en-US" dirty="0"/>
              <a:t>Birthday paradox</a:t>
            </a:r>
          </a:p>
          <a:p>
            <a:pPr lvl="1"/>
            <a:r>
              <a:rPr lang="en-US" dirty="0"/>
              <a:t>Example: 1M buckets and 2,450 keys uniformly distributed</a:t>
            </a:r>
          </a:p>
          <a:p>
            <a:pPr lvl="1"/>
            <a:r>
              <a:rPr lang="en-US" dirty="0"/>
              <a:t>95% chance of a collision</a:t>
            </a:r>
          </a:p>
          <a:p>
            <a:r>
              <a:rPr lang="en-US" dirty="0"/>
              <a:t>Easiest solution is chaining</a:t>
            </a:r>
          </a:p>
          <a:p>
            <a:pPr lvl="1"/>
            <a:r>
              <a:rPr lang="en-US" dirty="0"/>
              <a:t>E.g. with linked lists</a:t>
            </a:r>
          </a:p>
        </p:txBody>
      </p:sp>
      <p:pic>
        <p:nvPicPr>
          <p:cNvPr id="8194" name="Picture 2" descr="https://upload.wikimedia.org/wikipedia/commons/thumb/d/d0/Hash_table_5_0_1_1_1_1_1_LL.svg/450px-Hash_table_5_0_1_1_1_1_1_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744" y="3050846"/>
            <a:ext cx="5100193" cy="351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68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for the fun part…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cool stuff can we do with hashing?</a:t>
            </a:r>
          </a:p>
        </p:txBody>
      </p:sp>
    </p:spTree>
    <p:extLst>
      <p:ext uri="{BB962C8B-B14F-4D97-AF65-F5344CB8AC3E}">
        <p14:creationId xmlns:p14="http://schemas.microsoft.com/office/powerpoint/2010/main" val="304548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string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one string (“pattern”) in another</a:t>
                </a:r>
              </a:p>
              <a:p>
                <a:pPr lvl="1"/>
                <a:r>
                  <a:rPr lang="en-US" dirty="0"/>
                  <a:t>Naively we repeatedly shift the pattern</a:t>
                </a:r>
              </a:p>
              <a:p>
                <a:pPr lvl="1"/>
                <a:r>
                  <a:rPr lang="en-US" dirty="0"/>
                  <a:t>Example: To find “</a:t>
                </a:r>
                <a:r>
                  <a:rPr lang="en-US" dirty="0" err="1"/>
                  <a:t>greg</a:t>
                </a:r>
                <a:r>
                  <a:rPr lang="en-US" dirty="0"/>
                  <a:t>” in “</a:t>
                </a:r>
                <a:r>
                  <a:rPr lang="en-US" dirty="0" err="1"/>
                  <a:t>richardandgreg</a:t>
                </a:r>
                <a:r>
                  <a:rPr lang="en-US" dirty="0"/>
                  <a:t>” we compare </a:t>
                </a:r>
                <a:r>
                  <a:rPr lang="en-US" dirty="0" err="1"/>
                  <a:t>greg</a:t>
                </a:r>
                <a:r>
                  <a:rPr lang="en-US" dirty="0"/>
                  <a:t> against “rich”, “</a:t>
                </a:r>
                <a:r>
                  <a:rPr lang="en-US" dirty="0" err="1"/>
                  <a:t>icha</a:t>
                </a:r>
                <a:r>
                  <a:rPr lang="en-US" dirty="0"/>
                  <a:t>”, “char”, etc. (‘shingles’ at the word level)</a:t>
                </a:r>
              </a:p>
              <a:p>
                <a:r>
                  <a:rPr lang="en-US" dirty="0"/>
                  <a:t>Instead let’s use a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first compare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</a:t>
                </a:r>
                <a:r>
                  <a:rPr lang="en-US" dirty="0" err="1"/>
                  <a:t>greg</a:t>
                </a:r>
                <a:r>
                  <a:rPr lang="en-US" dirty="0"/>
                  <a:t>”)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(“rich”),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(“</a:t>
                </a:r>
                <a:r>
                  <a:rPr lang="en-US" dirty="0" err="1"/>
                  <a:t>icha</a:t>
                </a:r>
                <a:r>
                  <a:rPr lang="en-US" dirty="0"/>
                  <a:t>”), etc.</a:t>
                </a:r>
              </a:p>
              <a:p>
                <a:r>
                  <a:rPr lang="en-US" dirty="0"/>
                  <a:t>Only if the hash values are equal do we look at the string</a:t>
                </a:r>
              </a:p>
              <a:p>
                <a:pPr lvl="1"/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(but not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/>
                  <a:t> of course!)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246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make this computationally efficient we need a special kind of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 we go through “</a:t>
                </a:r>
                <a:r>
                  <a:rPr lang="en-US" dirty="0" err="1"/>
                  <a:t>richardandgreg</a:t>
                </a:r>
                <a:r>
                  <a:rPr lang="en-US" dirty="0"/>
                  <a:t>” looking for “</a:t>
                </a:r>
                <a:r>
                  <a:rPr lang="en-US" dirty="0" err="1"/>
                  <a:t>greg</a:t>
                </a:r>
                <a:r>
                  <a:rPr lang="en-US" dirty="0"/>
                  <a:t>” we will be 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on consecutive strings of the same length</a:t>
                </a:r>
              </a:p>
              <a:p>
                <a:r>
                  <a:rPr lang="en-US" dirty="0"/>
                  <a:t>There are clever ways to do this, but to get the flavor of them here is a naïve way that mostly works</a:t>
                </a:r>
              </a:p>
              <a:p>
                <a:pPr lvl="1"/>
                <a:r>
                  <a:rPr lang="en-US" dirty="0"/>
                  <a:t>Take the ASCII values of all the characters and multiply them</a:t>
                </a:r>
              </a:p>
              <a:p>
                <a:pPr lvl="1"/>
                <a:r>
                  <a:rPr lang="en-US" dirty="0"/>
                  <a:t>Reduce this modulo something reasonable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040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backups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backup all the world’s information?</a:t>
            </a:r>
          </a:p>
          <a:p>
            <a:r>
              <a:rPr lang="en-US" dirty="0"/>
              <a:t>Tape robots!</a:t>
            </a:r>
          </a:p>
          <a:p>
            <a:r>
              <a:rPr lang="en-US" dirty="0"/>
              <a:t>VERY SLOW access</a:t>
            </a:r>
          </a:p>
        </p:txBody>
      </p:sp>
      <p:pic>
        <p:nvPicPr>
          <p:cNvPr id="12290" name="Picture 2" descr="Image result for tape ro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21" y="2176271"/>
            <a:ext cx="5660149" cy="377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44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you are processing items, most of them are cheap but a few of them are very expensive. </a:t>
                </a:r>
              </a:p>
              <a:p>
                <a:pPr lvl="1"/>
                <a:r>
                  <a:rPr lang="en-US" dirty="0"/>
                  <a:t>Can we quickly figure out if an item </a:t>
                </a:r>
                <a:r>
                  <a:rPr lang="en-US" b="1" dirty="0"/>
                  <a:t>is</a:t>
                </a:r>
                <a:r>
                  <a:rPr lang="en-US" dirty="0"/>
                  <a:t> expensive?</a:t>
                </a:r>
              </a:p>
              <a:p>
                <a:pPr lvl="1"/>
                <a:r>
                  <a:rPr lang="en-US" dirty="0"/>
                  <a:t>Could store the expensive items in an associative array</a:t>
                </a:r>
              </a:p>
              <a:p>
                <a:pPr lvl="1"/>
                <a:r>
                  <a:rPr lang="en-US" dirty="0"/>
                  <a:t>Or use a binary valued hash table?</a:t>
                </a:r>
              </a:p>
              <a:p>
                <a:pPr lvl="2"/>
                <a:r>
                  <a:rPr lang="en-US" dirty="0"/>
                  <a:t>Efficient way to find out if an item </a:t>
                </a:r>
                <a:r>
                  <a:rPr lang="en-US" b="1" dirty="0"/>
                  <a:t>might be</a:t>
                </a:r>
                <a:r>
                  <a:rPr lang="en-US" dirty="0"/>
                  <a:t> expensive</a:t>
                </a:r>
              </a:p>
              <a:p>
                <a:r>
                  <a:rPr lang="en-US" dirty="0"/>
                  <a:t>We will query set membership but allow </a:t>
                </a:r>
                <a:r>
                  <a:rPr lang="en-US" i="1" dirty="0"/>
                  <a:t>false positives</a:t>
                </a:r>
              </a:p>
              <a:p>
                <a:pPr lvl="1"/>
                <a:r>
                  <a:rPr lang="en-US" dirty="0"/>
                  <a:t>I.e. the answer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either ‘possibly’ or ‘definitely not’</a:t>
                </a:r>
              </a:p>
              <a:p>
                <a:r>
                  <a:rPr lang="en-US" dirty="0"/>
                  <a:t>Use a few hash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bit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 insert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1 ∀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119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2712" y="1600202"/>
                <a:ext cx="10972801" cy="4525963"/>
              </a:xfrm>
            </p:spPr>
            <p:txBody>
              <a:bodyPr/>
              <a:lstStyle/>
              <a:p>
                <a:r>
                  <a:rPr lang="en-US" dirty="0"/>
                  <a:t>Example has 3 hash functions and 18 bit array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are in the set,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not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8"/>
                <a:endParaRPr lang="en-US" dirty="0"/>
              </a:p>
              <a:p>
                <a:pPr lvl="8"/>
                <a:endParaRPr lang="en-US" sz="1200" dirty="0"/>
              </a:p>
              <a:p>
                <a:pPr lvl="8"/>
                <a:endParaRPr lang="en-US" sz="1200" dirty="0"/>
              </a:p>
              <a:p>
                <a:pPr lvl="8"/>
                <a:endParaRPr lang="en-US" sz="1200" dirty="0"/>
              </a:p>
              <a:p>
                <a:pPr lvl="8"/>
                <a:r>
                  <a:rPr lang="en-US" sz="1200" dirty="0"/>
                  <a:t>Figure by David </a:t>
                </a:r>
                <a:r>
                  <a:rPr lang="en-US" sz="1200" dirty="0" err="1"/>
                  <a:t>Eppstein</a:t>
                </a:r>
                <a:r>
                  <a:rPr lang="en-US" sz="1200" dirty="0"/>
                  <a:t>, https://commons.wikimedia.org/w/index.php?curid=2609777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712" y="1600202"/>
                <a:ext cx="10972801" cy="4525963"/>
              </a:xfrm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example</a:t>
            </a:r>
          </a:p>
        </p:txBody>
      </p:sp>
      <p:pic>
        <p:nvPicPr>
          <p:cNvPr id="10242" name="Picture 2" descr="https://upload.wikimedia.org/wikipedia/commons/thumb/a/ac/Bloom_filter.svg/649px-Bloom_filt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35" y="2818192"/>
            <a:ext cx="6846237" cy="245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64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CDN’s, like Akamai, make the web work (~70% of traffic)</a:t>
            </a:r>
          </a:p>
          <a:p>
            <a:r>
              <a:rPr lang="en-US" dirty="0"/>
              <a:t>About 75% of URL’s are ‘one hit wonders’</a:t>
            </a:r>
          </a:p>
          <a:p>
            <a:pPr lvl="1"/>
            <a:r>
              <a:rPr lang="en-US" dirty="0"/>
              <a:t>Never looked at again by anyone</a:t>
            </a:r>
          </a:p>
          <a:p>
            <a:pPr lvl="1"/>
            <a:r>
              <a:rPr lang="en-US" dirty="0"/>
              <a:t>Let’s not do the work to put these in the disk cache!</a:t>
            </a:r>
          </a:p>
          <a:p>
            <a:pPr lvl="2"/>
            <a:r>
              <a:rPr lang="en-US" dirty="0"/>
              <a:t>Cache on second hit</a:t>
            </a:r>
          </a:p>
          <a:p>
            <a:r>
              <a:rPr lang="en-US" dirty="0"/>
              <a:t>Use a Bloom filter to record URL’s that have been accessed</a:t>
            </a:r>
          </a:p>
          <a:p>
            <a:r>
              <a:rPr lang="en-US" dirty="0"/>
              <a:t>A one hit wonder will not be in the Bloom filter</a:t>
            </a:r>
          </a:p>
          <a:p>
            <a:r>
              <a:rPr lang="en-US" sz="1800" dirty="0"/>
              <a:t>See: </a:t>
            </a:r>
            <a:r>
              <a:rPr lang="en-US" sz="1800" dirty="0" err="1">
                <a:hlinkClick r:id="rId2" tooltip="Bruce Maggs"/>
              </a:rPr>
              <a:t>Maggs</a:t>
            </a:r>
            <a:r>
              <a:rPr lang="en-US" sz="1800" dirty="0">
                <a:hlinkClick r:id="rId2" tooltip="Bruce Maggs"/>
              </a:rPr>
              <a:t>, Bruce M.</a:t>
            </a:r>
            <a:r>
              <a:rPr lang="en-US" sz="1800" dirty="0"/>
              <a:t>; </a:t>
            </a:r>
            <a:r>
              <a:rPr lang="en-US" sz="1800" dirty="0" err="1">
                <a:hlinkClick r:id="rId3" tooltip="Ramesh Sitaraman"/>
              </a:rPr>
              <a:t>Sitaraman</a:t>
            </a:r>
            <a:r>
              <a:rPr lang="en-US" sz="1800" dirty="0">
                <a:hlinkClick r:id="rId3" tooltip="Ramesh Sitaraman"/>
              </a:rPr>
              <a:t>, Ramesh K.</a:t>
            </a:r>
            <a:r>
              <a:rPr lang="en-US" sz="1800" dirty="0"/>
              <a:t> (July 2015), </a:t>
            </a:r>
            <a:r>
              <a:rPr lang="en-US" sz="1800" dirty="0">
                <a:hlinkClick r:id="rId4"/>
              </a:rPr>
              <a:t>"Algorithmic nuggets in content delivery"</a:t>
            </a:r>
            <a:r>
              <a:rPr lang="en-US" sz="1800" dirty="0"/>
              <a:t> (PDF), </a:t>
            </a:r>
            <a:r>
              <a:rPr lang="en-US" sz="1800" i="1" dirty="0"/>
              <a:t>SIGCOMM Computer Communication Review</a:t>
            </a:r>
            <a:r>
              <a:rPr lang="en-US" sz="1800" dirty="0"/>
              <a:t>, New York, NY, USA,</a:t>
            </a:r>
            <a:r>
              <a:rPr lang="en-US" sz="1800" b="1" dirty="0"/>
              <a:t>45</a:t>
            </a:r>
            <a:r>
              <a:rPr lang="en-US" sz="1800" dirty="0"/>
              <a:t> (3): 52–66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web caching</a:t>
            </a:r>
          </a:p>
        </p:txBody>
      </p:sp>
    </p:spTree>
    <p:extLst>
      <p:ext uri="{BB962C8B-B14F-4D97-AF65-F5344CB8AC3E}">
        <p14:creationId xmlns:p14="http://schemas.microsoft.com/office/powerpoint/2010/main" val="2133623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 really work!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495544"/>
            <a:ext cx="10972801" cy="630621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1800" dirty="0">
                <a:solidFill>
                  <a:prstClr val="black"/>
                </a:solidFill>
              </a:rPr>
              <a:t>Figures from: </a:t>
            </a:r>
            <a:r>
              <a:rPr lang="en-US" sz="1800" dirty="0" err="1">
                <a:solidFill>
                  <a:prstClr val="black"/>
                </a:solidFill>
                <a:hlinkClick r:id="rId2" tooltip="Bruce Maggs"/>
              </a:rPr>
              <a:t>Maggs</a:t>
            </a:r>
            <a:r>
              <a:rPr lang="en-US" sz="1800" dirty="0">
                <a:solidFill>
                  <a:prstClr val="black"/>
                </a:solidFill>
                <a:hlinkClick r:id="rId2" tooltip="Bruce Maggs"/>
              </a:rPr>
              <a:t>, Bruce M.</a:t>
            </a:r>
            <a:r>
              <a:rPr lang="en-US" sz="1800" dirty="0">
                <a:solidFill>
                  <a:prstClr val="black"/>
                </a:solidFill>
              </a:rPr>
              <a:t>; </a:t>
            </a:r>
            <a:r>
              <a:rPr lang="en-US" sz="1800" dirty="0" err="1">
                <a:solidFill>
                  <a:prstClr val="black"/>
                </a:solidFill>
                <a:hlinkClick r:id="rId3" tooltip="Ramesh Sitaraman"/>
              </a:rPr>
              <a:t>Sitaraman</a:t>
            </a:r>
            <a:r>
              <a:rPr lang="en-US" sz="1800" dirty="0">
                <a:solidFill>
                  <a:prstClr val="black"/>
                </a:solidFill>
                <a:hlinkClick r:id="rId3" tooltip="Ramesh Sitaraman"/>
              </a:rPr>
              <a:t>, Ramesh K.</a:t>
            </a:r>
            <a:r>
              <a:rPr lang="en-US" sz="1800" dirty="0">
                <a:solidFill>
                  <a:prstClr val="black"/>
                </a:solidFill>
              </a:rPr>
              <a:t> (July 2015), </a:t>
            </a:r>
            <a:r>
              <a:rPr lang="en-US" sz="1800" dirty="0">
                <a:solidFill>
                  <a:prstClr val="black"/>
                </a:solidFill>
                <a:hlinkClick r:id="rId4"/>
              </a:rPr>
              <a:t>"Algorithmic nuggets in content delivery"</a:t>
            </a:r>
            <a:r>
              <a:rPr lang="en-US" sz="1800" dirty="0">
                <a:solidFill>
                  <a:prstClr val="black"/>
                </a:solidFill>
              </a:rPr>
              <a:t> (PDF), </a:t>
            </a:r>
            <a:r>
              <a:rPr lang="en-US" sz="1800" i="1" dirty="0">
                <a:solidFill>
                  <a:prstClr val="black"/>
                </a:solidFill>
              </a:rPr>
              <a:t>SIGCOMM Computer Communication Review</a:t>
            </a:r>
            <a:r>
              <a:rPr lang="en-US" sz="1800" dirty="0">
                <a:solidFill>
                  <a:prstClr val="black"/>
                </a:solidFill>
              </a:rPr>
              <a:t>, New York, NY, USA,</a:t>
            </a:r>
            <a:r>
              <a:rPr lang="en-US" sz="1800" b="1" dirty="0">
                <a:solidFill>
                  <a:prstClr val="black"/>
                </a:solidFill>
              </a:rPr>
              <a:t>45</a:t>
            </a:r>
            <a:r>
              <a:rPr lang="en-US" sz="1800" dirty="0">
                <a:solidFill>
                  <a:prstClr val="black"/>
                </a:solidFill>
              </a:rPr>
              <a:t> (3): 52–66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085" y="1975853"/>
            <a:ext cx="8587828" cy="3435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166" y="2094813"/>
            <a:ext cx="8305665" cy="31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9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facts about Bloom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need to build different hash functions, you can use a single one and divide its output into fields (usually)</a:t>
            </a:r>
          </a:p>
          <a:p>
            <a:r>
              <a:rPr lang="en-US" dirty="0"/>
              <a:t>Can calculate probability of false positives and keep it low</a:t>
            </a:r>
          </a:p>
          <a:p>
            <a:r>
              <a:rPr lang="en-US" dirty="0"/>
              <a:t>Time to add an element to the filter, or check if an element is in the filter, is independent of the size of the element (!)</a:t>
            </a:r>
          </a:p>
          <a:p>
            <a:r>
              <a:rPr lang="en-US" dirty="0"/>
              <a:t>You can estimate the size of the union of two sets from the bitwise OR of their Bloom filters</a:t>
            </a:r>
          </a:p>
        </p:txBody>
      </p:sp>
    </p:spTree>
    <p:extLst>
      <p:ext uri="{BB962C8B-B14F-4D97-AF65-F5344CB8AC3E}">
        <p14:creationId xmlns:p14="http://schemas.microsoft.com/office/powerpoint/2010/main" val="252050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Clinic this evening (here), Greg on hashing</a:t>
            </a:r>
          </a:p>
          <a:p>
            <a:r>
              <a:rPr lang="en-US" dirty="0"/>
              <a:t>Associative arrays</a:t>
            </a:r>
          </a:p>
          <a:p>
            <a:r>
              <a:rPr lang="en-US" dirty="0"/>
              <a:t>Efficiency: Asymptotic analysis, effects of locality</a:t>
            </a:r>
          </a:p>
          <a:p>
            <a:r>
              <a:rPr lang="en-US" dirty="0"/>
              <a:t>Hashing</a:t>
            </a:r>
          </a:p>
          <a:p>
            <a:r>
              <a:rPr lang="en-US" dirty="0"/>
              <a:t>Additional requirements for cryptographic hashing</a:t>
            </a:r>
          </a:p>
          <a:p>
            <a:r>
              <a:rPr lang="en-US" dirty="0"/>
              <a:t>Fun applications of hashing!</a:t>
            </a:r>
          </a:p>
          <a:p>
            <a:pPr lvl="1"/>
            <a:r>
              <a:rPr lang="en-US" dirty="0"/>
              <a:t>Lots of billion-dollar ideas</a:t>
            </a:r>
          </a:p>
        </p:txBody>
      </p:sp>
    </p:spTree>
    <p:extLst>
      <p:ext uri="{BB962C8B-B14F-4D97-AF65-F5344CB8AC3E}">
        <p14:creationId xmlns:p14="http://schemas.microsoft.com/office/powerpoint/2010/main" val="938744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MinHash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you want to figure out how similar two sets are</a:t>
                </a:r>
              </a:p>
              <a:p>
                <a:pPr lvl="1"/>
                <a:r>
                  <a:rPr lang="en-US" dirty="0" err="1"/>
                  <a:t>Jacard</a:t>
                </a:r>
                <a:r>
                  <a:rPr lang="en-US" dirty="0"/>
                  <a:t> similarity measure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0 when disjoint and 1 when identical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to be the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the smallest value of the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uses hashing to compute a set’s “signature”</a:t>
                </a:r>
              </a:p>
              <a:p>
                <a:r>
                  <a:rPr lang="en-US" dirty="0"/>
                  <a:t>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 this with a bunch of different hash functions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 r="-500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129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MinHash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Plagiarism detection in articles</a:t>
            </a:r>
          </a:p>
          <a:p>
            <a:r>
              <a:rPr lang="en-US" dirty="0"/>
              <a:t>Collaborative filtering!</a:t>
            </a:r>
          </a:p>
          <a:p>
            <a:pPr lvl="1"/>
            <a:r>
              <a:rPr lang="en-US" dirty="0"/>
              <a:t>Amazon, </a:t>
            </a:r>
            <a:r>
              <a:rPr lang="en-US" dirty="0" err="1"/>
              <a:t>NetFlix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741739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hash tables (DHT)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BitTorrent</a:t>
            </a:r>
            <a:r>
              <a:rPr lang="en-US" dirty="0"/>
              <a:t>, etc.</a:t>
            </a:r>
          </a:p>
          <a:p>
            <a:r>
              <a:rPr lang="en-US" dirty="0"/>
              <a:t>Given a file name and its data, store/retrieve it in a network</a:t>
            </a:r>
          </a:p>
          <a:p>
            <a:r>
              <a:rPr lang="en-US" dirty="0"/>
              <a:t>Compute the hash of the file name</a:t>
            </a:r>
          </a:p>
          <a:p>
            <a:r>
              <a:rPr lang="en-US" dirty="0"/>
              <a:t>This maps to a particular processor, which holds the file</a:t>
            </a:r>
          </a:p>
        </p:txBody>
      </p:sp>
    </p:spTree>
    <p:extLst>
      <p:ext uri="{BB962C8B-B14F-4D97-AF65-F5344CB8AC3E}">
        <p14:creationId xmlns:p14="http://schemas.microsoft.com/office/powerpoint/2010/main" val="59787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 arrays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data structure in CS</a:t>
            </a:r>
          </a:p>
          <a:p>
            <a:r>
              <a:rPr lang="en-US" dirty="0"/>
              <a:t>Holds (</a:t>
            </a:r>
            <a:r>
              <a:rPr lang="en-US" dirty="0" err="1"/>
              <a:t>key,value</a:t>
            </a:r>
            <a:r>
              <a:rPr lang="en-US" dirty="0"/>
              <a:t>) pairs, a given key appears at most once</a:t>
            </a:r>
          </a:p>
          <a:p>
            <a:r>
              <a:rPr lang="en-US" dirty="0"/>
              <a:t>API for associative arrays (very informal!)</a:t>
            </a:r>
          </a:p>
          <a:p>
            <a:pPr lvl="1"/>
            <a:r>
              <a:rPr lang="en-US" dirty="0"/>
              <a:t>Insert(</a:t>
            </a:r>
            <a:r>
              <a:rPr lang="en-US" dirty="0" err="1"/>
              <a:t>k,v,A</a:t>
            </a:r>
            <a:r>
              <a:rPr lang="en-US" dirty="0"/>
              <a:t>)-&gt;A’, where A’ has the new pair (</a:t>
            </a:r>
            <a:r>
              <a:rPr lang="en-US" dirty="0" err="1"/>
              <a:t>k,v</a:t>
            </a:r>
            <a:r>
              <a:rPr lang="en-US" dirty="0"/>
              <a:t>) along with A</a:t>
            </a:r>
          </a:p>
          <a:p>
            <a:pPr lvl="1"/>
            <a:r>
              <a:rPr lang="en-US" dirty="0"/>
              <a:t>Lookup(</a:t>
            </a:r>
            <a:r>
              <a:rPr lang="en-US" dirty="0" err="1"/>
              <a:t>k,A</a:t>
            </a:r>
            <a:r>
              <a:rPr lang="en-US" dirty="0"/>
              <a:t>)-&gt;v, where v is from the pair (</a:t>
            </a:r>
            <a:r>
              <a:rPr lang="en-US" dirty="0" err="1"/>
              <a:t>k,v</a:t>
            </a:r>
            <a:r>
              <a:rPr lang="en-US" dirty="0"/>
              <a:t>) in A</a:t>
            </a:r>
          </a:p>
          <a:p>
            <a:r>
              <a:rPr lang="en-US" dirty="0"/>
              <a:t>Lots of details we will ignore today</a:t>
            </a:r>
          </a:p>
          <a:p>
            <a:pPr lvl="1"/>
            <a:r>
              <a:rPr lang="en-US" dirty="0"/>
              <a:t>Avoiding duplication, raising exceptions, etc.</a:t>
            </a:r>
          </a:p>
          <a:p>
            <a:r>
              <a:rPr lang="en-US" dirty="0"/>
              <a:t>“Key” question: how to do this fast</a:t>
            </a:r>
          </a:p>
        </p:txBody>
      </p:sp>
    </p:spTree>
    <p:extLst>
      <p:ext uri="{BB962C8B-B14F-4D97-AF65-F5344CB8AC3E}">
        <p14:creationId xmlns:p14="http://schemas.microsoft.com/office/powerpoint/2010/main" val="334400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computer scientists think about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views: asymptotic and ‘practical’</a:t>
            </a:r>
          </a:p>
          <a:p>
            <a:r>
              <a:rPr lang="en-US" dirty="0"/>
              <a:t>Generally give the same result, but math vs engineering</a:t>
            </a:r>
          </a:p>
          <a:p>
            <a:r>
              <a:rPr lang="en-US" dirty="0"/>
              <a:t>Asymptotic analysis, a.k.a. “big O”</a:t>
            </a:r>
          </a:p>
          <a:p>
            <a:pPr lvl="1"/>
            <a:r>
              <a:rPr lang="en-US" dirty="0"/>
              <a:t>Mathematical treatment of algorithms</a:t>
            </a:r>
          </a:p>
          <a:p>
            <a:pPr lvl="1"/>
            <a:r>
              <a:rPr lang="en-US" dirty="0"/>
              <a:t>Worst case performance</a:t>
            </a:r>
          </a:p>
          <a:p>
            <a:pPr lvl="1"/>
            <a:r>
              <a:rPr lang="en-US" dirty="0"/>
              <a:t>Consider the limit as input gets larger and larger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3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notation: main ideas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2 big ideas:</a:t>
                </a:r>
              </a:p>
              <a:p>
                <a:pPr lvl="1"/>
                <a:r>
                  <a:rPr lang="en-US" b="1" dirty="0"/>
                  <a:t>[#1] </a:t>
                </a:r>
                <a:r>
                  <a:rPr lang="en-US" dirty="0"/>
                  <a:t>Think about the worst case (don’t assume luck)</a:t>
                </a:r>
              </a:p>
              <a:p>
                <a:pPr lvl="1"/>
                <a:r>
                  <a:rPr lang="en-US" b="1" dirty="0"/>
                  <a:t>[#2] </a:t>
                </a:r>
                <a:r>
                  <a:rPr lang="en-US" dirty="0"/>
                  <a:t>Think about all hardware (don’t assume Intel/AMD)</a:t>
                </a:r>
              </a:p>
              <a:p>
                <a:r>
                  <a:rPr lang="en-US" dirty="0"/>
                  <a:t>Example: find duplicates in array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numbers, dumbly</a:t>
                </a:r>
              </a:p>
              <a:p>
                <a:pPr lvl="1"/>
                <a:r>
                  <a:rPr lang="en-US" dirty="0"/>
                  <a:t>For each element, scan the rest of the array</a:t>
                </a:r>
              </a:p>
              <a:p>
                <a:pPr lvl="1"/>
                <a:r>
                  <a:rPr lang="en-US" dirty="0"/>
                  <a:t>We scan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−2, …</m:t>
                    </m:r>
                  </m:oMath>
                </a14:m>
                <a:r>
                  <a:rPr lang="en-US" dirty="0"/>
                  <a:t> elements </a:t>
                </a:r>
                <a:r>
                  <a:rPr lang="en-US" b="1" dirty="0"/>
                  <a:t>[#2]</a:t>
                </a:r>
              </a:p>
              <a:p>
                <a:pPr lvl="1"/>
                <a:r>
                  <a:rPr lang="en-US" dirty="0"/>
                  <a:t>So we examine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/>
                  <a:t> elements, which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Which is ugly… but what happens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? </a:t>
                </a:r>
                <a:r>
                  <a:rPr lang="en-US" b="1" dirty="0"/>
                  <a:t>[#1]</a:t>
                </a:r>
              </a:p>
              <a:p>
                <a:r>
                  <a:rPr lang="en-US" dirty="0"/>
                  <a:t>Write this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02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canonical complexity classes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Constant time algorithms,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Running time doesn’t depend on input</a:t>
                </a:r>
              </a:p>
              <a:p>
                <a:pPr lvl="1"/>
                <a:r>
                  <a:rPr lang="en-US" dirty="0"/>
                  <a:t>Example: find the first element in an array</a:t>
                </a:r>
              </a:p>
              <a:p>
                <a:r>
                  <a:rPr lang="en-US" dirty="0"/>
                  <a:t>Linear time algorithms,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Constant work per input item, in the worst case</a:t>
                </a:r>
              </a:p>
              <a:p>
                <a:pPr lvl="1"/>
                <a:r>
                  <a:rPr lang="en-US" dirty="0"/>
                  <a:t>Example: find a particular item in the array</a:t>
                </a:r>
              </a:p>
              <a:p>
                <a:r>
                  <a:rPr lang="en-US" dirty="0"/>
                  <a:t>Quadratic time algorithms,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work per input item, such as find duplicates</a:t>
                </a:r>
              </a:p>
              <a:p>
                <a:r>
                  <a:rPr lang="en-US" dirty="0"/>
                  <a:t>Clever variants of quadratic time algorithms,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few will be discussed in the clinic tonight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5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notation and its 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Overall, practical performance correlates very strongly with asymptotic complexity (= big O)</a:t>
                </a:r>
              </a:p>
              <a:p>
                <a:pPr lvl="1"/>
                <a:r>
                  <a:rPr lang="en-US" dirty="0"/>
                  <a:t>The exceptions to this are actually famous</a:t>
                </a:r>
              </a:p>
              <a:p>
                <a:r>
                  <a:rPr lang="en-US" dirty="0"/>
                  <a:t>Warning: this does not mean that on a specific input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dirty="0"/>
                  <a:t>algorithm will be faster than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64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lists</a:t>
            </a:r>
          </a:p>
        </p:txBody>
      </p:sp>
      <p:grpSp>
        <p:nvGrpSpPr>
          <p:cNvPr id="2126891" name="Group 43"/>
          <p:cNvGrpSpPr>
            <a:grpSpLocks/>
          </p:cNvGrpSpPr>
          <p:nvPr/>
        </p:nvGrpSpPr>
        <p:grpSpPr bwMode="auto">
          <a:xfrm>
            <a:off x="574600" y="3429000"/>
            <a:ext cx="11042799" cy="722949"/>
            <a:chOff x="1248" y="1522"/>
            <a:chExt cx="3559" cy="233"/>
          </a:xfrm>
        </p:grpSpPr>
        <p:grpSp>
          <p:nvGrpSpPr>
            <p:cNvPr id="2126877" name="Group 29"/>
            <p:cNvGrpSpPr>
              <a:grpSpLocks/>
            </p:cNvGrpSpPr>
            <p:nvPr/>
          </p:nvGrpSpPr>
          <p:grpSpPr bwMode="auto">
            <a:xfrm>
              <a:off x="1248" y="1522"/>
              <a:ext cx="679" cy="233"/>
              <a:chOff x="1676" y="2002"/>
              <a:chExt cx="679" cy="233"/>
            </a:xfrm>
          </p:grpSpPr>
          <p:sp>
            <p:nvSpPr>
              <p:cNvPr id="2126853" name="Text Box 5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2126854" name="Text Box 6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126878" name="Line 30"/>
            <p:cNvSpPr>
              <a:spLocks noChangeShapeType="1"/>
            </p:cNvSpPr>
            <p:nvPr/>
          </p:nvSpPr>
          <p:spPr bwMode="auto">
            <a:xfrm>
              <a:off x="1759" y="1638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126879" name="Group 31"/>
            <p:cNvGrpSpPr>
              <a:grpSpLocks/>
            </p:cNvGrpSpPr>
            <p:nvPr/>
          </p:nvGrpSpPr>
          <p:grpSpPr bwMode="auto">
            <a:xfrm>
              <a:off x="2208" y="1522"/>
              <a:ext cx="679" cy="233"/>
              <a:chOff x="1676" y="2002"/>
              <a:chExt cx="679" cy="233"/>
            </a:xfrm>
          </p:grpSpPr>
          <p:sp>
            <p:nvSpPr>
              <p:cNvPr id="2126880" name="Text Box 32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2126881" name="Text Box 33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126882" name="Line 34"/>
            <p:cNvSpPr>
              <a:spLocks noChangeShapeType="1"/>
            </p:cNvSpPr>
            <p:nvPr/>
          </p:nvSpPr>
          <p:spPr bwMode="auto">
            <a:xfrm>
              <a:off x="2719" y="1638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126883" name="Group 35"/>
            <p:cNvGrpSpPr>
              <a:grpSpLocks/>
            </p:cNvGrpSpPr>
            <p:nvPr/>
          </p:nvGrpSpPr>
          <p:grpSpPr bwMode="auto">
            <a:xfrm>
              <a:off x="3168" y="1522"/>
              <a:ext cx="679" cy="233"/>
              <a:chOff x="1676" y="2002"/>
              <a:chExt cx="679" cy="233"/>
            </a:xfrm>
          </p:grpSpPr>
          <p:sp>
            <p:nvSpPr>
              <p:cNvPr id="2126884" name="Text Box 36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2126885" name="Text Box 37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2126886" name="Line 38"/>
            <p:cNvSpPr>
              <a:spLocks noChangeShapeType="1"/>
            </p:cNvSpPr>
            <p:nvPr/>
          </p:nvSpPr>
          <p:spPr bwMode="auto">
            <a:xfrm>
              <a:off x="3679" y="1638"/>
              <a:ext cx="4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2126887" name="Group 39"/>
            <p:cNvGrpSpPr>
              <a:grpSpLocks/>
            </p:cNvGrpSpPr>
            <p:nvPr/>
          </p:nvGrpSpPr>
          <p:grpSpPr bwMode="auto">
            <a:xfrm>
              <a:off x="4128" y="1522"/>
              <a:ext cx="679" cy="233"/>
              <a:chOff x="1676" y="2002"/>
              <a:chExt cx="679" cy="233"/>
            </a:xfrm>
          </p:grpSpPr>
          <p:sp>
            <p:nvSpPr>
              <p:cNvPr id="2126888" name="Text Box 40"/>
              <p:cNvSpPr txBox="1">
                <a:spLocks noChangeArrowheads="1"/>
              </p:cNvSpPr>
              <p:nvPr/>
            </p:nvSpPr>
            <p:spPr bwMode="auto">
              <a:xfrm>
                <a:off x="1676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>
                    <a:solidFill>
                      <a:srgbClr val="0066FF"/>
                    </a:solidFill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2126889" name="Text Box 41"/>
              <p:cNvSpPr txBox="1">
                <a:spLocks noChangeArrowheads="1"/>
              </p:cNvSpPr>
              <p:nvPr/>
            </p:nvSpPr>
            <p:spPr bwMode="auto">
              <a:xfrm>
                <a:off x="2019" y="2002"/>
                <a:ext cx="336" cy="2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en-US">
                  <a:latin typeface="Verdan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728365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36086</TotalTime>
  <Words>1792</Words>
  <Application>Microsoft Office PowerPoint</Application>
  <PresentationFormat>Widescreen</PresentationFormat>
  <Paragraphs>245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Verdana</vt:lpstr>
      <vt:lpstr>Wingdings</vt:lpstr>
      <vt:lpstr>Presentation2</vt:lpstr>
      <vt:lpstr>CS5112: Algorithms and Data Structures for Applications</vt:lpstr>
      <vt:lpstr>Administrivia</vt:lpstr>
      <vt:lpstr>Today</vt:lpstr>
      <vt:lpstr>Associative arrays </vt:lpstr>
      <vt:lpstr>How computer scientists think about efficiency</vt:lpstr>
      <vt:lpstr>Big O notation: main ideas</vt:lpstr>
      <vt:lpstr>Some canonical complexity classes</vt:lpstr>
      <vt:lpstr>Big O notation and its limitations</vt:lpstr>
      <vt:lpstr>Linked lists</vt:lpstr>
      <vt:lpstr>Linked lists as memory arrays</vt:lpstr>
      <vt:lpstr>Example</vt:lpstr>
      <vt:lpstr>Locality and efficiency</vt:lpstr>
      <vt:lpstr>Memory hierarchy in a modern CPU</vt:lpstr>
      <vt:lpstr>Complexity of associative array algorithms</vt:lpstr>
      <vt:lpstr>Hashing in one diagram</vt:lpstr>
      <vt:lpstr>What makes a good hash function?</vt:lpstr>
      <vt:lpstr>Examples of good and bad hash functions</vt:lpstr>
      <vt:lpstr>Cryptographic hashing</vt:lpstr>
      <vt:lpstr>What does “hard to find” mean?</vt:lpstr>
      <vt:lpstr>Handling collisions</vt:lpstr>
      <vt:lpstr>Now for the fun part…</vt:lpstr>
      <vt:lpstr>Rabin-Karp string search</vt:lpstr>
      <vt:lpstr>Rolling hash functions</vt:lpstr>
      <vt:lpstr>Large backups</vt:lpstr>
      <vt:lpstr>Bloom filters</vt:lpstr>
      <vt:lpstr>Bloom filter example</vt:lpstr>
      <vt:lpstr>Application: web caching</vt:lpstr>
      <vt:lpstr>Bloom filters really work!</vt:lpstr>
      <vt:lpstr>Cool facts about Bloom filters</vt:lpstr>
      <vt:lpstr>MinHash</vt:lpstr>
      <vt:lpstr>MinHash applications</vt:lpstr>
      <vt:lpstr>Distributed hash tables (DHT)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573</cp:revision>
  <dcterms:created xsi:type="dcterms:W3CDTF">2013-08-17T21:02:01Z</dcterms:created>
  <dcterms:modified xsi:type="dcterms:W3CDTF">2018-08-30T18:43:21Z</dcterms:modified>
</cp:coreProperties>
</file>