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5"/>
  </p:notesMasterIdLst>
  <p:sldIdLst>
    <p:sldId id="256" r:id="rId2"/>
    <p:sldId id="258" r:id="rId3"/>
    <p:sldId id="410" r:id="rId4"/>
    <p:sldId id="367" r:id="rId5"/>
    <p:sldId id="403" r:id="rId6"/>
    <p:sldId id="404" r:id="rId7"/>
    <p:sldId id="405" r:id="rId8"/>
    <p:sldId id="406" r:id="rId9"/>
    <p:sldId id="407" r:id="rId10"/>
    <p:sldId id="409" r:id="rId11"/>
    <p:sldId id="408" r:id="rId12"/>
    <p:sldId id="393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9" r:id="rId21"/>
    <p:sldId id="421" r:id="rId22"/>
    <p:sldId id="422" r:id="rId23"/>
    <p:sldId id="4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9/14/2018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net.com/news/google-spotlights-data-center-inner-work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313019" TargetMode="External"/><Relationship Id="rId2" Type="http://schemas.openxmlformats.org/officeDocument/2006/relationships/hyperlink" Target="http://www.tom-e-white.com/2007/11/consistent-hash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s.technet.microsoft.com/srd/2012/06/06/flame-malware-collision-attack-explain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figures from Wikipedia/Google image search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7: Some distributed algorithms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trees/</a:t>
            </a:r>
            <a:r>
              <a:rPr lang="en-US" dirty="0" err="1"/>
              <a:t>Merkle</a:t>
            </a:r>
            <a:r>
              <a:rPr lang="en-US" dirty="0"/>
              <a:t>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Widely used (Bitcoin, </a:t>
                </a:r>
                <a:r>
                  <a:rPr lang="en-US" dirty="0" err="1"/>
                  <a:t>Git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Tree of hash values</a:t>
                </a:r>
              </a:p>
              <a:p>
                <a:pPr lvl="1"/>
                <a:r>
                  <a:rPr lang="en-US" dirty="0"/>
                  <a:t>Usually a binary tree</a:t>
                </a:r>
              </a:p>
              <a:p>
                <a:r>
                  <a:rPr lang="en-US" dirty="0"/>
                  <a:t>Leaf nodes identify data blocks</a:t>
                </a:r>
              </a:p>
              <a:p>
                <a:r>
                  <a:rPr lang="en-US" dirty="0"/>
                  <a:t>The parent of two nodes with hash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has the hash of the concatenation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37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0" name="Picture 2" descr="https://upload.wikimedia.org/wikipedia/commons/thumb/9/95/Hash_Tree.svg/1920px-Has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571704"/>
            <a:ext cx="8305800" cy="528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31705" y="2013284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values circled in blue we can quickly verify L2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81225" y="1724024"/>
            <a:ext cx="6296025" cy="4019552"/>
            <a:chOff x="2181225" y="1724024"/>
            <a:chExt cx="6296025" cy="4019552"/>
          </a:xfrm>
        </p:grpSpPr>
        <p:sp>
          <p:nvSpPr>
            <p:cNvPr id="7" name="Oval 6"/>
            <p:cNvSpPr/>
            <p:nvPr/>
          </p:nvSpPr>
          <p:spPr>
            <a:xfrm>
              <a:off x="4676775" y="1724024"/>
              <a:ext cx="2076450" cy="1288789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00800" y="3002223"/>
              <a:ext cx="2076450" cy="1288789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81225" y="4146288"/>
              <a:ext cx="1790700" cy="1597288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77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tables (DHT)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, etc.</a:t>
            </a:r>
          </a:p>
          <a:p>
            <a:r>
              <a:rPr lang="en-US" dirty="0"/>
              <a:t>Given a file name and its data, store/retrieve it in a network</a:t>
            </a:r>
          </a:p>
          <a:p>
            <a:r>
              <a:rPr lang="en-US" dirty="0"/>
              <a:t>Compute the hash of the file name</a:t>
            </a:r>
          </a:p>
          <a:p>
            <a:r>
              <a:rPr lang="en-US" dirty="0"/>
              <a:t>This maps to a particular server, which holds the file</a:t>
            </a:r>
          </a:p>
          <a:p>
            <a:r>
              <a:rPr lang="en-US" dirty="0"/>
              <a:t>Sounds good! Until the file you want is on a machine that is not responding…</a:t>
            </a:r>
          </a:p>
          <a:p>
            <a:pPr lvl="1"/>
            <a:r>
              <a:rPr lang="en-US" dirty="0"/>
              <a:t>But is this a real issue? Aren’t computers pretty reliable?</a:t>
            </a:r>
          </a:p>
        </p:txBody>
      </p:sp>
    </p:spTree>
    <p:extLst>
      <p:ext uri="{BB962C8B-B14F-4D97-AF65-F5344CB8AC3E}">
        <p14:creationId xmlns:p14="http://schemas.microsoft.com/office/powerpoint/2010/main" val="59787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datacenter numbers (2008)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In each cluster's first year, it's typical that:</a:t>
            </a:r>
          </a:p>
          <a:p>
            <a:pPr lvl="1"/>
            <a:r>
              <a:rPr lang="en-US" i="1" dirty="0"/>
              <a:t>1,000 individual machine failures will occur; </a:t>
            </a:r>
          </a:p>
          <a:p>
            <a:pPr lvl="1"/>
            <a:r>
              <a:rPr lang="en-US" i="1" dirty="0"/>
              <a:t>thousands of hard drive failures will occur; </a:t>
            </a:r>
          </a:p>
          <a:p>
            <a:pPr lvl="1"/>
            <a:r>
              <a:rPr lang="en-US" i="1" dirty="0"/>
              <a:t>one power distribution unit will fail, bringing down 500 to 1,000 machines for about 6 hours; </a:t>
            </a:r>
          </a:p>
          <a:p>
            <a:pPr lvl="1"/>
            <a:r>
              <a:rPr lang="en-US" i="1" dirty="0"/>
              <a:t>20 racks will fail, each time causing 40 to 80 machines to vanish from the network; </a:t>
            </a:r>
          </a:p>
          <a:p>
            <a:pPr lvl="1"/>
            <a:r>
              <a:rPr lang="en-US" i="1" dirty="0"/>
              <a:t>5 racks will "go wonky," with half their network packets missing in action; </a:t>
            </a:r>
          </a:p>
          <a:p>
            <a:pPr lvl="1"/>
            <a:r>
              <a:rPr lang="en-US" i="1" dirty="0"/>
              <a:t>The cluster will have to be rewired once, affecting 5 percent of the machines at any given moment over a 2-day span. </a:t>
            </a:r>
          </a:p>
          <a:p>
            <a:pPr lvl="1"/>
            <a:r>
              <a:rPr lang="en-US" i="1" dirty="0"/>
              <a:t>About a 50 percent chance that the cluster will overheat, taking down most of the servers in less than 5 minutes and taking 1 to 2 days to recover.</a:t>
            </a:r>
          </a:p>
          <a:p>
            <a:r>
              <a:rPr lang="en-US" dirty="0"/>
              <a:t>Jeff Dean, “</a:t>
            </a:r>
            <a:r>
              <a:rPr lang="en-US" dirty="0">
                <a:hlinkClick r:id="rId2"/>
              </a:rPr>
              <a:t>Google spotlights data center inner workings</a:t>
            </a:r>
            <a:r>
              <a:rPr lang="en-US" dirty="0"/>
              <a:t>”, CNET May 2008</a:t>
            </a:r>
          </a:p>
        </p:txBody>
      </p:sp>
      <p:pic>
        <p:nvPicPr>
          <p:cNvPr id="1026" name="Picture 2" descr="Image result for google data center">
            <a:extLst>
              <a:ext uri="{FF2B5EF4-FFF2-40B4-BE49-F238E27FC236}">
                <a16:creationId xmlns:a16="http://schemas.microsoft.com/office/drawing/2014/main" id="{57BA5575-C66A-4EED-BD76-14665F1A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48" y="5496054"/>
            <a:ext cx="242592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ata center">
            <a:extLst>
              <a:ext uri="{FF2B5EF4-FFF2-40B4-BE49-F238E27FC236}">
                <a16:creationId xmlns:a16="http://schemas.microsoft.com/office/drawing/2014/main" id="{C695411F-FEDF-4037-89C0-32280C8B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60" y="5496054"/>
            <a:ext cx="1894419" cy="1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3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filename to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the result of a hash function is a large number</a:t>
            </a:r>
          </a:p>
          <a:p>
            <a:pPr lvl="1"/>
            <a:r>
              <a:rPr lang="en-US" dirty="0"/>
              <a:t>SHA-1 produces 160 bits (not secure!)</a:t>
            </a:r>
          </a:p>
          <a:p>
            <a:r>
              <a:rPr lang="en-US" dirty="0"/>
              <a:t>Map into servers with modular arithmetic</a:t>
            </a:r>
          </a:p>
          <a:p>
            <a:pPr lvl="1"/>
            <a:r>
              <a:rPr lang="en-US" dirty="0"/>
              <a:t>Reminder: 4 + 7 = 1 (mod 10)</a:t>
            </a:r>
          </a:p>
          <a:p>
            <a:pPr lvl="1"/>
            <a:r>
              <a:rPr lang="en-US" dirty="0"/>
              <a:t>Mod with powers of 2 is just the low-order bits</a:t>
            </a:r>
          </a:p>
          <a:p>
            <a:pPr lvl="1"/>
            <a:r>
              <a:rPr lang="en-US" dirty="0"/>
              <a:t>Sneak preview: next lecture will be on bits</a:t>
            </a:r>
          </a:p>
          <a:p>
            <a:r>
              <a:rPr lang="en-US" dirty="0"/>
              <a:t>How do we handle a server crashing or rejoining??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Effectively the hash table itself is resized</a:t>
            </a:r>
          </a:p>
          <a:p>
            <a:pPr lvl="1"/>
            <a:r>
              <a:rPr lang="en-US" dirty="0"/>
              <a:t>Note that this is an important operation in general!</a:t>
            </a:r>
          </a:p>
          <a:p>
            <a:r>
              <a:rPr lang="en-US" dirty="0"/>
              <a:t>With naïve hash functions, resizing is a disaster</a:t>
            </a:r>
          </a:p>
          <a:p>
            <a:pPr lvl="1"/>
            <a:r>
              <a:rPr lang="en-US" dirty="0"/>
              <a:t>Everything needs to be shuffled between buckets/servers</a:t>
            </a:r>
          </a:p>
          <a:p>
            <a:r>
              <a:rPr lang="en-US" dirty="0"/>
              <a:t>Key idea is to give add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Traditional hash functions are stateless/functional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convert the output of our hash function into a circle</a:t>
            </a:r>
          </a:p>
          <a:p>
            <a:pPr lvl="1"/>
            <a:r>
              <a:rPr lang="en-US" dirty="0"/>
              <a:t>For example, using the low-order 8 bits of SHA-1 </a:t>
            </a:r>
          </a:p>
          <a:p>
            <a:r>
              <a:rPr lang="en-US" dirty="0"/>
              <a:t>We map both servers and data onto the circle</a:t>
            </a:r>
          </a:p>
          <a:p>
            <a:pPr lvl="1"/>
            <a:r>
              <a:rPr lang="en-US" dirty="0"/>
              <a:t>For a server, hash of IP address or something similar</a:t>
            </a:r>
          </a:p>
          <a:p>
            <a:r>
              <a:rPr lang="en-US" dirty="0"/>
              <a:t>Data is stored in the “next” server on the circle</a:t>
            </a:r>
          </a:p>
          <a:p>
            <a:pPr lvl="1"/>
            <a:r>
              <a:rPr lang="en-US" dirty="0"/>
              <a:t>By convention we will move clockwise</a:t>
            </a:r>
          </a:p>
          <a:p>
            <a:pPr lvl="7"/>
            <a:endParaRPr lang="en-US" dirty="0"/>
          </a:p>
          <a:p>
            <a:pPr marL="3200400" lvl="7" indent="0">
              <a:buNone/>
            </a:pPr>
            <a:r>
              <a:rPr lang="en-US" sz="1400" dirty="0"/>
              <a:t>Figure from </a:t>
            </a:r>
            <a:r>
              <a:rPr lang="en-US" sz="1400" dirty="0" err="1">
                <a:hlinkClick r:id="rId2" tooltip="Bruce Maggs"/>
              </a:rPr>
              <a:t>Maggs</a:t>
            </a:r>
            <a:r>
              <a:rPr lang="en-US" sz="1400" dirty="0">
                <a:hlinkClick r:id="rId2" tooltip="Bruce Maggs"/>
              </a:rPr>
              <a:t>, Bruce M.</a:t>
            </a:r>
            <a:r>
              <a:rPr lang="en-US" sz="1400" dirty="0"/>
              <a:t>; </a:t>
            </a:r>
            <a:r>
              <a:rPr lang="en-US" sz="1400" dirty="0" err="1">
                <a:hlinkClick r:id="rId3" tooltip="Ramesh Sitaraman"/>
              </a:rPr>
              <a:t>Sitaraman</a:t>
            </a:r>
            <a:r>
              <a:rPr lang="en-US" sz="1400" dirty="0">
                <a:hlinkClick r:id="rId3" tooltip="Ramesh Sitaraman"/>
              </a:rPr>
              <a:t>, Ramesh K.</a:t>
            </a:r>
            <a:r>
              <a:rPr lang="en-US" sz="1400" dirty="0"/>
              <a:t> (July 2015), </a:t>
            </a:r>
            <a:r>
              <a:rPr lang="en-US" sz="1400" dirty="0">
                <a:hlinkClick r:id="rId4"/>
              </a:rPr>
              <a:t>"Algorithmic nuggets in content delivery"</a:t>
            </a:r>
            <a:r>
              <a:rPr lang="en-US" sz="1400" dirty="0"/>
              <a:t> (PDF), </a:t>
            </a:r>
            <a:r>
              <a:rPr lang="en-US" sz="1400" i="1" dirty="0"/>
              <a:t>SIGCOMM Computer Communication Review</a:t>
            </a:r>
            <a:r>
              <a:rPr lang="en-US" sz="1400" dirty="0"/>
              <a:t>, New York, NY, USA,</a:t>
            </a:r>
            <a:r>
              <a:rPr lang="en-US" sz="1400" b="1" dirty="0"/>
              <a:t>45</a:t>
            </a:r>
            <a:r>
              <a:rPr lang="en-US" sz="1400" dirty="0"/>
              <a:t> (3): 52–66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into the circle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432" y="2317730"/>
            <a:ext cx="2808922" cy="23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1,2,3,4 stored on computers A,B</a:t>
            </a:r>
          </a:p>
          <a:p>
            <a:r>
              <a:rPr lang="en-US" dirty="0"/>
              <a:t>Servers-&gt;data (good quiz/exam question):</a:t>
            </a:r>
          </a:p>
          <a:p>
            <a:pPr marL="457200" lvl="1" indent="0">
              <a:buNone/>
            </a:pPr>
            <a:r>
              <a:rPr lang="en-US" dirty="0"/>
              <a:t>A-&gt;1,4</a:t>
            </a:r>
          </a:p>
          <a:p>
            <a:pPr marL="457200" lvl="1" indent="0">
              <a:buNone/>
            </a:pPr>
            <a:r>
              <a:rPr lang="en-US" dirty="0"/>
              <a:t>B-&gt;2</a:t>
            </a:r>
          </a:p>
          <a:p>
            <a:pPr marL="457200" lvl="1" indent="0">
              <a:buNone/>
            </a:pPr>
            <a:r>
              <a:rPr lang="en-US" dirty="0"/>
              <a:t>C-&gt;3</a:t>
            </a:r>
          </a:p>
          <a:p>
            <a:r>
              <a:rPr lang="en-US" dirty="0"/>
              <a:t>If C crashes, we just move 3 to A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				Diagram taken from </a:t>
            </a:r>
            <a:r>
              <a:rPr lang="en-US" dirty="0">
                <a:hlinkClick r:id="rId2"/>
              </a:rPr>
              <a:t>Tom White</a:t>
            </a:r>
            <a:r>
              <a:rPr lang="en-US" dirty="0"/>
              <a:t> based on </a:t>
            </a:r>
            <a:r>
              <a:rPr lang="en-US" dirty="0">
                <a:hlinkClick r:id="rId3"/>
              </a:rPr>
              <a:t>original article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http://2.bp.blogspot.com/_IhqEHw4_Ick/Rz9cjSPnAEI/AAAAAAAAAA4/hc2tot8SWVw/s400/consistent_hashing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11" y="1681607"/>
            <a:ext cx="3684905" cy="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4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Gracefully adding/removing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server D after C crashes</a:t>
            </a:r>
          </a:p>
          <a:p>
            <a:pPr lvl="1"/>
            <a:r>
              <a:rPr lang="en-US" dirty="0"/>
              <a:t>Takes 3,4 from A</a:t>
            </a:r>
          </a:p>
          <a:p>
            <a:r>
              <a:rPr lang="en-US" dirty="0"/>
              <a:t>Servers-&gt;data:</a:t>
            </a:r>
          </a:p>
          <a:p>
            <a:pPr marL="457200" lvl="1" indent="0">
              <a:buNone/>
            </a:pPr>
            <a:r>
              <a:rPr lang="en-US" dirty="0"/>
              <a:t>A-&gt;1</a:t>
            </a:r>
          </a:p>
          <a:p>
            <a:pPr marL="457200" lvl="1" indent="0">
              <a:buNone/>
            </a:pPr>
            <a:r>
              <a:rPr lang="en-US" dirty="0"/>
              <a:t>B-&gt;2</a:t>
            </a:r>
          </a:p>
          <a:p>
            <a:pPr marL="457200" lvl="1" indent="0">
              <a:buNone/>
            </a:pPr>
            <a:r>
              <a:rPr lang="en-US" dirty="0"/>
              <a:t>D-&gt;3,4</a:t>
            </a:r>
          </a:p>
          <a:p>
            <a:r>
              <a:rPr lang="en-US" dirty="0"/>
              <a:t>This is a lot faster!</a:t>
            </a:r>
          </a:p>
          <a:p>
            <a:pPr lvl="1"/>
            <a:r>
              <a:rPr lang="en-US" dirty="0"/>
              <a:t>Naively, going from 3 to 4 servers moves 75% of data</a:t>
            </a:r>
          </a:p>
          <a:p>
            <a:pPr lvl="1"/>
            <a:r>
              <a:rPr lang="en-US" dirty="0"/>
              <a:t>With consistent hashing we move 25% of data</a:t>
            </a:r>
          </a:p>
          <a:p>
            <a:pPr lvl="1"/>
            <a:r>
              <a:rPr lang="en-US" dirty="0"/>
              <a:t>Advantage gets even larger for more servers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1900" dirty="0"/>
              <a:t>						                                                    Diagram taken from </a:t>
            </a:r>
            <a:r>
              <a:rPr lang="en-US" sz="1900" dirty="0">
                <a:hlinkClick r:id="rId2"/>
              </a:rPr>
              <a:t>Tom White</a:t>
            </a:r>
            <a:r>
              <a:rPr lang="en-US" sz="1900" dirty="0"/>
              <a:t> based on </a:t>
            </a:r>
            <a:r>
              <a:rPr lang="en-US" sz="1900" dirty="0">
                <a:hlinkClick r:id="rId3"/>
              </a:rPr>
              <a:t>original article</a:t>
            </a:r>
            <a:endParaRPr lang="en-US" sz="1900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098" name="Picture 2" descr="http://4.bp.blogspot.com/_IhqEHw4_Ick/Rz9cwyPnAFI/AAAAAAAAABA/aW5zxmOIIN0/s400/consistent_hashing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27" y="1931225"/>
            <a:ext cx="3460508" cy="31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7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consistent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a uniform hash function, lots of them aren’t</a:t>
                </a:r>
              </a:p>
              <a:p>
                <a:r>
                  <a:rPr lang="en-US" dirty="0"/>
                  <a:t>Typically make replicas of servers for load balancing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replicas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servers for theoretical reasons</a:t>
                </a:r>
              </a:p>
              <a:p>
                <a:pPr lvl="1"/>
                <a:r>
                  <a:rPr lang="en-US" dirty="0"/>
                  <a:t>Can also replicate data items if they are popular</a:t>
                </a:r>
              </a:p>
              <a:p>
                <a:r>
                  <a:rPr lang="en-US" dirty="0"/>
                  <a:t>Typically store a list of nearby nodes for redundancy</a:t>
                </a:r>
              </a:p>
              <a:p>
                <a:r>
                  <a:rPr lang="en-US" dirty="0"/>
                  <a:t>Note that the data still needs to move after a crash</a:t>
                </a:r>
              </a:p>
              <a:p>
                <a:r>
                  <a:rPr lang="en-US" dirty="0"/>
                  <a:t>Store the servers in a BST to efficiently find successor</a:t>
                </a:r>
              </a:p>
              <a:p>
                <a:pPr lvl="1"/>
                <a:r>
                  <a:rPr lang="en-US" dirty="0"/>
                  <a:t>This requires global knowledge about the servers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21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comments and minor corrections on Slack</a:t>
            </a:r>
          </a:p>
          <a:p>
            <a:pPr lvl="1"/>
            <a:r>
              <a:rPr lang="en-US" dirty="0"/>
              <a:t>Please keep an eye on it for announcements</a:t>
            </a:r>
          </a:p>
          <a:p>
            <a:r>
              <a:rPr lang="en-US" dirty="0"/>
              <a:t>Q3 out today, coverage through Tuesday’s lecture</a:t>
            </a:r>
          </a:p>
          <a:p>
            <a:r>
              <a:rPr lang="en-US" dirty="0"/>
              <a:t>Non-anonymous survey coming re: speed of course</a:t>
            </a:r>
            <a:r>
              <a:rPr lang="en-US"/>
              <a:t>, etc.</a:t>
            </a:r>
            <a:endParaRPr lang="en-US" dirty="0"/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Tuesday lecture by Richard Bowen</a:t>
            </a:r>
          </a:p>
          <a:p>
            <a:pPr lvl="1"/>
            <a:r>
              <a:rPr lang="en-US" dirty="0"/>
              <a:t>Thursday lecture by Prof. Ari </a:t>
            </a:r>
            <a:r>
              <a:rPr lang="en-US" dirty="0" err="1"/>
              <a:t>Juels</a:t>
            </a:r>
            <a:endParaRPr lang="en-US" dirty="0"/>
          </a:p>
          <a:p>
            <a:pPr lvl="1"/>
            <a:r>
              <a:rPr lang="en-US" dirty="0"/>
              <a:t>Thursday evening clinic by Richard Bowen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popular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can have its own hash function</a:t>
            </a:r>
          </a:p>
          <a:p>
            <a:r>
              <a:rPr lang="en-US" dirty="0"/>
              <a:t>Basically, it’s view of the unit circle</a:t>
            </a:r>
          </a:p>
          <a:p>
            <a:r>
              <a:rPr lang="en-US" dirty="0"/>
              <a:t>Ensures that you are very unlikely to have 2 popular objects share the same server</a:t>
            </a:r>
          </a:p>
        </p:txBody>
      </p:sp>
    </p:spTree>
    <p:extLst>
      <p:ext uri="{BB962C8B-B14F-4D97-AF65-F5344CB8AC3E}">
        <p14:creationId xmlns:p14="http://schemas.microsoft.com/office/powerpoint/2010/main" val="109843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&amp; minimal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hash functions is data-dependent!</a:t>
            </a:r>
          </a:p>
          <a:p>
            <a:r>
              <a:rPr lang="en-US" dirty="0"/>
              <a:t>Let’s try to hash 4 English words into the buckets 0,1,2,3</a:t>
            </a:r>
          </a:p>
          <a:p>
            <a:pPr lvl="1"/>
            <a:r>
              <a:rPr lang="en-US" dirty="0"/>
              <a:t>E.g., to efficiently compress a sentence</a:t>
            </a:r>
          </a:p>
          <a:p>
            <a:r>
              <a:rPr lang="en-US" dirty="0"/>
              <a:t>Words: {“banana”, “glib”, “epic”, “food”}</a:t>
            </a:r>
          </a:p>
          <a:p>
            <a:pPr lvl="1"/>
            <a:r>
              <a:rPr lang="en-US" dirty="0"/>
              <a:t>Can efficiently say sentence like “epic glib banana food” = 3,2,1,0</a:t>
            </a:r>
          </a:p>
          <a:p>
            <a:r>
              <a:rPr lang="en-US" dirty="0"/>
              <a:t>Can you construct </a:t>
            </a:r>
            <a:r>
              <a:rPr lang="en-US"/>
              <a:t>a minimal perfect </a:t>
            </a:r>
            <a:r>
              <a:rPr lang="en-US" dirty="0"/>
              <a:t>hash function that maps each of these to a different bucket?</a:t>
            </a:r>
          </a:p>
          <a:p>
            <a:pPr lvl="1"/>
            <a:r>
              <a:rPr lang="en-US" dirty="0"/>
              <a:t>Needs to be efficient, not (e.g.) a list of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particular example, it is easy</a:t>
            </a:r>
          </a:p>
          <a:p>
            <a:endParaRPr lang="en-US" dirty="0"/>
          </a:p>
        </p:txBody>
      </p:sp>
      <p:pic>
        <p:nvPicPr>
          <p:cNvPr id="7170" name="Picture 2" descr="Image result for ascii table 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92" y="2235778"/>
            <a:ext cx="5178552" cy="38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20640" y="4270248"/>
            <a:ext cx="832104" cy="5120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43C6-C839-4937-BB4F-FEE95C5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bitwise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7BBD-A9A5-48FB-97C9-E69DD07D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AND operation:</a:t>
            </a:r>
          </a:p>
          <a:p>
            <a:pPr lvl="1"/>
            <a:r>
              <a:rPr lang="en-US" dirty="0"/>
              <a:t>AND(1,1) = 1</a:t>
            </a:r>
          </a:p>
          <a:p>
            <a:pPr lvl="1"/>
            <a:r>
              <a:rPr lang="en-US" dirty="0"/>
              <a:t>AND(0,1) = AND(1,0) = AND(0,0) = 0</a:t>
            </a:r>
          </a:p>
          <a:p>
            <a:r>
              <a:rPr lang="en-US" dirty="0"/>
              <a:t>Note that AND(x,0) = 0 and AND(x,1) = x</a:t>
            </a:r>
          </a:p>
          <a:p>
            <a:r>
              <a:rPr lang="en-US" dirty="0"/>
              <a:t>An AND with a binary number (mask) zeros out the bits where the mask is 0</a:t>
            </a:r>
          </a:p>
          <a:p>
            <a:pPr lvl="1"/>
            <a:r>
              <a:rPr lang="en-US" dirty="0"/>
              <a:t>Lets through the bits where the mask is 1</a:t>
            </a:r>
          </a:p>
          <a:p>
            <a:r>
              <a:rPr lang="en-US" dirty="0"/>
              <a:t>So our perfect hash function is: AND with 3 = 0b11</a:t>
            </a:r>
          </a:p>
        </p:txBody>
      </p:sp>
    </p:spTree>
    <p:extLst>
      <p:ext uri="{BB962C8B-B14F-4D97-AF65-F5344CB8AC3E}">
        <p14:creationId xmlns:p14="http://schemas.microsoft.com/office/powerpoint/2010/main" val="16470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 Zabih: after lecture or by appointment</a:t>
            </a:r>
          </a:p>
          <a:p>
            <a:r>
              <a:rPr lang="en-US" dirty="0"/>
              <a:t>Tuesdays 11:30-12:30 in Bloomberg 277 with @Julia</a:t>
            </a:r>
          </a:p>
          <a:p>
            <a:r>
              <a:rPr lang="en-US" dirty="0"/>
              <a:t>Wednesdays 2:30-3:30 in Bloomberg 277 with @</a:t>
            </a:r>
            <a:r>
              <a:rPr lang="en-US" dirty="0" err="1"/>
              <a:t>irisz</a:t>
            </a:r>
            <a:endParaRPr lang="en-US" dirty="0"/>
          </a:p>
          <a:p>
            <a:r>
              <a:rPr lang="en-US" dirty="0"/>
              <a:t>Wednesdays 3:30-4:30 in Bloomberg 277 with @Ishan</a:t>
            </a:r>
          </a:p>
          <a:p>
            <a:r>
              <a:rPr lang="en-US" dirty="0"/>
              <a:t>Thursdays 10-12 in Bloomberg 267 with @</a:t>
            </a:r>
            <a:r>
              <a:rPr lang="en-US" dirty="0" err="1"/>
              <a:t>Fei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67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lists</a:t>
            </a:r>
          </a:p>
          <a:p>
            <a:r>
              <a:rPr lang="en-US" dirty="0"/>
              <a:t>Merkle trees</a:t>
            </a:r>
          </a:p>
          <a:p>
            <a:r>
              <a:rPr lang="en-US" dirty="0"/>
              <a:t>A few DHT (</a:t>
            </a:r>
            <a:r>
              <a:rPr lang="en-US" dirty="0" err="1"/>
              <a:t>BitTorrent</a:t>
            </a:r>
            <a:r>
              <a:rPr lang="en-US" dirty="0"/>
              <a:t>) issues</a:t>
            </a:r>
          </a:p>
          <a:p>
            <a:r>
              <a:rPr lang="en-US" dirty="0"/>
              <a:t>Consistent hashing</a:t>
            </a:r>
          </a:p>
          <a:p>
            <a:r>
              <a:rPr lang="en-US" dirty="0" smtClean="0"/>
              <a:t>Perfect </a:t>
            </a:r>
            <a:r>
              <a:rPr lang="en-US" dirty="0"/>
              <a:t>hashing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36B2-3303-4EA3-9E90-BFC47CC0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8CF3-19F4-4BFC-803C-72C3D2BF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 distributed system</a:t>
            </a:r>
          </a:p>
          <a:p>
            <a:r>
              <a:rPr lang="en-US" dirty="0"/>
              <a:t>Consider a large file like a video </a:t>
            </a:r>
          </a:p>
          <a:p>
            <a:r>
              <a:rPr lang="en-US" dirty="0"/>
              <a:t>Blocks of </a:t>
            </a:r>
            <a:r>
              <a:rPr lang="en-US"/>
              <a:t>the file are </a:t>
            </a:r>
            <a:r>
              <a:rPr lang="en-US" dirty="0"/>
              <a:t>distributed for many reasons</a:t>
            </a:r>
          </a:p>
          <a:p>
            <a:pPr lvl="1"/>
            <a:r>
              <a:rPr lang="en-US" dirty="0"/>
              <a:t>Redundancy, cost, etc.</a:t>
            </a:r>
          </a:p>
          <a:p>
            <a:pPr lvl="1"/>
            <a:r>
              <a:rPr lang="en-US" dirty="0"/>
              <a:t>Different processors have different blocks</a:t>
            </a:r>
          </a:p>
          <a:p>
            <a:pPr lvl="1"/>
            <a:endParaRPr lang="en-US" dirty="0"/>
          </a:p>
        </p:txBody>
      </p:sp>
      <p:pic>
        <p:nvPicPr>
          <p:cNvPr id="4" name="Picture 4" descr="https://upload.wikimedia.org/wikipedia/commons/thumb/7/7d/Hash_list.svg/550px-Hash_list.svg.png">
            <a:extLst>
              <a:ext uri="{FF2B5EF4-FFF2-40B4-BE49-F238E27FC236}">
                <a16:creationId xmlns:a16="http://schemas.microsoft.com/office/drawing/2014/main" id="{0AEBF055-E3B1-4FAB-8A6B-2CD3562A1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9"/>
          <a:stretch/>
        </p:blipFill>
        <p:spPr bwMode="auto">
          <a:xfrm>
            <a:off x="1234240" y="4916905"/>
            <a:ext cx="5238750" cy="96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insure integrity?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 file on a single machine, we can use a checksum</a:t>
                </a:r>
              </a:p>
              <a:p>
                <a:pPr lvl="1"/>
                <a:r>
                  <a:rPr lang="en-US" dirty="0"/>
                  <a:t>Function which changes a lot if we change the input a little</a:t>
                </a:r>
              </a:p>
              <a:p>
                <a:pPr lvl="1"/>
                <a:r>
                  <a:rPr lang="en-US" dirty="0"/>
                  <a:t>Store the results along with the file</a:t>
                </a:r>
              </a:p>
              <a:p>
                <a:r>
                  <a:rPr lang="en-US" dirty="0"/>
                  <a:t>Famous example: MD5, intended to be a cryptographic hash</a:t>
                </a:r>
              </a:p>
              <a:p>
                <a:pPr lvl="1"/>
                <a:r>
                  <a:rPr lang="en-US" dirty="0"/>
                  <a:t>You can find pairs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“Flame” used this to forge a code-signing certificate for Windows</a:t>
                </a:r>
              </a:p>
              <a:p>
                <a:pPr lvl="2"/>
                <a:r>
                  <a:rPr lang="en-US" dirty="0">
                    <a:hlinkClick r:id="rId2"/>
                  </a:rPr>
                  <a:t>https://blogs.technet.microsoft.com/srd/2012/06/06/flame-malware-collision-attack-explained/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But MD5 is fine as a checksum, and widely used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3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lists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 blocks are distributed we need:</a:t>
            </a:r>
          </a:p>
          <a:p>
            <a:pPr lvl="1"/>
            <a:r>
              <a:rPr lang="en-US" dirty="0"/>
              <a:t>Integrity of each block</a:t>
            </a:r>
          </a:p>
          <a:p>
            <a:pPr lvl="1"/>
            <a:r>
              <a:rPr lang="en-US" dirty="0"/>
              <a:t>Robustness to failure of computer holding a given block</a:t>
            </a:r>
          </a:p>
          <a:p>
            <a:r>
              <a:rPr lang="en-US" dirty="0"/>
              <a:t>Solution: hash each data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Sounds cool, but is it useful?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https://upload.wikimedia.org/wikipedia/commons/thumb/7/7d/Hash_list.svg/550px-Hash_list.svg.png">
            <a:extLst>
              <a:ext uri="{FF2B5EF4-FFF2-40B4-BE49-F238E27FC236}">
                <a16:creationId xmlns:a16="http://schemas.microsoft.com/office/drawing/2014/main" id="{0AEBF055-E3B1-4FAB-8A6B-2CD3562A1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3"/>
          <a:stretch/>
        </p:blipFill>
        <p:spPr bwMode="auto">
          <a:xfrm>
            <a:off x="6259930" y="3502947"/>
            <a:ext cx="5238750" cy="181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Widely used application of hash lists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1568116"/>
            <a:ext cx="6848475" cy="5257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6392" y="1810512"/>
            <a:ext cx="6245352" cy="2834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trees/</a:t>
            </a:r>
            <a:r>
              <a:rPr lang="en-US" dirty="0" err="1"/>
              <a:t>Merkle</a:t>
            </a:r>
            <a:r>
              <a:rPr lang="en-US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 has the block hashes together</a:t>
            </a:r>
          </a:p>
          <a:p>
            <a:pPr lvl="1"/>
            <a:r>
              <a:rPr lang="en-US" dirty="0"/>
              <a:t>Create a trusted “top hash” by hashing the concatenation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https://upload.wikimedia.org/wikipedia/commons/thumb/7/7d/Hash_list.svg/550px-Hash_list.svg.png">
            <a:extLst>
              <a:ext uri="{FF2B5EF4-FFF2-40B4-BE49-F238E27FC236}">
                <a16:creationId xmlns:a16="http://schemas.microsoft.com/office/drawing/2014/main" id="{0AEBF055-E3B1-4FAB-8A6B-2CD3562A1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"/>
          <a:stretch/>
        </p:blipFill>
        <p:spPr bwMode="auto">
          <a:xfrm>
            <a:off x="3223378" y="2726112"/>
            <a:ext cx="5745244" cy="34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8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37312</TotalTime>
  <Words>1084</Words>
  <Application>Microsoft Office PowerPoint</Application>
  <PresentationFormat>Widescreen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Presentation2</vt:lpstr>
      <vt:lpstr>CS5112: Algorithms and Data Structures for Applications</vt:lpstr>
      <vt:lpstr>Administrivia</vt:lpstr>
      <vt:lpstr>Office hours</vt:lpstr>
      <vt:lpstr>Today</vt:lpstr>
      <vt:lpstr>Motivation</vt:lpstr>
      <vt:lpstr>How do we insure integrity?</vt:lpstr>
      <vt:lpstr>Hash lists and applications</vt:lpstr>
      <vt:lpstr>Widely used application of hash lists</vt:lpstr>
      <vt:lpstr>Hash trees/Merkle trees</vt:lpstr>
      <vt:lpstr>Hash trees/Merkle trees</vt:lpstr>
      <vt:lpstr>Example</vt:lpstr>
      <vt:lpstr>Distributed hash tables (DHT)</vt:lpstr>
      <vt:lpstr>Google datacenter numbers (2008)</vt:lpstr>
      <vt:lpstr>From filename to processor</vt:lpstr>
      <vt:lpstr>Consistent hashing</vt:lpstr>
      <vt:lpstr>Hashing into the circle</vt:lpstr>
      <vt:lpstr>Example of consistent hashing</vt:lpstr>
      <vt:lpstr>Gracefully adding/removing a server</vt:lpstr>
      <vt:lpstr>Improving consistent hashing</vt:lpstr>
      <vt:lpstr>Handling popular objects</vt:lpstr>
      <vt:lpstr>Perfect &amp; minimal hashing</vt:lpstr>
      <vt:lpstr>Perfect hashing example</vt:lpstr>
      <vt:lpstr>Recall: bitwise masking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698</cp:revision>
  <dcterms:created xsi:type="dcterms:W3CDTF">2013-08-17T21:02:01Z</dcterms:created>
  <dcterms:modified xsi:type="dcterms:W3CDTF">2018-09-14T23:36:20Z</dcterms:modified>
</cp:coreProperties>
</file>