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7"/>
  </p:notesMasterIdLst>
  <p:sldIdLst>
    <p:sldId id="256" r:id="rId2"/>
    <p:sldId id="258" r:id="rId3"/>
    <p:sldId id="367" r:id="rId4"/>
    <p:sldId id="372" r:id="rId5"/>
    <p:sldId id="370" r:id="rId6"/>
    <p:sldId id="374" r:id="rId7"/>
    <p:sldId id="376" r:id="rId8"/>
    <p:sldId id="371" r:id="rId9"/>
    <p:sldId id="373" r:id="rId10"/>
    <p:sldId id="369" r:id="rId11"/>
    <p:sldId id="368" r:id="rId12"/>
    <p:sldId id="345" r:id="rId13"/>
    <p:sldId id="346" r:id="rId14"/>
    <p:sldId id="347" r:id="rId15"/>
    <p:sldId id="348" r:id="rId16"/>
    <p:sldId id="349" r:id="rId17"/>
    <p:sldId id="377" r:id="rId18"/>
    <p:sldId id="352" r:id="rId19"/>
    <p:sldId id="353" r:id="rId20"/>
    <p:sldId id="354" r:id="rId21"/>
    <p:sldId id="355" r:id="rId22"/>
    <p:sldId id="356" r:id="rId23"/>
    <p:sldId id="357" r:id="rId24"/>
    <p:sldId id="375" r:id="rId25"/>
    <p:sldId id="3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37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Cat weights</a:t>
            </a:r>
          </a:p>
        </c:rich>
      </c:tx>
      <c:layout>
        <c:manualLayout>
          <c:xMode val="edge"/>
          <c:yMode val="edge"/>
          <c:x val="0.41839080459770117"/>
          <c:y val="1.891891891891892E-2"/>
        </c:manualLayout>
      </c:layout>
      <c:overlay val="0"/>
      <c:spPr>
        <a:noFill/>
        <a:ln w="2291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057471264367816E-2"/>
          <c:y val="0.14594594594594595"/>
          <c:w val="0.90344827586206899"/>
          <c:h val="0.68108108108108112"/>
        </c:manualLayout>
      </c:layout>
      <c:scatterChart>
        <c:scatterStyle val="lineMarker"/>
        <c:varyColors val="0"/>
        <c:ser>
          <c:idx val="0"/>
          <c:order val="0"/>
          <c:spPr>
            <a:ln w="17186">
              <a:noFill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Sheet2!$A$30:$A$69</c:f>
              <c:numCache>
                <c:formatCode>General</c:formatCode>
                <c:ptCount val="40"/>
                <c:pt idx="0">
                  <c:v>7.51</c:v>
                </c:pt>
                <c:pt idx="1">
                  <c:v>7.75</c:v>
                </c:pt>
                <c:pt idx="2">
                  <c:v>7.9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8.15</c:v>
                </c:pt>
                <c:pt idx="7">
                  <c:v>8.1999999999999993</c:v>
                </c:pt>
                <c:pt idx="8">
                  <c:v>8.25</c:v>
                </c:pt>
                <c:pt idx="9">
                  <c:v>8.25</c:v>
                </c:pt>
                <c:pt idx="10">
                  <c:v>8.3000000000000007</c:v>
                </c:pt>
                <c:pt idx="11">
                  <c:v>8.3000000000000007</c:v>
                </c:pt>
                <c:pt idx="12">
                  <c:v>8.33</c:v>
                </c:pt>
                <c:pt idx="13">
                  <c:v>8.34</c:v>
                </c:pt>
                <c:pt idx="14">
                  <c:v>8.35</c:v>
                </c:pt>
                <c:pt idx="15">
                  <c:v>8.35</c:v>
                </c:pt>
                <c:pt idx="16">
                  <c:v>8.36</c:v>
                </c:pt>
                <c:pt idx="17">
                  <c:v>8.4</c:v>
                </c:pt>
                <c:pt idx="18">
                  <c:v>8.4</c:v>
                </c:pt>
                <c:pt idx="19">
                  <c:v>8.4</c:v>
                </c:pt>
                <c:pt idx="20">
                  <c:v>8.4</c:v>
                </c:pt>
                <c:pt idx="21">
                  <c:v>8.4</c:v>
                </c:pt>
                <c:pt idx="22">
                  <c:v>8.4</c:v>
                </c:pt>
                <c:pt idx="23">
                  <c:v>8.4499999999999993</c:v>
                </c:pt>
                <c:pt idx="24">
                  <c:v>8.49</c:v>
                </c:pt>
                <c:pt idx="25">
                  <c:v>8.49</c:v>
                </c:pt>
                <c:pt idx="26">
                  <c:v>8.49</c:v>
                </c:pt>
                <c:pt idx="27">
                  <c:v>8.5</c:v>
                </c:pt>
                <c:pt idx="28">
                  <c:v>8.5</c:v>
                </c:pt>
                <c:pt idx="29">
                  <c:v>8.5</c:v>
                </c:pt>
                <c:pt idx="30">
                  <c:v>8.5</c:v>
                </c:pt>
                <c:pt idx="31">
                  <c:v>8.5</c:v>
                </c:pt>
                <c:pt idx="32">
                  <c:v>8.5</c:v>
                </c:pt>
                <c:pt idx="33">
                  <c:v>8.5</c:v>
                </c:pt>
                <c:pt idx="34">
                  <c:v>8.5</c:v>
                </c:pt>
                <c:pt idx="35">
                  <c:v>8.5</c:v>
                </c:pt>
                <c:pt idx="36">
                  <c:v>8.52</c:v>
                </c:pt>
                <c:pt idx="37">
                  <c:v>8.6999999999999993</c:v>
                </c:pt>
                <c:pt idx="38">
                  <c:v>8.75</c:v>
                </c:pt>
                <c:pt idx="39">
                  <c:v>8.7799999999999994</c:v>
                </c:pt>
              </c:numCache>
            </c:numRef>
          </c:xVal>
          <c:yVal>
            <c:numRef>
              <c:f>Sheet2!$B$30:$B$69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66-4A1D-A577-2BC520AB3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322976"/>
        <c:axId val="1"/>
      </c:scatterChart>
      <c:valAx>
        <c:axId val="164322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6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5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2.2000000000000002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2864">
            <a:solidFill>
              <a:srgbClr val="000000"/>
            </a:solidFill>
            <a:prstDash val="solid"/>
          </a:ln>
        </c:spPr>
        <c:crossAx val="164322976"/>
        <c:crosses val="autoZero"/>
        <c:crossBetween val="midCat"/>
        <c:majorUnit val="0.5"/>
        <c:minorUnit val="0.1"/>
      </c:valAx>
      <c:spPr>
        <a:solidFill>
          <a:srgbClr val="C0C0C0"/>
        </a:solidFill>
        <a:ln w="11457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85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Agor153 - Own work, CC BY-SA 3.0, https://commons.wikimedia.org/w/index.php?curid=24350614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https://www.geeksforgeeks.org/window-sliding-technique/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9/27/2018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8.xml"/><Relationship Id="rId10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rlaz/PatternRecognit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rlaz/PatternRecogni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from Wikipedia/Google image search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11: Density estimation with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 versus dogs (simple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classify based on a single number</a:t>
            </a:r>
          </a:p>
          <a:p>
            <a:pPr lvl="1"/>
            <a:r>
              <a:rPr lang="en-US" dirty="0"/>
              <a:t>Such as weight</a:t>
            </a:r>
          </a:p>
          <a:p>
            <a:r>
              <a:rPr lang="en-US" dirty="0"/>
              <a:t>Simple case: cats and dogs have their weights described by a Gaussian (normal) distribution</a:t>
            </a:r>
          </a:p>
          <a:p>
            <a:r>
              <a:rPr lang="en-US" dirty="0"/>
              <a:t>Cats occur about as frequently as dogs in our data</a:t>
            </a:r>
          </a:p>
          <a:p>
            <a:r>
              <a:rPr lang="en-US" dirty="0"/>
              <a:t>We just need to estimate the density for cats vs dogs</a:t>
            </a:r>
          </a:p>
          <a:p>
            <a:r>
              <a:rPr lang="en-US" dirty="0"/>
              <a:t>This allows us to build our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vs dog classification from weight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09535" y="2820442"/>
            <a:ext cx="2679033" cy="2610174"/>
            <a:chOff x="2109535" y="2820442"/>
            <a:chExt cx="2679033" cy="2610174"/>
          </a:xfrm>
        </p:grpSpPr>
        <p:pic>
          <p:nvPicPr>
            <p:cNvPr id="2050" name="Picture 2" descr="http://www.cns.nyu.edu/~david/handouts/sdt/spread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6" t="49571" r="34993"/>
            <a:stretch/>
          </p:blipFill>
          <p:spPr bwMode="auto">
            <a:xfrm>
              <a:off x="2109535" y="2820442"/>
              <a:ext cx="2679033" cy="2016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53651" y="506128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“Simple” case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74631" y="2382253"/>
            <a:ext cx="4467727" cy="3048363"/>
            <a:chOff x="5574631" y="2382253"/>
            <a:chExt cx="4467727" cy="3048363"/>
          </a:xfrm>
        </p:grpSpPr>
        <p:pic>
          <p:nvPicPr>
            <p:cNvPr id="2052" name="Picture 4" descr="Image result for overlap two gaussian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33" t="17580" r="7700" b="58947"/>
            <a:stretch/>
          </p:blipFill>
          <p:spPr bwMode="auto">
            <a:xfrm>
              <a:off x="5574631" y="2382253"/>
              <a:ext cx="4467727" cy="245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63336" y="5061284"/>
              <a:ext cx="2090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not so simple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3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Density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Lots of practical questions boil down to density estimation</a:t>
                </a:r>
              </a:p>
              <a:p>
                <a:pPr lvl="1"/>
                <a:r>
                  <a:rPr lang="en-US" dirty="0"/>
                  <a:t>Even if you don’t explicitly say you’re doing it!</a:t>
                </a:r>
              </a:p>
              <a:p>
                <a:pPr lvl="2"/>
                <a:r>
                  <a:rPr lang="en-US" dirty="0"/>
                  <a:t>“How much do typical cats weigh?”</a:t>
                </a:r>
              </a:p>
              <a:p>
                <a:pPr lvl="3"/>
                <a:r>
                  <a:rPr lang="en-US" dirty="0"/>
                  <a:t>Google says: 7.9 – 9.9 </a:t>
                </a:r>
                <a:r>
                  <a:rPr lang="en-US" dirty="0" err="1"/>
                  <a:t>lbs</a:t>
                </a:r>
                <a:endParaRPr lang="en-US" dirty="0"/>
              </a:p>
              <a:p>
                <a:r>
                  <a:rPr lang="en-US" dirty="0"/>
                  <a:t>Your classes generally have some density in feature space</a:t>
                </a:r>
              </a:p>
              <a:p>
                <a:pPr lvl="1"/>
                <a:r>
                  <a:rPr lang="en-US" dirty="0"/>
                  <a:t>Hopefully they are compact and well-separated</a:t>
                </a:r>
              </a:p>
              <a:p>
                <a:r>
                  <a:rPr lang="en-US" dirty="0"/>
                  <a:t>Given a new data point, which class does it belong to?</a:t>
                </a:r>
              </a:p>
              <a:p>
                <a:pPr lvl="1"/>
                <a:r>
                  <a:rPr lang="en-US" dirty="0"/>
                  <a:t>We just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called the </a:t>
                </a:r>
                <a:r>
                  <a:rPr lang="en-US" b="1" dirty="0"/>
                  <a:t>likelihood</a:t>
                </a:r>
              </a:p>
              <a:p>
                <a:pPr lvl="2"/>
                <a:r>
                  <a:rPr lang="en-US" dirty="0"/>
                  <a:t>Formalizes what we did on the previous slide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08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33" name="Freeform 25"/>
          <p:cNvSpPr>
            <a:spLocks/>
          </p:cNvSpPr>
          <p:nvPr/>
        </p:nvSpPr>
        <p:spPr bwMode="auto">
          <a:xfrm>
            <a:off x="3778251" y="5384980"/>
            <a:ext cx="4314825" cy="906462"/>
          </a:xfrm>
          <a:custGeom>
            <a:avLst/>
            <a:gdLst>
              <a:gd name="T0" fmla="*/ 0 w 2718"/>
              <a:gd name="T1" fmla="*/ 553 h 571"/>
              <a:gd name="T2" fmla="*/ 942 w 2718"/>
              <a:gd name="T3" fmla="*/ 369 h 571"/>
              <a:gd name="T4" fmla="*/ 1604 w 2718"/>
              <a:gd name="T5" fmla="*/ 24 h 571"/>
              <a:gd name="T6" fmla="*/ 2136 w 2718"/>
              <a:gd name="T7" fmla="*/ 513 h 571"/>
              <a:gd name="T8" fmla="*/ 2438 w 2718"/>
              <a:gd name="T9" fmla="*/ 376 h 571"/>
              <a:gd name="T10" fmla="*/ 2718 w 2718"/>
              <a:gd name="T11" fmla="*/ 551 h 571"/>
              <a:gd name="T12" fmla="*/ 0 w 2718"/>
              <a:gd name="T13" fmla="*/ 55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18" h="571">
                <a:moveTo>
                  <a:pt x="0" y="553"/>
                </a:moveTo>
                <a:cubicBezTo>
                  <a:pt x="157" y="523"/>
                  <a:pt x="675" y="457"/>
                  <a:pt x="942" y="369"/>
                </a:cubicBezTo>
                <a:cubicBezTo>
                  <a:pt x="1209" y="281"/>
                  <a:pt x="1405" y="0"/>
                  <a:pt x="1604" y="24"/>
                </a:cubicBezTo>
                <a:cubicBezTo>
                  <a:pt x="1803" y="48"/>
                  <a:pt x="1997" y="454"/>
                  <a:pt x="2136" y="513"/>
                </a:cubicBezTo>
                <a:cubicBezTo>
                  <a:pt x="2275" y="571"/>
                  <a:pt x="2341" y="370"/>
                  <a:pt x="2438" y="376"/>
                </a:cubicBezTo>
                <a:cubicBezTo>
                  <a:pt x="2534" y="382"/>
                  <a:pt x="2660" y="515"/>
                  <a:pt x="2718" y="551"/>
                </a:cubicBezTo>
                <a:cubicBezTo>
                  <a:pt x="2718" y="551"/>
                  <a:pt x="0" y="553"/>
                  <a:pt x="0" y="553"/>
                </a:cubicBezTo>
                <a:close/>
              </a:path>
            </a:pathLst>
          </a:custGeom>
          <a:solidFill>
            <a:srgbClr val="F40A0A"/>
          </a:solidFill>
          <a:ln w="222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density?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an arbitrary function </a:t>
            </a:r>
            <a:r>
              <a:rPr lang="en-US" dirty="0">
                <a:latin typeface="cmmi10" pitchFamily="34" charset="0"/>
              </a:rPr>
              <a:t>p </a:t>
            </a:r>
            <a:r>
              <a:rPr lang="en-US" dirty="0"/>
              <a:t>where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Can view it as a </a:t>
            </a:r>
            <a:r>
              <a:rPr lang="en-US" i="1" dirty="0"/>
              <a:t>probability density function</a:t>
            </a:r>
          </a:p>
          <a:p>
            <a:pPr lvl="2"/>
            <a:r>
              <a:rPr lang="en-US" dirty="0"/>
              <a:t>The PDF for a real-valued random variable</a:t>
            </a:r>
          </a:p>
          <a:p>
            <a:pPr lvl="2"/>
            <a:r>
              <a:rPr lang="en-US" dirty="0"/>
              <a:t>If we weighed </a:t>
            </a:r>
            <a:r>
              <a:rPr lang="en-US" dirty="0">
                <a:latin typeface="cmsy10" pitchFamily="34" charset="0"/>
              </a:rPr>
              <a:t>∞ </a:t>
            </a:r>
            <a:r>
              <a:rPr lang="en-US" dirty="0"/>
              <a:t>cats, what frequency of weights would we get?</a:t>
            </a:r>
          </a:p>
        </p:txBody>
      </p:sp>
      <p:pic>
        <p:nvPicPr>
          <p:cNvPr id="96461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286000"/>
            <a:ext cx="61722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4636" name="Rectangle 28"/>
          <p:cNvSpPr>
            <a:spLocks noChangeArrowheads="1"/>
          </p:cNvSpPr>
          <p:nvPr/>
        </p:nvSpPr>
        <p:spPr bwMode="auto">
          <a:xfrm>
            <a:off x="5791200" y="2294467"/>
            <a:ext cx="35814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4637" name="Group 29"/>
          <p:cNvGrpSpPr>
            <a:grpSpLocks/>
          </p:cNvGrpSpPr>
          <p:nvPr/>
        </p:nvGrpSpPr>
        <p:grpSpPr bwMode="auto">
          <a:xfrm>
            <a:off x="3362326" y="4840468"/>
            <a:ext cx="5172075" cy="1495425"/>
            <a:chOff x="554" y="2160"/>
            <a:chExt cx="3258" cy="942"/>
          </a:xfrm>
        </p:grpSpPr>
        <p:sp>
          <p:nvSpPr>
            <p:cNvPr id="964638" name="Line 30"/>
            <p:cNvSpPr>
              <a:spLocks noChangeShapeType="1"/>
            </p:cNvSpPr>
            <p:nvPr/>
          </p:nvSpPr>
          <p:spPr bwMode="auto">
            <a:xfrm flipV="1">
              <a:off x="774" y="24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4639" name="Freeform 31"/>
            <p:cNvSpPr>
              <a:spLocks/>
            </p:cNvSpPr>
            <p:nvPr/>
          </p:nvSpPr>
          <p:spPr bwMode="auto">
            <a:xfrm>
              <a:off x="816" y="2501"/>
              <a:ext cx="2718" cy="571"/>
            </a:xfrm>
            <a:custGeom>
              <a:avLst/>
              <a:gdLst>
                <a:gd name="T0" fmla="*/ 0 w 2718"/>
                <a:gd name="T1" fmla="*/ 553 h 571"/>
                <a:gd name="T2" fmla="*/ 942 w 2718"/>
                <a:gd name="T3" fmla="*/ 369 h 571"/>
                <a:gd name="T4" fmla="*/ 1604 w 2718"/>
                <a:gd name="T5" fmla="*/ 24 h 571"/>
                <a:gd name="T6" fmla="*/ 2136 w 2718"/>
                <a:gd name="T7" fmla="*/ 513 h 571"/>
                <a:gd name="T8" fmla="*/ 2438 w 2718"/>
                <a:gd name="T9" fmla="*/ 376 h 571"/>
                <a:gd name="T10" fmla="*/ 2718 w 2718"/>
                <a:gd name="T11" fmla="*/ 55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8" h="571">
                  <a:moveTo>
                    <a:pt x="0" y="553"/>
                  </a:moveTo>
                  <a:cubicBezTo>
                    <a:pt x="157" y="523"/>
                    <a:pt x="675" y="457"/>
                    <a:pt x="942" y="369"/>
                  </a:cubicBezTo>
                  <a:cubicBezTo>
                    <a:pt x="1209" y="281"/>
                    <a:pt x="1405" y="0"/>
                    <a:pt x="1604" y="24"/>
                  </a:cubicBezTo>
                  <a:cubicBezTo>
                    <a:pt x="1803" y="48"/>
                    <a:pt x="1997" y="454"/>
                    <a:pt x="2136" y="513"/>
                  </a:cubicBezTo>
                  <a:cubicBezTo>
                    <a:pt x="2275" y="571"/>
                    <a:pt x="2341" y="370"/>
                    <a:pt x="2438" y="376"/>
                  </a:cubicBezTo>
                  <a:cubicBezTo>
                    <a:pt x="2534" y="382"/>
                    <a:pt x="2660" y="515"/>
                    <a:pt x="2718" y="551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4640" name="Line 32"/>
            <p:cNvSpPr>
              <a:spLocks noChangeShapeType="1"/>
            </p:cNvSpPr>
            <p:nvPr/>
          </p:nvSpPr>
          <p:spPr bwMode="auto">
            <a:xfrm>
              <a:off x="768" y="3060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964641" name="Picture 3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997"/>
              <a:ext cx="116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4642" name="Picture 34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" y="2160"/>
              <a:ext cx="43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69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33" grpId="0" animBg="1"/>
      <p:bldP spid="964633" grpId="1" animBg="1"/>
      <p:bldP spid="964611" grpId="0" build="p"/>
      <p:bldP spid="9646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56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value of PDF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not</a:t>
                </a:r>
                <a:r>
                  <a:rPr lang="en-US" dirty="0"/>
                  <a:t> the probability we would observe the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cmmi10" pitchFamily="34" charset="0"/>
                </a:endParaRPr>
              </a:p>
              <a:p>
                <a:pPr lvl="1"/>
                <a:r>
                  <a:rPr lang="en-US" dirty="0"/>
                  <a:t>Which is always zero (think about it!)</a:t>
                </a:r>
              </a:p>
              <a:p>
                <a:pPr lvl="1"/>
                <a:r>
                  <a:rPr lang="en-US" dirty="0"/>
                  <a:t>Instead, it gives the probability of getting a weight in a given interval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7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5643" name="Group 11"/>
          <p:cNvGrpSpPr>
            <a:grpSpLocks/>
          </p:cNvGrpSpPr>
          <p:nvPr/>
        </p:nvGrpSpPr>
        <p:grpSpPr bwMode="auto">
          <a:xfrm>
            <a:off x="5176838" y="5168658"/>
            <a:ext cx="277812" cy="168275"/>
            <a:chOff x="1697" y="3494"/>
            <a:chExt cx="175" cy="106"/>
          </a:xfrm>
        </p:grpSpPr>
        <p:pic>
          <p:nvPicPr>
            <p:cNvPr id="965644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" y="3495"/>
              <a:ext cx="67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5645" name="Picture 1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3494"/>
              <a:ext cx="67" cy="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65650" name="Group 18"/>
          <p:cNvGrpSpPr>
            <a:grpSpLocks/>
          </p:cNvGrpSpPr>
          <p:nvPr/>
        </p:nvGrpSpPr>
        <p:grpSpPr bwMode="auto">
          <a:xfrm>
            <a:off x="3370347" y="3552213"/>
            <a:ext cx="5172075" cy="1495425"/>
            <a:chOff x="554" y="2160"/>
            <a:chExt cx="3258" cy="942"/>
          </a:xfrm>
        </p:grpSpPr>
        <p:sp>
          <p:nvSpPr>
            <p:cNvPr id="965638" name="Line 6"/>
            <p:cNvSpPr>
              <a:spLocks noChangeShapeType="1"/>
            </p:cNvSpPr>
            <p:nvPr/>
          </p:nvSpPr>
          <p:spPr bwMode="auto">
            <a:xfrm flipV="1">
              <a:off x="774" y="24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5639" name="Freeform 7"/>
            <p:cNvSpPr>
              <a:spLocks/>
            </p:cNvSpPr>
            <p:nvPr/>
          </p:nvSpPr>
          <p:spPr bwMode="auto">
            <a:xfrm>
              <a:off x="816" y="2501"/>
              <a:ext cx="2718" cy="571"/>
            </a:xfrm>
            <a:custGeom>
              <a:avLst/>
              <a:gdLst>
                <a:gd name="T0" fmla="*/ 0 w 2718"/>
                <a:gd name="T1" fmla="*/ 553 h 571"/>
                <a:gd name="T2" fmla="*/ 942 w 2718"/>
                <a:gd name="T3" fmla="*/ 369 h 571"/>
                <a:gd name="T4" fmla="*/ 1604 w 2718"/>
                <a:gd name="T5" fmla="*/ 24 h 571"/>
                <a:gd name="T6" fmla="*/ 2136 w 2718"/>
                <a:gd name="T7" fmla="*/ 513 h 571"/>
                <a:gd name="T8" fmla="*/ 2438 w 2718"/>
                <a:gd name="T9" fmla="*/ 376 h 571"/>
                <a:gd name="T10" fmla="*/ 2718 w 2718"/>
                <a:gd name="T11" fmla="*/ 55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8" h="571">
                  <a:moveTo>
                    <a:pt x="0" y="553"/>
                  </a:moveTo>
                  <a:cubicBezTo>
                    <a:pt x="157" y="523"/>
                    <a:pt x="675" y="457"/>
                    <a:pt x="942" y="369"/>
                  </a:cubicBezTo>
                  <a:cubicBezTo>
                    <a:pt x="1209" y="281"/>
                    <a:pt x="1405" y="0"/>
                    <a:pt x="1604" y="24"/>
                  </a:cubicBezTo>
                  <a:cubicBezTo>
                    <a:pt x="1803" y="48"/>
                    <a:pt x="1997" y="454"/>
                    <a:pt x="2136" y="513"/>
                  </a:cubicBezTo>
                  <a:cubicBezTo>
                    <a:pt x="2275" y="571"/>
                    <a:pt x="2341" y="370"/>
                    <a:pt x="2438" y="376"/>
                  </a:cubicBezTo>
                  <a:cubicBezTo>
                    <a:pt x="2534" y="382"/>
                    <a:pt x="2660" y="515"/>
                    <a:pt x="2718" y="551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5640" name="Line 8"/>
            <p:cNvSpPr>
              <a:spLocks noChangeShapeType="1"/>
            </p:cNvSpPr>
            <p:nvPr/>
          </p:nvSpPr>
          <p:spPr bwMode="auto">
            <a:xfrm>
              <a:off x="768" y="3060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965648" name="Picture 1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997"/>
              <a:ext cx="116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5649" name="Picture 1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" y="2160"/>
              <a:ext cx="43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pitfall of interpreting densities</a:t>
            </a:r>
          </a:p>
        </p:txBody>
      </p:sp>
      <p:sp>
        <p:nvSpPr>
          <p:cNvPr id="965646" name="Freeform 14"/>
          <p:cNvSpPr>
            <a:spLocks/>
          </p:cNvSpPr>
          <p:nvPr/>
        </p:nvSpPr>
        <p:spPr bwMode="auto">
          <a:xfrm>
            <a:off x="5226051" y="4644053"/>
            <a:ext cx="195263" cy="330200"/>
          </a:xfrm>
          <a:custGeom>
            <a:avLst/>
            <a:gdLst>
              <a:gd name="T0" fmla="*/ 0 w 123"/>
              <a:gd name="T1" fmla="*/ 206 h 208"/>
              <a:gd name="T2" fmla="*/ 2 w 123"/>
              <a:gd name="T3" fmla="*/ 47 h 208"/>
              <a:gd name="T4" fmla="*/ 53 w 123"/>
              <a:gd name="T5" fmla="*/ 26 h 208"/>
              <a:gd name="T6" fmla="*/ 117 w 123"/>
              <a:gd name="T7" fmla="*/ 0 h 208"/>
              <a:gd name="T8" fmla="*/ 123 w 123"/>
              <a:gd name="T9" fmla="*/ 208 h 208"/>
              <a:gd name="T10" fmla="*/ 0 w 123"/>
              <a:gd name="T11" fmla="*/ 20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208">
                <a:moveTo>
                  <a:pt x="0" y="206"/>
                </a:moveTo>
                <a:cubicBezTo>
                  <a:pt x="2" y="173"/>
                  <a:pt x="5" y="77"/>
                  <a:pt x="2" y="47"/>
                </a:cubicBezTo>
                <a:cubicBezTo>
                  <a:pt x="46" y="28"/>
                  <a:pt x="17" y="41"/>
                  <a:pt x="53" y="26"/>
                </a:cubicBezTo>
                <a:cubicBezTo>
                  <a:pt x="72" y="18"/>
                  <a:pt x="93" y="11"/>
                  <a:pt x="117" y="0"/>
                </a:cubicBezTo>
                <a:cubicBezTo>
                  <a:pt x="120" y="33"/>
                  <a:pt x="122" y="173"/>
                  <a:pt x="123" y="208"/>
                </a:cubicBezTo>
                <a:cubicBezTo>
                  <a:pt x="90" y="208"/>
                  <a:pt x="26" y="206"/>
                  <a:pt x="0" y="206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965657" name="Group 25"/>
          <p:cNvGrpSpPr>
            <a:grpSpLocks/>
          </p:cNvGrpSpPr>
          <p:nvPr/>
        </p:nvGrpSpPr>
        <p:grpSpPr bwMode="auto">
          <a:xfrm>
            <a:off x="3741821" y="4194174"/>
            <a:ext cx="6096000" cy="322262"/>
            <a:chOff x="1392" y="2677"/>
            <a:chExt cx="3840" cy="203"/>
          </a:xfrm>
        </p:grpSpPr>
        <p:sp>
          <p:nvSpPr>
            <p:cNvPr id="965655" name="Line 23"/>
            <p:cNvSpPr>
              <a:spLocks noChangeShapeType="1"/>
            </p:cNvSpPr>
            <p:nvPr/>
          </p:nvSpPr>
          <p:spPr bwMode="auto">
            <a:xfrm>
              <a:off x="1392" y="2784"/>
              <a:ext cx="31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965656" name="Picture 2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677"/>
              <a:ext cx="864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71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uiExpand="1" build="p"/>
      <p:bldP spid="9656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 case is easier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values of the random variable are discrete</a:t>
            </a:r>
          </a:p>
          <a:p>
            <a:pPr lvl="1"/>
            <a:r>
              <a:rPr lang="en-US" dirty="0"/>
              <a:t>Instead of a PDF you have a probability mass function (PMF)</a:t>
            </a:r>
          </a:p>
          <a:p>
            <a:pPr lvl="1"/>
            <a:r>
              <a:rPr lang="en-US" dirty="0"/>
              <a:t>I.e., a histogram whose entries sum to 1</a:t>
            </a:r>
          </a:p>
          <a:p>
            <a:pPr lvl="2"/>
            <a:r>
              <a:rPr lang="en-US" dirty="0"/>
              <a:t>No bucket has a value greater than 1</a:t>
            </a:r>
          </a:p>
          <a:p>
            <a:r>
              <a:rPr lang="en-US" dirty="0"/>
              <a:t>This is the true relative frequencies </a:t>
            </a:r>
          </a:p>
          <a:p>
            <a:pPr lvl="1"/>
            <a:r>
              <a:rPr lang="en-US" dirty="0"/>
              <a:t>i.e., what we would get in the limit as we weigh more and more cats</a:t>
            </a:r>
          </a:p>
        </p:txBody>
      </p:sp>
    </p:spTree>
    <p:extLst>
      <p:ext uri="{BB962C8B-B14F-4D97-AF65-F5344CB8AC3E}">
        <p14:creationId xmlns:p14="http://schemas.microsoft.com/office/powerpoint/2010/main" val="60936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from a PDF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weigh a bunch of cats</a:t>
            </a:r>
          </a:p>
          <a:p>
            <a:pPr lvl="1"/>
            <a:r>
              <a:rPr lang="en-US" dirty="0"/>
              <a:t>This generates our </a:t>
            </a:r>
            <a:r>
              <a:rPr lang="en-US" i="1" dirty="0"/>
              <a:t>sample </a:t>
            </a:r>
            <a:r>
              <a:rPr lang="en-US" dirty="0"/>
              <a:t>(data set)</a:t>
            </a:r>
          </a:p>
          <a:p>
            <a:pPr lvl="1"/>
            <a:r>
              <a:rPr lang="en-US" dirty="0"/>
              <a:t>How does this relate to the true PDF?</a:t>
            </a:r>
          </a:p>
          <a:p>
            <a:r>
              <a:rPr lang="en-US" dirty="0"/>
              <a:t>It simplifies life considerably to assume:</a:t>
            </a:r>
          </a:p>
          <a:p>
            <a:pPr lvl="1"/>
            <a:r>
              <a:rPr lang="en-US" dirty="0"/>
              <a:t>All cats have their weights from the same PDF (identical distributions)</a:t>
            </a:r>
          </a:p>
          <a:p>
            <a:pPr lvl="1"/>
            <a:r>
              <a:rPr lang="en-US" dirty="0"/>
              <a:t>No effect between weighing one cat and another (independence)</a:t>
            </a:r>
          </a:p>
        </p:txBody>
      </p:sp>
    </p:spTree>
    <p:extLst>
      <p:ext uri="{BB962C8B-B14F-4D97-AF65-F5344CB8AC3E}">
        <p14:creationId xmlns:p14="http://schemas.microsoft.com/office/powerpoint/2010/main" val="230427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Welford’s online mean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know that cats come from a Gaussian distribution but we have too many cats to store all their weights</a:t>
                </a:r>
              </a:p>
              <a:p>
                <a:r>
                  <a:rPr lang="en-US" dirty="0"/>
                  <a:t>Can we estimate the mean (and variance) online?</a:t>
                </a:r>
              </a:p>
              <a:p>
                <a:r>
                  <a:rPr lang="en-US" dirty="0"/>
                  <a:t>Online algorithms are very important for modern applications</a:t>
                </a:r>
              </a:p>
              <a:p>
                <a:r>
                  <a:rPr lang="en-US" dirty="0"/>
                  <a:t>For the mean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8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approach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knew the underlying distribution</a:t>
            </a:r>
          </a:p>
          <a:p>
            <a:pPr lvl="1"/>
            <a:r>
              <a:rPr lang="en-US" dirty="0"/>
              <a:t>All we needed was to estimate the parameters</a:t>
            </a:r>
          </a:p>
          <a:p>
            <a:pPr lvl="1"/>
            <a:r>
              <a:rPr lang="en-US" dirty="0"/>
              <a:t>Obviously, this gives bad results when the true distribution isn’t what we think it is</a:t>
            </a:r>
          </a:p>
          <a:p>
            <a:pPr lvl="1"/>
            <a:r>
              <a:rPr lang="en-US" dirty="0"/>
              <a:t>Non-Gaussian distributions are in general rare, and hard to handle</a:t>
            </a:r>
          </a:p>
          <a:p>
            <a:pPr lvl="2"/>
            <a:r>
              <a:rPr lang="en-US" dirty="0"/>
              <a:t>But they occur a </a:t>
            </a:r>
            <a:r>
              <a:rPr lang="en-US" b="1" dirty="0"/>
              <a:t>lot </a:t>
            </a:r>
            <a:r>
              <a:rPr lang="en-US" dirty="0"/>
              <a:t>in some areas</a:t>
            </a:r>
          </a:p>
          <a:p>
            <a:r>
              <a:rPr lang="en-US" dirty="0"/>
              <a:t>Box’s law: All models are wrong but some are useful</a:t>
            </a:r>
          </a:p>
        </p:txBody>
      </p:sp>
    </p:spTree>
    <p:extLst>
      <p:ext uri="{BB962C8B-B14F-4D97-AF65-F5344CB8AC3E}">
        <p14:creationId xmlns:p14="http://schemas.microsoft.com/office/powerpoint/2010/main" val="361118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there a free lunch?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we simply plot the data points</a:t>
            </a:r>
          </a:p>
          <a:p>
            <a:pPr lvl="1"/>
            <a:r>
              <a:rPr lang="en-US" dirty="0"/>
              <a:t>Assume 1-D for the moment (cat weights)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to compute density from data?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34440"/>
              </p:ext>
            </p:extLst>
          </p:nvPr>
        </p:nvGraphicFramePr>
        <p:xfrm>
          <a:off x="3098800" y="2468109"/>
          <a:ext cx="3860800" cy="316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54380" name="Group 12"/>
          <p:cNvGrpSpPr>
            <a:grpSpLocks/>
          </p:cNvGrpSpPr>
          <p:nvPr/>
        </p:nvGrpSpPr>
        <p:grpSpPr bwMode="auto">
          <a:xfrm>
            <a:off x="3505200" y="2874508"/>
            <a:ext cx="5562600" cy="1103312"/>
            <a:chOff x="1248" y="1776"/>
            <a:chExt cx="3504" cy="695"/>
          </a:xfrm>
        </p:grpSpPr>
        <p:sp>
          <p:nvSpPr>
            <p:cNvPr id="954377" name="Freeform 9"/>
            <p:cNvSpPr>
              <a:spLocks/>
            </p:cNvSpPr>
            <p:nvPr/>
          </p:nvSpPr>
          <p:spPr bwMode="auto">
            <a:xfrm>
              <a:off x="1248" y="2070"/>
              <a:ext cx="1920" cy="401"/>
            </a:xfrm>
            <a:custGeom>
              <a:avLst/>
              <a:gdLst>
                <a:gd name="T0" fmla="*/ 0 w 1920"/>
                <a:gd name="T1" fmla="*/ 354 h 401"/>
                <a:gd name="T2" fmla="*/ 672 w 1920"/>
                <a:gd name="T3" fmla="*/ 259 h 401"/>
                <a:gd name="T4" fmla="*/ 1137 w 1920"/>
                <a:gd name="T5" fmla="*/ 17 h 401"/>
                <a:gd name="T6" fmla="*/ 1511 w 1920"/>
                <a:gd name="T7" fmla="*/ 360 h 401"/>
                <a:gd name="T8" fmla="*/ 1723 w 1920"/>
                <a:gd name="T9" fmla="*/ 264 h 401"/>
                <a:gd name="T10" fmla="*/ 1920 w 1920"/>
                <a:gd name="T11" fmla="*/ 38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401">
                  <a:moveTo>
                    <a:pt x="0" y="354"/>
                  </a:moveTo>
                  <a:cubicBezTo>
                    <a:pt x="112" y="338"/>
                    <a:pt x="482" y="315"/>
                    <a:pt x="672" y="259"/>
                  </a:cubicBezTo>
                  <a:cubicBezTo>
                    <a:pt x="862" y="203"/>
                    <a:pt x="997" y="0"/>
                    <a:pt x="1137" y="17"/>
                  </a:cubicBezTo>
                  <a:cubicBezTo>
                    <a:pt x="1277" y="34"/>
                    <a:pt x="1413" y="319"/>
                    <a:pt x="1511" y="360"/>
                  </a:cubicBezTo>
                  <a:cubicBezTo>
                    <a:pt x="1609" y="401"/>
                    <a:pt x="1655" y="260"/>
                    <a:pt x="1723" y="264"/>
                  </a:cubicBezTo>
                  <a:cubicBezTo>
                    <a:pt x="1791" y="268"/>
                    <a:pt x="1879" y="362"/>
                    <a:pt x="1920" y="387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4379" name="AutoShape 11"/>
            <p:cNvSpPr>
              <a:spLocks noChangeArrowheads="1"/>
            </p:cNvSpPr>
            <p:nvPr/>
          </p:nvSpPr>
          <p:spPr bwMode="auto">
            <a:xfrm>
              <a:off x="3744" y="1776"/>
              <a:ext cx="1008" cy="384"/>
            </a:xfrm>
            <a:prstGeom prst="wedgeRoundRectCallout">
              <a:avLst>
                <a:gd name="adj1" fmla="val -108532"/>
                <a:gd name="adj2" fmla="val 112241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2000">
                  <a:latin typeface="Verdana" panose="020B0604030504040204" pitchFamily="34" charset="0"/>
                </a:rPr>
                <a:t>True density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8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1" grpId="0" build="p"/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HW comments and minor corrections on Slack</a:t>
            </a:r>
          </a:p>
          <a:p>
            <a:r>
              <a:rPr lang="en-US" dirty="0"/>
              <a:t>HW3 coming soon</a:t>
            </a:r>
          </a:p>
          <a:p>
            <a:r>
              <a:rPr lang="en-US" b="1" dirty="0"/>
              <a:t>Anonymous</a:t>
            </a:r>
            <a:r>
              <a:rPr lang="en-US" dirty="0"/>
              <a:t> survey coming re: speed of course,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representation</a:t>
            </a:r>
          </a:p>
        </p:txBody>
      </p:sp>
      <p:pic>
        <p:nvPicPr>
          <p:cNvPr id="94006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9" y="1741665"/>
            <a:ext cx="62769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68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Bin-size tradeoffs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Fewer, larger bins give a smoother but less accurate answer</a:t>
            </a:r>
          </a:p>
          <a:p>
            <a:pPr lvl="1"/>
            <a:r>
              <a:rPr lang="en-US" dirty="0"/>
              <a:t>Tend to avoid “gaps” </a:t>
            </a:r>
          </a:p>
          <a:p>
            <a:pPr lvl="2"/>
            <a:r>
              <a:rPr lang="en-US" dirty="0"/>
              <a:t>i.e., places where the density is declared to be 0</a:t>
            </a:r>
          </a:p>
          <a:p>
            <a:r>
              <a:rPr lang="en-US" dirty="0"/>
              <a:t>More, smaller bins have opposite property</a:t>
            </a:r>
          </a:p>
          <a:p>
            <a:r>
              <a:rPr lang="en-US" dirty="0"/>
              <a:t>If you don’t know anything in advance, there’s no way to predict bin size</a:t>
            </a:r>
          </a:p>
          <a:p>
            <a:pPr lvl="1"/>
            <a:r>
              <a:rPr lang="en-US" dirty="0"/>
              <a:t>Also, note that this method isn’t a great idea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403595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Histogram-based estimates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use a variety of fitting techniques to produce a curve from a histogram</a:t>
            </a:r>
          </a:p>
          <a:p>
            <a:pPr lvl="1"/>
            <a:r>
              <a:rPr lang="en-US" dirty="0"/>
              <a:t>Lines, polynomials, splines, etc.</a:t>
            </a:r>
          </a:p>
          <a:p>
            <a:pPr lvl="1"/>
            <a:r>
              <a:rPr lang="en-US" dirty="0"/>
              <a:t>Also called regression/function approximation</a:t>
            </a:r>
          </a:p>
          <a:p>
            <a:pPr lvl="1"/>
            <a:r>
              <a:rPr lang="en-US" dirty="0"/>
              <a:t>Normalize to make this a density</a:t>
            </a:r>
          </a:p>
          <a:p>
            <a:r>
              <a:rPr lang="en-US" dirty="0"/>
              <a:t>If you know quite a bit about the underlying density you can compute a good bin size</a:t>
            </a:r>
          </a:p>
          <a:p>
            <a:pPr lvl="1"/>
            <a:r>
              <a:rPr lang="en-US" dirty="0"/>
              <a:t>But that’s rarely realistic</a:t>
            </a:r>
          </a:p>
          <a:p>
            <a:pPr lvl="1"/>
            <a:r>
              <a:rPr lang="en-US" dirty="0"/>
              <a:t>And defeats the whole purpose of the non-parametric approach!</a:t>
            </a:r>
          </a:p>
        </p:txBody>
      </p:sp>
    </p:spTree>
    <p:extLst>
      <p:ext uri="{BB962C8B-B14F-4D97-AF65-F5344CB8AC3E}">
        <p14:creationId xmlns:p14="http://schemas.microsoft.com/office/powerpoint/2010/main" val="81131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estimate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estimate the density, count number of nearby data points</a:t>
            </a:r>
          </a:p>
          <a:p>
            <a:pPr lvl="1"/>
            <a:r>
              <a:rPr lang="en-US" dirty="0"/>
              <a:t>Like histogramming with sliding bins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Avoid bin-placement artifacts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fix epsilon and compute this quantity, or we can fix the quantity and compute epsilon</a:t>
            </a:r>
            <a:endParaRPr lang="en-US" sz="3200" dirty="0">
              <a:latin typeface="cmmi10" pitchFamily="34" charset="0"/>
            </a:endParaRPr>
          </a:p>
        </p:txBody>
      </p:sp>
      <p:pic>
        <p:nvPicPr>
          <p:cNvPr id="957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5432"/>
            <a:ext cx="553720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density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047875"/>
            <a:ext cx="4076700" cy="4057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105525"/>
            <a:ext cx="755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</a:t>
            </a:r>
            <a:r>
              <a:rPr lang="en-US" dirty="0">
                <a:hlinkClick r:id="rId3"/>
              </a:rPr>
              <a:t>https://www.cs.rit.edu/~rlaz/PatternRecognition/</a:t>
            </a:r>
            <a:r>
              <a:rPr lang="en-US" dirty="0"/>
              <a:t>, Richard </a:t>
            </a:r>
            <a:r>
              <a:rPr lang="en-US" dirty="0" err="1"/>
              <a:t>Zanibbi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B37E-1529-4416-A701-E66951E3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“smooth” a histogram, i.e. replace the values by the average over a window</a:t>
            </a:r>
          </a:p>
          <a:p>
            <a:pPr lvl="1"/>
            <a:r>
              <a:rPr lang="en-US" dirty="0"/>
              <a:t>How can we do this efficiently?</a:t>
            </a:r>
          </a:p>
        </p:txBody>
      </p:sp>
      <p:pic>
        <p:nvPicPr>
          <p:cNvPr id="5122" name="Picture 2" descr="https://cdncontribute.geeksforgeeks.org/wp-content/uploads/sliding-window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0" y="3640154"/>
            <a:ext cx="319087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contribute.geeksforgeeks.org/wp-content/uploads/sliding-windo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90" y="3640154"/>
            <a:ext cx="44196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cdncontribute.geeksforgeeks.org/wp-content/uploads/sliding-window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90" y="5345112"/>
            <a:ext cx="44196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NN for machine learning problems</a:t>
            </a:r>
          </a:p>
          <a:p>
            <a:r>
              <a:rPr lang="en-US" dirty="0"/>
              <a:t>Density estimation to classify cats versus dogs</a:t>
            </a:r>
          </a:p>
          <a:p>
            <a:r>
              <a:rPr lang="en-US" dirty="0"/>
              <a:t>Continuous versus discrete random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neighbors is a fundamental ML technique</a:t>
            </a:r>
          </a:p>
          <a:p>
            <a:pPr lvl="1"/>
            <a:r>
              <a:rPr lang="en-US" dirty="0"/>
              <a:t>Used for classification, regression, etc.</a:t>
            </a:r>
          </a:p>
          <a:p>
            <a:r>
              <a:rPr lang="en-US" dirty="0"/>
              <a:t>We will study (and implement!) NN algorithms</a:t>
            </a:r>
          </a:p>
          <a:p>
            <a:pPr lvl="1"/>
            <a:r>
              <a:rPr lang="en-US" dirty="0"/>
              <a:t>Exact algorithms on Tuesday next week</a:t>
            </a:r>
          </a:p>
          <a:p>
            <a:pPr lvl="1"/>
            <a:r>
              <a:rPr lang="en-US" dirty="0"/>
              <a:t>Approximate algorithms starting Thursday</a:t>
            </a:r>
          </a:p>
          <a:p>
            <a:r>
              <a:rPr lang="en-US" dirty="0"/>
              <a:t>Today we will focus on understanding the use of 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3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NN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height/weight of your query animal is very similar to the cats you have seen, and unlike the dogs you have seen, then it’s probably a cat</a:t>
            </a:r>
          </a:p>
          <a:p>
            <a:r>
              <a:rPr lang="en-US" dirty="0"/>
              <a:t>There’s actually a lot going on in the sentence above:</a:t>
            </a:r>
          </a:p>
          <a:p>
            <a:pPr lvl="1"/>
            <a:r>
              <a:rPr lang="en-US" dirty="0"/>
              <a:t>“very similar”</a:t>
            </a:r>
          </a:p>
          <a:p>
            <a:pPr lvl="1"/>
            <a:r>
              <a:rPr lang="en-US" dirty="0"/>
              <a:t>“the cats you have seen”</a:t>
            </a:r>
          </a:p>
          <a:p>
            <a:pPr lvl="1"/>
            <a:r>
              <a:rPr lang="en-US" dirty="0"/>
              <a:t>“probably”</a:t>
            </a:r>
          </a:p>
          <a:p>
            <a:r>
              <a:rPr lang="en-US" dirty="0"/>
              <a:t>You can classify directly from NN</a:t>
            </a:r>
          </a:p>
        </p:txBody>
      </p:sp>
    </p:spTree>
    <p:extLst>
      <p:ext uri="{BB962C8B-B14F-4D97-AF65-F5344CB8AC3E}">
        <p14:creationId xmlns:p14="http://schemas.microsoft.com/office/powerpoint/2010/main" val="196370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and k-NN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animal you’ve seen that’s most similar to your query</a:t>
            </a:r>
          </a:p>
          <a:p>
            <a:pPr lvl="1"/>
            <a:r>
              <a:rPr lang="en-US" dirty="0"/>
              <a:t>NN classification</a:t>
            </a:r>
          </a:p>
          <a:p>
            <a:r>
              <a:rPr lang="en-US" dirty="0"/>
              <a:t>What can go wrong?</a:t>
            </a:r>
          </a:p>
          <a:p>
            <a:r>
              <a:rPr lang="en-US" dirty="0"/>
              <a:t>More robustly, look at the k most similar animals and take the mode (most common label)</a:t>
            </a:r>
          </a:p>
          <a:p>
            <a:pPr lvl="1"/>
            <a:r>
              <a:rPr lang="en-US" dirty="0"/>
              <a:t>k-NN classification</a:t>
            </a:r>
          </a:p>
          <a:p>
            <a:pPr lvl="1"/>
            <a:r>
              <a:rPr lang="en-US" dirty="0"/>
              <a:t>Choice of k?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3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classifier small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747837"/>
            <a:ext cx="3686175" cy="3362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6105525"/>
            <a:ext cx="755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</a:t>
            </a:r>
            <a:r>
              <a:rPr lang="en-US" dirty="0">
                <a:hlinkClick r:id="rId3"/>
              </a:rPr>
              <a:t>https://www.cs.rit.edu/~rlaz/PatternRecognition/</a:t>
            </a:r>
            <a:r>
              <a:rPr lang="en-US" dirty="0"/>
              <a:t>, Richard </a:t>
            </a:r>
            <a:r>
              <a:rPr lang="en-US" dirty="0" err="1"/>
              <a:t>Zanibbi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0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(k-)NN classifier example</a:t>
            </a:r>
          </a:p>
        </p:txBody>
      </p:sp>
      <p:pic>
        <p:nvPicPr>
          <p:cNvPr id="3074" name="Picture 2" descr="https://upload.wikimedia.org/wikipedia/commons/c/cc/Data3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9" y="1876760"/>
            <a:ext cx="4328192" cy="28543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5/52/Map1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40" y="1876760"/>
            <a:ext cx="4335382" cy="28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NN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applications it’s way more useful to have the density</a:t>
            </a:r>
          </a:p>
          <a:p>
            <a:pPr lvl="1"/>
            <a:r>
              <a:rPr lang="en-US" dirty="0"/>
              <a:t>Tells you a lot more about your data</a:t>
            </a:r>
          </a:p>
          <a:p>
            <a:r>
              <a:rPr lang="en-US" dirty="0"/>
              <a:t>To classify we need to estimate the density</a:t>
            </a:r>
          </a:p>
          <a:p>
            <a:r>
              <a:rPr lang="en-US" dirty="0"/>
              <a:t>Good way to do this is from nearest neighbors</a:t>
            </a:r>
          </a:p>
          <a:p>
            <a:pPr lvl="1"/>
            <a:r>
              <a:rPr lang="en-US" dirty="0"/>
              <a:t>Lots of other algorithms also but NN is very popular</a:t>
            </a:r>
          </a:p>
          <a:p>
            <a:r>
              <a:rPr lang="en-US" dirty="0"/>
              <a:t>Basic intuition: most of the cats are where the cat density is high, and vice-versa</a:t>
            </a:r>
          </a:p>
          <a:p>
            <a:pPr lvl="1"/>
            <a:r>
              <a:rPr lang="en-US" dirty="0"/>
              <a:t>“When you hear </a:t>
            </a:r>
            <a:r>
              <a:rPr lang="en-US" dirty="0" err="1"/>
              <a:t>hoofbeats</a:t>
            </a:r>
            <a:r>
              <a:rPr lang="en-US" dirty="0"/>
              <a:t>, think of horses not zebras”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75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p(x) \geq 0 \qquad \int\! p(x) dx = 1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260"/>
  <p:tag name="PICTUREFILESIZE" val="132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x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p(x)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0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) =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37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x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p(x)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0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ta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20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alpha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symb,amsmath}&#10;\def\setof#1{{\left\{#1\right\}}}&#10;\def\suchthat#1#2{\setof{\,#1\mid#2\,}} % so says Knuth, page 174&#10;\begin{document}&#10;$$&#10;\hat{p}(x) = \frac{\#\suchthat{x_i}{\lVert x_i - x \rVert \leq \epsilon}}{n}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3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14692"/>
</p:tagLst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40019</TotalTime>
  <Words>1091</Words>
  <Application>Microsoft Office PowerPoint</Application>
  <PresentationFormat>Widescreen</PresentationFormat>
  <Paragraphs>154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cmmi10</vt:lpstr>
      <vt:lpstr>cmsy10</vt:lpstr>
      <vt:lpstr>Symbol</vt:lpstr>
      <vt:lpstr>Verdana</vt:lpstr>
      <vt:lpstr>Wingdings</vt:lpstr>
      <vt:lpstr>Presentation2</vt:lpstr>
      <vt:lpstr>CS5112: Algorithms and Data Structures for Applications</vt:lpstr>
      <vt:lpstr>Administrivia</vt:lpstr>
      <vt:lpstr>Today</vt:lpstr>
      <vt:lpstr>NN for machine learning</vt:lpstr>
      <vt:lpstr>Classification and NN algorithms</vt:lpstr>
      <vt:lpstr>NN and k-NN classification</vt:lpstr>
      <vt:lpstr>k-NN classifier small example</vt:lpstr>
      <vt:lpstr>(k-)NN classifier example</vt:lpstr>
      <vt:lpstr>Classification and NN algorithms</vt:lpstr>
      <vt:lpstr>Cats versus dogs (simple version)</vt:lpstr>
      <vt:lpstr>Cat vs dog classification from weight</vt:lpstr>
      <vt:lpstr>NN Density estimation</vt:lpstr>
      <vt:lpstr>What is a density?</vt:lpstr>
      <vt:lpstr>A pitfall of interpreting densities</vt:lpstr>
      <vt:lpstr>Discrete case is easier</vt:lpstr>
      <vt:lpstr>Sampling from a PDF</vt:lpstr>
      <vt:lpstr>Welford’s online mean algorithm</vt:lpstr>
      <vt:lpstr>Non-parametric approach</vt:lpstr>
      <vt:lpstr>Is there a free lunch?</vt:lpstr>
      <vt:lpstr>Histogram representation</vt:lpstr>
      <vt:lpstr>Bin-size tradeoffs</vt:lpstr>
      <vt:lpstr>Histogram-based estimates</vt:lpstr>
      <vt:lpstr>Nearest-neighbor estimate</vt:lpstr>
      <vt:lpstr>NN density estimation</vt:lpstr>
      <vt:lpstr>Sliding sums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800</cp:revision>
  <dcterms:created xsi:type="dcterms:W3CDTF">2013-08-17T21:02:01Z</dcterms:created>
  <dcterms:modified xsi:type="dcterms:W3CDTF">2018-09-27T18:32:16Z</dcterms:modified>
</cp:coreProperties>
</file>