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4419" autoAdjust="0"/>
  </p:normalViewPr>
  <p:slideViewPr>
    <p:cSldViewPr snapToGrid="0">
      <p:cViewPr varScale="1">
        <p:scale>
          <a:sx n="72" d="100"/>
          <a:sy n="72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976E-5422-4DEE-B341-9304977E2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535D6-A2B4-4B69-9441-7C09133A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4054-D8AB-4EA9-8E95-F345BEB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A12-64EE-4615-B382-0D7A3103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A700-74DD-4721-9AA5-575FFB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7E04-0A48-413D-B438-FC30A830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4A325-8A40-424D-8F00-DD52C96A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0DE2-F859-41E7-85F9-0D33AE8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F2F9-25EE-4F77-BC4C-3CB61C4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9997-D229-4965-830E-61C1D02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6D7D0-61B5-4693-95C3-6CBD98A6C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A5CA2-928F-42CE-8AFC-CF22E905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869B-485B-4E78-8BC4-3CC96DFE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9491-E88B-4CFE-97FE-78680E63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44D8-BBC0-40F4-AC6A-C172CF8C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41D-AE55-4093-A6B6-586FCD16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FD8E-0DA4-4E50-AF25-5916254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D16E-8EC7-4B8B-A711-0013AC5A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7BD8-EC54-4A55-B6D8-71D65C6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67F0-0985-4A59-B74A-3E49DBB6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1080-68F3-479C-A62F-509D1D02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BBDF-E713-402E-BA59-78F57A35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E592-4635-49B8-A165-99CD81B9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E9CF-9C0F-4CE0-BDAA-207D6890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0D9-F878-40FC-8D24-BBE6AA96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416-EA95-49F7-8A82-A85184B5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0F79-8361-41ED-8B22-11773115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B67A-9107-407E-8DE5-E0414301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D320-0CDA-42EC-84F8-6A91D590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A029-2237-4E6C-8CE6-2354D969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BDC2-8BAE-4CB3-89DE-59229C89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1062-8946-407D-B5A0-7A20BF82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4F22D-411A-42B2-AD77-BA61B39A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ED910-BC51-48FE-AA5A-0B66CCFA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D5D63-4229-4F6E-8169-10E8739B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A0B65-4586-4C82-AC70-1BD060BCC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B5DDB-DE72-4D63-B9AE-E04BC177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0340A-4C7A-4A9F-A015-CCBE3E1C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CF165-01E4-499A-A050-33261630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E69D-4A05-425B-9CB2-4C57E15E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58EAD-B879-4417-AF33-7E12D4F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E2DC4-5055-4D5A-A761-CF301CA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979B-A1AF-414F-89ED-5291F3D7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10809-90EA-4F13-BF37-FBCBACD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4151-6A04-4BF6-9589-93FF6C95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FCA9-E27A-41A7-9D3A-5A2DFB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4A7D-7ED2-4543-B448-0C792945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877-0A1A-4321-9346-1E24A245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6664-C6E8-4BD3-BAE0-DAD72DF7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39AB8-349F-4C3A-87AA-DC022A6D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0AE17-D61D-42AA-9B84-1EDDEE7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0917-3556-465E-AF08-56945B3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5D66-DFE1-4C59-B1A7-44596872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BBE44-E67C-466C-9E2A-F79FAEF75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A0EE-2F31-4802-86A0-949A4DDD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24CBB-BBED-4BB5-97AC-10DDF3B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9B1-318E-4036-B1FD-D7043E6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5556-0ACE-486D-A90D-99775C6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DCDA0-A193-4241-BE39-E2F2581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CBE0-EFDF-4BE9-95E3-A2A22F73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5571-1673-4002-9E02-03B8EE7F5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7653-9D9F-4F40-9E9B-9ED9E931E01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1C7B-75BA-4CA5-B982-FE02715A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BCD-453F-4840-8006-F5AE67B9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45FC-1563-4C9E-8FFE-2E35F7AF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9D06FF-6C6A-4838-97BD-76C998017485}"/>
              </a:ext>
            </a:extLst>
          </p:cNvPr>
          <p:cNvSpPr/>
          <p:nvPr/>
        </p:nvSpPr>
        <p:spPr>
          <a:xfrm>
            <a:off x="125795" y="205715"/>
            <a:ext cx="1223890" cy="998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Collected eponyms</a:t>
            </a:r>
          </a:p>
          <a:p>
            <a:pPr algn="ctr"/>
            <a:r>
              <a:rPr lang="en-US" dirty="0"/>
              <a:t>n = 323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15397-C3D9-4A58-81AE-E94406ACA09E}"/>
              </a:ext>
            </a:extLst>
          </p:cNvPr>
          <p:cNvCxnSpPr>
            <a:cxnSpLocks/>
          </p:cNvCxnSpPr>
          <p:nvPr/>
        </p:nvCxnSpPr>
        <p:spPr>
          <a:xfrm>
            <a:off x="1476292" y="722701"/>
            <a:ext cx="1336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535B98-3224-44FA-A7DD-8DCEC29020FB}"/>
              </a:ext>
            </a:extLst>
          </p:cNvPr>
          <p:cNvSpPr txBox="1"/>
          <p:nvPr/>
        </p:nvSpPr>
        <p:spPr>
          <a:xfrm>
            <a:off x="1476292" y="880744"/>
            <a:ext cx="1336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Dupes removed (except common misspellings) and terms standardized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4B9968-869B-4BB1-9E8A-5F4278D9DAE4}"/>
              </a:ext>
            </a:extLst>
          </p:cNvPr>
          <p:cNvSpPr/>
          <p:nvPr/>
        </p:nvSpPr>
        <p:spPr>
          <a:xfrm>
            <a:off x="2939331" y="223298"/>
            <a:ext cx="1223890" cy="998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Re-based terms</a:t>
            </a:r>
          </a:p>
          <a:p>
            <a:pPr algn="ctr"/>
            <a:r>
              <a:rPr lang="en-US" dirty="0"/>
              <a:t>n = 321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1C866C-1898-4993-98F3-72DF00AF8E8A}"/>
              </a:ext>
            </a:extLst>
          </p:cNvPr>
          <p:cNvCxnSpPr>
            <a:cxnSpLocks/>
          </p:cNvCxnSpPr>
          <p:nvPr/>
        </p:nvCxnSpPr>
        <p:spPr>
          <a:xfrm>
            <a:off x="4289828" y="705118"/>
            <a:ext cx="11113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927C34-A303-4EA6-B687-D65DDB282234}"/>
              </a:ext>
            </a:extLst>
          </p:cNvPr>
          <p:cNvSpPr/>
          <p:nvPr/>
        </p:nvSpPr>
        <p:spPr>
          <a:xfrm>
            <a:off x="5480898" y="223298"/>
            <a:ext cx="1223890" cy="998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Permutedterms</a:t>
            </a:r>
            <a:endParaRPr lang="en-US" dirty="0"/>
          </a:p>
          <a:p>
            <a:pPr algn="ctr"/>
            <a:r>
              <a:rPr lang="en-US" dirty="0"/>
              <a:t>n = 1499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695FD-7A2C-4FB2-9B7B-B327365875F4}"/>
              </a:ext>
            </a:extLst>
          </p:cNvPr>
          <p:cNvSpPr txBox="1"/>
          <p:nvPr/>
        </p:nvSpPr>
        <p:spPr>
          <a:xfrm>
            <a:off x="4289828" y="880744"/>
            <a:ext cx="1223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Permutation of terms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87B926-C4BD-4AF5-8A1C-8ECE7E263FE8}"/>
              </a:ext>
            </a:extLst>
          </p:cNvPr>
          <p:cNvCxnSpPr>
            <a:cxnSpLocks/>
          </p:cNvCxnSpPr>
          <p:nvPr/>
        </p:nvCxnSpPr>
        <p:spPr>
          <a:xfrm>
            <a:off x="6784508" y="705118"/>
            <a:ext cx="11113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724A21-5BC6-497B-BB9B-4319015A28FD}"/>
              </a:ext>
            </a:extLst>
          </p:cNvPr>
          <p:cNvSpPr/>
          <p:nvPr/>
        </p:nvSpPr>
        <p:spPr>
          <a:xfrm>
            <a:off x="7975578" y="223298"/>
            <a:ext cx="1223890" cy="998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PMIDs</a:t>
            </a:r>
          </a:p>
          <a:p>
            <a:pPr algn="ctr"/>
            <a:r>
              <a:rPr lang="en-US" dirty="0"/>
              <a:t>n = 34271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95E466-0540-4D16-B925-F9B8F2C9699D}"/>
              </a:ext>
            </a:extLst>
          </p:cNvPr>
          <p:cNvSpPr txBox="1"/>
          <p:nvPr/>
        </p:nvSpPr>
        <p:spPr>
          <a:xfrm>
            <a:off x="6784508" y="880744"/>
            <a:ext cx="1223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search for  terms (exact string)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27DFCD-9F7D-4FBB-A419-6751C0BE3960}"/>
              </a:ext>
            </a:extLst>
          </p:cNvPr>
          <p:cNvCxnSpPr>
            <a:cxnSpLocks/>
          </p:cNvCxnSpPr>
          <p:nvPr/>
        </p:nvCxnSpPr>
        <p:spPr>
          <a:xfrm>
            <a:off x="9326074" y="720992"/>
            <a:ext cx="11113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030F6D-DBBD-4B55-A482-1A281140A45F}"/>
              </a:ext>
            </a:extLst>
          </p:cNvPr>
          <p:cNvSpPr/>
          <p:nvPr/>
        </p:nvSpPr>
        <p:spPr>
          <a:xfrm>
            <a:off x="10517144" y="239172"/>
            <a:ext cx="1270766" cy="998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PMIDs w/o dupes</a:t>
            </a:r>
          </a:p>
          <a:p>
            <a:pPr algn="ctr"/>
            <a:r>
              <a:rPr lang="en-US" dirty="0"/>
              <a:t>n = 33232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F2AE0E-CF92-4804-981A-F23FAADB79DA}"/>
              </a:ext>
            </a:extLst>
          </p:cNvPr>
          <p:cNvSpPr txBox="1"/>
          <p:nvPr/>
        </p:nvSpPr>
        <p:spPr>
          <a:xfrm>
            <a:off x="9326074" y="896618"/>
            <a:ext cx="1223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Duplicate PMIDs (within a term) removed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4884E-F2F5-4C71-B171-3C9DFFF73D64}"/>
              </a:ext>
            </a:extLst>
          </p:cNvPr>
          <p:cNvSpPr txBox="1"/>
          <p:nvPr/>
        </p:nvSpPr>
        <p:spPr>
          <a:xfrm>
            <a:off x="-52552" y="5290063"/>
            <a:ext cx="2038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Abell-Kendall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F442C-8752-4635-9DBC-1295C24D3378}"/>
              </a:ext>
            </a:extLst>
          </p:cNvPr>
          <p:cNvSpPr txBox="1"/>
          <p:nvPr/>
        </p:nvSpPr>
        <p:spPr>
          <a:xfrm>
            <a:off x="2393769" y="4151290"/>
            <a:ext cx="256254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Abell-Kendall method</a:t>
            </a:r>
          </a:p>
          <a:p>
            <a:r>
              <a:rPr lang="en-US" sz="1600" dirty="0"/>
              <a:t>Abell Kendall method</a:t>
            </a:r>
          </a:p>
          <a:p>
            <a:r>
              <a:rPr lang="en-US" sz="1600" dirty="0"/>
              <a:t>Abell and Kendall method</a:t>
            </a:r>
          </a:p>
          <a:p>
            <a:r>
              <a:rPr lang="en-US" sz="1600" dirty="0"/>
              <a:t>Abell's and Kendall's method</a:t>
            </a:r>
          </a:p>
          <a:p>
            <a:r>
              <a:rPr lang="en-US" sz="1600" dirty="0"/>
              <a:t>Abell and Kendall's method</a:t>
            </a:r>
          </a:p>
          <a:p>
            <a:r>
              <a:rPr lang="en-US" sz="1600" dirty="0"/>
              <a:t>Abell Kendall's method</a:t>
            </a:r>
          </a:p>
          <a:p>
            <a:r>
              <a:rPr lang="en-US" sz="1600" dirty="0"/>
              <a:t>Abell-Kendall's method</a:t>
            </a:r>
          </a:p>
          <a:p>
            <a:r>
              <a:rPr lang="en-US" sz="1600" dirty="0"/>
              <a:t>method of Abell and Kendall</a:t>
            </a:r>
          </a:p>
          <a:p>
            <a:r>
              <a:rPr lang="en-US" sz="1600" dirty="0"/>
              <a:t>method of Abell Kendall</a:t>
            </a:r>
          </a:p>
          <a:p>
            <a:r>
              <a:rPr lang="en-US" sz="1600" dirty="0"/>
              <a:t>method of Abell-Kendall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1F527EE-7A57-4CBB-9395-13A7D3B84FC0}"/>
              </a:ext>
            </a:extLst>
          </p:cNvPr>
          <p:cNvSpPr/>
          <p:nvPr/>
        </p:nvSpPr>
        <p:spPr>
          <a:xfrm>
            <a:off x="2079472" y="4177794"/>
            <a:ext cx="401442" cy="2547174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3D222-EDB9-4221-AC23-F8D1562301F4}"/>
              </a:ext>
            </a:extLst>
          </p:cNvPr>
          <p:cNvSpPr txBox="1"/>
          <p:nvPr/>
        </p:nvSpPr>
        <p:spPr>
          <a:xfrm>
            <a:off x="2385427" y="2984861"/>
            <a:ext cx="14523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Adler Test</a:t>
            </a:r>
          </a:p>
          <a:p>
            <a:r>
              <a:rPr lang="en-US" sz="1600" dirty="0"/>
              <a:t>Adler's Test</a:t>
            </a:r>
          </a:p>
          <a:p>
            <a:r>
              <a:rPr lang="en-US" sz="1600" dirty="0"/>
              <a:t>Test of Adler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3E22D6-5E80-44E1-8643-572912933D58}"/>
              </a:ext>
            </a:extLst>
          </p:cNvPr>
          <p:cNvSpPr/>
          <p:nvPr/>
        </p:nvSpPr>
        <p:spPr>
          <a:xfrm>
            <a:off x="2079472" y="3030643"/>
            <a:ext cx="401442" cy="765139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ACB4B-13E6-455F-9A9D-AC250C8B4948}"/>
              </a:ext>
            </a:extLst>
          </p:cNvPr>
          <p:cNvSpPr txBox="1"/>
          <p:nvPr/>
        </p:nvSpPr>
        <p:spPr>
          <a:xfrm>
            <a:off x="888107" y="3243935"/>
            <a:ext cx="1115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Adler 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A8C89-37EB-4439-AD3F-79F254252B1D}"/>
              </a:ext>
            </a:extLst>
          </p:cNvPr>
          <p:cNvSpPr txBox="1"/>
          <p:nvPr/>
        </p:nvSpPr>
        <p:spPr>
          <a:xfrm>
            <a:off x="8130310" y="2983978"/>
            <a:ext cx="41677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Pearson-Stern-</a:t>
            </a:r>
            <a:r>
              <a:rPr lang="en-US" sz="1600" dirty="0" err="1"/>
              <a:t>MacGavack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 Stern </a:t>
            </a:r>
            <a:r>
              <a:rPr lang="en-US" sz="1600" dirty="0" err="1"/>
              <a:t>MacGavack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Pearson, Stern and </a:t>
            </a:r>
            <a:r>
              <a:rPr lang="en-US" sz="1600" dirty="0" err="1"/>
              <a:t>MacGavack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Pearson, Stern, and </a:t>
            </a:r>
            <a:r>
              <a:rPr lang="en-US" sz="1600" dirty="0" err="1"/>
              <a:t>MacGavack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Pearson's, Stern's and 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Pearson's, Stern's, and 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Pearson, Stern and 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Pearson, Stern, and 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 Stern 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Pearson-Stern-</a:t>
            </a:r>
            <a:r>
              <a:rPr lang="en-US" sz="1600" dirty="0" err="1"/>
              <a:t>MacGavack's</a:t>
            </a:r>
            <a:r>
              <a:rPr lang="en-US" sz="1600" dirty="0"/>
              <a:t> Method</a:t>
            </a:r>
          </a:p>
          <a:p>
            <a:r>
              <a:rPr lang="en-US" sz="1600" dirty="0"/>
              <a:t>Method of Pearson and Stern and </a:t>
            </a:r>
            <a:r>
              <a:rPr lang="en-US" sz="1600" dirty="0" err="1"/>
              <a:t>MacGavack</a:t>
            </a:r>
            <a:endParaRPr lang="en-US" sz="1600" dirty="0"/>
          </a:p>
          <a:p>
            <a:r>
              <a:rPr lang="en-US" sz="1600" dirty="0"/>
              <a:t>Method of Pearson Stern </a:t>
            </a:r>
            <a:r>
              <a:rPr lang="en-US" sz="1600" dirty="0" err="1"/>
              <a:t>MacGavack</a:t>
            </a:r>
            <a:endParaRPr lang="en-US" sz="1600" dirty="0"/>
          </a:p>
          <a:p>
            <a:r>
              <a:rPr lang="en-US" sz="1600" dirty="0"/>
              <a:t>Method of Pearson-Stern-</a:t>
            </a:r>
            <a:r>
              <a:rPr lang="en-US" sz="1600" dirty="0" err="1"/>
              <a:t>MacGavack</a:t>
            </a:r>
            <a:endParaRPr lang="en-US" sz="1600" dirty="0"/>
          </a:p>
          <a:p>
            <a:r>
              <a:rPr lang="en-US" sz="1600" dirty="0"/>
              <a:t>Method of Pearson, Stern and </a:t>
            </a:r>
            <a:r>
              <a:rPr lang="en-US" sz="1600" dirty="0" err="1"/>
              <a:t>MacGavack</a:t>
            </a:r>
            <a:endParaRPr lang="en-US" sz="1600" dirty="0"/>
          </a:p>
          <a:p>
            <a:r>
              <a:rPr lang="en-US" sz="1600" dirty="0"/>
              <a:t>Method of Pearson, Stern, and </a:t>
            </a:r>
            <a:r>
              <a:rPr lang="en-US" sz="1600" dirty="0" err="1"/>
              <a:t>MacGavack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5FFA94-97CA-4F0E-8421-074D00AA9B9C}"/>
              </a:ext>
            </a:extLst>
          </p:cNvPr>
          <p:cNvSpPr txBox="1"/>
          <p:nvPr/>
        </p:nvSpPr>
        <p:spPr>
          <a:xfrm>
            <a:off x="5255840" y="4598788"/>
            <a:ext cx="243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Pearson-Stern-</a:t>
            </a:r>
            <a:r>
              <a:rPr lang="en-US" sz="1600" dirty="0" err="1"/>
              <a:t>MacGavack</a:t>
            </a:r>
            <a:endParaRPr lang="en-US" sz="1600" dirty="0"/>
          </a:p>
          <a:p>
            <a:pPr algn="r"/>
            <a:r>
              <a:rPr lang="en-US" sz="1600" dirty="0"/>
              <a:t>Method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3F44C75-FB0A-4A80-A8F6-575E43EB3635}"/>
              </a:ext>
            </a:extLst>
          </p:cNvPr>
          <p:cNvSpPr/>
          <p:nvPr/>
        </p:nvSpPr>
        <p:spPr>
          <a:xfrm>
            <a:off x="7774857" y="3028213"/>
            <a:ext cx="401442" cy="3725926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Cornish</dc:creator>
  <cp:lastModifiedBy>Toby Cornish</cp:lastModifiedBy>
  <cp:revision>6</cp:revision>
  <dcterms:created xsi:type="dcterms:W3CDTF">2020-08-30T20:15:44Z</dcterms:created>
  <dcterms:modified xsi:type="dcterms:W3CDTF">2020-09-02T16:10:21Z</dcterms:modified>
</cp:coreProperties>
</file>