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8"/>
  </p:notesMasterIdLst>
  <p:sldIdLst>
    <p:sldId id="331" r:id="rId4"/>
    <p:sldId id="338" r:id="rId5"/>
    <p:sldId id="337" r:id="rId6"/>
    <p:sldId id="339" r:id="rId7"/>
    <p:sldId id="340" r:id="rId8"/>
    <p:sldId id="341" r:id="rId9"/>
    <p:sldId id="342" r:id="rId10"/>
    <p:sldId id="343" r:id="rId11"/>
    <p:sldId id="399" r:id="rId12"/>
    <p:sldId id="400" r:id="rId13"/>
    <p:sldId id="401" r:id="rId14"/>
    <p:sldId id="402" r:id="rId15"/>
    <p:sldId id="398" r:id="rId16"/>
    <p:sldId id="34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6" autoAdjust="0"/>
    <p:restoredTop sz="96196" autoAdjust="0"/>
  </p:normalViewPr>
  <p:slideViewPr>
    <p:cSldViewPr snapToGrid="0" showGuides="1">
      <p:cViewPr varScale="1">
        <p:scale>
          <a:sx n="104" d="100"/>
          <a:sy n="104" d="100"/>
        </p:scale>
        <p:origin x="144" y="156"/>
      </p:cViewPr>
      <p:guideLst>
        <p:guide orient="horz" pos="2184"/>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hyperlink" Target="https://www.thebalance.com/balance-of-trade-definition-favorable-vs-unfavorable-3306261" TargetMode="External"/><Relationship Id="rId2" Type="http://schemas.openxmlformats.org/officeDocument/2006/relationships/hyperlink" Target="https://www.investopedia.com/terms/b/bot.asp" TargetMode="External"/><Relationship Id="rId1" Type="http://schemas.openxmlformats.org/officeDocument/2006/relationships/hyperlink" Target="https://timesofindia.indiatimes.com/business/india-business/harley-davidson-trump-says-getting-nothing-after-india-reduces-tariffs-on-motorcycles/articleshow/63090599.cms" TargetMode="External"/><Relationship Id="rId6" Type="http://schemas.openxmlformats.org/officeDocument/2006/relationships/hyperlink" Target="http://www.indiantradeportal.in/vs.jsp?lang=0&amp;id=0,25,44" TargetMode="External"/><Relationship Id="rId5" Type="http://schemas.openxmlformats.org/officeDocument/2006/relationships/hyperlink" Target="http://www.international.gc.ca/controls-controles/about-a_propos/impor/canada.aspx?lang=eng" TargetMode="External"/><Relationship Id="rId4" Type="http://schemas.openxmlformats.org/officeDocument/2006/relationships/hyperlink" Target="https://www.entrepreneur.com/article/41846"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www.thebalance.com/balance-of-trade-definition-favorable-vs-unfavorable-3306261" TargetMode="External"/><Relationship Id="rId2" Type="http://schemas.openxmlformats.org/officeDocument/2006/relationships/hyperlink" Target="https://www.investopedia.com/terms/b/bot.asp" TargetMode="External"/><Relationship Id="rId1" Type="http://schemas.openxmlformats.org/officeDocument/2006/relationships/hyperlink" Target="https://timesofindia.indiatimes.com/business/india-business/harley-davidson-trump-says-getting-nothing-after-india-reduces-tariffs-on-motorcycles/articleshow/63090599.cms" TargetMode="External"/><Relationship Id="rId6" Type="http://schemas.openxmlformats.org/officeDocument/2006/relationships/hyperlink" Target="http://www.indiantradeportal.in/vs.jsp?lang=0&amp;id=0,25,44" TargetMode="External"/><Relationship Id="rId5" Type="http://schemas.openxmlformats.org/officeDocument/2006/relationships/hyperlink" Target="http://www.international.gc.ca/controls-controles/about-a_propos/impor/canada.aspx?lang=eng" TargetMode="External"/><Relationship Id="rId4" Type="http://schemas.openxmlformats.org/officeDocument/2006/relationships/hyperlink" Target="https://www.entrepreneur.com/article/41846"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44920-461B-4FE7-92E0-ABA65BADD4C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33A5BF4-94E6-405A-8D7E-075377543EFA}">
      <dgm:prSet/>
      <dgm:spPr/>
      <dgm:t>
        <a:bodyPr/>
        <a:lstStyle/>
        <a:p>
          <a:r>
            <a:rPr lang="en-US"/>
            <a:t>Mục tiêu của đồ án là tạo ra các Dashboard trên Tableau một cách sáng tạo và tương tác tập trung vào hàng hóa tiềm năng, quốc gia, năm, số lượng.</a:t>
          </a:r>
        </a:p>
      </dgm:t>
    </dgm:pt>
    <dgm:pt modelId="{DA501298-AD6C-4587-BAD3-1B5A20497833}" type="parTrans" cxnId="{4F23F30E-5431-4CFC-B9DB-8154F5C21AA7}">
      <dgm:prSet/>
      <dgm:spPr/>
      <dgm:t>
        <a:bodyPr/>
        <a:lstStyle/>
        <a:p>
          <a:pPr algn="just"/>
          <a:endParaRPr lang="en-US"/>
        </a:p>
      </dgm:t>
    </dgm:pt>
    <dgm:pt modelId="{4C1A329D-8453-4B86-BEAA-48A9BDF824E8}" type="sibTrans" cxnId="{4F23F30E-5431-4CFC-B9DB-8154F5C21AA7}">
      <dgm:prSet/>
      <dgm:spPr/>
      <dgm:t>
        <a:bodyPr/>
        <a:lstStyle/>
        <a:p>
          <a:endParaRPr lang="en-US"/>
        </a:p>
      </dgm:t>
    </dgm:pt>
    <dgm:pt modelId="{B4816A31-0D4A-42C2-829A-C4CED9DF0381}">
      <dgm:prSet/>
      <dgm:spPr/>
      <dgm:t>
        <a:bodyPr/>
        <a:lstStyle/>
        <a:p>
          <a:r>
            <a:rPr lang="en-US"/>
            <a:t>Bộ dữ liệu cung cấp chứa 59090 quan sát của 10 biến.</a:t>
          </a:r>
        </a:p>
      </dgm:t>
    </dgm:pt>
    <dgm:pt modelId="{93E86B6E-F56D-4720-94FE-7B9E92437013}" type="parTrans" cxnId="{BEAA377E-D68B-4648-BC8C-9C94CB957984}">
      <dgm:prSet/>
      <dgm:spPr/>
      <dgm:t>
        <a:bodyPr/>
        <a:lstStyle/>
        <a:p>
          <a:pPr algn="just"/>
          <a:endParaRPr lang="en-US"/>
        </a:p>
      </dgm:t>
    </dgm:pt>
    <dgm:pt modelId="{671FA565-2570-4DD8-86FC-3F5D5CA62095}" type="sibTrans" cxnId="{BEAA377E-D68B-4648-BC8C-9C94CB957984}">
      <dgm:prSet/>
      <dgm:spPr/>
      <dgm:t>
        <a:bodyPr/>
        <a:lstStyle/>
        <a:p>
          <a:endParaRPr lang="en-US"/>
        </a:p>
      </dgm:t>
    </dgm:pt>
    <dgm:pt modelId="{64CC92AA-DFF1-4A46-A701-D0EAC0D99D24}">
      <dgm:prSet/>
      <dgm:spPr/>
      <dgm:t>
        <a:bodyPr/>
        <a:lstStyle/>
        <a:p>
          <a:r>
            <a:rPr lang="en-US"/>
            <a:t>Tập dữ liệu chứa các giá trị bị thiếu và được làm sạch bằng ngôn ngữ lập trình Python.</a:t>
          </a:r>
        </a:p>
      </dgm:t>
    </dgm:pt>
    <dgm:pt modelId="{435F1B4D-9C41-47A2-A1E3-ABAC10424852}" type="parTrans" cxnId="{5F4D0BF3-C93D-4C30-A3E2-99042E54729C}">
      <dgm:prSet/>
      <dgm:spPr/>
      <dgm:t>
        <a:bodyPr/>
        <a:lstStyle/>
        <a:p>
          <a:pPr algn="just"/>
          <a:endParaRPr lang="en-US"/>
        </a:p>
      </dgm:t>
    </dgm:pt>
    <dgm:pt modelId="{F4A56671-1B49-4CD4-AF02-53A78436D6C9}" type="sibTrans" cxnId="{5F4D0BF3-C93D-4C30-A3E2-99042E54729C}">
      <dgm:prSet/>
      <dgm:spPr/>
      <dgm:t>
        <a:bodyPr/>
        <a:lstStyle/>
        <a:p>
          <a:endParaRPr lang="en-US"/>
        </a:p>
      </dgm:t>
    </dgm:pt>
    <dgm:pt modelId="{179EA773-6B8F-4B4C-BDB2-8A12B8D73BB5}">
      <dgm:prSet/>
      <dgm:spPr/>
      <dgm:t>
        <a:bodyPr/>
        <a:lstStyle/>
        <a:p>
          <a:r>
            <a:rPr lang="en-US"/>
            <a:t>Trực quan hóa dữ liệu lên Tableau từ tập dữ liệu đã được làm sạch.</a:t>
          </a:r>
        </a:p>
      </dgm:t>
    </dgm:pt>
    <dgm:pt modelId="{E890C30B-EBF1-4748-8CCC-796F8678D65C}" type="parTrans" cxnId="{4776F72D-CD4C-4707-B8A2-F9B1394F064B}">
      <dgm:prSet/>
      <dgm:spPr/>
      <dgm:t>
        <a:bodyPr/>
        <a:lstStyle/>
        <a:p>
          <a:pPr algn="just"/>
          <a:endParaRPr lang="en-US"/>
        </a:p>
      </dgm:t>
    </dgm:pt>
    <dgm:pt modelId="{A484B515-2B2A-4BAE-9EA0-CD0C62CB57F8}" type="sibTrans" cxnId="{4776F72D-CD4C-4707-B8A2-F9B1394F064B}">
      <dgm:prSet/>
      <dgm:spPr/>
      <dgm:t>
        <a:bodyPr/>
        <a:lstStyle/>
        <a:p>
          <a:endParaRPr lang="en-US"/>
        </a:p>
      </dgm:t>
    </dgm:pt>
    <dgm:pt modelId="{9E77A341-C246-4233-990E-1BBF9D3DE6F0}" type="pres">
      <dgm:prSet presAssocID="{3B844920-461B-4FE7-92E0-ABA65BADD4CB}" presName="outerComposite" presStyleCnt="0">
        <dgm:presLayoutVars>
          <dgm:chMax val="5"/>
          <dgm:dir/>
          <dgm:resizeHandles val="exact"/>
        </dgm:presLayoutVars>
      </dgm:prSet>
      <dgm:spPr/>
    </dgm:pt>
    <dgm:pt modelId="{DD9A5D19-C54C-4C86-BC54-AF94C143400F}" type="pres">
      <dgm:prSet presAssocID="{3B844920-461B-4FE7-92E0-ABA65BADD4CB}" presName="dummyMaxCanvas" presStyleCnt="0">
        <dgm:presLayoutVars/>
      </dgm:prSet>
      <dgm:spPr/>
    </dgm:pt>
    <dgm:pt modelId="{B3E3F6E3-832B-4254-8407-6D2A6549C5D6}" type="pres">
      <dgm:prSet presAssocID="{3B844920-461B-4FE7-92E0-ABA65BADD4CB}" presName="FourNodes_1" presStyleLbl="node1" presStyleIdx="0" presStyleCnt="4">
        <dgm:presLayoutVars>
          <dgm:bulletEnabled val="1"/>
        </dgm:presLayoutVars>
      </dgm:prSet>
      <dgm:spPr/>
    </dgm:pt>
    <dgm:pt modelId="{8052A0FD-AEAF-418B-8003-403CEC88B1C5}" type="pres">
      <dgm:prSet presAssocID="{3B844920-461B-4FE7-92E0-ABA65BADD4CB}" presName="FourNodes_2" presStyleLbl="node1" presStyleIdx="1" presStyleCnt="4">
        <dgm:presLayoutVars>
          <dgm:bulletEnabled val="1"/>
        </dgm:presLayoutVars>
      </dgm:prSet>
      <dgm:spPr/>
    </dgm:pt>
    <dgm:pt modelId="{14319978-7D0B-4C02-93D5-76D9D8D6CBC0}" type="pres">
      <dgm:prSet presAssocID="{3B844920-461B-4FE7-92E0-ABA65BADD4CB}" presName="FourNodes_3" presStyleLbl="node1" presStyleIdx="2" presStyleCnt="4">
        <dgm:presLayoutVars>
          <dgm:bulletEnabled val="1"/>
        </dgm:presLayoutVars>
      </dgm:prSet>
      <dgm:spPr/>
    </dgm:pt>
    <dgm:pt modelId="{E389F6D2-7CAB-4CE8-A17A-232FC5D1A2E9}" type="pres">
      <dgm:prSet presAssocID="{3B844920-461B-4FE7-92E0-ABA65BADD4CB}" presName="FourNodes_4" presStyleLbl="node1" presStyleIdx="3" presStyleCnt="4">
        <dgm:presLayoutVars>
          <dgm:bulletEnabled val="1"/>
        </dgm:presLayoutVars>
      </dgm:prSet>
      <dgm:spPr/>
    </dgm:pt>
    <dgm:pt modelId="{ADF03079-AEAC-4AF8-BFF2-56BCB8CED800}" type="pres">
      <dgm:prSet presAssocID="{3B844920-461B-4FE7-92E0-ABA65BADD4CB}" presName="FourConn_1-2" presStyleLbl="fgAccFollowNode1" presStyleIdx="0" presStyleCnt="3">
        <dgm:presLayoutVars>
          <dgm:bulletEnabled val="1"/>
        </dgm:presLayoutVars>
      </dgm:prSet>
      <dgm:spPr/>
    </dgm:pt>
    <dgm:pt modelId="{4C21C435-3216-4F99-9AC8-6A0D5A57AE70}" type="pres">
      <dgm:prSet presAssocID="{3B844920-461B-4FE7-92E0-ABA65BADD4CB}" presName="FourConn_2-3" presStyleLbl="fgAccFollowNode1" presStyleIdx="1" presStyleCnt="3">
        <dgm:presLayoutVars>
          <dgm:bulletEnabled val="1"/>
        </dgm:presLayoutVars>
      </dgm:prSet>
      <dgm:spPr/>
    </dgm:pt>
    <dgm:pt modelId="{1D752767-5F94-4DB3-A0CA-12944A35F0FB}" type="pres">
      <dgm:prSet presAssocID="{3B844920-461B-4FE7-92E0-ABA65BADD4CB}" presName="FourConn_3-4" presStyleLbl="fgAccFollowNode1" presStyleIdx="2" presStyleCnt="3">
        <dgm:presLayoutVars>
          <dgm:bulletEnabled val="1"/>
        </dgm:presLayoutVars>
      </dgm:prSet>
      <dgm:spPr/>
    </dgm:pt>
    <dgm:pt modelId="{D21069EF-189C-4A3D-ACFE-55F1B35C274E}" type="pres">
      <dgm:prSet presAssocID="{3B844920-461B-4FE7-92E0-ABA65BADD4CB}" presName="FourNodes_1_text" presStyleLbl="node1" presStyleIdx="3" presStyleCnt="4">
        <dgm:presLayoutVars>
          <dgm:bulletEnabled val="1"/>
        </dgm:presLayoutVars>
      </dgm:prSet>
      <dgm:spPr/>
    </dgm:pt>
    <dgm:pt modelId="{54A12C62-3C12-470E-A0DB-44675B2F5B7A}" type="pres">
      <dgm:prSet presAssocID="{3B844920-461B-4FE7-92E0-ABA65BADD4CB}" presName="FourNodes_2_text" presStyleLbl="node1" presStyleIdx="3" presStyleCnt="4">
        <dgm:presLayoutVars>
          <dgm:bulletEnabled val="1"/>
        </dgm:presLayoutVars>
      </dgm:prSet>
      <dgm:spPr/>
    </dgm:pt>
    <dgm:pt modelId="{F117A36B-B2EC-4433-B4E3-83E69C9E6A67}" type="pres">
      <dgm:prSet presAssocID="{3B844920-461B-4FE7-92E0-ABA65BADD4CB}" presName="FourNodes_3_text" presStyleLbl="node1" presStyleIdx="3" presStyleCnt="4">
        <dgm:presLayoutVars>
          <dgm:bulletEnabled val="1"/>
        </dgm:presLayoutVars>
      </dgm:prSet>
      <dgm:spPr/>
    </dgm:pt>
    <dgm:pt modelId="{0BA4CD1C-A81B-4DE3-9EAC-5AF5A3869625}" type="pres">
      <dgm:prSet presAssocID="{3B844920-461B-4FE7-92E0-ABA65BADD4CB}" presName="FourNodes_4_text" presStyleLbl="node1" presStyleIdx="3" presStyleCnt="4">
        <dgm:presLayoutVars>
          <dgm:bulletEnabled val="1"/>
        </dgm:presLayoutVars>
      </dgm:prSet>
      <dgm:spPr/>
    </dgm:pt>
  </dgm:ptLst>
  <dgm:cxnLst>
    <dgm:cxn modelId="{4F23F30E-5431-4CFC-B9DB-8154F5C21AA7}" srcId="{3B844920-461B-4FE7-92E0-ABA65BADD4CB}" destId="{B33A5BF4-94E6-405A-8D7E-075377543EFA}" srcOrd="0" destOrd="0" parTransId="{DA501298-AD6C-4587-BAD3-1B5A20497833}" sibTransId="{4C1A329D-8453-4B86-BEAA-48A9BDF824E8}"/>
    <dgm:cxn modelId="{4A4D0C21-CE96-4389-947C-E8A46B89E5E8}" type="presOf" srcId="{64CC92AA-DFF1-4A46-A701-D0EAC0D99D24}" destId="{14319978-7D0B-4C02-93D5-76D9D8D6CBC0}" srcOrd="0" destOrd="0" presId="urn:microsoft.com/office/officeart/2005/8/layout/vProcess5"/>
    <dgm:cxn modelId="{4776F72D-CD4C-4707-B8A2-F9B1394F064B}" srcId="{3B844920-461B-4FE7-92E0-ABA65BADD4CB}" destId="{179EA773-6B8F-4B4C-BDB2-8A12B8D73BB5}" srcOrd="3" destOrd="0" parTransId="{E890C30B-EBF1-4748-8CCC-796F8678D65C}" sibTransId="{A484B515-2B2A-4BAE-9EA0-CD0C62CB57F8}"/>
    <dgm:cxn modelId="{E1755E45-714E-4A9A-A030-06244DF1C71F}" type="presOf" srcId="{B33A5BF4-94E6-405A-8D7E-075377543EFA}" destId="{B3E3F6E3-832B-4254-8407-6D2A6549C5D6}" srcOrd="0" destOrd="0" presId="urn:microsoft.com/office/officeart/2005/8/layout/vProcess5"/>
    <dgm:cxn modelId="{0C2A0246-37A1-4C5B-8B67-EB4FF7FCA33D}" type="presOf" srcId="{B4816A31-0D4A-42C2-829A-C4CED9DF0381}" destId="{54A12C62-3C12-470E-A0DB-44675B2F5B7A}" srcOrd="1" destOrd="0" presId="urn:microsoft.com/office/officeart/2005/8/layout/vProcess5"/>
    <dgm:cxn modelId="{3934CA66-2573-45C8-88B8-E9766AB001DD}" type="presOf" srcId="{3B844920-461B-4FE7-92E0-ABA65BADD4CB}" destId="{9E77A341-C246-4233-990E-1BBF9D3DE6F0}" srcOrd="0" destOrd="0" presId="urn:microsoft.com/office/officeart/2005/8/layout/vProcess5"/>
    <dgm:cxn modelId="{B46BEF47-6B95-465D-A8F9-067120FDA942}" type="presOf" srcId="{179EA773-6B8F-4B4C-BDB2-8A12B8D73BB5}" destId="{E389F6D2-7CAB-4CE8-A17A-232FC5D1A2E9}" srcOrd="0" destOrd="0" presId="urn:microsoft.com/office/officeart/2005/8/layout/vProcess5"/>
    <dgm:cxn modelId="{D0CCEA6D-43A6-4E3D-860C-FFE01A3F8E9A}" type="presOf" srcId="{F4A56671-1B49-4CD4-AF02-53A78436D6C9}" destId="{1D752767-5F94-4DB3-A0CA-12944A35F0FB}" srcOrd="0" destOrd="0" presId="urn:microsoft.com/office/officeart/2005/8/layout/vProcess5"/>
    <dgm:cxn modelId="{94EAD552-5E6E-4A6A-9E59-A955E38BC187}" type="presOf" srcId="{B4816A31-0D4A-42C2-829A-C4CED9DF0381}" destId="{8052A0FD-AEAF-418B-8003-403CEC88B1C5}" srcOrd="0" destOrd="0" presId="urn:microsoft.com/office/officeart/2005/8/layout/vProcess5"/>
    <dgm:cxn modelId="{AC35C75A-53F5-424C-BD5B-08DCCD32EA32}" type="presOf" srcId="{671FA565-2570-4DD8-86FC-3F5D5CA62095}" destId="{4C21C435-3216-4F99-9AC8-6A0D5A57AE70}" srcOrd="0" destOrd="0" presId="urn:microsoft.com/office/officeart/2005/8/layout/vProcess5"/>
    <dgm:cxn modelId="{BEAA377E-D68B-4648-BC8C-9C94CB957984}" srcId="{3B844920-461B-4FE7-92E0-ABA65BADD4CB}" destId="{B4816A31-0D4A-42C2-829A-C4CED9DF0381}" srcOrd="1" destOrd="0" parTransId="{93E86B6E-F56D-4720-94FE-7B9E92437013}" sibTransId="{671FA565-2570-4DD8-86FC-3F5D5CA62095}"/>
    <dgm:cxn modelId="{71EA8C9D-1B62-4FA5-B6F8-62E778EACBB1}" type="presOf" srcId="{4C1A329D-8453-4B86-BEAA-48A9BDF824E8}" destId="{ADF03079-AEAC-4AF8-BFF2-56BCB8CED800}" srcOrd="0" destOrd="0" presId="urn:microsoft.com/office/officeart/2005/8/layout/vProcess5"/>
    <dgm:cxn modelId="{30F2C4B1-FAF7-42BC-A354-23AE23362B12}" type="presOf" srcId="{B33A5BF4-94E6-405A-8D7E-075377543EFA}" destId="{D21069EF-189C-4A3D-ACFE-55F1B35C274E}" srcOrd="1" destOrd="0" presId="urn:microsoft.com/office/officeart/2005/8/layout/vProcess5"/>
    <dgm:cxn modelId="{97B2CFCA-A8FC-4F1F-A673-FB7C5E323E68}" type="presOf" srcId="{64CC92AA-DFF1-4A46-A701-D0EAC0D99D24}" destId="{F117A36B-B2EC-4433-B4E3-83E69C9E6A67}" srcOrd="1" destOrd="0" presId="urn:microsoft.com/office/officeart/2005/8/layout/vProcess5"/>
    <dgm:cxn modelId="{C90317DE-7D43-4342-B8E8-799C7D2CC68D}" type="presOf" srcId="{179EA773-6B8F-4B4C-BDB2-8A12B8D73BB5}" destId="{0BA4CD1C-A81B-4DE3-9EAC-5AF5A3869625}" srcOrd="1" destOrd="0" presId="urn:microsoft.com/office/officeart/2005/8/layout/vProcess5"/>
    <dgm:cxn modelId="{5F4D0BF3-C93D-4C30-A3E2-99042E54729C}" srcId="{3B844920-461B-4FE7-92E0-ABA65BADD4CB}" destId="{64CC92AA-DFF1-4A46-A701-D0EAC0D99D24}" srcOrd="2" destOrd="0" parTransId="{435F1B4D-9C41-47A2-A1E3-ABAC10424852}" sibTransId="{F4A56671-1B49-4CD4-AF02-53A78436D6C9}"/>
    <dgm:cxn modelId="{231FEA10-D4C9-48DD-9A4D-DF0372B332A9}" type="presParOf" srcId="{9E77A341-C246-4233-990E-1BBF9D3DE6F0}" destId="{DD9A5D19-C54C-4C86-BC54-AF94C143400F}" srcOrd="0" destOrd="0" presId="urn:microsoft.com/office/officeart/2005/8/layout/vProcess5"/>
    <dgm:cxn modelId="{1FC870E3-E599-4805-9C55-893A172A52CF}" type="presParOf" srcId="{9E77A341-C246-4233-990E-1BBF9D3DE6F0}" destId="{B3E3F6E3-832B-4254-8407-6D2A6549C5D6}" srcOrd="1" destOrd="0" presId="urn:microsoft.com/office/officeart/2005/8/layout/vProcess5"/>
    <dgm:cxn modelId="{97124296-5B97-4823-AA3D-835490B93B2B}" type="presParOf" srcId="{9E77A341-C246-4233-990E-1BBF9D3DE6F0}" destId="{8052A0FD-AEAF-418B-8003-403CEC88B1C5}" srcOrd="2" destOrd="0" presId="urn:microsoft.com/office/officeart/2005/8/layout/vProcess5"/>
    <dgm:cxn modelId="{47D12B2C-0A0B-401A-9306-E5176722C4D2}" type="presParOf" srcId="{9E77A341-C246-4233-990E-1BBF9D3DE6F0}" destId="{14319978-7D0B-4C02-93D5-76D9D8D6CBC0}" srcOrd="3" destOrd="0" presId="urn:microsoft.com/office/officeart/2005/8/layout/vProcess5"/>
    <dgm:cxn modelId="{264539CA-B35B-410A-B256-19D8D753E7F6}" type="presParOf" srcId="{9E77A341-C246-4233-990E-1BBF9D3DE6F0}" destId="{E389F6D2-7CAB-4CE8-A17A-232FC5D1A2E9}" srcOrd="4" destOrd="0" presId="urn:microsoft.com/office/officeart/2005/8/layout/vProcess5"/>
    <dgm:cxn modelId="{6C97A0CA-7AAC-4570-9A97-94B3DEC658E1}" type="presParOf" srcId="{9E77A341-C246-4233-990E-1BBF9D3DE6F0}" destId="{ADF03079-AEAC-4AF8-BFF2-56BCB8CED800}" srcOrd="5" destOrd="0" presId="urn:microsoft.com/office/officeart/2005/8/layout/vProcess5"/>
    <dgm:cxn modelId="{FF231679-19B5-4D3D-A82C-E7334965EEC5}" type="presParOf" srcId="{9E77A341-C246-4233-990E-1BBF9D3DE6F0}" destId="{4C21C435-3216-4F99-9AC8-6A0D5A57AE70}" srcOrd="6" destOrd="0" presId="urn:microsoft.com/office/officeart/2005/8/layout/vProcess5"/>
    <dgm:cxn modelId="{905486C0-FD9D-48D7-B975-D2AB389830C9}" type="presParOf" srcId="{9E77A341-C246-4233-990E-1BBF9D3DE6F0}" destId="{1D752767-5F94-4DB3-A0CA-12944A35F0FB}" srcOrd="7" destOrd="0" presId="urn:microsoft.com/office/officeart/2005/8/layout/vProcess5"/>
    <dgm:cxn modelId="{D68D2F58-FFA0-4059-8512-2205E4AF509E}" type="presParOf" srcId="{9E77A341-C246-4233-990E-1BBF9D3DE6F0}" destId="{D21069EF-189C-4A3D-ACFE-55F1B35C274E}" srcOrd="8" destOrd="0" presId="urn:microsoft.com/office/officeart/2005/8/layout/vProcess5"/>
    <dgm:cxn modelId="{E2888DAE-E1D1-400B-8CFD-2FFC9A29B870}" type="presParOf" srcId="{9E77A341-C246-4233-990E-1BBF9D3DE6F0}" destId="{54A12C62-3C12-470E-A0DB-44675B2F5B7A}" srcOrd="9" destOrd="0" presId="urn:microsoft.com/office/officeart/2005/8/layout/vProcess5"/>
    <dgm:cxn modelId="{37FA7AFF-ED3E-4C04-8DDE-0170AAF9224F}" type="presParOf" srcId="{9E77A341-C246-4233-990E-1BBF9D3DE6F0}" destId="{F117A36B-B2EC-4433-B4E3-83E69C9E6A67}" srcOrd="10" destOrd="0" presId="urn:microsoft.com/office/officeart/2005/8/layout/vProcess5"/>
    <dgm:cxn modelId="{46D00B44-4948-4684-AD48-A881C1FCAEF9}" type="presParOf" srcId="{9E77A341-C246-4233-990E-1BBF9D3DE6F0}" destId="{0BA4CD1C-A81B-4DE3-9EAC-5AF5A386962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844920-461B-4FE7-92E0-ABA65BADD4C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33A5BF4-94E6-405A-8D7E-075377543EFA}">
      <dgm:prSet/>
      <dgm:spPr/>
      <dgm:t>
        <a:bodyPr/>
        <a:lstStyle/>
        <a:p>
          <a:r>
            <a:rPr lang="en-US"/>
            <a:t>Mục tiêu của đồ án là tạo ra các Dashboard trên Tableau một cách sáng tạo và tương tác tập trung vào hàng hóa tiềm năng, quốc gia, năm, số lượng.</a:t>
          </a:r>
        </a:p>
      </dgm:t>
    </dgm:pt>
    <dgm:pt modelId="{DA501298-AD6C-4587-BAD3-1B5A20497833}" type="parTrans" cxnId="{4F23F30E-5431-4CFC-B9DB-8154F5C21AA7}">
      <dgm:prSet/>
      <dgm:spPr/>
      <dgm:t>
        <a:bodyPr/>
        <a:lstStyle/>
        <a:p>
          <a:pPr algn="just"/>
          <a:endParaRPr lang="en-US"/>
        </a:p>
      </dgm:t>
    </dgm:pt>
    <dgm:pt modelId="{4C1A329D-8453-4B86-BEAA-48A9BDF824E8}" type="sibTrans" cxnId="{4F23F30E-5431-4CFC-B9DB-8154F5C21AA7}">
      <dgm:prSet/>
      <dgm:spPr/>
      <dgm:t>
        <a:bodyPr/>
        <a:lstStyle/>
        <a:p>
          <a:endParaRPr lang="en-US"/>
        </a:p>
      </dgm:t>
    </dgm:pt>
    <dgm:pt modelId="{B4816A31-0D4A-42C2-829A-C4CED9DF0381}">
      <dgm:prSet/>
      <dgm:spPr/>
      <dgm:t>
        <a:bodyPr/>
        <a:lstStyle/>
        <a:p>
          <a:r>
            <a:rPr lang="en-US"/>
            <a:t>Bộ dữ liệu cung cấp chứa 59090 quan sát của 10 biến.</a:t>
          </a:r>
        </a:p>
      </dgm:t>
    </dgm:pt>
    <dgm:pt modelId="{93E86B6E-F56D-4720-94FE-7B9E92437013}" type="parTrans" cxnId="{BEAA377E-D68B-4648-BC8C-9C94CB957984}">
      <dgm:prSet/>
      <dgm:spPr/>
      <dgm:t>
        <a:bodyPr/>
        <a:lstStyle/>
        <a:p>
          <a:pPr algn="just"/>
          <a:endParaRPr lang="en-US"/>
        </a:p>
      </dgm:t>
    </dgm:pt>
    <dgm:pt modelId="{671FA565-2570-4DD8-86FC-3F5D5CA62095}" type="sibTrans" cxnId="{BEAA377E-D68B-4648-BC8C-9C94CB957984}">
      <dgm:prSet/>
      <dgm:spPr/>
      <dgm:t>
        <a:bodyPr/>
        <a:lstStyle/>
        <a:p>
          <a:endParaRPr lang="en-US"/>
        </a:p>
      </dgm:t>
    </dgm:pt>
    <dgm:pt modelId="{64CC92AA-DFF1-4A46-A701-D0EAC0D99D24}">
      <dgm:prSet/>
      <dgm:spPr/>
      <dgm:t>
        <a:bodyPr/>
        <a:lstStyle/>
        <a:p>
          <a:r>
            <a:rPr lang="en-US"/>
            <a:t>Tập dữ liệu chứa các giá trị bị thiếu và được làm sạch bằng ngôn ngữ lập trình Python.</a:t>
          </a:r>
        </a:p>
      </dgm:t>
    </dgm:pt>
    <dgm:pt modelId="{435F1B4D-9C41-47A2-A1E3-ABAC10424852}" type="parTrans" cxnId="{5F4D0BF3-C93D-4C30-A3E2-99042E54729C}">
      <dgm:prSet/>
      <dgm:spPr/>
      <dgm:t>
        <a:bodyPr/>
        <a:lstStyle/>
        <a:p>
          <a:pPr algn="just"/>
          <a:endParaRPr lang="en-US"/>
        </a:p>
      </dgm:t>
    </dgm:pt>
    <dgm:pt modelId="{F4A56671-1B49-4CD4-AF02-53A78436D6C9}" type="sibTrans" cxnId="{5F4D0BF3-C93D-4C30-A3E2-99042E54729C}">
      <dgm:prSet/>
      <dgm:spPr/>
      <dgm:t>
        <a:bodyPr/>
        <a:lstStyle/>
        <a:p>
          <a:endParaRPr lang="en-US"/>
        </a:p>
      </dgm:t>
    </dgm:pt>
    <dgm:pt modelId="{179EA773-6B8F-4B4C-BDB2-8A12B8D73BB5}">
      <dgm:prSet/>
      <dgm:spPr/>
      <dgm:t>
        <a:bodyPr/>
        <a:lstStyle/>
        <a:p>
          <a:r>
            <a:rPr lang="en-US"/>
            <a:t>Trực quan hóa dữ liệu lên Tableau từ tập dữ liệu đã được làm sạch.</a:t>
          </a:r>
        </a:p>
      </dgm:t>
    </dgm:pt>
    <dgm:pt modelId="{E890C30B-EBF1-4748-8CCC-796F8678D65C}" type="parTrans" cxnId="{4776F72D-CD4C-4707-B8A2-F9B1394F064B}">
      <dgm:prSet/>
      <dgm:spPr/>
      <dgm:t>
        <a:bodyPr/>
        <a:lstStyle/>
        <a:p>
          <a:pPr algn="just"/>
          <a:endParaRPr lang="en-US"/>
        </a:p>
      </dgm:t>
    </dgm:pt>
    <dgm:pt modelId="{A484B515-2B2A-4BAE-9EA0-CD0C62CB57F8}" type="sibTrans" cxnId="{4776F72D-CD4C-4707-B8A2-F9B1394F064B}">
      <dgm:prSet/>
      <dgm:spPr/>
      <dgm:t>
        <a:bodyPr/>
        <a:lstStyle/>
        <a:p>
          <a:endParaRPr lang="en-US"/>
        </a:p>
      </dgm:t>
    </dgm:pt>
    <dgm:pt modelId="{9E77A341-C246-4233-990E-1BBF9D3DE6F0}" type="pres">
      <dgm:prSet presAssocID="{3B844920-461B-4FE7-92E0-ABA65BADD4CB}" presName="outerComposite" presStyleCnt="0">
        <dgm:presLayoutVars>
          <dgm:chMax val="5"/>
          <dgm:dir/>
          <dgm:resizeHandles val="exact"/>
        </dgm:presLayoutVars>
      </dgm:prSet>
      <dgm:spPr/>
    </dgm:pt>
    <dgm:pt modelId="{DD9A5D19-C54C-4C86-BC54-AF94C143400F}" type="pres">
      <dgm:prSet presAssocID="{3B844920-461B-4FE7-92E0-ABA65BADD4CB}" presName="dummyMaxCanvas" presStyleCnt="0">
        <dgm:presLayoutVars/>
      </dgm:prSet>
      <dgm:spPr/>
    </dgm:pt>
    <dgm:pt modelId="{B3E3F6E3-832B-4254-8407-6D2A6549C5D6}" type="pres">
      <dgm:prSet presAssocID="{3B844920-461B-4FE7-92E0-ABA65BADD4CB}" presName="FourNodes_1" presStyleLbl="node1" presStyleIdx="0" presStyleCnt="4">
        <dgm:presLayoutVars>
          <dgm:bulletEnabled val="1"/>
        </dgm:presLayoutVars>
      </dgm:prSet>
      <dgm:spPr/>
    </dgm:pt>
    <dgm:pt modelId="{8052A0FD-AEAF-418B-8003-403CEC88B1C5}" type="pres">
      <dgm:prSet presAssocID="{3B844920-461B-4FE7-92E0-ABA65BADD4CB}" presName="FourNodes_2" presStyleLbl="node1" presStyleIdx="1" presStyleCnt="4">
        <dgm:presLayoutVars>
          <dgm:bulletEnabled val="1"/>
        </dgm:presLayoutVars>
      </dgm:prSet>
      <dgm:spPr/>
    </dgm:pt>
    <dgm:pt modelId="{14319978-7D0B-4C02-93D5-76D9D8D6CBC0}" type="pres">
      <dgm:prSet presAssocID="{3B844920-461B-4FE7-92E0-ABA65BADD4CB}" presName="FourNodes_3" presStyleLbl="node1" presStyleIdx="2" presStyleCnt="4">
        <dgm:presLayoutVars>
          <dgm:bulletEnabled val="1"/>
        </dgm:presLayoutVars>
      </dgm:prSet>
      <dgm:spPr/>
    </dgm:pt>
    <dgm:pt modelId="{E389F6D2-7CAB-4CE8-A17A-232FC5D1A2E9}" type="pres">
      <dgm:prSet presAssocID="{3B844920-461B-4FE7-92E0-ABA65BADD4CB}" presName="FourNodes_4" presStyleLbl="node1" presStyleIdx="3" presStyleCnt="4">
        <dgm:presLayoutVars>
          <dgm:bulletEnabled val="1"/>
        </dgm:presLayoutVars>
      </dgm:prSet>
      <dgm:spPr/>
    </dgm:pt>
    <dgm:pt modelId="{ADF03079-AEAC-4AF8-BFF2-56BCB8CED800}" type="pres">
      <dgm:prSet presAssocID="{3B844920-461B-4FE7-92E0-ABA65BADD4CB}" presName="FourConn_1-2" presStyleLbl="fgAccFollowNode1" presStyleIdx="0" presStyleCnt="3">
        <dgm:presLayoutVars>
          <dgm:bulletEnabled val="1"/>
        </dgm:presLayoutVars>
      </dgm:prSet>
      <dgm:spPr/>
    </dgm:pt>
    <dgm:pt modelId="{4C21C435-3216-4F99-9AC8-6A0D5A57AE70}" type="pres">
      <dgm:prSet presAssocID="{3B844920-461B-4FE7-92E0-ABA65BADD4CB}" presName="FourConn_2-3" presStyleLbl="fgAccFollowNode1" presStyleIdx="1" presStyleCnt="3">
        <dgm:presLayoutVars>
          <dgm:bulletEnabled val="1"/>
        </dgm:presLayoutVars>
      </dgm:prSet>
      <dgm:spPr/>
    </dgm:pt>
    <dgm:pt modelId="{1D752767-5F94-4DB3-A0CA-12944A35F0FB}" type="pres">
      <dgm:prSet presAssocID="{3B844920-461B-4FE7-92E0-ABA65BADD4CB}" presName="FourConn_3-4" presStyleLbl="fgAccFollowNode1" presStyleIdx="2" presStyleCnt="3">
        <dgm:presLayoutVars>
          <dgm:bulletEnabled val="1"/>
        </dgm:presLayoutVars>
      </dgm:prSet>
      <dgm:spPr/>
    </dgm:pt>
    <dgm:pt modelId="{D21069EF-189C-4A3D-ACFE-55F1B35C274E}" type="pres">
      <dgm:prSet presAssocID="{3B844920-461B-4FE7-92E0-ABA65BADD4CB}" presName="FourNodes_1_text" presStyleLbl="node1" presStyleIdx="3" presStyleCnt="4">
        <dgm:presLayoutVars>
          <dgm:bulletEnabled val="1"/>
        </dgm:presLayoutVars>
      </dgm:prSet>
      <dgm:spPr/>
    </dgm:pt>
    <dgm:pt modelId="{54A12C62-3C12-470E-A0DB-44675B2F5B7A}" type="pres">
      <dgm:prSet presAssocID="{3B844920-461B-4FE7-92E0-ABA65BADD4CB}" presName="FourNodes_2_text" presStyleLbl="node1" presStyleIdx="3" presStyleCnt="4">
        <dgm:presLayoutVars>
          <dgm:bulletEnabled val="1"/>
        </dgm:presLayoutVars>
      </dgm:prSet>
      <dgm:spPr/>
    </dgm:pt>
    <dgm:pt modelId="{F117A36B-B2EC-4433-B4E3-83E69C9E6A67}" type="pres">
      <dgm:prSet presAssocID="{3B844920-461B-4FE7-92E0-ABA65BADD4CB}" presName="FourNodes_3_text" presStyleLbl="node1" presStyleIdx="3" presStyleCnt="4">
        <dgm:presLayoutVars>
          <dgm:bulletEnabled val="1"/>
        </dgm:presLayoutVars>
      </dgm:prSet>
      <dgm:spPr/>
    </dgm:pt>
    <dgm:pt modelId="{0BA4CD1C-A81B-4DE3-9EAC-5AF5A3869625}" type="pres">
      <dgm:prSet presAssocID="{3B844920-461B-4FE7-92E0-ABA65BADD4CB}" presName="FourNodes_4_text" presStyleLbl="node1" presStyleIdx="3" presStyleCnt="4">
        <dgm:presLayoutVars>
          <dgm:bulletEnabled val="1"/>
        </dgm:presLayoutVars>
      </dgm:prSet>
      <dgm:spPr/>
    </dgm:pt>
  </dgm:ptLst>
  <dgm:cxnLst>
    <dgm:cxn modelId="{4F23F30E-5431-4CFC-B9DB-8154F5C21AA7}" srcId="{3B844920-461B-4FE7-92E0-ABA65BADD4CB}" destId="{B33A5BF4-94E6-405A-8D7E-075377543EFA}" srcOrd="0" destOrd="0" parTransId="{DA501298-AD6C-4587-BAD3-1B5A20497833}" sibTransId="{4C1A329D-8453-4B86-BEAA-48A9BDF824E8}"/>
    <dgm:cxn modelId="{4A4D0C21-CE96-4389-947C-E8A46B89E5E8}" type="presOf" srcId="{64CC92AA-DFF1-4A46-A701-D0EAC0D99D24}" destId="{14319978-7D0B-4C02-93D5-76D9D8D6CBC0}" srcOrd="0" destOrd="0" presId="urn:microsoft.com/office/officeart/2005/8/layout/vProcess5"/>
    <dgm:cxn modelId="{4776F72D-CD4C-4707-B8A2-F9B1394F064B}" srcId="{3B844920-461B-4FE7-92E0-ABA65BADD4CB}" destId="{179EA773-6B8F-4B4C-BDB2-8A12B8D73BB5}" srcOrd="3" destOrd="0" parTransId="{E890C30B-EBF1-4748-8CCC-796F8678D65C}" sibTransId="{A484B515-2B2A-4BAE-9EA0-CD0C62CB57F8}"/>
    <dgm:cxn modelId="{E1755E45-714E-4A9A-A030-06244DF1C71F}" type="presOf" srcId="{B33A5BF4-94E6-405A-8D7E-075377543EFA}" destId="{B3E3F6E3-832B-4254-8407-6D2A6549C5D6}" srcOrd="0" destOrd="0" presId="urn:microsoft.com/office/officeart/2005/8/layout/vProcess5"/>
    <dgm:cxn modelId="{0C2A0246-37A1-4C5B-8B67-EB4FF7FCA33D}" type="presOf" srcId="{B4816A31-0D4A-42C2-829A-C4CED9DF0381}" destId="{54A12C62-3C12-470E-A0DB-44675B2F5B7A}" srcOrd="1" destOrd="0" presId="urn:microsoft.com/office/officeart/2005/8/layout/vProcess5"/>
    <dgm:cxn modelId="{3934CA66-2573-45C8-88B8-E9766AB001DD}" type="presOf" srcId="{3B844920-461B-4FE7-92E0-ABA65BADD4CB}" destId="{9E77A341-C246-4233-990E-1BBF9D3DE6F0}" srcOrd="0" destOrd="0" presId="urn:microsoft.com/office/officeart/2005/8/layout/vProcess5"/>
    <dgm:cxn modelId="{B46BEF47-6B95-465D-A8F9-067120FDA942}" type="presOf" srcId="{179EA773-6B8F-4B4C-BDB2-8A12B8D73BB5}" destId="{E389F6D2-7CAB-4CE8-A17A-232FC5D1A2E9}" srcOrd="0" destOrd="0" presId="urn:microsoft.com/office/officeart/2005/8/layout/vProcess5"/>
    <dgm:cxn modelId="{D0CCEA6D-43A6-4E3D-860C-FFE01A3F8E9A}" type="presOf" srcId="{F4A56671-1B49-4CD4-AF02-53A78436D6C9}" destId="{1D752767-5F94-4DB3-A0CA-12944A35F0FB}" srcOrd="0" destOrd="0" presId="urn:microsoft.com/office/officeart/2005/8/layout/vProcess5"/>
    <dgm:cxn modelId="{94EAD552-5E6E-4A6A-9E59-A955E38BC187}" type="presOf" srcId="{B4816A31-0D4A-42C2-829A-C4CED9DF0381}" destId="{8052A0FD-AEAF-418B-8003-403CEC88B1C5}" srcOrd="0" destOrd="0" presId="urn:microsoft.com/office/officeart/2005/8/layout/vProcess5"/>
    <dgm:cxn modelId="{AC35C75A-53F5-424C-BD5B-08DCCD32EA32}" type="presOf" srcId="{671FA565-2570-4DD8-86FC-3F5D5CA62095}" destId="{4C21C435-3216-4F99-9AC8-6A0D5A57AE70}" srcOrd="0" destOrd="0" presId="urn:microsoft.com/office/officeart/2005/8/layout/vProcess5"/>
    <dgm:cxn modelId="{BEAA377E-D68B-4648-BC8C-9C94CB957984}" srcId="{3B844920-461B-4FE7-92E0-ABA65BADD4CB}" destId="{B4816A31-0D4A-42C2-829A-C4CED9DF0381}" srcOrd="1" destOrd="0" parTransId="{93E86B6E-F56D-4720-94FE-7B9E92437013}" sibTransId="{671FA565-2570-4DD8-86FC-3F5D5CA62095}"/>
    <dgm:cxn modelId="{71EA8C9D-1B62-4FA5-B6F8-62E778EACBB1}" type="presOf" srcId="{4C1A329D-8453-4B86-BEAA-48A9BDF824E8}" destId="{ADF03079-AEAC-4AF8-BFF2-56BCB8CED800}" srcOrd="0" destOrd="0" presId="urn:microsoft.com/office/officeart/2005/8/layout/vProcess5"/>
    <dgm:cxn modelId="{30F2C4B1-FAF7-42BC-A354-23AE23362B12}" type="presOf" srcId="{B33A5BF4-94E6-405A-8D7E-075377543EFA}" destId="{D21069EF-189C-4A3D-ACFE-55F1B35C274E}" srcOrd="1" destOrd="0" presId="urn:microsoft.com/office/officeart/2005/8/layout/vProcess5"/>
    <dgm:cxn modelId="{97B2CFCA-A8FC-4F1F-A673-FB7C5E323E68}" type="presOf" srcId="{64CC92AA-DFF1-4A46-A701-D0EAC0D99D24}" destId="{F117A36B-B2EC-4433-B4E3-83E69C9E6A67}" srcOrd="1" destOrd="0" presId="urn:microsoft.com/office/officeart/2005/8/layout/vProcess5"/>
    <dgm:cxn modelId="{C90317DE-7D43-4342-B8E8-799C7D2CC68D}" type="presOf" srcId="{179EA773-6B8F-4B4C-BDB2-8A12B8D73BB5}" destId="{0BA4CD1C-A81B-4DE3-9EAC-5AF5A3869625}" srcOrd="1" destOrd="0" presId="urn:microsoft.com/office/officeart/2005/8/layout/vProcess5"/>
    <dgm:cxn modelId="{5F4D0BF3-C93D-4C30-A3E2-99042E54729C}" srcId="{3B844920-461B-4FE7-92E0-ABA65BADD4CB}" destId="{64CC92AA-DFF1-4A46-A701-D0EAC0D99D24}" srcOrd="2" destOrd="0" parTransId="{435F1B4D-9C41-47A2-A1E3-ABAC10424852}" sibTransId="{F4A56671-1B49-4CD4-AF02-53A78436D6C9}"/>
    <dgm:cxn modelId="{231FEA10-D4C9-48DD-9A4D-DF0372B332A9}" type="presParOf" srcId="{9E77A341-C246-4233-990E-1BBF9D3DE6F0}" destId="{DD9A5D19-C54C-4C86-BC54-AF94C143400F}" srcOrd="0" destOrd="0" presId="urn:microsoft.com/office/officeart/2005/8/layout/vProcess5"/>
    <dgm:cxn modelId="{1FC870E3-E599-4805-9C55-893A172A52CF}" type="presParOf" srcId="{9E77A341-C246-4233-990E-1BBF9D3DE6F0}" destId="{B3E3F6E3-832B-4254-8407-6D2A6549C5D6}" srcOrd="1" destOrd="0" presId="urn:microsoft.com/office/officeart/2005/8/layout/vProcess5"/>
    <dgm:cxn modelId="{97124296-5B97-4823-AA3D-835490B93B2B}" type="presParOf" srcId="{9E77A341-C246-4233-990E-1BBF9D3DE6F0}" destId="{8052A0FD-AEAF-418B-8003-403CEC88B1C5}" srcOrd="2" destOrd="0" presId="urn:microsoft.com/office/officeart/2005/8/layout/vProcess5"/>
    <dgm:cxn modelId="{47D12B2C-0A0B-401A-9306-E5176722C4D2}" type="presParOf" srcId="{9E77A341-C246-4233-990E-1BBF9D3DE6F0}" destId="{14319978-7D0B-4C02-93D5-76D9D8D6CBC0}" srcOrd="3" destOrd="0" presId="urn:microsoft.com/office/officeart/2005/8/layout/vProcess5"/>
    <dgm:cxn modelId="{264539CA-B35B-410A-B256-19D8D753E7F6}" type="presParOf" srcId="{9E77A341-C246-4233-990E-1BBF9D3DE6F0}" destId="{E389F6D2-7CAB-4CE8-A17A-232FC5D1A2E9}" srcOrd="4" destOrd="0" presId="urn:microsoft.com/office/officeart/2005/8/layout/vProcess5"/>
    <dgm:cxn modelId="{6C97A0CA-7AAC-4570-9A97-94B3DEC658E1}" type="presParOf" srcId="{9E77A341-C246-4233-990E-1BBF9D3DE6F0}" destId="{ADF03079-AEAC-4AF8-BFF2-56BCB8CED800}" srcOrd="5" destOrd="0" presId="urn:microsoft.com/office/officeart/2005/8/layout/vProcess5"/>
    <dgm:cxn modelId="{FF231679-19B5-4D3D-A82C-E7334965EEC5}" type="presParOf" srcId="{9E77A341-C246-4233-990E-1BBF9D3DE6F0}" destId="{4C21C435-3216-4F99-9AC8-6A0D5A57AE70}" srcOrd="6" destOrd="0" presId="urn:microsoft.com/office/officeart/2005/8/layout/vProcess5"/>
    <dgm:cxn modelId="{905486C0-FD9D-48D7-B975-D2AB389830C9}" type="presParOf" srcId="{9E77A341-C246-4233-990E-1BBF9D3DE6F0}" destId="{1D752767-5F94-4DB3-A0CA-12944A35F0FB}" srcOrd="7" destOrd="0" presId="urn:microsoft.com/office/officeart/2005/8/layout/vProcess5"/>
    <dgm:cxn modelId="{D68D2F58-FFA0-4059-8512-2205E4AF509E}" type="presParOf" srcId="{9E77A341-C246-4233-990E-1BBF9D3DE6F0}" destId="{D21069EF-189C-4A3D-ACFE-55F1B35C274E}" srcOrd="8" destOrd="0" presId="urn:microsoft.com/office/officeart/2005/8/layout/vProcess5"/>
    <dgm:cxn modelId="{E2888DAE-E1D1-400B-8CFD-2FFC9A29B870}" type="presParOf" srcId="{9E77A341-C246-4233-990E-1BBF9D3DE6F0}" destId="{54A12C62-3C12-470E-A0DB-44675B2F5B7A}" srcOrd="9" destOrd="0" presId="urn:microsoft.com/office/officeart/2005/8/layout/vProcess5"/>
    <dgm:cxn modelId="{37FA7AFF-ED3E-4C04-8DDE-0170AAF9224F}" type="presParOf" srcId="{9E77A341-C246-4233-990E-1BBF9D3DE6F0}" destId="{F117A36B-B2EC-4433-B4E3-83E69C9E6A67}" srcOrd="10" destOrd="0" presId="urn:microsoft.com/office/officeart/2005/8/layout/vProcess5"/>
    <dgm:cxn modelId="{46D00B44-4948-4684-AD48-A881C1FCAEF9}" type="presParOf" srcId="{9E77A341-C246-4233-990E-1BBF9D3DE6F0}" destId="{0BA4CD1C-A81B-4DE3-9EAC-5AF5A386962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057646-DAF0-4D74-AD07-74298B8F848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252257A-22DF-45FF-8063-24FE289CD88C}">
      <dgm:prSet/>
      <dgm:spPr/>
      <dgm:t>
        <a:bodyPr/>
        <a:lstStyle/>
        <a:p>
          <a:r>
            <a:rPr lang="en-US" b="1"/>
            <a:t>“Building an Import/ Export Business” by Kenneth D.Weiss.</a:t>
          </a:r>
          <a:endParaRPr lang="en-US"/>
        </a:p>
      </dgm:t>
    </dgm:pt>
    <dgm:pt modelId="{538FF3BB-C7DC-4CC0-8EBA-BF596D63B235}" type="parTrans" cxnId="{3ECFC48B-B85C-458E-A8F5-536E060EEA9B}">
      <dgm:prSet/>
      <dgm:spPr/>
      <dgm:t>
        <a:bodyPr/>
        <a:lstStyle/>
        <a:p>
          <a:endParaRPr lang="en-US"/>
        </a:p>
      </dgm:t>
    </dgm:pt>
    <dgm:pt modelId="{C5778F4D-60F1-461C-9D15-44F623020FBD}" type="sibTrans" cxnId="{3ECFC48B-B85C-458E-A8F5-536E060EEA9B}">
      <dgm:prSet/>
      <dgm:spPr/>
      <dgm:t>
        <a:bodyPr/>
        <a:lstStyle/>
        <a:p>
          <a:endParaRPr lang="en-US"/>
        </a:p>
      </dgm:t>
    </dgm:pt>
    <dgm:pt modelId="{455EC2D7-937A-4372-AF91-2CA3021B8600}">
      <dgm:prSet/>
      <dgm:spPr/>
      <dgm:t>
        <a:bodyPr/>
        <a:lstStyle/>
        <a:p>
          <a:r>
            <a:rPr lang="en-US" b="1"/>
            <a:t>Harley-Davidson: Trump says 'getting nothing' after India reduces tariffs on motorcycles (</a:t>
          </a:r>
          <a:r>
            <a:rPr lang="en-US" b="1">
              <a:hlinkClick xmlns:r="http://schemas.openxmlformats.org/officeDocument/2006/relationships" r:id="rId1"/>
            </a:rPr>
            <a:t>https://timesofindia.indiatimes.com/business/india-business/harley-davidson-trump-says-getting-nothing-after-india-reduces-tariffs-on-motorcycles/articleshow/63090599.cms</a:t>
          </a:r>
          <a:r>
            <a:rPr lang="en-US" b="1"/>
            <a:t>)</a:t>
          </a:r>
          <a:endParaRPr lang="en-US"/>
        </a:p>
      </dgm:t>
    </dgm:pt>
    <dgm:pt modelId="{32E3D3CD-D4CC-4394-A58A-4D347108044F}" type="parTrans" cxnId="{2C70D6EE-8931-4579-9C5E-321FAD1D0623}">
      <dgm:prSet/>
      <dgm:spPr/>
      <dgm:t>
        <a:bodyPr/>
        <a:lstStyle/>
        <a:p>
          <a:endParaRPr lang="en-US"/>
        </a:p>
      </dgm:t>
    </dgm:pt>
    <dgm:pt modelId="{D868F54A-0662-4DBE-9945-D6A30F89B7E0}" type="sibTrans" cxnId="{2C70D6EE-8931-4579-9C5E-321FAD1D0623}">
      <dgm:prSet/>
      <dgm:spPr/>
      <dgm:t>
        <a:bodyPr/>
        <a:lstStyle/>
        <a:p>
          <a:endParaRPr lang="en-US"/>
        </a:p>
      </dgm:t>
    </dgm:pt>
    <dgm:pt modelId="{EE9829E6-DBB3-4B85-A457-5EFCD2B8527E}">
      <dgm:prSet/>
      <dgm:spPr/>
      <dgm:t>
        <a:bodyPr/>
        <a:lstStyle/>
        <a:p>
          <a:r>
            <a:rPr lang="en-US" b="1"/>
            <a:t>Balance Of Trade – BOT (</a:t>
          </a:r>
          <a:r>
            <a:rPr lang="en-US" b="1">
              <a:hlinkClick xmlns:r="http://schemas.openxmlformats.org/officeDocument/2006/relationships" r:id="rId2"/>
            </a:rPr>
            <a:t>https://www.investopedia.com/terms/b/bot.asp</a:t>
          </a:r>
          <a:r>
            <a:rPr lang="en-US" b="1"/>
            <a:t>)</a:t>
          </a:r>
          <a:endParaRPr lang="en-US"/>
        </a:p>
      </dgm:t>
    </dgm:pt>
    <dgm:pt modelId="{F188471E-F2C6-4139-8B76-DD9835230FDA}" type="parTrans" cxnId="{E052D9F1-CBA5-41F5-B87A-7DA0A2B66294}">
      <dgm:prSet/>
      <dgm:spPr/>
      <dgm:t>
        <a:bodyPr/>
        <a:lstStyle/>
        <a:p>
          <a:endParaRPr lang="en-US"/>
        </a:p>
      </dgm:t>
    </dgm:pt>
    <dgm:pt modelId="{05C377D8-D54D-4337-8B67-5393116B6230}" type="sibTrans" cxnId="{E052D9F1-CBA5-41F5-B87A-7DA0A2B66294}">
      <dgm:prSet/>
      <dgm:spPr/>
      <dgm:t>
        <a:bodyPr/>
        <a:lstStyle/>
        <a:p>
          <a:endParaRPr lang="en-US"/>
        </a:p>
      </dgm:t>
    </dgm:pt>
    <dgm:pt modelId="{1345B273-78D6-4B0A-A369-815A2357745E}">
      <dgm:prSet/>
      <dgm:spPr/>
      <dgm:t>
        <a:bodyPr/>
        <a:lstStyle/>
        <a:p>
          <a:r>
            <a:rPr lang="en-US" b="1"/>
            <a:t>Balance of Trade, How to Calculate, and Favorable Versus Unfavorable (</a:t>
          </a:r>
          <a:r>
            <a:rPr lang="en-US" b="1">
              <a:hlinkClick xmlns:r="http://schemas.openxmlformats.org/officeDocument/2006/relationships" r:id="rId3"/>
            </a:rPr>
            <a:t>https://www.thebalance.com/balance-of-trade-definition-favorable-vs-unfavorable-3306261</a:t>
          </a:r>
          <a:r>
            <a:rPr lang="en-US" b="1"/>
            <a:t>)</a:t>
          </a:r>
          <a:endParaRPr lang="en-US"/>
        </a:p>
      </dgm:t>
    </dgm:pt>
    <dgm:pt modelId="{85594DE2-E3A4-49E1-B700-2B505A25F369}" type="parTrans" cxnId="{F009FB5D-AA85-4359-9A79-5DADA11D49E4}">
      <dgm:prSet/>
      <dgm:spPr/>
      <dgm:t>
        <a:bodyPr/>
        <a:lstStyle/>
        <a:p>
          <a:endParaRPr lang="en-US"/>
        </a:p>
      </dgm:t>
    </dgm:pt>
    <dgm:pt modelId="{90FBBE4C-5791-4D61-9D70-BE63594DFB2F}" type="sibTrans" cxnId="{F009FB5D-AA85-4359-9A79-5DADA11D49E4}">
      <dgm:prSet/>
      <dgm:spPr/>
      <dgm:t>
        <a:bodyPr/>
        <a:lstStyle/>
        <a:p>
          <a:endParaRPr lang="en-US"/>
        </a:p>
      </dgm:t>
    </dgm:pt>
    <dgm:pt modelId="{CC4B37B6-5399-44CB-9A8E-77173780298E}">
      <dgm:prSet/>
      <dgm:spPr/>
      <dgm:t>
        <a:bodyPr/>
        <a:lstStyle/>
        <a:p>
          <a:r>
            <a:rPr lang="en-US" b="1"/>
            <a:t>How to Start an Import/Export Business (</a:t>
          </a:r>
          <a:r>
            <a:rPr lang="en-US" b="1">
              <a:hlinkClick xmlns:r="http://schemas.openxmlformats.org/officeDocument/2006/relationships" r:id="rId4"/>
            </a:rPr>
            <a:t>https://www.entrepreneur.com/article/41846</a:t>
          </a:r>
          <a:r>
            <a:rPr lang="en-US" b="1"/>
            <a:t>)</a:t>
          </a:r>
          <a:endParaRPr lang="en-US"/>
        </a:p>
      </dgm:t>
    </dgm:pt>
    <dgm:pt modelId="{52F7569E-61D1-4581-B48C-63B61E54859B}" type="parTrans" cxnId="{97908957-49B8-47B8-98BA-6BA920FCB5E8}">
      <dgm:prSet/>
      <dgm:spPr/>
      <dgm:t>
        <a:bodyPr/>
        <a:lstStyle/>
        <a:p>
          <a:endParaRPr lang="en-US"/>
        </a:p>
      </dgm:t>
    </dgm:pt>
    <dgm:pt modelId="{D2A2C7EB-DABC-4C57-95AF-E15C76F15154}" type="sibTrans" cxnId="{97908957-49B8-47B8-98BA-6BA920FCB5E8}">
      <dgm:prSet/>
      <dgm:spPr/>
      <dgm:t>
        <a:bodyPr/>
        <a:lstStyle/>
        <a:p>
          <a:endParaRPr lang="en-US"/>
        </a:p>
      </dgm:t>
    </dgm:pt>
    <dgm:pt modelId="{75DC667D-7DD2-4E70-8CB2-18D2B6BE1A25}">
      <dgm:prSet/>
      <dgm:spPr/>
      <dgm:t>
        <a:bodyPr/>
        <a:lstStyle/>
        <a:p>
          <a:r>
            <a:rPr lang="en-US" b="1"/>
            <a:t>Importing into Canada (</a:t>
          </a:r>
          <a:r>
            <a:rPr lang="en-US" b="1">
              <a:hlinkClick xmlns:r="http://schemas.openxmlformats.org/officeDocument/2006/relationships" r:id="rId5"/>
            </a:rPr>
            <a:t>http://www.international.gc.ca/controls-controles/about-a_propos/impor/canada.aspx?lang=eng</a:t>
          </a:r>
          <a:r>
            <a:rPr lang="en-US" b="1"/>
            <a:t>)</a:t>
          </a:r>
          <a:endParaRPr lang="en-US"/>
        </a:p>
      </dgm:t>
    </dgm:pt>
    <dgm:pt modelId="{6BD56206-A957-4C83-9F7D-0EA9C93CF027}" type="parTrans" cxnId="{F7BE8A1E-1B0F-4288-A928-E022D2A08384}">
      <dgm:prSet/>
      <dgm:spPr/>
      <dgm:t>
        <a:bodyPr/>
        <a:lstStyle/>
        <a:p>
          <a:endParaRPr lang="en-US"/>
        </a:p>
      </dgm:t>
    </dgm:pt>
    <dgm:pt modelId="{422350D5-9FC5-4267-A8EF-D9B8798DD4CE}" type="sibTrans" cxnId="{F7BE8A1E-1B0F-4288-A928-E022D2A08384}">
      <dgm:prSet/>
      <dgm:spPr/>
      <dgm:t>
        <a:bodyPr/>
        <a:lstStyle/>
        <a:p>
          <a:endParaRPr lang="en-US"/>
        </a:p>
      </dgm:t>
    </dgm:pt>
    <dgm:pt modelId="{55A30283-8354-43F6-B546-2EE6F2E10E98}">
      <dgm:prSet/>
      <dgm:spPr/>
      <dgm:t>
        <a:bodyPr/>
        <a:lstStyle/>
        <a:p>
          <a:r>
            <a:rPr lang="en-US" b="1"/>
            <a:t>How to Export (</a:t>
          </a:r>
          <a:r>
            <a:rPr lang="en-US" b="1">
              <a:hlinkClick xmlns:r="http://schemas.openxmlformats.org/officeDocument/2006/relationships" r:id="rId6"/>
            </a:rPr>
            <a:t>http://www.indiantradeportal.in/vs.jsp?lang=0&amp;id=0,25,44</a:t>
          </a:r>
          <a:r>
            <a:rPr lang="en-US" b="1"/>
            <a:t>)</a:t>
          </a:r>
          <a:endParaRPr lang="en-US"/>
        </a:p>
      </dgm:t>
    </dgm:pt>
    <dgm:pt modelId="{AA13420F-1B0A-45FA-9F03-F7FA0F61C1B6}" type="parTrans" cxnId="{08708570-3B82-4E91-BB01-7BAA3CCAC46D}">
      <dgm:prSet/>
      <dgm:spPr/>
      <dgm:t>
        <a:bodyPr/>
        <a:lstStyle/>
        <a:p>
          <a:endParaRPr lang="en-US"/>
        </a:p>
      </dgm:t>
    </dgm:pt>
    <dgm:pt modelId="{3CD4930E-C7EB-4D83-B7F3-10863BE92D2F}" type="sibTrans" cxnId="{08708570-3B82-4E91-BB01-7BAA3CCAC46D}">
      <dgm:prSet/>
      <dgm:spPr/>
      <dgm:t>
        <a:bodyPr/>
        <a:lstStyle/>
        <a:p>
          <a:endParaRPr lang="en-US"/>
        </a:p>
      </dgm:t>
    </dgm:pt>
    <dgm:pt modelId="{9D7B1CC4-9BD2-4A57-A9AB-43899207FD88}" type="pres">
      <dgm:prSet presAssocID="{22057646-DAF0-4D74-AD07-74298B8F848B}" presName="vert0" presStyleCnt="0">
        <dgm:presLayoutVars>
          <dgm:dir/>
          <dgm:animOne val="branch"/>
          <dgm:animLvl val="lvl"/>
        </dgm:presLayoutVars>
      </dgm:prSet>
      <dgm:spPr/>
    </dgm:pt>
    <dgm:pt modelId="{7206AC17-9851-400E-8285-C94D99991850}" type="pres">
      <dgm:prSet presAssocID="{4252257A-22DF-45FF-8063-24FE289CD88C}" presName="thickLine" presStyleLbl="alignNode1" presStyleIdx="0" presStyleCnt="7"/>
      <dgm:spPr/>
    </dgm:pt>
    <dgm:pt modelId="{1CFE0881-2CBC-4734-B8F7-6C75C8585D27}" type="pres">
      <dgm:prSet presAssocID="{4252257A-22DF-45FF-8063-24FE289CD88C}" presName="horz1" presStyleCnt="0"/>
      <dgm:spPr/>
    </dgm:pt>
    <dgm:pt modelId="{2566364D-153B-4F88-B690-201023047190}" type="pres">
      <dgm:prSet presAssocID="{4252257A-22DF-45FF-8063-24FE289CD88C}" presName="tx1" presStyleLbl="revTx" presStyleIdx="0" presStyleCnt="7"/>
      <dgm:spPr/>
    </dgm:pt>
    <dgm:pt modelId="{7A24266F-77BD-48FB-8AB8-DF5912352923}" type="pres">
      <dgm:prSet presAssocID="{4252257A-22DF-45FF-8063-24FE289CD88C}" presName="vert1" presStyleCnt="0"/>
      <dgm:spPr/>
    </dgm:pt>
    <dgm:pt modelId="{4EA94DA0-EA83-4495-A33B-CF9AE60B5905}" type="pres">
      <dgm:prSet presAssocID="{455EC2D7-937A-4372-AF91-2CA3021B8600}" presName="thickLine" presStyleLbl="alignNode1" presStyleIdx="1" presStyleCnt="7"/>
      <dgm:spPr/>
    </dgm:pt>
    <dgm:pt modelId="{C936DB0F-4BA5-4BA3-85D3-29C1E6674A3A}" type="pres">
      <dgm:prSet presAssocID="{455EC2D7-937A-4372-AF91-2CA3021B8600}" presName="horz1" presStyleCnt="0"/>
      <dgm:spPr/>
    </dgm:pt>
    <dgm:pt modelId="{AD658DA7-6B1C-4F85-B312-10C95C8175B8}" type="pres">
      <dgm:prSet presAssocID="{455EC2D7-937A-4372-AF91-2CA3021B8600}" presName="tx1" presStyleLbl="revTx" presStyleIdx="1" presStyleCnt="7"/>
      <dgm:spPr/>
    </dgm:pt>
    <dgm:pt modelId="{36B5B06D-6F88-4C99-889E-6DAD760EB5CA}" type="pres">
      <dgm:prSet presAssocID="{455EC2D7-937A-4372-AF91-2CA3021B8600}" presName="vert1" presStyleCnt="0"/>
      <dgm:spPr/>
    </dgm:pt>
    <dgm:pt modelId="{645C4206-B3C8-48C8-9B23-BF7935D8A4AC}" type="pres">
      <dgm:prSet presAssocID="{EE9829E6-DBB3-4B85-A457-5EFCD2B8527E}" presName="thickLine" presStyleLbl="alignNode1" presStyleIdx="2" presStyleCnt="7"/>
      <dgm:spPr/>
    </dgm:pt>
    <dgm:pt modelId="{FA10C37A-13A0-47A4-B5E4-11B546D675FF}" type="pres">
      <dgm:prSet presAssocID="{EE9829E6-DBB3-4B85-A457-5EFCD2B8527E}" presName="horz1" presStyleCnt="0"/>
      <dgm:spPr/>
    </dgm:pt>
    <dgm:pt modelId="{119A0113-9315-4CAF-8551-5583B45D085B}" type="pres">
      <dgm:prSet presAssocID="{EE9829E6-DBB3-4B85-A457-5EFCD2B8527E}" presName="tx1" presStyleLbl="revTx" presStyleIdx="2" presStyleCnt="7"/>
      <dgm:spPr/>
    </dgm:pt>
    <dgm:pt modelId="{1AB5B2AC-AF9D-46AB-867B-778BCF8E7C1D}" type="pres">
      <dgm:prSet presAssocID="{EE9829E6-DBB3-4B85-A457-5EFCD2B8527E}" presName="vert1" presStyleCnt="0"/>
      <dgm:spPr/>
    </dgm:pt>
    <dgm:pt modelId="{139EBA4A-6D14-4A11-8960-81ED73C82366}" type="pres">
      <dgm:prSet presAssocID="{1345B273-78D6-4B0A-A369-815A2357745E}" presName="thickLine" presStyleLbl="alignNode1" presStyleIdx="3" presStyleCnt="7"/>
      <dgm:spPr/>
    </dgm:pt>
    <dgm:pt modelId="{84AF00AF-769B-453A-AA4B-5992425F11A9}" type="pres">
      <dgm:prSet presAssocID="{1345B273-78D6-4B0A-A369-815A2357745E}" presName="horz1" presStyleCnt="0"/>
      <dgm:spPr/>
    </dgm:pt>
    <dgm:pt modelId="{AB4D67DE-36FC-421F-AA9F-6DC5D9160A3B}" type="pres">
      <dgm:prSet presAssocID="{1345B273-78D6-4B0A-A369-815A2357745E}" presName="tx1" presStyleLbl="revTx" presStyleIdx="3" presStyleCnt="7"/>
      <dgm:spPr/>
    </dgm:pt>
    <dgm:pt modelId="{A1B93D5A-2514-476A-9FA3-ABEAA7D50EC7}" type="pres">
      <dgm:prSet presAssocID="{1345B273-78D6-4B0A-A369-815A2357745E}" presName="vert1" presStyleCnt="0"/>
      <dgm:spPr/>
    </dgm:pt>
    <dgm:pt modelId="{37EF8852-DD58-4376-A335-1F77283765BD}" type="pres">
      <dgm:prSet presAssocID="{CC4B37B6-5399-44CB-9A8E-77173780298E}" presName="thickLine" presStyleLbl="alignNode1" presStyleIdx="4" presStyleCnt="7"/>
      <dgm:spPr/>
    </dgm:pt>
    <dgm:pt modelId="{9CEFAC44-5803-46F4-881A-61C1BFE2C4DB}" type="pres">
      <dgm:prSet presAssocID="{CC4B37B6-5399-44CB-9A8E-77173780298E}" presName="horz1" presStyleCnt="0"/>
      <dgm:spPr/>
    </dgm:pt>
    <dgm:pt modelId="{4C95ED11-3105-44FC-8559-1BFED469AD15}" type="pres">
      <dgm:prSet presAssocID="{CC4B37B6-5399-44CB-9A8E-77173780298E}" presName="tx1" presStyleLbl="revTx" presStyleIdx="4" presStyleCnt="7"/>
      <dgm:spPr/>
    </dgm:pt>
    <dgm:pt modelId="{BEAC6A06-E935-421F-8B3D-EADEC9CC5197}" type="pres">
      <dgm:prSet presAssocID="{CC4B37B6-5399-44CB-9A8E-77173780298E}" presName="vert1" presStyleCnt="0"/>
      <dgm:spPr/>
    </dgm:pt>
    <dgm:pt modelId="{1111BBA8-C013-42B2-B8FA-AE043A143B8A}" type="pres">
      <dgm:prSet presAssocID="{75DC667D-7DD2-4E70-8CB2-18D2B6BE1A25}" presName="thickLine" presStyleLbl="alignNode1" presStyleIdx="5" presStyleCnt="7"/>
      <dgm:spPr/>
    </dgm:pt>
    <dgm:pt modelId="{93BDD936-56A7-4314-A12B-1E4E4003BCBC}" type="pres">
      <dgm:prSet presAssocID="{75DC667D-7DD2-4E70-8CB2-18D2B6BE1A25}" presName="horz1" presStyleCnt="0"/>
      <dgm:spPr/>
    </dgm:pt>
    <dgm:pt modelId="{905C1243-AC3F-4213-8ED4-F5DC7464A368}" type="pres">
      <dgm:prSet presAssocID="{75DC667D-7DD2-4E70-8CB2-18D2B6BE1A25}" presName="tx1" presStyleLbl="revTx" presStyleIdx="5" presStyleCnt="7"/>
      <dgm:spPr/>
    </dgm:pt>
    <dgm:pt modelId="{0F331EC5-72D8-4F7B-941A-53A9807412CB}" type="pres">
      <dgm:prSet presAssocID="{75DC667D-7DD2-4E70-8CB2-18D2B6BE1A25}" presName="vert1" presStyleCnt="0"/>
      <dgm:spPr/>
    </dgm:pt>
    <dgm:pt modelId="{AFA0C948-BDDA-4D89-BF02-0E89EBDF2881}" type="pres">
      <dgm:prSet presAssocID="{55A30283-8354-43F6-B546-2EE6F2E10E98}" presName="thickLine" presStyleLbl="alignNode1" presStyleIdx="6" presStyleCnt="7"/>
      <dgm:spPr/>
    </dgm:pt>
    <dgm:pt modelId="{BB708312-1D6B-4812-975E-2326E494EEF6}" type="pres">
      <dgm:prSet presAssocID="{55A30283-8354-43F6-B546-2EE6F2E10E98}" presName="horz1" presStyleCnt="0"/>
      <dgm:spPr/>
    </dgm:pt>
    <dgm:pt modelId="{26946FAB-4592-4618-AED3-7B44F6ABAA59}" type="pres">
      <dgm:prSet presAssocID="{55A30283-8354-43F6-B546-2EE6F2E10E98}" presName="tx1" presStyleLbl="revTx" presStyleIdx="6" presStyleCnt="7"/>
      <dgm:spPr/>
    </dgm:pt>
    <dgm:pt modelId="{B510CD9C-A465-44BB-A496-6BD3C2860CC5}" type="pres">
      <dgm:prSet presAssocID="{55A30283-8354-43F6-B546-2EE6F2E10E98}" presName="vert1" presStyleCnt="0"/>
      <dgm:spPr/>
    </dgm:pt>
  </dgm:ptLst>
  <dgm:cxnLst>
    <dgm:cxn modelId="{EB448E02-C805-4A91-9023-0878666D4A74}" type="presOf" srcId="{4252257A-22DF-45FF-8063-24FE289CD88C}" destId="{2566364D-153B-4F88-B690-201023047190}" srcOrd="0" destOrd="0" presId="urn:microsoft.com/office/officeart/2008/layout/LinedList"/>
    <dgm:cxn modelId="{F7BE8A1E-1B0F-4288-A928-E022D2A08384}" srcId="{22057646-DAF0-4D74-AD07-74298B8F848B}" destId="{75DC667D-7DD2-4E70-8CB2-18D2B6BE1A25}" srcOrd="5" destOrd="0" parTransId="{6BD56206-A957-4C83-9F7D-0EA9C93CF027}" sibTransId="{422350D5-9FC5-4267-A8EF-D9B8798DD4CE}"/>
    <dgm:cxn modelId="{F009FB5D-AA85-4359-9A79-5DADA11D49E4}" srcId="{22057646-DAF0-4D74-AD07-74298B8F848B}" destId="{1345B273-78D6-4B0A-A369-815A2357745E}" srcOrd="3" destOrd="0" parTransId="{85594DE2-E3A4-49E1-B700-2B505A25F369}" sibTransId="{90FBBE4C-5791-4D61-9D70-BE63594DFB2F}"/>
    <dgm:cxn modelId="{08708570-3B82-4E91-BB01-7BAA3CCAC46D}" srcId="{22057646-DAF0-4D74-AD07-74298B8F848B}" destId="{55A30283-8354-43F6-B546-2EE6F2E10E98}" srcOrd="6" destOrd="0" parTransId="{AA13420F-1B0A-45FA-9F03-F7FA0F61C1B6}" sibTransId="{3CD4930E-C7EB-4D83-B7F3-10863BE92D2F}"/>
    <dgm:cxn modelId="{97908957-49B8-47B8-98BA-6BA920FCB5E8}" srcId="{22057646-DAF0-4D74-AD07-74298B8F848B}" destId="{CC4B37B6-5399-44CB-9A8E-77173780298E}" srcOrd="4" destOrd="0" parTransId="{52F7569E-61D1-4581-B48C-63B61E54859B}" sibTransId="{D2A2C7EB-DABC-4C57-95AF-E15C76F15154}"/>
    <dgm:cxn modelId="{6ADFD857-F929-4BD1-8750-BF0424FED159}" type="presOf" srcId="{75DC667D-7DD2-4E70-8CB2-18D2B6BE1A25}" destId="{905C1243-AC3F-4213-8ED4-F5DC7464A368}" srcOrd="0" destOrd="0" presId="urn:microsoft.com/office/officeart/2008/layout/LinedList"/>
    <dgm:cxn modelId="{3ECFC48B-B85C-458E-A8F5-536E060EEA9B}" srcId="{22057646-DAF0-4D74-AD07-74298B8F848B}" destId="{4252257A-22DF-45FF-8063-24FE289CD88C}" srcOrd="0" destOrd="0" parTransId="{538FF3BB-C7DC-4CC0-8EBA-BF596D63B235}" sibTransId="{C5778F4D-60F1-461C-9D15-44F623020FBD}"/>
    <dgm:cxn modelId="{D46D4A8D-48BD-40D2-B2AC-2D577847A512}" type="presOf" srcId="{455EC2D7-937A-4372-AF91-2CA3021B8600}" destId="{AD658DA7-6B1C-4F85-B312-10C95C8175B8}" srcOrd="0" destOrd="0" presId="urn:microsoft.com/office/officeart/2008/layout/LinedList"/>
    <dgm:cxn modelId="{503806A9-A992-4F58-9496-F182A1F4B5B3}" type="presOf" srcId="{55A30283-8354-43F6-B546-2EE6F2E10E98}" destId="{26946FAB-4592-4618-AED3-7B44F6ABAA59}" srcOrd="0" destOrd="0" presId="urn:microsoft.com/office/officeart/2008/layout/LinedList"/>
    <dgm:cxn modelId="{2C8C57C7-6F38-4357-97FE-DB572E0BEB50}" type="presOf" srcId="{CC4B37B6-5399-44CB-9A8E-77173780298E}" destId="{4C95ED11-3105-44FC-8559-1BFED469AD15}" srcOrd="0" destOrd="0" presId="urn:microsoft.com/office/officeart/2008/layout/LinedList"/>
    <dgm:cxn modelId="{B01CBFD1-4636-4437-B96E-6F5D251B8CB4}" type="presOf" srcId="{22057646-DAF0-4D74-AD07-74298B8F848B}" destId="{9D7B1CC4-9BD2-4A57-A9AB-43899207FD88}" srcOrd="0" destOrd="0" presId="urn:microsoft.com/office/officeart/2008/layout/LinedList"/>
    <dgm:cxn modelId="{8A50D3D1-2712-4641-84FA-B08B558D1491}" type="presOf" srcId="{1345B273-78D6-4B0A-A369-815A2357745E}" destId="{AB4D67DE-36FC-421F-AA9F-6DC5D9160A3B}" srcOrd="0" destOrd="0" presId="urn:microsoft.com/office/officeart/2008/layout/LinedList"/>
    <dgm:cxn modelId="{757435DA-F1C6-465A-941B-849254DDA515}" type="presOf" srcId="{EE9829E6-DBB3-4B85-A457-5EFCD2B8527E}" destId="{119A0113-9315-4CAF-8551-5583B45D085B}" srcOrd="0" destOrd="0" presId="urn:microsoft.com/office/officeart/2008/layout/LinedList"/>
    <dgm:cxn modelId="{2C70D6EE-8931-4579-9C5E-321FAD1D0623}" srcId="{22057646-DAF0-4D74-AD07-74298B8F848B}" destId="{455EC2D7-937A-4372-AF91-2CA3021B8600}" srcOrd="1" destOrd="0" parTransId="{32E3D3CD-D4CC-4394-A58A-4D347108044F}" sibTransId="{D868F54A-0662-4DBE-9945-D6A30F89B7E0}"/>
    <dgm:cxn modelId="{E052D9F1-CBA5-41F5-B87A-7DA0A2B66294}" srcId="{22057646-DAF0-4D74-AD07-74298B8F848B}" destId="{EE9829E6-DBB3-4B85-A457-5EFCD2B8527E}" srcOrd="2" destOrd="0" parTransId="{F188471E-F2C6-4139-8B76-DD9835230FDA}" sibTransId="{05C377D8-D54D-4337-8B67-5393116B6230}"/>
    <dgm:cxn modelId="{29E01671-BDC5-423D-8F91-18164BB2C233}" type="presParOf" srcId="{9D7B1CC4-9BD2-4A57-A9AB-43899207FD88}" destId="{7206AC17-9851-400E-8285-C94D99991850}" srcOrd="0" destOrd="0" presId="urn:microsoft.com/office/officeart/2008/layout/LinedList"/>
    <dgm:cxn modelId="{4F31C4C0-64CE-48CB-A77D-E76BA9B634A8}" type="presParOf" srcId="{9D7B1CC4-9BD2-4A57-A9AB-43899207FD88}" destId="{1CFE0881-2CBC-4734-B8F7-6C75C8585D27}" srcOrd="1" destOrd="0" presId="urn:microsoft.com/office/officeart/2008/layout/LinedList"/>
    <dgm:cxn modelId="{E3208C27-61A0-426F-AC57-A81091A457E3}" type="presParOf" srcId="{1CFE0881-2CBC-4734-B8F7-6C75C8585D27}" destId="{2566364D-153B-4F88-B690-201023047190}" srcOrd="0" destOrd="0" presId="urn:microsoft.com/office/officeart/2008/layout/LinedList"/>
    <dgm:cxn modelId="{9582CD88-F7E9-4765-A824-17E58534F1B0}" type="presParOf" srcId="{1CFE0881-2CBC-4734-B8F7-6C75C8585D27}" destId="{7A24266F-77BD-48FB-8AB8-DF5912352923}" srcOrd="1" destOrd="0" presId="urn:microsoft.com/office/officeart/2008/layout/LinedList"/>
    <dgm:cxn modelId="{85397B43-6F4B-4BCA-A723-E09EE0CC812C}" type="presParOf" srcId="{9D7B1CC4-9BD2-4A57-A9AB-43899207FD88}" destId="{4EA94DA0-EA83-4495-A33B-CF9AE60B5905}" srcOrd="2" destOrd="0" presId="urn:microsoft.com/office/officeart/2008/layout/LinedList"/>
    <dgm:cxn modelId="{CA2B31D0-75BD-424D-B25F-2FCFC3CFC639}" type="presParOf" srcId="{9D7B1CC4-9BD2-4A57-A9AB-43899207FD88}" destId="{C936DB0F-4BA5-4BA3-85D3-29C1E6674A3A}" srcOrd="3" destOrd="0" presId="urn:microsoft.com/office/officeart/2008/layout/LinedList"/>
    <dgm:cxn modelId="{60F4ADFD-549E-480D-B365-B0513D7F3241}" type="presParOf" srcId="{C936DB0F-4BA5-4BA3-85D3-29C1E6674A3A}" destId="{AD658DA7-6B1C-4F85-B312-10C95C8175B8}" srcOrd="0" destOrd="0" presId="urn:microsoft.com/office/officeart/2008/layout/LinedList"/>
    <dgm:cxn modelId="{D757843E-FDE8-4863-9825-3EB2DFFB8833}" type="presParOf" srcId="{C936DB0F-4BA5-4BA3-85D3-29C1E6674A3A}" destId="{36B5B06D-6F88-4C99-889E-6DAD760EB5CA}" srcOrd="1" destOrd="0" presId="urn:microsoft.com/office/officeart/2008/layout/LinedList"/>
    <dgm:cxn modelId="{C02536D9-A65E-44CF-A285-58D77424EA83}" type="presParOf" srcId="{9D7B1CC4-9BD2-4A57-A9AB-43899207FD88}" destId="{645C4206-B3C8-48C8-9B23-BF7935D8A4AC}" srcOrd="4" destOrd="0" presId="urn:microsoft.com/office/officeart/2008/layout/LinedList"/>
    <dgm:cxn modelId="{68E943AC-BCC1-46F0-97EB-071A003D8EBE}" type="presParOf" srcId="{9D7B1CC4-9BD2-4A57-A9AB-43899207FD88}" destId="{FA10C37A-13A0-47A4-B5E4-11B546D675FF}" srcOrd="5" destOrd="0" presId="urn:microsoft.com/office/officeart/2008/layout/LinedList"/>
    <dgm:cxn modelId="{68711B47-1E96-41DC-BF09-891AAC402227}" type="presParOf" srcId="{FA10C37A-13A0-47A4-B5E4-11B546D675FF}" destId="{119A0113-9315-4CAF-8551-5583B45D085B}" srcOrd="0" destOrd="0" presId="urn:microsoft.com/office/officeart/2008/layout/LinedList"/>
    <dgm:cxn modelId="{BD456718-6ED7-4C2E-B8AA-A513B96799DB}" type="presParOf" srcId="{FA10C37A-13A0-47A4-B5E4-11B546D675FF}" destId="{1AB5B2AC-AF9D-46AB-867B-778BCF8E7C1D}" srcOrd="1" destOrd="0" presId="urn:microsoft.com/office/officeart/2008/layout/LinedList"/>
    <dgm:cxn modelId="{C3971E25-5ACD-458A-8200-65D4BDE191DA}" type="presParOf" srcId="{9D7B1CC4-9BD2-4A57-A9AB-43899207FD88}" destId="{139EBA4A-6D14-4A11-8960-81ED73C82366}" srcOrd="6" destOrd="0" presId="urn:microsoft.com/office/officeart/2008/layout/LinedList"/>
    <dgm:cxn modelId="{5BAAD221-7FD6-47EB-BAC6-5E00616BEF46}" type="presParOf" srcId="{9D7B1CC4-9BD2-4A57-A9AB-43899207FD88}" destId="{84AF00AF-769B-453A-AA4B-5992425F11A9}" srcOrd="7" destOrd="0" presId="urn:microsoft.com/office/officeart/2008/layout/LinedList"/>
    <dgm:cxn modelId="{FFA5DE18-19CC-4FA8-BB02-EABD559078F1}" type="presParOf" srcId="{84AF00AF-769B-453A-AA4B-5992425F11A9}" destId="{AB4D67DE-36FC-421F-AA9F-6DC5D9160A3B}" srcOrd="0" destOrd="0" presId="urn:microsoft.com/office/officeart/2008/layout/LinedList"/>
    <dgm:cxn modelId="{9FCE453D-3F5A-4C27-B898-366D3F308B9B}" type="presParOf" srcId="{84AF00AF-769B-453A-AA4B-5992425F11A9}" destId="{A1B93D5A-2514-476A-9FA3-ABEAA7D50EC7}" srcOrd="1" destOrd="0" presId="urn:microsoft.com/office/officeart/2008/layout/LinedList"/>
    <dgm:cxn modelId="{DA3422CE-95DC-42CC-A419-F4D359D33A10}" type="presParOf" srcId="{9D7B1CC4-9BD2-4A57-A9AB-43899207FD88}" destId="{37EF8852-DD58-4376-A335-1F77283765BD}" srcOrd="8" destOrd="0" presId="urn:microsoft.com/office/officeart/2008/layout/LinedList"/>
    <dgm:cxn modelId="{3BAFBD94-46D6-439F-A8B9-48048D83B286}" type="presParOf" srcId="{9D7B1CC4-9BD2-4A57-A9AB-43899207FD88}" destId="{9CEFAC44-5803-46F4-881A-61C1BFE2C4DB}" srcOrd="9" destOrd="0" presId="urn:microsoft.com/office/officeart/2008/layout/LinedList"/>
    <dgm:cxn modelId="{B21C2399-688D-49B0-A758-B0D89028BB85}" type="presParOf" srcId="{9CEFAC44-5803-46F4-881A-61C1BFE2C4DB}" destId="{4C95ED11-3105-44FC-8559-1BFED469AD15}" srcOrd="0" destOrd="0" presId="urn:microsoft.com/office/officeart/2008/layout/LinedList"/>
    <dgm:cxn modelId="{CD06BAB7-4C27-4F1E-8A09-FF5F4423A130}" type="presParOf" srcId="{9CEFAC44-5803-46F4-881A-61C1BFE2C4DB}" destId="{BEAC6A06-E935-421F-8B3D-EADEC9CC5197}" srcOrd="1" destOrd="0" presId="urn:microsoft.com/office/officeart/2008/layout/LinedList"/>
    <dgm:cxn modelId="{07599D32-88BA-4846-ADFB-82A367888E2B}" type="presParOf" srcId="{9D7B1CC4-9BD2-4A57-A9AB-43899207FD88}" destId="{1111BBA8-C013-42B2-B8FA-AE043A143B8A}" srcOrd="10" destOrd="0" presId="urn:microsoft.com/office/officeart/2008/layout/LinedList"/>
    <dgm:cxn modelId="{CA7DD4B2-8D00-4B0D-AAB9-A9516B60BF02}" type="presParOf" srcId="{9D7B1CC4-9BD2-4A57-A9AB-43899207FD88}" destId="{93BDD936-56A7-4314-A12B-1E4E4003BCBC}" srcOrd="11" destOrd="0" presId="urn:microsoft.com/office/officeart/2008/layout/LinedList"/>
    <dgm:cxn modelId="{3CDFAD37-461C-4E9E-A327-C87EDDEE53DD}" type="presParOf" srcId="{93BDD936-56A7-4314-A12B-1E4E4003BCBC}" destId="{905C1243-AC3F-4213-8ED4-F5DC7464A368}" srcOrd="0" destOrd="0" presId="urn:microsoft.com/office/officeart/2008/layout/LinedList"/>
    <dgm:cxn modelId="{6F5C4C6C-9C6D-495E-BC52-D663C20125EF}" type="presParOf" srcId="{93BDD936-56A7-4314-A12B-1E4E4003BCBC}" destId="{0F331EC5-72D8-4F7B-941A-53A9807412CB}" srcOrd="1" destOrd="0" presId="urn:microsoft.com/office/officeart/2008/layout/LinedList"/>
    <dgm:cxn modelId="{036E3BF4-2497-4555-84E8-3162A20C0BDD}" type="presParOf" srcId="{9D7B1CC4-9BD2-4A57-A9AB-43899207FD88}" destId="{AFA0C948-BDDA-4D89-BF02-0E89EBDF2881}" srcOrd="12" destOrd="0" presId="urn:microsoft.com/office/officeart/2008/layout/LinedList"/>
    <dgm:cxn modelId="{15002B3E-F0F9-4771-923E-015C322419BC}" type="presParOf" srcId="{9D7B1CC4-9BD2-4A57-A9AB-43899207FD88}" destId="{BB708312-1D6B-4812-975E-2326E494EEF6}" srcOrd="13" destOrd="0" presId="urn:microsoft.com/office/officeart/2008/layout/LinedList"/>
    <dgm:cxn modelId="{C917CA5A-88FA-49C4-ADB6-398C573535A5}" type="presParOf" srcId="{BB708312-1D6B-4812-975E-2326E494EEF6}" destId="{26946FAB-4592-4618-AED3-7B44F6ABAA59}" srcOrd="0" destOrd="0" presId="urn:microsoft.com/office/officeart/2008/layout/LinedList"/>
    <dgm:cxn modelId="{CA0D3477-B704-4410-99BA-A9B013727FB8}" type="presParOf" srcId="{BB708312-1D6B-4812-975E-2326E494EEF6}" destId="{B510CD9C-A465-44BB-A496-6BD3C2860C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3F6E3-832B-4254-8407-6D2A6549C5D6}">
      <dsp:nvSpPr>
        <dsp:cNvPr id="0" name=""/>
        <dsp:cNvSpPr/>
      </dsp:nvSpPr>
      <dsp:spPr>
        <a:xfrm>
          <a:off x="0" y="0"/>
          <a:ext cx="23214521" cy="8116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Mục tiêu của đồ án là tạo ra các Dashboard trên Tableau một cách sáng tạo và tương tác tập trung vào hàng hóa tiềm năng, quốc gia, năm, số lượng.</a:t>
          </a:r>
        </a:p>
      </dsp:txBody>
      <dsp:txXfrm>
        <a:off x="23773" y="23773"/>
        <a:ext cx="22270081" cy="764123"/>
      </dsp:txXfrm>
    </dsp:sp>
    <dsp:sp modelId="{8052A0FD-AEAF-418B-8003-403CEC88B1C5}">
      <dsp:nvSpPr>
        <dsp:cNvPr id="0" name=""/>
        <dsp:cNvSpPr/>
      </dsp:nvSpPr>
      <dsp:spPr>
        <a:xfrm>
          <a:off x="1944216" y="959245"/>
          <a:ext cx="23214521" cy="81166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Bộ dữ liệu cung cấp chứa 59090 quan sát của 10 biến.</a:t>
          </a:r>
        </a:p>
      </dsp:txBody>
      <dsp:txXfrm>
        <a:off x="1967989" y="983018"/>
        <a:ext cx="20695174" cy="764123"/>
      </dsp:txXfrm>
    </dsp:sp>
    <dsp:sp modelId="{14319978-7D0B-4C02-93D5-76D9D8D6CBC0}">
      <dsp:nvSpPr>
        <dsp:cNvPr id="0" name=""/>
        <dsp:cNvSpPr/>
      </dsp:nvSpPr>
      <dsp:spPr>
        <a:xfrm>
          <a:off x="3859414" y="1918490"/>
          <a:ext cx="23214521" cy="81166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Tập dữ liệu chứa các giá trị bị thiếu và được làm sạch bằng ngôn ngữ lập trình Python.</a:t>
          </a:r>
        </a:p>
      </dsp:txBody>
      <dsp:txXfrm>
        <a:off x="3883187" y="1942263"/>
        <a:ext cx="20724192" cy="764123"/>
      </dsp:txXfrm>
    </dsp:sp>
    <dsp:sp modelId="{E389F6D2-7CAB-4CE8-A17A-232FC5D1A2E9}">
      <dsp:nvSpPr>
        <dsp:cNvPr id="0" name=""/>
        <dsp:cNvSpPr/>
      </dsp:nvSpPr>
      <dsp:spPr>
        <a:xfrm>
          <a:off x="5803630" y="2877735"/>
          <a:ext cx="23214521" cy="8116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Trực quan hóa dữ liệu lên Tableau từ tập dữ liệu đã được làm sạch.</a:t>
          </a:r>
        </a:p>
      </dsp:txBody>
      <dsp:txXfrm>
        <a:off x="5827403" y="2901508"/>
        <a:ext cx="20695174" cy="764123"/>
      </dsp:txXfrm>
    </dsp:sp>
    <dsp:sp modelId="{ADF03079-AEAC-4AF8-BFF2-56BCB8CED800}">
      <dsp:nvSpPr>
        <dsp:cNvPr id="0" name=""/>
        <dsp:cNvSpPr/>
      </dsp:nvSpPr>
      <dsp:spPr>
        <a:xfrm>
          <a:off x="22686936" y="621664"/>
          <a:ext cx="527584" cy="52758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2805642" y="621664"/>
        <a:ext cx="290172" cy="397007"/>
      </dsp:txXfrm>
    </dsp:sp>
    <dsp:sp modelId="{4C21C435-3216-4F99-9AC8-6A0D5A57AE70}">
      <dsp:nvSpPr>
        <dsp:cNvPr id="0" name=""/>
        <dsp:cNvSpPr/>
      </dsp:nvSpPr>
      <dsp:spPr>
        <a:xfrm>
          <a:off x="24631152" y="1580910"/>
          <a:ext cx="527584" cy="52758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4749858" y="1580910"/>
        <a:ext cx="290172" cy="397007"/>
      </dsp:txXfrm>
    </dsp:sp>
    <dsp:sp modelId="{1D752767-5F94-4DB3-A0CA-12944A35F0FB}">
      <dsp:nvSpPr>
        <dsp:cNvPr id="0" name=""/>
        <dsp:cNvSpPr/>
      </dsp:nvSpPr>
      <dsp:spPr>
        <a:xfrm>
          <a:off x="26546350" y="2540155"/>
          <a:ext cx="527584" cy="527584"/>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6665056" y="2540155"/>
        <a:ext cx="290172" cy="397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3F6E3-832B-4254-8407-6D2A6549C5D6}">
      <dsp:nvSpPr>
        <dsp:cNvPr id="0" name=""/>
        <dsp:cNvSpPr/>
      </dsp:nvSpPr>
      <dsp:spPr>
        <a:xfrm>
          <a:off x="0" y="0"/>
          <a:ext cx="8742263" cy="8116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Mục tiêu của đồ án là tạo ra các Dashboard trên Tableau một cách sáng tạo và tương tác tập trung vào hàng hóa tiềm năng, quốc gia, năm, số lượng.</a:t>
          </a:r>
        </a:p>
      </dsp:txBody>
      <dsp:txXfrm>
        <a:off x="23773" y="23773"/>
        <a:ext cx="7797822" cy="764123"/>
      </dsp:txXfrm>
    </dsp:sp>
    <dsp:sp modelId="{8052A0FD-AEAF-418B-8003-403CEC88B1C5}">
      <dsp:nvSpPr>
        <dsp:cNvPr id="0" name=""/>
        <dsp:cNvSpPr/>
      </dsp:nvSpPr>
      <dsp:spPr>
        <a:xfrm>
          <a:off x="732164" y="959245"/>
          <a:ext cx="8742263" cy="81166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Bộ dữ liệu cung cấp chứa 59090 quan sát của 10 biến.</a:t>
          </a:r>
        </a:p>
      </dsp:txBody>
      <dsp:txXfrm>
        <a:off x="755937" y="983018"/>
        <a:ext cx="7434967" cy="764123"/>
      </dsp:txXfrm>
    </dsp:sp>
    <dsp:sp modelId="{14319978-7D0B-4C02-93D5-76D9D8D6CBC0}">
      <dsp:nvSpPr>
        <dsp:cNvPr id="0" name=""/>
        <dsp:cNvSpPr/>
      </dsp:nvSpPr>
      <dsp:spPr>
        <a:xfrm>
          <a:off x="1453401" y="1918490"/>
          <a:ext cx="8742263" cy="81166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Tập dữ liệu chứa các giá trị bị thiếu và được làm sạch bằng ngôn ngữ lập trình Python.</a:t>
          </a:r>
        </a:p>
      </dsp:txBody>
      <dsp:txXfrm>
        <a:off x="1477174" y="1942263"/>
        <a:ext cx="7445895" cy="764123"/>
      </dsp:txXfrm>
    </dsp:sp>
    <dsp:sp modelId="{E389F6D2-7CAB-4CE8-A17A-232FC5D1A2E9}">
      <dsp:nvSpPr>
        <dsp:cNvPr id="0" name=""/>
        <dsp:cNvSpPr/>
      </dsp:nvSpPr>
      <dsp:spPr>
        <a:xfrm>
          <a:off x="2185565" y="2877735"/>
          <a:ext cx="8742263" cy="8116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Trực quan hóa dữ liệu lên Tableau từ tập dữ liệu đã được làm sạch.</a:t>
          </a:r>
        </a:p>
      </dsp:txBody>
      <dsp:txXfrm>
        <a:off x="2209338" y="2901508"/>
        <a:ext cx="7434967" cy="764123"/>
      </dsp:txXfrm>
    </dsp:sp>
    <dsp:sp modelId="{ADF03079-AEAC-4AF8-BFF2-56BCB8CED800}">
      <dsp:nvSpPr>
        <dsp:cNvPr id="0" name=""/>
        <dsp:cNvSpPr/>
      </dsp:nvSpPr>
      <dsp:spPr>
        <a:xfrm>
          <a:off x="8214678" y="621664"/>
          <a:ext cx="527584" cy="52758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33384" y="621664"/>
        <a:ext cx="290172" cy="397007"/>
      </dsp:txXfrm>
    </dsp:sp>
    <dsp:sp modelId="{4C21C435-3216-4F99-9AC8-6A0D5A57AE70}">
      <dsp:nvSpPr>
        <dsp:cNvPr id="0" name=""/>
        <dsp:cNvSpPr/>
      </dsp:nvSpPr>
      <dsp:spPr>
        <a:xfrm>
          <a:off x="8946842" y="1580910"/>
          <a:ext cx="527584" cy="52758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65548" y="1580910"/>
        <a:ext cx="290172" cy="397007"/>
      </dsp:txXfrm>
    </dsp:sp>
    <dsp:sp modelId="{1D752767-5F94-4DB3-A0CA-12944A35F0FB}">
      <dsp:nvSpPr>
        <dsp:cNvPr id="0" name=""/>
        <dsp:cNvSpPr/>
      </dsp:nvSpPr>
      <dsp:spPr>
        <a:xfrm>
          <a:off x="9668079" y="2540155"/>
          <a:ext cx="527584" cy="527584"/>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786785" y="2540155"/>
        <a:ext cx="290172" cy="397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6AC17-9851-400E-8285-C94D99991850}">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66364D-153B-4F88-B690-201023047190}">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“Building an Import/ Export Business” by Kenneth D.Weiss.</a:t>
          </a:r>
          <a:endParaRPr lang="en-US" sz="1200" kern="1200"/>
        </a:p>
      </dsp:txBody>
      <dsp:txXfrm>
        <a:off x="0" y="531"/>
        <a:ext cx="10515600" cy="621467"/>
      </dsp:txXfrm>
    </dsp:sp>
    <dsp:sp modelId="{4EA94DA0-EA83-4495-A33B-CF9AE60B5905}">
      <dsp:nvSpPr>
        <dsp:cNvPr id="0" name=""/>
        <dsp:cNvSpPr/>
      </dsp:nvSpPr>
      <dsp:spPr>
        <a:xfrm>
          <a:off x="0" y="62199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658DA7-6B1C-4F85-B312-10C95C8175B8}">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Harley-Davidson: Trump says 'getting nothing' after India reduces tariffs on motorcycles (</a:t>
          </a:r>
          <a:r>
            <a:rPr lang="en-US" sz="1200" b="1" kern="1200">
              <a:hlinkClick xmlns:r="http://schemas.openxmlformats.org/officeDocument/2006/relationships" r:id="rId1"/>
            </a:rPr>
            <a:t>https://timesofindia.indiatimes.com/business/india-business/harley-davidson-trump-says-getting-nothing-after-india-reduces-tariffs-on-motorcycles/articleshow/63090599.cms</a:t>
          </a:r>
          <a:r>
            <a:rPr lang="en-US" sz="1200" b="1" kern="1200"/>
            <a:t>)</a:t>
          </a:r>
          <a:endParaRPr lang="en-US" sz="1200" kern="1200"/>
        </a:p>
      </dsp:txBody>
      <dsp:txXfrm>
        <a:off x="0" y="621999"/>
        <a:ext cx="10515600" cy="621467"/>
      </dsp:txXfrm>
    </dsp:sp>
    <dsp:sp modelId="{645C4206-B3C8-48C8-9B23-BF7935D8A4AC}">
      <dsp:nvSpPr>
        <dsp:cNvPr id="0" name=""/>
        <dsp:cNvSpPr/>
      </dsp:nvSpPr>
      <dsp:spPr>
        <a:xfrm>
          <a:off x="0" y="124346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9A0113-9315-4CAF-8551-5583B45D085B}">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Balance Of Trade – BOT (</a:t>
          </a:r>
          <a:r>
            <a:rPr lang="en-US" sz="1200" b="1" kern="1200">
              <a:hlinkClick xmlns:r="http://schemas.openxmlformats.org/officeDocument/2006/relationships" r:id="rId2"/>
            </a:rPr>
            <a:t>https://www.investopedia.com/terms/b/bot.asp</a:t>
          </a:r>
          <a:r>
            <a:rPr lang="en-US" sz="1200" b="1" kern="1200"/>
            <a:t>)</a:t>
          </a:r>
          <a:endParaRPr lang="en-US" sz="1200" kern="1200"/>
        </a:p>
      </dsp:txBody>
      <dsp:txXfrm>
        <a:off x="0" y="1243467"/>
        <a:ext cx="10515600" cy="621467"/>
      </dsp:txXfrm>
    </dsp:sp>
    <dsp:sp modelId="{139EBA4A-6D14-4A11-8960-81ED73C82366}">
      <dsp:nvSpPr>
        <dsp:cNvPr id="0" name=""/>
        <dsp:cNvSpPr/>
      </dsp:nvSpPr>
      <dsp:spPr>
        <a:xfrm>
          <a:off x="0" y="186493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4D67DE-36FC-421F-AA9F-6DC5D9160A3B}">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Balance of Trade, How to Calculate, and Favorable Versus Unfavorable (</a:t>
          </a:r>
          <a:r>
            <a:rPr lang="en-US" sz="1200" b="1" kern="1200">
              <a:hlinkClick xmlns:r="http://schemas.openxmlformats.org/officeDocument/2006/relationships" r:id="rId3"/>
            </a:rPr>
            <a:t>https://www.thebalance.com/balance-of-trade-definition-favorable-vs-unfavorable-3306261</a:t>
          </a:r>
          <a:r>
            <a:rPr lang="en-US" sz="1200" b="1" kern="1200"/>
            <a:t>)</a:t>
          </a:r>
          <a:endParaRPr lang="en-US" sz="1200" kern="1200"/>
        </a:p>
      </dsp:txBody>
      <dsp:txXfrm>
        <a:off x="0" y="1864935"/>
        <a:ext cx="10515600" cy="621467"/>
      </dsp:txXfrm>
    </dsp:sp>
    <dsp:sp modelId="{37EF8852-DD58-4376-A335-1F77283765BD}">
      <dsp:nvSpPr>
        <dsp:cNvPr id="0" name=""/>
        <dsp:cNvSpPr/>
      </dsp:nvSpPr>
      <dsp:spPr>
        <a:xfrm>
          <a:off x="0" y="248640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ED11-3105-44FC-8559-1BFED469AD15}">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How to Start an Import/Export Business (</a:t>
          </a:r>
          <a:r>
            <a:rPr lang="en-US" sz="1200" b="1" kern="1200">
              <a:hlinkClick xmlns:r="http://schemas.openxmlformats.org/officeDocument/2006/relationships" r:id="rId4"/>
            </a:rPr>
            <a:t>https://www.entrepreneur.com/article/41846</a:t>
          </a:r>
          <a:r>
            <a:rPr lang="en-US" sz="1200" b="1" kern="1200"/>
            <a:t>)</a:t>
          </a:r>
          <a:endParaRPr lang="en-US" sz="1200" kern="1200"/>
        </a:p>
      </dsp:txBody>
      <dsp:txXfrm>
        <a:off x="0" y="2486402"/>
        <a:ext cx="10515600" cy="621467"/>
      </dsp:txXfrm>
    </dsp:sp>
    <dsp:sp modelId="{1111BBA8-C013-42B2-B8FA-AE043A143B8A}">
      <dsp:nvSpPr>
        <dsp:cNvPr id="0" name=""/>
        <dsp:cNvSpPr/>
      </dsp:nvSpPr>
      <dsp:spPr>
        <a:xfrm>
          <a:off x="0" y="310787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5C1243-AC3F-4213-8ED4-F5DC7464A368}">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Importing into Canada (</a:t>
          </a:r>
          <a:r>
            <a:rPr lang="en-US" sz="1200" b="1" kern="1200">
              <a:hlinkClick xmlns:r="http://schemas.openxmlformats.org/officeDocument/2006/relationships" r:id="rId5"/>
            </a:rPr>
            <a:t>http://www.international.gc.ca/controls-controles/about-a_propos/impor/canada.aspx?lang=eng</a:t>
          </a:r>
          <a:r>
            <a:rPr lang="en-US" sz="1200" b="1" kern="1200"/>
            <a:t>)</a:t>
          </a:r>
          <a:endParaRPr lang="en-US" sz="1200" kern="1200"/>
        </a:p>
      </dsp:txBody>
      <dsp:txXfrm>
        <a:off x="0" y="3107870"/>
        <a:ext cx="10515600" cy="621467"/>
      </dsp:txXfrm>
    </dsp:sp>
    <dsp:sp modelId="{AFA0C948-BDDA-4D89-BF02-0E89EBDF2881}">
      <dsp:nvSpPr>
        <dsp:cNvPr id="0" name=""/>
        <dsp:cNvSpPr/>
      </dsp:nvSpPr>
      <dsp:spPr>
        <a:xfrm>
          <a:off x="0" y="372933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46FAB-4592-4618-AED3-7B44F6ABAA59}">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How to Export (</a:t>
          </a:r>
          <a:r>
            <a:rPr lang="en-US" sz="1200" b="1" kern="1200">
              <a:hlinkClick xmlns:r="http://schemas.openxmlformats.org/officeDocument/2006/relationships" r:id="rId6"/>
            </a:rPr>
            <a:t>http://www.indiantradeportal.in/vs.jsp?lang=0&amp;id=0,25,44</a:t>
          </a:r>
          <a:r>
            <a:rPr lang="en-US" sz="1200" b="1" kern="1200"/>
            <a:t>)</a:t>
          </a:r>
          <a:endParaRPr lang="en-US" sz="1200" kern="1200"/>
        </a:p>
      </dsp:txBody>
      <dsp:txXfrm>
        <a:off x="0" y="3729338"/>
        <a:ext cx="10515600" cy="62146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13/05/2023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79050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1358484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13/05/2023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1223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 id="2147483673" r:id="rId10"/>
    <p:sldLayoutId id="2147483675" r:id="rId11"/>
    <p:sldLayoutId id="21474836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211043" y="242749"/>
            <a:ext cx="3451519" cy="2538224"/>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069470" y="2982614"/>
            <a:ext cx="3046078" cy="3734081"/>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9" name="Freeform: Shape 98">
            <a:extLst>
              <a:ext uri="{FF2B5EF4-FFF2-40B4-BE49-F238E27FC236}">
                <a16:creationId xmlns:a16="http://schemas.microsoft.com/office/drawing/2014/main" id="{3CD6C908-6459-4021-AE8E-283EF4C1ED44}"/>
              </a:ext>
            </a:extLst>
          </p:cNvPr>
          <p:cNvSpPr/>
          <p:nvPr/>
        </p:nvSpPr>
        <p:spPr>
          <a:xfrm>
            <a:off x="8831560" y="298101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a16="http://schemas.microsoft.com/office/drawing/2014/main" id="{4A8E10A3-87FE-411F-8160-E4A16FBE5C18}"/>
              </a:ext>
            </a:extLst>
          </p:cNvPr>
          <p:cNvGrpSpPr/>
          <p:nvPr/>
        </p:nvGrpSpPr>
        <p:grpSpPr>
          <a:xfrm>
            <a:off x="9303434" y="3492246"/>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79" name="TextBox 78">
            <a:extLst>
              <a:ext uri="{FF2B5EF4-FFF2-40B4-BE49-F238E27FC236}">
                <a16:creationId xmlns:a16="http://schemas.microsoft.com/office/drawing/2014/main" id="{B47F0C09-935A-4A9F-9D9B-75F670BC2EFB}"/>
              </a:ext>
            </a:extLst>
          </p:cNvPr>
          <p:cNvSpPr txBox="1"/>
          <p:nvPr/>
        </p:nvSpPr>
        <p:spPr>
          <a:xfrm>
            <a:off x="3389042" y="863373"/>
            <a:ext cx="9074690" cy="1754326"/>
          </a:xfrm>
          <a:prstGeom prst="rect">
            <a:avLst/>
          </a:prstGeom>
          <a:noFill/>
        </p:spPr>
        <p:txBody>
          <a:bodyPr wrap="square" rtlCol="0" anchor="ctr">
            <a:spAutoFit/>
          </a:bodyPr>
          <a:lstStyle/>
          <a:p>
            <a:pPr algn="ctr"/>
            <a:r>
              <a:rPr lang="vi-VN" sz="5400" b="1">
                <a:solidFill>
                  <a:schemeClr val="accent2"/>
                </a:solidFill>
                <a:latin typeface="+mj-lt"/>
              </a:rPr>
              <a:t>TƯƠNG TÁC DỮ LIỆU TRỰC QUAN</a:t>
            </a:r>
            <a:endParaRPr lang="ko-KR" altLang="en-US" sz="5400" b="1" dirty="0">
              <a:solidFill>
                <a:schemeClr val="accent2"/>
              </a:solidFill>
              <a:latin typeface="+mj-lt"/>
              <a:cs typeface="Arial" pitchFamily="34" charset="0"/>
            </a:endParaRPr>
          </a:p>
        </p:txBody>
      </p:sp>
      <p:sp>
        <p:nvSpPr>
          <p:cNvPr id="80" name="TextBox 79">
            <a:extLst>
              <a:ext uri="{FF2B5EF4-FFF2-40B4-BE49-F238E27FC236}">
                <a16:creationId xmlns:a16="http://schemas.microsoft.com/office/drawing/2014/main" id="{F10AD175-3BE0-4030-A3E2-687241974AF5}"/>
              </a:ext>
            </a:extLst>
          </p:cNvPr>
          <p:cNvSpPr txBox="1"/>
          <p:nvPr/>
        </p:nvSpPr>
        <p:spPr>
          <a:xfrm>
            <a:off x="549471" y="3648590"/>
            <a:ext cx="7984404" cy="1600438"/>
          </a:xfrm>
          <a:prstGeom prst="roundRect">
            <a:avLst/>
          </a:prstGeom>
          <a:solidFill>
            <a:schemeClr val="tx2"/>
          </a:solidFill>
        </p:spPr>
        <p:txBody>
          <a:bodyPr wrap="square" rtlCol="0" anchor="ctr">
            <a:spAutoFit/>
          </a:bodyPr>
          <a:lstStyle/>
          <a:p>
            <a:pPr algn="ctr">
              <a:spcBef>
                <a:spcPts val="600"/>
              </a:spcBef>
              <a:spcAft>
                <a:spcPts val="600"/>
              </a:spcAft>
            </a:pPr>
            <a:r>
              <a:rPr lang="en-US" altLang="ko-KR" sz="4400" b="1">
                <a:solidFill>
                  <a:schemeClr val="bg1"/>
                </a:solidFill>
                <a:cs typeface="Arial" pitchFamily="34" charset="0"/>
              </a:rPr>
              <a:t>Đề tài: Trực quan hóa dữ liệu Thương mại toàn cầu</a:t>
            </a:r>
          </a:p>
        </p:txBody>
      </p:sp>
      <p:grpSp>
        <p:nvGrpSpPr>
          <p:cNvPr id="4" name="Group 3">
            <a:extLst>
              <a:ext uri="{FF2B5EF4-FFF2-40B4-BE49-F238E27FC236}">
                <a16:creationId xmlns:a16="http://schemas.microsoft.com/office/drawing/2014/main" id="{8443A88D-85DD-43A3-8732-47D97401EECE}"/>
              </a:ext>
            </a:extLst>
          </p:cNvPr>
          <p:cNvGrpSpPr/>
          <p:nvPr/>
        </p:nvGrpSpPr>
        <p:grpSpPr>
          <a:xfrm>
            <a:off x="2904492" y="1491640"/>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2" name="Subtitle 2">
            <a:extLst>
              <a:ext uri="{FF2B5EF4-FFF2-40B4-BE49-F238E27FC236}">
                <a16:creationId xmlns:a16="http://schemas.microsoft.com/office/drawing/2014/main" id="{5E7BC276-75CB-6F78-F268-E63AE1A49EF0}"/>
              </a:ext>
            </a:extLst>
          </p:cNvPr>
          <p:cNvSpPr txBox="1">
            <a:spLocks/>
          </p:cNvSpPr>
          <p:nvPr/>
        </p:nvSpPr>
        <p:spPr>
          <a:xfrm>
            <a:off x="315333" y="5739735"/>
            <a:ext cx="5943600" cy="10058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b="1">
                <a:solidFill>
                  <a:schemeClr val="bg1"/>
                </a:solidFill>
              </a:rPr>
              <a:t>Thực hiện bởi: Nhóm 15</a:t>
            </a:r>
          </a:p>
          <a:p>
            <a:pPr>
              <a:lnSpc>
                <a:spcPct val="100000"/>
              </a:lnSpc>
            </a:pPr>
            <a:r>
              <a:rPr lang="en-US" sz="1800" b="1">
                <a:solidFill>
                  <a:schemeClr val="bg1"/>
                </a:solidFill>
              </a:rPr>
              <a:t>Giảng viên hướng dẫn: Ths. Lê Quang Thái</a:t>
            </a:r>
          </a:p>
        </p:txBody>
      </p:sp>
      <p:grpSp>
        <p:nvGrpSpPr>
          <p:cNvPr id="10" name="Group 9">
            <a:extLst>
              <a:ext uri="{FF2B5EF4-FFF2-40B4-BE49-F238E27FC236}">
                <a16:creationId xmlns:a16="http://schemas.microsoft.com/office/drawing/2014/main" id="{95DADD4F-5815-78A5-54AB-71861C08FE7A}"/>
              </a:ext>
            </a:extLst>
          </p:cNvPr>
          <p:cNvGrpSpPr/>
          <p:nvPr/>
        </p:nvGrpSpPr>
        <p:grpSpPr>
          <a:xfrm>
            <a:off x="-2786100" y="4797152"/>
            <a:ext cx="2732985" cy="1440160"/>
            <a:chOff x="210164" y="4797152"/>
            <a:chExt cx="2732985" cy="1440160"/>
          </a:xfrm>
        </p:grpSpPr>
        <p:sp>
          <p:nvSpPr>
            <p:cNvPr id="11" name="Rectangle 4">
              <a:extLst>
                <a:ext uri="{FF2B5EF4-FFF2-40B4-BE49-F238E27FC236}">
                  <a16:creationId xmlns:a16="http://schemas.microsoft.com/office/drawing/2014/main" id="{CA838697-DD98-049D-FB60-FA5301C2165B}"/>
                </a:ext>
              </a:extLst>
            </p:cNvPr>
            <p:cNvSpPr/>
            <p:nvPr/>
          </p:nvSpPr>
          <p:spPr>
            <a:xfrm>
              <a:off x="210164" y="4797152"/>
              <a:ext cx="2732985" cy="14401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3">
              <a:extLst>
                <a:ext uri="{FF2B5EF4-FFF2-40B4-BE49-F238E27FC236}">
                  <a16:creationId xmlns:a16="http://schemas.microsoft.com/office/drawing/2014/main" id="{9611BD15-C7B3-FBEB-AF7E-BB4211D73545}"/>
                </a:ext>
              </a:extLst>
            </p:cNvPr>
            <p:cNvSpPr txBox="1">
              <a:spLocks/>
            </p:cNvSpPr>
            <p:nvPr/>
          </p:nvSpPr>
          <p:spPr>
            <a:xfrm>
              <a:off x="210164" y="4941168"/>
              <a:ext cx="2732985" cy="115212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ko-KR" sz="3600" b="1">
                  <a:solidFill>
                    <a:schemeClr val="bg1"/>
                  </a:solidFill>
                  <a:latin typeface="+mj-lt"/>
                  <a:cs typeface="Arial" pitchFamily="34" charset="0"/>
                </a:rPr>
                <a:t>NỘI DUNG</a:t>
              </a:r>
              <a:endParaRPr lang="en-US" altLang="ko-KR" sz="3600" b="1" dirty="0">
                <a:solidFill>
                  <a:schemeClr val="bg1"/>
                </a:solidFill>
                <a:latin typeface="+mj-lt"/>
                <a:cs typeface="Arial" pitchFamily="34" charset="0"/>
              </a:endParaRPr>
            </a:p>
          </p:txBody>
        </p:sp>
      </p:grpSp>
    </p:spTree>
    <p:extLst>
      <p:ext uri="{BB962C8B-B14F-4D97-AF65-F5344CB8AC3E}">
        <p14:creationId xmlns:p14="http://schemas.microsoft.com/office/powerpoint/2010/main" val="885437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B55AF6E-34D2-1261-94CB-F6D085E6175B}"/>
              </a:ext>
            </a:extLst>
          </p:cNvPr>
          <p:cNvPicPr>
            <a:picLocks noChangeAspect="1"/>
          </p:cNvPicPr>
          <p:nvPr/>
        </p:nvPicPr>
        <p:blipFill>
          <a:blip r:embed="rId2"/>
          <a:stretch>
            <a:fillRect/>
          </a:stretch>
        </p:blipFill>
        <p:spPr>
          <a:xfrm>
            <a:off x="2236519" y="457200"/>
            <a:ext cx="7718962" cy="5943600"/>
          </a:xfrm>
          <a:prstGeom prst="rect">
            <a:avLst/>
          </a:prstGeom>
        </p:spPr>
      </p:pic>
    </p:spTree>
    <p:extLst>
      <p:ext uri="{BB962C8B-B14F-4D97-AF65-F5344CB8AC3E}">
        <p14:creationId xmlns:p14="http://schemas.microsoft.com/office/powerpoint/2010/main" val="228652920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C09B90A-4522-54D2-4BA6-B62ABA570EA5}"/>
              </a:ext>
            </a:extLst>
          </p:cNvPr>
          <p:cNvPicPr>
            <a:picLocks noChangeAspect="1"/>
          </p:cNvPicPr>
          <p:nvPr/>
        </p:nvPicPr>
        <p:blipFill rotWithShape="1">
          <a:blip r:embed="rId2"/>
          <a:srcRect t="1146" b="30631"/>
          <a:stretch/>
        </p:blipFill>
        <p:spPr>
          <a:xfrm>
            <a:off x="457200" y="457200"/>
            <a:ext cx="11277600" cy="5943600"/>
          </a:xfrm>
          <a:prstGeom prst="rect">
            <a:avLst/>
          </a:prstGeom>
        </p:spPr>
      </p:pic>
    </p:spTree>
    <p:extLst>
      <p:ext uri="{BB962C8B-B14F-4D97-AF65-F5344CB8AC3E}">
        <p14:creationId xmlns:p14="http://schemas.microsoft.com/office/powerpoint/2010/main" val="223710365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C1CA479-D514-39B0-512A-8B638F0D0544}"/>
              </a:ext>
            </a:extLst>
          </p:cNvPr>
          <p:cNvPicPr>
            <a:picLocks noChangeAspect="1"/>
          </p:cNvPicPr>
          <p:nvPr/>
        </p:nvPicPr>
        <p:blipFill>
          <a:blip r:embed="rId2"/>
          <a:stretch>
            <a:fillRect/>
          </a:stretch>
        </p:blipFill>
        <p:spPr>
          <a:xfrm>
            <a:off x="3244728" y="1123527"/>
            <a:ext cx="5702539" cy="4604800"/>
          </a:xfrm>
          <a:prstGeom prst="rect">
            <a:avLst/>
          </a:prstGeom>
        </p:spPr>
      </p:pic>
    </p:spTree>
    <p:extLst>
      <p:ext uri="{BB962C8B-B14F-4D97-AF65-F5344CB8AC3E}">
        <p14:creationId xmlns:p14="http://schemas.microsoft.com/office/powerpoint/2010/main" val="379016311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DF5C9D32-D45B-44E4-B3CD-348CAC7B9E78}"/>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spc="-6">
                <a:solidFill>
                  <a:schemeClr val="tx1"/>
                </a:solidFill>
                <a:latin typeface="+mj-lt"/>
                <a:ea typeface="+mj-ea"/>
                <a:cs typeface="+mj-cs"/>
              </a:rPr>
              <a:t>5. TÀI LIỆU THAM KHẢO</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4" name="Diagram 3">
            <a:extLst>
              <a:ext uri="{FF2B5EF4-FFF2-40B4-BE49-F238E27FC236}">
                <a16:creationId xmlns:a16="http://schemas.microsoft.com/office/drawing/2014/main" id="{EAC4C00D-BE5A-3885-E20C-9815888497AC}"/>
              </a:ext>
            </a:extLst>
          </p:cNvPr>
          <p:cNvGraphicFramePr/>
          <p:nvPr>
            <p:extLst>
              <p:ext uri="{D42A27DB-BD31-4B8C-83A1-F6EECF244321}">
                <p14:modId xmlns:p14="http://schemas.microsoft.com/office/powerpoint/2010/main" val="1288414218"/>
              </p:ext>
            </p:extLst>
          </p:nvPr>
        </p:nvGraphicFramePr>
        <p:xfrm>
          <a:off x="1295400" y="15589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986948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graphicEl>
                                              <a:dgm id="{7206AC17-9851-400E-8285-C94D99991850}"/>
                                            </p:graphicEl>
                                          </p:spTgt>
                                        </p:tgtEl>
                                        <p:attrNameLst>
                                          <p:attrName>style.visibility</p:attrName>
                                        </p:attrNameLst>
                                      </p:cBhvr>
                                      <p:to>
                                        <p:strVal val="visible"/>
                                      </p:to>
                                    </p:set>
                                    <p:animEffect transition="in" filter="wipe(right)">
                                      <p:cBhvr>
                                        <p:cTn id="7" dur="750"/>
                                        <p:tgtEl>
                                          <p:spTgt spid="4">
                                            <p:graphicEl>
                                              <a:dgm id="{7206AC17-9851-400E-8285-C94D99991850}"/>
                                            </p:graphicEl>
                                          </p:spTgt>
                                        </p:tgtEl>
                                      </p:cBhvr>
                                    </p:animEffect>
                                  </p:childTnLst>
                                </p:cTn>
                              </p:par>
                            </p:childTnLst>
                          </p:cTn>
                        </p:par>
                        <p:par>
                          <p:cTn id="8" fill="hold">
                            <p:stCondLst>
                              <p:cond delay="750"/>
                            </p:stCondLst>
                            <p:childTnLst>
                              <p:par>
                                <p:cTn id="9" presetID="22" presetClass="entr" presetSubtype="2" fill="hold" grpId="0" nodeType="afterEffect">
                                  <p:stCondLst>
                                    <p:cond delay="0"/>
                                  </p:stCondLst>
                                  <p:childTnLst>
                                    <p:set>
                                      <p:cBhvr>
                                        <p:cTn id="10" dur="1" fill="hold">
                                          <p:stCondLst>
                                            <p:cond delay="0"/>
                                          </p:stCondLst>
                                        </p:cTn>
                                        <p:tgtEl>
                                          <p:spTgt spid="4">
                                            <p:graphicEl>
                                              <a:dgm id="{2566364D-153B-4F88-B690-201023047190}"/>
                                            </p:graphicEl>
                                          </p:spTgt>
                                        </p:tgtEl>
                                        <p:attrNameLst>
                                          <p:attrName>style.visibility</p:attrName>
                                        </p:attrNameLst>
                                      </p:cBhvr>
                                      <p:to>
                                        <p:strVal val="visible"/>
                                      </p:to>
                                    </p:set>
                                    <p:animEffect transition="in" filter="wipe(right)">
                                      <p:cBhvr>
                                        <p:cTn id="11" dur="750"/>
                                        <p:tgtEl>
                                          <p:spTgt spid="4">
                                            <p:graphicEl>
                                              <a:dgm id="{2566364D-153B-4F88-B690-201023047190}"/>
                                            </p:graphicEl>
                                          </p:spTgt>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4">
                                            <p:graphicEl>
                                              <a:dgm id="{4EA94DA0-EA83-4495-A33B-CF9AE60B5905}"/>
                                            </p:graphicEl>
                                          </p:spTgt>
                                        </p:tgtEl>
                                        <p:attrNameLst>
                                          <p:attrName>style.visibility</p:attrName>
                                        </p:attrNameLst>
                                      </p:cBhvr>
                                      <p:to>
                                        <p:strVal val="visible"/>
                                      </p:to>
                                    </p:set>
                                    <p:animEffect transition="in" filter="wipe(right)">
                                      <p:cBhvr>
                                        <p:cTn id="15" dur="750"/>
                                        <p:tgtEl>
                                          <p:spTgt spid="4">
                                            <p:graphicEl>
                                              <a:dgm id="{4EA94DA0-EA83-4495-A33B-CF9AE60B5905}"/>
                                            </p:graphicEl>
                                          </p:spTgt>
                                        </p:tgtEl>
                                      </p:cBhvr>
                                    </p:animEffect>
                                  </p:childTnLst>
                                </p:cTn>
                              </p:par>
                            </p:childTnLst>
                          </p:cTn>
                        </p:par>
                        <p:par>
                          <p:cTn id="16" fill="hold">
                            <p:stCondLst>
                              <p:cond delay="2250"/>
                            </p:stCondLst>
                            <p:childTnLst>
                              <p:par>
                                <p:cTn id="17" presetID="22" presetClass="entr" presetSubtype="2" fill="hold" grpId="0" nodeType="afterEffect">
                                  <p:stCondLst>
                                    <p:cond delay="0"/>
                                  </p:stCondLst>
                                  <p:childTnLst>
                                    <p:set>
                                      <p:cBhvr>
                                        <p:cTn id="18" dur="1" fill="hold">
                                          <p:stCondLst>
                                            <p:cond delay="0"/>
                                          </p:stCondLst>
                                        </p:cTn>
                                        <p:tgtEl>
                                          <p:spTgt spid="4">
                                            <p:graphicEl>
                                              <a:dgm id="{AD658DA7-6B1C-4F85-B312-10C95C8175B8}"/>
                                            </p:graphicEl>
                                          </p:spTgt>
                                        </p:tgtEl>
                                        <p:attrNameLst>
                                          <p:attrName>style.visibility</p:attrName>
                                        </p:attrNameLst>
                                      </p:cBhvr>
                                      <p:to>
                                        <p:strVal val="visible"/>
                                      </p:to>
                                    </p:set>
                                    <p:animEffect transition="in" filter="wipe(right)">
                                      <p:cBhvr>
                                        <p:cTn id="19" dur="750"/>
                                        <p:tgtEl>
                                          <p:spTgt spid="4">
                                            <p:graphicEl>
                                              <a:dgm id="{AD658DA7-6B1C-4F85-B312-10C95C8175B8}"/>
                                            </p:graphicEl>
                                          </p:spTgt>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4">
                                            <p:graphicEl>
                                              <a:dgm id="{645C4206-B3C8-48C8-9B23-BF7935D8A4AC}"/>
                                            </p:graphicEl>
                                          </p:spTgt>
                                        </p:tgtEl>
                                        <p:attrNameLst>
                                          <p:attrName>style.visibility</p:attrName>
                                        </p:attrNameLst>
                                      </p:cBhvr>
                                      <p:to>
                                        <p:strVal val="visible"/>
                                      </p:to>
                                    </p:set>
                                    <p:animEffect transition="in" filter="wipe(right)">
                                      <p:cBhvr>
                                        <p:cTn id="23" dur="750"/>
                                        <p:tgtEl>
                                          <p:spTgt spid="4">
                                            <p:graphicEl>
                                              <a:dgm id="{645C4206-B3C8-48C8-9B23-BF7935D8A4AC}"/>
                                            </p:graphicEl>
                                          </p:spTgt>
                                        </p:tgtEl>
                                      </p:cBhvr>
                                    </p:animEffect>
                                  </p:childTnLst>
                                </p:cTn>
                              </p:par>
                            </p:childTnLst>
                          </p:cTn>
                        </p:par>
                        <p:par>
                          <p:cTn id="24" fill="hold">
                            <p:stCondLst>
                              <p:cond delay="3750"/>
                            </p:stCondLst>
                            <p:childTnLst>
                              <p:par>
                                <p:cTn id="25" presetID="22" presetClass="entr" presetSubtype="2" fill="hold" grpId="0" nodeType="afterEffect">
                                  <p:stCondLst>
                                    <p:cond delay="0"/>
                                  </p:stCondLst>
                                  <p:childTnLst>
                                    <p:set>
                                      <p:cBhvr>
                                        <p:cTn id="26" dur="1" fill="hold">
                                          <p:stCondLst>
                                            <p:cond delay="0"/>
                                          </p:stCondLst>
                                        </p:cTn>
                                        <p:tgtEl>
                                          <p:spTgt spid="4">
                                            <p:graphicEl>
                                              <a:dgm id="{119A0113-9315-4CAF-8551-5583B45D085B}"/>
                                            </p:graphicEl>
                                          </p:spTgt>
                                        </p:tgtEl>
                                        <p:attrNameLst>
                                          <p:attrName>style.visibility</p:attrName>
                                        </p:attrNameLst>
                                      </p:cBhvr>
                                      <p:to>
                                        <p:strVal val="visible"/>
                                      </p:to>
                                    </p:set>
                                    <p:animEffect transition="in" filter="wipe(right)">
                                      <p:cBhvr>
                                        <p:cTn id="27" dur="750"/>
                                        <p:tgtEl>
                                          <p:spTgt spid="4">
                                            <p:graphicEl>
                                              <a:dgm id="{119A0113-9315-4CAF-8551-5583B45D085B}"/>
                                            </p:graphicEl>
                                          </p:spTgt>
                                        </p:tgtEl>
                                      </p:cBhvr>
                                    </p:animEffect>
                                  </p:childTnLst>
                                </p:cTn>
                              </p:par>
                            </p:childTnLst>
                          </p:cTn>
                        </p:par>
                        <p:par>
                          <p:cTn id="28" fill="hold">
                            <p:stCondLst>
                              <p:cond delay="4500"/>
                            </p:stCondLst>
                            <p:childTnLst>
                              <p:par>
                                <p:cTn id="29" presetID="22" presetClass="entr" presetSubtype="2" fill="hold" grpId="0" nodeType="afterEffect">
                                  <p:stCondLst>
                                    <p:cond delay="0"/>
                                  </p:stCondLst>
                                  <p:childTnLst>
                                    <p:set>
                                      <p:cBhvr>
                                        <p:cTn id="30" dur="1" fill="hold">
                                          <p:stCondLst>
                                            <p:cond delay="0"/>
                                          </p:stCondLst>
                                        </p:cTn>
                                        <p:tgtEl>
                                          <p:spTgt spid="4">
                                            <p:graphicEl>
                                              <a:dgm id="{139EBA4A-6D14-4A11-8960-81ED73C82366}"/>
                                            </p:graphicEl>
                                          </p:spTgt>
                                        </p:tgtEl>
                                        <p:attrNameLst>
                                          <p:attrName>style.visibility</p:attrName>
                                        </p:attrNameLst>
                                      </p:cBhvr>
                                      <p:to>
                                        <p:strVal val="visible"/>
                                      </p:to>
                                    </p:set>
                                    <p:animEffect transition="in" filter="wipe(right)">
                                      <p:cBhvr>
                                        <p:cTn id="31" dur="750"/>
                                        <p:tgtEl>
                                          <p:spTgt spid="4">
                                            <p:graphicEl>
                                              <a:dgm id="{139EBA4A-6D14-4A11-8960-81ED73C82366}"/>
                                            </p:graphicEl>
                                          </p:spTgt>
                                        </p:tgtEl>
                                      </p:cBhvr>
                                    </p:animEffect>
                                  </p:childTnLst>
                                </p:cTn>
                              </p:par>
                            </p:childTnLst>
                          </p:cTn>
                        </p:par>
                        <p:par>
                          <p:cTn id="32" fill="hold">
                            <p:stCondLst>
                              <p:cond delay="5250"/>
                            </p:stCondLst>
                            <p:childTnLst>
                              <p:par>
                                <p:cTn id="33" presetID="22" presetClass="entr" presetSubtype="2" fill="hold" grpId="0" nodeType="afterEffect">
                                  <p:stCondLst>
                                    <p:cond delay="0"/>
                                  </p:stCondLst>
                                  <p:childTnLst>
                                    <p:set>
                                      <p:cBhvr>
                                        <p:cTn id="34" dur="1" fill="hold">
                                          <p:stCondLst>
                                            <p:cond delay="0"/>
                                          </p:stCondLst>
                                        </p:cTn>
                                        <p:tgtEl>
                                          <p:spTgt spid="4">
                                            <p:graphicEl>
                                              <a:dgm id="{AB4D67DE-36FC-421F-AA9F-6DC5D9160A3B}"/>
                                            </p:graphicEl>
                                          </p:spTgt>
                                        </p:tgtEl>
                                        <p:attrNameLst>
                                          <p:attrName>style.visibility</p:attrName>
                                        </p:attrNameLst>
                                      </p:cBhvr>
                                      <p:to>
                                        <p:strVal val="visible"/>
                                      </p:to>
                                    </p:set>
                                    <p:animEffect transition="in" filter="wipe(right)">
                                      <p:cBhvr>
                                        <p:cTn id="35" dur="750"/>
                                        <p:tgtEl>
                                          <p:spTgt spid="4">
                                            <p:graphicEl>
                                              <a:dgm id="{AB4D67DE-36FC-421F-AA9F-6DC5D9160A3B}"/>
                                            </p:graphicEl>
                                          </p:spTgt>
                                        </p:tgtEl>
                                      </p:cBhvr>
                                    </p:animEffect>
                                  </p:childTnLst>
                                </p:cTn>
                              </p:par>
                            </p:childTnLst>
                          </p:cTn>
                        </p:par>
                        <p:par>
                          <p:cTn id="36" fill="hold">
                            <p:stCondLst>
                              <p:cond delay="6000"/>
                            </p:stCondLst>
                            <p:childTnLst>
                              <p:par>
                                <p:cTn id="37" presetID="22" presetClass="entr" presetSubtype="2" fill="hold" grpId="0" nodeType="afterEffect">
                                  <p:stCondLst>
                                    <p:cond delay="0"/>
                                  </p:stCondLst>
                                  <p:childTnLst>
                                    <p:set>
                                      <p:cBhvr>
                                        <p:cTn id="38" dur="1" fill="hold">
                                          <p:stCondLst>
                                            <p:cond delay="0"/>
                                          </p:stCondLst>
                                        </p:cTn>
                                        <p:tgtEl>
                                          <p:spTgt spid="4">
                                            <p:graphicEl>
                                              <a:dgm id="{37EF8852-DD58-4376-A335-1F77283765BD}"/>
                                            </p:graphicEl>
                                          </p:spTgt>
                                        </p:tgtEl>
                                        <p:attrNameLst>
                                          <p:attrName>style.visibility</p:attrName>
                                        </p:attrNameLst>
                                      </p:cBhvr>
                                      <p:to>
                                        <p:strVal val="visible"/>
                                      </p:to>
                                    </p:set>
                                    <p:animEffect transition="in" filter="wipe(right)">
                                      <p:cBhvr>
                                        <p:cTn id="39" dur="750"/>
                                        <p:tgtEl>
                                          <p:spTgt spid="4">
                                            <p:graphicEl>
                                              <a:dgm id="{37EF8852-DD58-4376-A335-1F77283765BD}"/>
                                            </p:graphicEl>
                                          </p:spTgt>
                                        </p:tgtEl>
                                      </p:cBhvr>
                                    </p:animEffect>
                                  </p:childTnLst>
                                </p:cTn>
                              </p:par>
                            </p:childTnLst>
                          </p:cTn>
                        </p:par>
                        <p:par>
                          <p:cTn id="40" fill="hold">
                            <p:stCondLst>
                              <p:cond delay="6750"/>
                            </p:stCondLst>
                            <p:childTnLst>
                              <p:par>
                                <p:cTn id="41" presetID="22" presetClass="entr" presetSubtype="2" fill="hold" grpId="0" nodeType="afterEffect">
                                  <p:stCondLst>
                                    <p:cond delay="0"/>
                                  </p:stCondLst>
                                  <p:childTnLst>
                                    <p:set>
                                      <p:cBhvr>
                                        <p:cTn id="42" dur="1" fill="hold">
                                          <p:stCondLst>
                                            <p:cond delay="0"/>
                                          </p:stCondLst>
                                        </p:cTn>
                                        <p:tgtEl>
                                          <p:spTgt spid="4">
                                            <p:graphicEl>
                                              <a:dgm id="{4C95ED11-3105-44FC-8559-1BFED469AD15}"/>
                                            </p:graphicEl>
                                          </p:spTgt>
                                        </p:tgtEl>
                                        <p:attrNameLst>
                                          <p:attrName>style.visibility</p:attrName>
                                        </p:attrNameLst>
                                      </p:cBhvr>
                                      <p:to>
                                        <p:strVal val="visible"/>
                                      </p:to>
                                    </p:set>
                                    <p:animEffect transition="in" filter="wipe(right)">
                                      <p:cBhvr>
                                        <p:cTn id="43" dur="750"/>
                                        <p:tgtEl>
                                          <p:spTgt spid="4">
                                            <p:graphicEl>
                                              <a:dgm id="{4C95ED11-3105-44FC-8559-1BFED469AD15}"/>
                                            </p:graphicEl>
                                          </p:spTgt>
                                        </p:tgtEl>
                                      </p:cBhvr>
                                    </p:animEffect>
                                  </p:childTnLst>
                                </p:cTn>
                              </p:par>
                            </p:childTnLst>
                          </p:cTn>
                        </p:par>
                        <p:par>
                          <p:cTn id="44" fill="hold">
                            <p:stCondLst>
                              <p:cond delay="7500"/>
                            </p:stCondLst>
                            <p:childTnLst>
                              <p:par>
                                <p:cTn id="45" presetID="22" presetClass="entr" presetSubtype="2" fill="hold" grpId="0" nodeType="afterEffect">
                                  <p:stCondLst>
                                    <p:cond delay="0"/>
                                  </p:stCondLst>
                                  <p:childTnLst>
                                    <p:set>
                                      <p:cBhvr>
                                        <p:cTn id="46" dur="1" fill="hold">
                                          <p:stCondLst>
                                            <p:cond delay="0"/>
                                          </p:stCondLst>
                                        </p:cTn>
                                        <p:tgtEl>
                                          <p:spTgt spid="4">
                                            <p:graphicEl>
                                              <a:dgm id="{1111BBA8-C013-42B2-B8FA-AE043A143B8A}"/>
                                            </p:graphicEl>
                                          </p:spTgt>
                                        </p:tgtEl>
                                        <p:attrNameLst>
                                          <p:attrName>style.visibility</p:attrName>
                                        </p:attrNameLst>
                                      </p:cBhvr>
                                      <p:to>
                                        <p:strVal val="visible"/>
                                      </p:to>
                                    </p:set>
                                    <p:animEffect transition="in" filter="wipe(right)">
                                      <p:cBhvr>
                                        <p:cTn id="47" dur="750"/>
                                        <p:tgtEl>
                                          <p:spTgt spid="4">
                                            <p:graphicEl>
                                              <a:dgm id="{1111BBA8-C013-42B2-B8FA-AE043A143B8A}"/>
                                            </p:graphicEl>
                                          </p:spTgt>
                                        </p:tgtEl>
                                      </p:cBhvr>
                                    </p:animEffect>
                                  </p:childTnLst>
                                </p:cTn>
                              </p:par>
                            </p:childTnLst>
                          </p:cTn>
                        </p:par>
                        <p:par>
                          <p:cTn id="48" fill="hold">
                            <p:stCondLst>
                              <p:cond delay="8250"/>
                            </p:stCondLst>
                            <p:childTnLst>
                              <p:par>
                                <p:cTn id="49" presetID="22" presetClass="entr" presetSubtype="2" fill="hold" grpId="0" nodeType="afterEffect">
                                  <p:stCondLst>
                                    <p:cond delay="0"/>
                                  </p:stCondLst>
                                  <p:childTnLst>
                                    <p:set>
                                      <p:cBhvr>
                                        <p:cTn id="50" dur="1" fill="hold">
                                          <p:stCondLst>
                                            <p:cond delay="0"/>
                                          </p:stCondLst>
                                        </p:cTn>
                                        <p:tgtEl>
                                          <p:spTgt spid="4">
                                            <p:graphicEl>
                                              <a:dgm id="{905C1243-AC3F-4213-8ED4-F5DC7464A368}"/>
                                            </p:graphicEl>
                                          </p:spTgt>
                                        </p:tgtEl>
                                        <p:attrNameLst>
                                          <p:attrName>style.visibility</p:attrName>
                                        </p:attrNameLst>
                                      </p:cBhvr>
                                      <p:to>
                                        <p:strVal val="visible"/>
                                      </p:to>
                                    </p:set>
                                    <p:animEffect transition="in" filter="wipe(right)">
                                      <p:cBhvr>
                                        <p:cTn id="51" dur="750"/>
                                        <p:tgtEl>
                                          <p:spTgt spid="4">
                                            <p:graphicEl>
                                              <a:dgm id="{905C1243-AC3F-4213-8ED4-F5DC7464A368}"/>
                                            </p:graphicEl>
                                          </p:spTgt>
                                        </p:tgtEl>
                                      </p:cBhvr>
                                    </p:animEffect>
                                  </p:childTnLst>
                                </p:cTn>
                              </p:par>
                            </p:childTnLst>
                          </p:cTn>
                        </p:par>
                        <p:par>
                          <p:cTn id="52" fill="hold">
                            <p:stCondLst>
                              <p:cond delay="9000"/>
                            </p:stCondLst>
                            <p:childTnLst>
                              <p:par>
                                <p:cTn id="53" presetID="22" presetClass="entr" presetSubtype="2" fill="hold" grpId="0" nodeType="afterEffect">
                                  <p:stCondLst>
                                    <p:cond delay="0"/>
                                  </p:stCondLst>
                                  <p:childTnLst>
                                    <p:set>
                                      <p:cBhvr>
                                        <p:cTn id="54" dur="1" fill="hold">
                                          <p:stCondLst>
                                            <p:cond delay="0"/>
                                          </p:stCondLst>
                                        </p:cTn>
                                        <p:tgtEl>
                                          <p:spTgt spid="4">
                                            <p:graphicEl>
                                              <a:dgm id="{AFA0C948-BDDA-4D89-BF02-0E89EBDF2881}"/>
                                            </p:graphicEl>
                                          </p:spTgt>
                                        </p:tgtEl>
                                        <p:attrNameLst>
                                          <p:attrName>style.visibility</p:attrName>
                                        </p:attrNameLst>
                                      </p:cBhvr>
                                      <p:to>
                                        <p:strVal val="visible"/>
                                      </p:to>
                                    </p:set>
                                    <p:animEffect transition="in" filter="wipe(right)">
                                      <p:cBhvr>
                                        <p:cTn id="55" dur="750"/>
                                        <p:tgtEl>
                                          <p:spTgt spid="4">
                                            <p:graphicEl>
                                              <a:dgm id="{AFA0C948-BDDA-4D89-BF02-0E89EBDF2881}"/>
                                            </p:graphicEl>
                                          </p:spTgt>
                                        </p:tgtEl>
                                      </p:cBhvr>
                                    </p:animEffect>
                                  </p:childTnLst>
                                </p:cTn>
                              </p:par>
                            </p:childTnLst>
                          </p:cTn>
                        </p:par>
                        <p:par>
                          <p:cTn id="56" fill="hold">
                            <p:stCondLst>
                              <p:cond delay="9750"/>
                            </p:stCondLst>
                            <p:childTnLst>
                              <p:par>
                                <p:cTn id="57" presetID="22" presetClass="entr" presetSubtype="2" fill="hold" grpId="0" nodeType="afterEffect">
                                  <p:stCondLst>
                                    <p:cond delay="0"/>
                                  </p:stCondLst>
                                  <p:childTnLst>
                                    <p:set>
                                      <p:cBhvr>
                                        <p:cTn id="58" dur="1" fill="hold">
                                          <p:stCondLst>
                                            <p:cond delay="0"/>
                                          </p:stCondLst>
                                        </p:cTn>
                                        <p:tgtEl>
                                          <p:spTgt spid="4">
                                            <p:graphicEl>
                                              <a:dgm id="{26946FAB-4592-4618-AED3-7B44F6ABAA59}"/>
                                            </p:graphicEl>
                                          </p:spTgt>
                                        </p:tgtEl>
                                        <p:attrNameLst>
                                          <p:attrName>style.visibility</p:attrName>
                                        </p:attrNameLst>
                                      </p:cBhvr>
                                      <p:to>
                                        <p:strVal val="visible"/>
                                      </p:to>
                                    </p:set>
                                    <p:animEffect transition="in" filter="wipe(right)">
                                      <p:cBhvr>
                                        <p:cTn id="59" dur="750"/>
                                        <p:tgtEl>
                                          <p:spTgt spid="4">
                                            <p:graphicEl>
                                              <a:dgm id="{26946FAB-4592-4618-AED3-7B44F6ABAA5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99898" y="2453524"/>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98030" y="3377289"/>
            <a:ext cx="4331369" cy="995209"/>
          </a:xfrm>
          <a:prstGeom prst="rect">
            <a:avLst/>
          </a:prstGeom>
          <a:noFill/>
        </p:spPr>
        <p:txBody>
          <a:bodyPr wrap="square" rtlCol="0" anchor="ctr">
            <a:spAutoFit/>
          </a:bodyPr>
          <a:lstStyle/>
          <a:p>
            <a:pPr algn="ctr"/>
            <a:r>
              <a:rPr lang="en-US" altLang="ko-KR" sz="5867" b="1">
                <a:solidFill>
                  <a:schemeClr val="bg1"/>
                </a:solidFill>
                <a:cs typeface="Arial" pitchFamily="34" charset="0"/>
              </a:rPr>
              <a:t>CẢM ƠN</a:t>
            </a:r>
            <a:endParaRPr lang="ko-KR" altLang="en-US" sz="5867" b="1" dirty="0">
              <a:solidFill>
                <a:schemeClr val="bg1"/>
              </a:solidFill>
              <a:cs typeface="Arial" pitchFamily="34" charset="0"/>
            </a:endParaRPr>
          </a:p>
        </p:txBody>
      </p:sp>
      <p:grpSp>
        <p:nvGrpSpPr>
          <p:cNvPr id="20" name="Group 19">
            <a:extLst>
              <a:ext uri="{FF2B5EF4-FFF2-40B4-BE49-F238E27FC236}">
                <a16:creationId xmlns:a16="http://schemas.microsoft.com/office/drawing/2014/main" id="{EBAA925D-F00B-8ACF-468A-E4E7ABB7A073}"/>
              </a:ext>
            </a:extLst>
          </p:cNvPr>
          <p:cNvGrpSpPr/>
          <p:nvPr/>
        </p:nvGrpSpPr>
        <p:grpSpPr>
          <a:xfrm>
            <a:off x="3752298" y="1284368"/>
            <a:ext cx="5301251" cy="4289265"/>
            <a:chOff x="3752298" y="1281303"/>
            <a:chExt cx="5301251" cy="4289265"/>
          </a:xfrm>
        </p:grpSpPr>
        <p:grpSp>
          <p:nvGrpSpPr>
            <p:cNvPr id="5" name="Group 4">
              <a:extLst>
                <a:ext uri="{FF2B5EF4-FFF2-40B4-BE49-F238E27FC236}">
                  <a16:creationId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grpSp>
          <p:nvGrpSpPr>
            <p:cNvPr id="19" name="Group 18">
              <a:extLst>
                <a:ext uri="{FF2B5EF4-FFF2-40B4-BE49-F238E27FC236}">
                  <a16:creationId xmlns:a16="http://schemas.microsoft.com/office/drawing/2014/main" id="{0D45C65D-DAFC-5E25-3A08-60F92728E590}"/>
                </a:ext>
              </a:extLst>
            </p:cNvPr>
            <p:cNvGrpSpPr/>
            <p:nvPr/>
          </p:nvGrpSpPr>
          <p:grpSpPr>
            <a:xfrm>
              <a:off x="3752298" y="2605924"/>
              <a:ext cx="5301251" cy="2964644"/>
              <a:chOff x="3752298" y="3222697"/>
              <a:chExt cx="5301251" cy="2964644"/>
            </a:xfrm>
          </p:grpSpPr>
          <p:sp>
            <p:nvSpPr>
              <p:cNvPr id="16" name="Freeform: Shape 15">
                <a:extLst>
                  <a:ext uri="{FF2B5EF4-FFF2-40B4-BE49-F238E27FC236}">
                    <a16:creationId xmlns:a16="http://schemas.microsoft.com/office/drawing/2014/main" id="{82DB1323-1AEF-F550-7716-1A0CAC32BBE2}"/>
                  </a:ext>
                </a:extLst>
              </p:cNvPr>
              <p:cNvSpPr/>
              <p:nvPr/>
            </p:nvSpPr>
            <p:spPr>
              <a:xfrm rot="21189387">
                <a:off x="3752298" y="32226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17" name="TextBox 16">
                <a:extLst>
                  <a:ext uri="{FF2B5EF4-FFF2-40B4-BE49-F238E27FC236}">
                    <a16:creationId xmlns:a16="http://schemas.microsoft.com/office/drawing/2014/main" id="{06486833-92BD-8D51-DFA4-C8AA375367C5}"/>
                  </a:ext>
                </a:extLst>
              </p:cNvPr>
              <p:cNvSpPr txBox="1"/>
              <p:nvPr/>
            </p:nvSpPr>
            <p:spPr>
              <a:xfrm>
                <a:off x="4150430" y="3529689"/>
                <a:ext cx="4331369" cy="995209"/>
              </a:xfrm>
              <a:prstGeom prst="rect">
                <a:avLst/>
              </a:prstGeom>
              <a:noFill/>
            </p:spPr>
            <p:txBody>
              <a:bodyPr wrap="square" rtlCol="0" anchor="ctr">
                <a:spAutoFit/>
              </a:bodyPr>
              <a:lstStyle/>
              <a:p>
                <a:pPr algn="ctr"/>
                <a:r>
                  <a:rPr lang="en-US" altLang="ko-KR" sz="5867" b="1">
                    <a:solidFill>
                      <a:schemeClr val="bg1"/>
                    </a:solidFill>
                    <a:cs typeface="Arial" pitchFamily="34" charset="0"/>
                  </a:rPr>
                  <a:t>CẢM ƠN</a:t>
                </a:r>
                <a:endParaRPr lang="ko-KR" altLang="en-US" sz="5867" b="1" dirty="0">
                  <a:solidFill>
                    <a:schemeClr val="bg1"/>
                  </a:solidFill>
                  <a:cs typeface="Arial" pitchFamily="34" charset="0"/>
                </a:endParaRPr>
              </a:p>
            </p:txBody>
          </p:sp>
          <p:sp>
            <p:nvSpPr>
              <p:cNvPr id="18" name="TextBox 17">
                <a:extLst>
                  <a:ext uri="{FF2B5EF4-FFF2-40B4-BE49-F238E27FC236}">
                    <a16:creationId xmlns:a16="http://schemas.microsoft.com/office/drawing/2014/main" id="{D62998F5-A71E-4154-AAEB-FBF5D0AB4F4B}"/>
                  </a:ext>
                </a:extLst>
              </p:cNvPr>
              <p:cNvSpPr txBox="1"/>
              <p:nvPr/>
            </p:nvSpPr>
            <p:spPr>
              <a:xfrm>
                <a:off x="4683597" y="4524898"/>
                <a:ext cx="3342618" cy="666977"/>
              </a:xfrm>
              <a:prstGeom prst="rect">
                <a:avLst/>
              </a:prstGeom>
              <a:noFill/>
            </p:spPr>
            <p:txBody>
              <a:bodyPr wrap="square" rtlCol="0" anchor="ctr">
                <a:spAutoFit/>
              </a:bodyPr>
              <a:lstStyle/>
              <a:p>
                <a:pPr algn="ctr"/>
                <a:r>
                  <a:rPr lang="en-US" altLang="ko-KR" sz="1867">
                    <a:solidFill>
                      <a:schemeClr val="bg1"/>
                    </a:solidFill>
                    <a:cs typeface="Arial" pitchFamily="34" charset="0"/>
                  </a:rPr>
                  <a:t>THẦY VÀ CÁC BẠN ĐÃ LẮNG NGHE</a:t>
                </a:r>
                <a:endParaRPr lang="ko-KR" altLang="en-US" sz="1867" dirty="0">
                  <a:solidFill>
                    <a:schemeClr val="bg1"/>
                  </a:solidFill>
                  <a:cs typeface="Arial" pitchFamily="34" charset="0"/>
                </a:endParaRPr>
              </a:p>
            </p:txBody>
          </p:sp>
        </p:grpSp>
      </p:grpSp>
    </p:spTree>
    <p:extLst>
      <p:ext uri="{BB962C8B-B14F-4D97-AF65-F5344CB8AC3E}">
        <p14:creationId xmlns:p14="http://schemas.microsoft.com/office/powerpoint/2010/main" val="26862185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36F44E6-24C3-DF0D-1C54-F2EFF2A3194F}"/>
              </a:ext>
            </a:extLst>
          </p:cNvPr>
          <p:cNvGrpSpPr/>
          <p:nvPr/>
        </p:nvGrpSpPr>
        <p:grpSpPr>
          <a:xfrm>
            <a:off x="210164" y="4797152"/>
            <a:ext cx="2732985" cy="1440160"/>
            <a:chOff x="210164" y="4797152"/>
            <a:chExt cx="2732985" cy="1440160"/>
          </a:xfrm>
        </p:grpSpPr>
        <p:sp>
          <p:nvSpPr>
            <p:cNvPr id="29" name="Rectangle 4">
              <a:extLst>
                <a:ext uri="{FF2B5EF4-FFF2-40B4-BE49-F238E27FC236}">
                  <a16:creationId xmlns:a16="http://schemas.microsoft.com/office/drawing/2014/main" id="{A30A7E01-DD0E-4051-B154-425CE3D21431}"/>
                </a:ext>
              </a:extLst>
            </p:cNvPr>
            <p:cNvSpPr/>
            <p:nvPr/>
          </p:nvSpPr>
          <p:spPr>
            <a:xfrm>
              <a:off x="210164" y="4797152"/>
              <a:ext cx="2732985" cy="14401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Text Placeholder 13">
              <a:extLst>
                <a:ext uri="{FF2B5EF4-FFF2-40B4-BE49-F238E27FC236}">
                  <a16:creationId xmlns:a16="http://schemas.microsoft.com/office/drawing/2014/main" id="{C5EE7B64-E772-41FB-A26B-2881CBC12043}"/>
                </a:ext>
              </a:extLst>
            </p:cNvPr>
            <p:cNvSpPr txBox="1">
              <a:spLocks/>
            </p:cNvSpPr>
            <p:nvPr/>
          </p:nvSpPr>
          <p:spPr>
            <a:xfrm>
              <a:off x="210164" y="4941168"/>
              <a:ext cx="2732985" cy="115212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ko-KR" sz="3600" b="1">
                  <a:solidFill>
                    <a:schemeClr val="bg1"/>
                  </a:solidFill>
                  <a:latin typeface="+mj-lt"/>
                  <a:cs typeface="Arial" pitchFamily="34" charset="0"/>
                </a:rPr>
                <a:t>NỘI DUNG</a:t>
              </a:r>
              <a:endParaRPr lang="en-US" altLang="ko-KR" sz="3600" b="1" dirty="0">
                <a:solidFill>
                  <a:schemeClr val="bg1"/>
                </a:solidFill>
                <a:latin typeface="+mj-lt"/>
                <a:cs typeface="Arial" pitchFamily="34" charset="0"/>
              </a:endParaRPr>
            </a:p>
          </p:txBody>
        </p:sp>
      </p:grpSp>
      <p:grpSp>
        <p:nvGrpSpPr>
          <p:cNvPr id="23" name="Group 22">
            <a:extLst>
              <a:ext uri="{FF2B5EF4-FFF2-40B4-BE49-F238E27FC236}">
                <a16:creationId xmlns:a16="http://schemas.microsoft.com/office/drawing/2014/main" id="{5BFEA044-B668-59F8-E84F-C4B45CB1EA0B}"/>
              </a:ext>
            </a:extLst>
          </p:cNvPr>
          <p:cNvGrpSpPr/>
          <p:nvPr/>
        </p:nvGrpSpPr>
        <p:grpSpPr>
          <a:xfrm>
            <a:off x="4111425" y="527157"/>
            <a:ext cx="6808036" cy="976035"/>
            <a:chOff x="4111425" y="527157"/>
            <a:chExt cx="6808036" cy="976035"/>
          </a:xfrm>
        </p:grpSpPr>
        <p:sp>
          <p:nvSpPr>
            <p:cNvPr id="2" name="TextBox 1">
              <a:extLst>
                <a:ext uri="{FF2B5EF4-FFF2-40B4-BE49-F238E27FC236}">
                  <a16:creationId xmlns:a16="http://schemas.microsoft.com/office/drawing/2014/main" id="{C2FE4972-11F0-70C6-2197-7FC580E7D5E5}"/>
                </a:ext>
              </a:extLst>
            </p:cNvPr>
            <p:cNvSpPr txBox="1"/>
            <p:nvPr/>
          </p:nvSpPr>
          <p:spPr>
            <a:xfrm>
              <a:off x="4111425" y="527157"/>
              <a:ext cx="958096" cy="646331"/>
            </a:xfrm>
            <a:prstGeom prst="rect">
              <a:avLst/>
            </a:prstGeom>
            <a:noFill/>
          </p:spPr>
          <p:txBody>
            <a:bodyPr wrap="square" lIns="108000" rIns="108000" rtlCol="0" anchor="ctr">
              <a:spAutoFit/>
            </a:bodyPr>
            <a:lstStyle/>
            <a:p>
              <a:pPr algn="ctr"/>
              <a:r>
                <a:rPr lang="en-US" altLang="ko-KR" sz="3600" b="1" dirty="0">
                  <a:solidFill>
                    <a:schemeClr val="tx2"/>
                  </a:solidFill>
                  <a:cs typeface="Arial" pitchFamily="34" charset="0"/>
                </a:rPr>
                <a:t>01</a:t>
              </a:r>
              <a:endParaRPr lang="ko-KR" altLang="en-US" sz="3600" b="1" dirty="0">
                <a:solidFill>
                  <a:schemeClr val="tx2"/>
                </a:solidFill>
                <a:cs typeface="Arial" pitchFamily="34" charset="0"/>
              </a:endParaRPr>
            </a:p>
          </p:txBody>
        </p:sp>
        <p:grpSp>
          <p:nvGrpSpPr>
            <p:cNvPr id="3" name="Group 2">
              <a:extLst>
                <a:ext uri="{FF2B5EF4-FFF2-40B4-BE49-F238E27FC236}">
                  <a16:creationId xmlns:a16="http://schemas.microsoft.com/office/drawing/2014/main" id="{53CB4B49-13CE-4A73-7300-B4AA563CF985}"/>
                </a:ext>
              </a:extLst>
            </p:cNvPr>
            <p:cNvGrpSpPr/>
            <p:nvPr/>
          </p:nvGrpSpPr>
          <p:grpSpPr>
            <a:xfrm>
              <a:off x="5182280" y="638835"/>
              <a:ext cx="5737181" cy="864357"/>
              <a:chOff x="665833" y="2698787"/>
              <a:chExt cx="3322837" cy="864357"/>
            </a:xfrm>
          </p:grpSpPr>
          <p:sp>
            <p:nvSpPr>
              <p:cNvPr id="4" name="TextBox 3">
                <a:extLst>
                  <a:ext uri="{FF2B5EF4-FFF2-40B4-BE49-F238E27FC236}">
                    <a16:creationId xmlns:a16="http://schemas.microsoft.com/office/drawing/2014/main" id="{1809FFE4-9084-CFDE-6C7D-B03C2AD46EAE}"/>
                  </a:ext>
                </a:extLst>
              </p:cNvPr>
              <p:cNvSpPr txBox="1"/>
              <p:nvPr/>
            </p:nvSpPr>
            <p:spPr>
              <a:xfrm>
                <a:off x="787499" y="3286145"/>
                <a:ext cx="3201171" cy="276999"/>
              </a:xfrm>
              <a:prstGeom prst="rect">
                <a:avLst/>
              </a:prstGeom>
              <a:noFill/>
            </p:spPr>
            <p:txBody>
              <a:bodyPr wrap="square" rtlCol="0" anchor="ctr">
                <a:spAutoFit/>
              </a:bodyPr>
              <a:lstStyle/>
              <a:p>
                <a:r>
                  <a:rPr lang="en-US" altLang="ko-KR" sz="1200">
                    <a:solidFill>
                      <a:schemeClr val="tx1">
                        <a:lumMod val="75000"/>
                        <a:lumOff val="25000"/>
                      </a:schemeClr>
                    </a:solidFill>
                    <a:cs typeface="Arial" pitchFamily="34" charset="0"/>
                  </a:rPr>
                  <a:t>Giới thiệu tổng quan về dồ án</a:t>
                </a:r>
                <a:endParaRPr lang="ko-KR" altLang="en-US" sz="12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8EA8C232-18F5-9A26-8071-63F0319A04A1}"/>
                  </a:ext>
                </a:extLst>
              </p:cNvPr>
              <p:cNvSpPr txBox="1"/>
              <p:nvPr/>
            </p:nvSpPr>
            <p:spPr>
              <a:xfrm>
                <a:off x="665833" y="2698787"/>
                <a:ext cx="3322837" cy="432792"/>
              </a:xfrm>
              <a:prstGeom prst="roundRect">
                <a:avLst>
                  <a:gd name="adj" fmla="val 50000"/>
                </a:avLst>
              </a:prstGeom>
              <a:solidFill>
                <a:schemeClr val="tx2"/>
              </a:solidFill>
            </p:spPr>
            <p:txBody>
              <a:bodyPr wrap="square" lIns="274320" rtlCol="0" anchor="ctr">
                <a:spAutoFit/>
              </a:bodyPr>
              <a:lstStyle/>
              <a:p>
                <a:r>
                  <a:rPr lang="en-US" altLang="ko-KR" sz="1400" b="1">
                    <a:solidFill>
                      <a:schemeClr val="bg1"/>
                    </a:solidFill>
                    <a:cs typeface="Arial" pitchFamily="34" charset="0"/>
                  </a:rPr>
                  <a:t>Tổng quan về đồ án</a:t>
                </a:r>
                <a:endParaRPr lang="ko-KR" altLang="en-US" sz="1400" b="1" dirty="0">
                  <a:solidFill>
                    <a:schemeClr val="bg1"/>
                  </a:solidFill>
                  <a:cs typeface="Arial" pitchFamily="34" charset="0"/>
                </a:endParaRPr>
              </a:p>
            </p:txBody>
          </p:sp>
        </p:grpSp>
      </p:grpSp>
      <p:grpSp>
        <p:nvGrpSpPr>
          <p:cNvPr id="24" name="Group 23">
            <a:extLst>
              <a:ext uri="{FF2B5EF4-FFF2-40B4-BE49-F238E27FC236}">
                <a16:creationId xmlns:a16="http://schemas.microsoft.com/office/drawing/2014/main" id="{54F5F1A7-E86C-11B4-EC2D-31DA0B8F2DE0}"/>
              </a:ext>
            </a:extLst>
          </p:cNvPr>
          <p:cNvGrpSpPr/>
          <p:nvPr/>
        </p:nvGrpSpPr>
        <p:grpSpPr>
          <a:xfrm>
            <a:off x="4111425" y="1731207"/>
            <a:ext cx="6808036" cy="976035"/>
            <a:chOff x="4111425" y="1731207"/>
            <a:chExt cx="6808036" cy="976035"/>
          </a:xfrm>
        </p:grpSpPr>
        <p:sp>
          <p:nvSpPr>
            <p:cNvPr id="6" name="TextBox 5">
              <a:extLst>
                <a:ext uri="{FF2B5EF4-FFF2-40B4-BE49-F238E27FC236}">
                  <a16:creationId xmlns:a16="http://schemas.microsoft.com/office/drawing/2014/main" id="{638AA28A-C923-17D4-B48D-99E17D0E3727}"/>
                </a:ext>
              </a:extLst>
            </p:cNvPr>
            <p:cNvSpPr txBox="1"/>
            <p:nvPr/>
          </p:nvSpPr>
          <p:spPr>
            <a:xfrm>
              <a:off x="4111425" y="1731207"/>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02</a:t>
              </a:r>
              <a:endParaRPr lang="ko-KR" altLang="en-US" sz="3600" b="1" dirty="0">
                <a:solidFill>
                  <a:schemeClr val="accent1"/>
                </a:solidFill>
                <a:cs typeface="Arial" pitchFamily="34" charset="0"/>
              </a:endParaRPr>
            </a:p>
          </p:txBody>
        </p:sp>
        <p:grpSp>
          <p:nvGrpSpPr>
            <p:cNvPr id="7" name="Group 6">
              <a:extLst>
                <a:ext uri="{FF2B5EF4-FFF2-40B4-BE49-F238E27FC236}">
                  <a16:creationId xmlns:a16="http://schemas.microsoft.com/office/drawing/2014/main" id="{E9C3D7D8-AE0D-6599-7157-BDB2F6068024}"/>
                </a:ext>
              </a:extLst>
            </p:cNvPr>
            <p:cNvGrpSpPr/>
            <p:nvPr/>
          </p:nvGrpSpPr>
          <p:grpSpPr>
            <a:xfrm>
              <a:off x="5182280" y="1842885"/>
              <a:ext cx="5737181" cy="864357"/>
              <a:chOff x="665833" y="2698787"/>
              <a:chExt cx="3322837" cy="864357"/>
            </a:xfrm>
          </p:grpSpPr>
          <p:sp>
            <p:nvSpPr>
              <p:cNvPr id="8" name="TextBox 7">
                <a:extLst>
                  <a:ext uri="{FF2B5EF4-FFF2-40B4-BE49-F238E27FC236}">
                    <a16:creationId xmlns:a16="http://schemas.microsoft.com/office/drawing/2014/main" id="{5606321D-55C7-ABB9-B16A-5887D455A4BD}"/>
                  </a:ext>
                </a:extLst>
              </p:cNvPr>
              <p:cNvSpPr txBox="1"/>
              <p:nvPr/>
            </p:nvSpPr>
            <p:spPr>
              <a:xfrm>
                <a:off x="787499" y="3286145"/>
                <a:ext cx="3201171" cy="276999"/>
              </a:xfrm>
              <a:prstGeom prst="rect">
                <a:avLst/>
              </a:prstGeom>
              <a:noFill/>
            </p:spPr>
            <p:txBody>
              <a:bodyPr wrap="square" rtlCol="0" anchor="ctr">
                <a:spAutoFit/>
              </a:bodyPr>
              <a:lstStyle/>
              <a:p>
                <a:r>
                  <a:rPr lang="en-US" altLang="ko-KR" sz="1200">
                    <a:solidFill>
                      <a:schemeClr val="tx1">
                        <a:lumMod val="75000"/>
                        <a:lumOff val="25000"/>
                      </a:schemeClr>
                    </a:solidFill>
                    <a:cs typeface="Arial" pitchFamily="34" charset="0"/>
                  </a:rPr>
                  <a:t>Giới thiệu về các biến và ý nghĩa của các biến trong tập dữ liệu</a:t>
                </a:r>
                <a:endParaRPr lang="ko-KR" altLang="en-US" sz="1200"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61BE98CB-6280-CEB7-3344-30CBDFDB63E8}"/>
                  </a:ext>
                </a:extLst>
              </p:cNvPr>
              <p:cNvSpPr txBox="1"/>
              <p:nvPr/>
            </p:nvSpPr>
            <p:spPr>
              <a:xfrm>
                <a:off x="665833" y="2698787"/>
                <a:ext cx="3322837" cy="432792"/>
              </a:xfrm>
              <a:prstGeom prst="roundRect">
                <a:avLst>
                  <a:gd name="adj" fmla="val 50000"/>
                </a:avLst>
              </a:prstGeom>
              <a:solidFill>
                <a:schemeClr val="accent1"/>
              </a:solidFill>
            </p:spPr>
            <p:txBody>
              <a:bodyPr wrap="square" lIns="274320" rtlCol="0" anchor="ctr">
                <a:spAutoFit/>
              </a:bodyPr>
              <a:lstStyle/>
              <a:p>
                <a:r>
                  <a:rPr lang="en-US" altLang="ko-KR" sz="1400" b="1">
                    <a:solidFill>
                      <a:schemeClr val="bg1"/>
                    </a:solidFill>
                    <a:cs typeface="Arial" pitchFamily="34" charset="0"/>
                  </a:rPr>
                  <a:t>Mô tả về dữ liệu</a:t>
                </a:r>
                <a:endParaRPr lang="ko-KR" altLang="en-US" sz="1400" b="1" dirty="0">
                  <a:solidFill>
                    <a:schemeClr val="bg1"/>
                  </a:solidFill>
                  <a:cs typeface="Arial" pitchFamily="34" charset="0"/>
                </a:endParaRPr>
              </a:p>
            </p:txBody>
          </p:sp>
        </p:grpSp>
      </p:grpSp>
      <p:grpSp>
        <p:nvGrpSpPr>
          <p:cNvPr id="25" name="Group 24">
            <a:extLst>
              <a:ext uri="{FF2B5EF4-FFF2-40B4-BE49-F238E27FC236}">
                <a16:creationId xmlns:a16="http://schemas.microsoft.com/office/drawing/2014/main" id="{133BFC69-2155-6D91-1734-0D65AAA49005}"/>
              </a:ext>
            </a:extLst>
          </p:cNvPr>
          <p:cNvGrpSpPr/>
          <p:nvPr/>
        </p:nvGrpSpPr>
        <p:grpSpPr>
          <a:xfrm>
            <a:off x="4111425" y="2935257"/>
            <a:ext cx="6808036" cy="976035"/>
            <a:chOff x="4111425" y="2935257"/>
            <a:chExt cx="6808036" cy="976035"/>
          </a:xfrm>
        </p:grpSpPr>
        <p:sp>
          <p:nvSpPr>
            <p:cNvPr id="10" name="TextBox 9">
              <a:extLst>
                <a:ext uri="{FF2B5EF4-FFF2-40B4-BE49-F238E27FC236}">
                  <a16:creationId xmlns:a16="http://schemas.microsoft.com/office/drawing/2014/main" id="{70344378-C764-6A1C-D456-C741DF207EB0}"/>
                </a:ext>
              </a:extLst>
            </p:cNvPr>
            <p:cNvSpPr txBox="1"/>
            <p:nvPr/>
          </p:nvSpPr>
          <p:spPr>
            <a:xfrm>
              <a:off x="4111425" y="2935257"/>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03</a:t>
              </a:r>
              <a:endParaRPr lang="ko-KR" altLang="en-US" sz="3600" b="1" dirty="0">
                <a:solidFill>
                  <a:schemeClr val="accent2"/>
                </a:solidFill>
                <a:cs typeface="Arial" pitchFamily="34" charset="0"/>
              </a:endParaRPr>
            </a:p>
          </p:txBody>
        </p:sp>
        <p:grpSp>
          <p:nvGrpSpPr>
            <p:cNvPr id="11" name="Group 10">
              <a:extLst>
                <a:ext uri="{FF2B5EF4-FFF2-40B4-BE49-F238E27FC236}">
                  <a16:creationId xmlns:a16="http://schemas.microsoft.com/office/drawing/2014/main" id="{8DFD052D-9764-AD0B-3F22-AD71EB4E9D4C}"/>
                </a:ext>
              </a:extLst>
            </p:cNvPr>
            <p:cNvGrpSpPr/>
            <p:nvPr/>
          </p:nvGrpSpPr>
          <p:grpSpPr>
            <a:xfrm>
              <a:off x="5182280" y="3046935"/>
              <a:ext cx="5737181" cy="864357"/>
              <a:chOff x="665833" y="2698787"/>
              <a:chExt cx="3322837" cy="864357"/>
            </a:xfrm>
          </p:grpSpPr>
          <p:sp>
            <p:nvSpPr>
              <p:cNvPr id="12" name="TextBox 11">
                <a:extLst>
                  <a:ext uri="{FF2B5EF4-FFF2-40B4-BE49-F238E27FC236}">
                    <a16:creationId xmlns:a16="http://schemas.microsoft.com/office/drawing/2014/main" id="{FEB71EF9-4879-4929-708E-E26EDCA0ABBA}"/>
                  </a:ext>
                </a:extLst>
              </p:cNvPr>
              <p:cNvSpPr txBox="1"/>
              <p:nvPr/>
            </p:nvSpPr>
            <p:spPr>
              <a:xfrm>
                <a:off x="787499" y="3286145"/>
                <a:ext cx="3201171" cy="276999"/>
              </a:xfrm>
              <a:prstGeom prst="rect">
                <a:avLst/>
              </a:prstGeom>
              <a:noFill/>
            </p:spPr>
            <p:txBody>
              <a:bodyPr wrap="square" rtlCol="0" anchor="ctr">
                <a:spAutoFit/>
              </a:bodyPr>
              <a:lstStyle/>
              <a:p>
                <a:r>
                  <a:rPr lang="en-US" altLang="ko-KR" sz="1200">
                    <a:solidFill>
                      <a:schemeClr val="tx1">
                        <a:lumMod val="75000"/>
                        <a:lumOff val="25000"/>
                      </a:schemeClr>
                    </a:solidFill>
                    <a:cs typeface="Arial" pitchFamily="34" charset="0"/>
                  </a:rPr>
                  <a:t>Làm sạch dữ liệu trước khi bắt đầu trực quan hóa</a:t>
                </a: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6F6268C4-F931-62EF-E5FF-088A793A4D04}"/>
                  </a:ext>
                </a:extLst>
              </p:cNvPr>
              <p:cNvSpPr txBox="1"/>
              <p:nvPr/>
            </p:nvSpPr>
            <p:spPr>
              <a:xfrm>
                <a:off x="665833" y="2698787"/>
                <a:ext cx="3322837" cy="432792"/>
              </a:xfrm>
              <a:prstGeom prst="roundRect">
                <a:avLst>
                  <a:gd name="adj" fmla="val 50000"/>
                </a:avLst>
              </a:prstGeom>
              <a:solidFill>
                <a:schemeClr val="accent2"/>
              </a:solidFill>
            </p:spPr>
            <p:txBody>
              <a:bodyPr wrap="square" lIns="274320" rtlCol="0" anchor="ctr">
                <a:spAutoFit/>
              </a:bodyPr>
              <a:lstStyle/>
              <a:p>
                <a:r>
                  <a:rPr lang="en-US" altLang="ko-KR" sz="1400" b="1">
                    <a:solidFill>
                      <a:schemeClr val="bg1"/>
                    </a:solidFill>
                    <a:cs typeface="Arial" pitchFamily="34" charset="0"/>
                  </a:rPr>
                  <a:t>Làm sạch dữ liệu</a:t>
                </a:r>
                <a:endParaRPr lang="ko-KR" altLang="en-US" sz="1400" b="1" dirty="0">
                  <a:solidFill>
                    <a:schemeClr val="bg1"/>
                  </a:solidFill>
                  <a:cs typeface="Arial" pitchFamily="34" charset="0"/>
                </a:endParaRPr>
              </a:p>
            </p:txBody>
          </p:sp>
        </p:grpSp>
      </p:grpSp>
      <p:grpSp>
        <p:nvGrpSpPr>
          <p:cNvPr id="26" name="Group 25">
            <a:extLst>
              <a:ext uri="{FF2B5EF4-FFF2-40B4-BE49-F238E27FC236}">
                <a16:creationId xmlns:a16="http://schemas.microsoft.com/office/drawing/2014/main" id="{95ABCF87-CF70-3A36-8598-0000CD403E88}"/>
              </a:ext>
            </a:extLst>
          </p:cNvPr>
          <p:cNvGrpSpPr/>
          <p:nvPr/>
        </p:nvGrpSpPr>
        <p:grpSpPr>
          <a:xfrm>
            <a:off x="4111425" y="4139307"/>
            <a:ext cx="6808036" cy="973583"/>
            <a:chOff x="4111425" y="4139307"/>
            <a:chExt cx="6808036" cy="973583"/>
          </a:xfrm>
        </p:grpSpPr>
        <p:sp>
          <p:nvSpPr>
            <p:cNvPr id="14" name="TextBox 13">
              <a:extLst>
                <a:ext uri="{FF2B5EF4-FFF2-40B4-BE49-F238E27FC236}">
                  <a16:creationId xmlns:a16="http://schemas.microsoft.com/office/drawing/2014/main" id="{7DFEB836-D19F-D42F-85A6-B1092F97F2C8}"/>
                </a:ext>
              </a:extLst>
            </p:cNvPr>
            <p:cNvSpPr txBox="1"/>
            <p:nvPr/>
          </p:nvSpPr>
          <p:spPr>
            <a:xfrm>
              <a:off x="4111425" y="4139307"/>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04</a:t>
              </a:r>
              <a:endParaRPr lang="ko-KR" altLang="en-US" sz="3600" b="1" dirty="0">
                <a:solidFill>
                  <a:schemeClr val="accent3"/>
                </a:solidFill>
                <a:cs typeface="Arial" pitchFamily="34" charset="0"/>
              </a:endParaRPr>
            </a:p>
          </p:txBody>
        </p:sp>
        <p:grpSp>
          <p:nvGrpSpPr>
            <p:cNvPr id="15" name="Group 14">
              <a:extLst>
                <a:ext uri="{FF2B5EF4-FFF2-40B4-BE49-F238E27FC236}">
                  <a16:creationId xmlns:a16="http://schemas.microsoft.com/office/drawing/2014/main" id="{4E141F15-54AF-E396-C3AE-4F9FD1DBA9A4}"/>
                </a:ext>
              </a:extLst>
            </p:cNvPr>
            <p:cNvGrpSpPr/>
            <p:nvPr/>
          </p:nvGrpSpPr>
          <p:grpSpPr>
            <a:xfrm>
              <a:off x="5182280" y="4255720"/>
              <a:ext cx="5737181" cy="857170"/>
              <a:chOff x="665833" y="2698787"/>
              <a:chExt cx="3322837" cy="865742"/>
            </a:xfrm>
          </p:grpSpPr>
          <p:sp>
            <p:nvSpPr>
              <p:cNvPr id="16" name="TextBox 15">
                <a:extLst>
                  <a:ext uri="{FF2B5EF4-FFF2-40B4-BE49-F238E27FC236}">
                    <a16:creationId xmlns:a16="http://schemas.microsoft.com/office/drawing/2014/main" id="{32357F26-FB5C-25A4-C5DA-760D38190EEE}"/>
                  </a:ext>
                </a:extLst>
              </p:cNvPr>
              <p:cNvSpPr txBox="1"/>
              <p:nvPr/>
            </p:nvSpPr>
            <p:spPr>
              <a:xfrm>
                <a:off x="787499" y="3284760"/>
                <a:ext cx="3201171" cy="279769"/>
              </a:xfrm>
              <a:prstGeom prst="rect">
                <a:avLst/>
              </a:prstGeom>
              <a:noFill/>
            </p:spPr>
            <p:txBody>
              <a:bodyPr wrap="square" rtlCol="0" anchor="ctr">
                <a:spAutoFit/>
              </a:bodyPr>
              <a:lstStyle/>
              <a:p>
                <a:r>
                  <a:rPr lang="en-US" altLang="ko-KR" sz="1200">
                    <a:solidFill>
                      <a:schemeClr val="tx1">
                        <a:lumMod val="75000"/>
                        <a:lumOff val="25000"/>
                      </a:schemeClr>
                    </a:solidFill>
                    <a:cs typeface="Arial" pitchFamily="34" charset="0"/>
                  </a:rPr>
                  <a:t>Tiến hành trực quan hóa bộ dữ liệu đã làm sạch lên Tableau</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2F635DC6-B6DD-C00F-979C-0BF5CDECD063}"/>
                  </a:ext>
                </a:extLst>
              </p:cNvPr>
              <p:cNvSpPr txBox="1"/>
              <p:nvPr/>
            </p:nvSpPr>
            <p:spPr>
              <a:xfrm>
                <a:off x="665833" y="2698787"/>
                <a:ext cx="3322837" cy="432792"/>
              </a:xfrm>
              <a:prstGeom prst="roundRect">
                <a:avLst>
                  <a:gd name="adj" fmla="val 50000"/>
                </a:avLst>
              </a:prstGeom>
              <a:solidFill>
                <a:schemeClr val="accent3"/>
              </a:solidFill>
            </p:spPr>
            <p:txBody>
              <a:bodyPr wrap="square" lIns="274320" rtlCol="0" anchor="ctr">
                <a:spAutoFit/>
              </a:bodyPr>
              <a:lstStyle/>
              <a:p>
                <a:r>
                  <a:rPr lang="en-US" altLang="ko-KR" sz="1400" b="1">
                    <a:solidFill>
                      <a:schemeClr val="bg1"/>
                    </a:solidFill>
                    <a:cs typeface="Arial" pitchFamily="34" charset="0"/>
                  </a:rPr>
                  <a:t>Trực quan hóa dữ liệu</a:t>
                </a:r>
                <a:endParaRPr lang="ko-KR" altLang="en-US" sz="1400" b="1" dirty="0">
                  <a:solidFill>
                    <a:schemeClr val="bg1"/>
                  </a:solidFill>
                  <a:cs typeface="Arial" pitchFamily="34" charset="0"/>
                </a:endParaRPr>
              </a:p>
            </p:txBody>
          </p:sp>
        </p:grpSp>
      </p:grpSp>
      <p:grpSp>
        <p:nvGrpSpPr>
          <p:cNvPr id="27" name="Group 26">
            <a:extLst>
              <a:ext uri="{FF2B5EF4-FFF2-40B4-BE49-F238E27FC236}">
                <a16:creationId xmlns:a16="http://schemas.microsoft.com/office/drawing/2014/main" id="{6EA8E64C-27F5-2580-7335-891E5D2B7476}"/>
              </a:ext>
            </a:extLst>
          </p:cNvPr>
          <p:cNvGrpSpPr/>
          <p:nvPr/>
        </p:nvGrpSpPr>
        <p:grpSpPr>
          <a:xfrm>
            <a:off x="4111425" y="5340157"/>
            <a:ext cx="6808036" cy="973585"/>
            <a:chOff x="4111425" y="5340157"/>
            <a:chExt cx="6808036" cy="973585"/>
          </a:xfrm>
        </p:grpSpPr>
        <p:sp>
          <p:nvSpPr>
            <p:cNvPr id="18" name="TextBox 17">
              <a:extLst>
                <a:ext uri="{FF2B5EF4-FFF2-40B4-BE49-F238E27FC236}">
                  <a16:creationId xmlns:a16="http://schemas.microsoft.com/office/drawing/2014/main" id="{ECDAFB04-4A88-DC0E-BD9A-1DD305DA7CEF}"/>
                </a:ext>
              </a:extLst>
            </p:cNvPr>
            <p:cNvSpPr txBox="1"/>
            <p:nvPr/>
          </p:nvSpPr>
          <p:spPr>
            <a:xfrm>
              <a:off x="4111425" y="5340157"/>
              <a:ext cx="958096" cy="646331"/>
            </a:xfrm>
            <a:prstGeom prst="rect">
              <a:avLst/>
            </a:prstGeom>
            <a:noFill/>
          </p:spPr>
          <p:txBody>
            <a:bodyPr wrap="square" lIns="108000" rIns="108000" rtlCol="0" anchor="ctr">
              <a:spAutoFit/>
            </a:bodyPr>
            <a:lstStyle/>
            <a:p>
              <a:pPr algn="ctr"/>
              <a:r>
                <a:rPr lang="en-US" altLang="ko-KR" sz="3600" b="1">
                  <a:solidFill>
                    <a:schemeClr val="accent4"/>
                  </a:solidFill>
                  <a:cs typeface="Arial" pitchFamily="34" charset="0"/>
                </a:rPr>
                <a:t>05</a:t>
              </a:r>
              <a:endParaRPr lang="ko-KR" altLang="en-US" sz="3600" b="1" dirty="0">
                <a:solidFill>
                  <a:schemeClr val="accent4"/>
                </a:solidFill>
                <a:cs typeface="Arial" pitchFamily="34" charset="0"/>
              </a:endParaRPr>
            </a:p>
          </p:txBody>
        </p:sp>
        <p:grpSp>
          <p:nvGrpSpPr>
            <p:cNvPr id="19" name="Group 18">
              <a:extLst>
                <a:ext uri="{FF2B5EF4-FFF2-40B4-BE49-F238E27FC236}">
                  <a16:creationId xmlns:a16="http://schemas.microsoft.com/office/drawing/2014/main" id="{51628D07-268B-29C8-98DB-7291B032745F}"/>
                </a:ext>
              </a:extLst>
            </p:cNvPr>
            <p:cNvGrpSpPr/>
            <p:nvPr/>
          </p:nvGrpSpPr>
          <p:grpSpPr>
            <a:xfrm>
              <a:off x="5182280" y="5454430"/>
              <a:ext cx="5737181" cy="859312"/>
              <a:chOff x="665833" y="2696624"/>
              <a:chExt cx="3322837" cy="867905"/>
            </a:xfrm>
          </p:grpSpPr>
          <p:sp>
            <p:nvSpPr>
              <p:cNvPr id="20" name="TextBox 19">
                <a:extLst>
                  <a:ext uri="{FF2B5EF4-FFF2-40B4-BE49-F238E27FC236}">
                    <a16:creationId xmlns:a16="http://schemas.microsoft.com/office/drawing/2014/main" id="{E5EB52CC-DD80-23A8-31E0-1BA2082C69E7}"/>
                  </a:ext>
                </a:extLst>
              </p:cNvPr>
              <p:cNvSpPr txBox="1"/>
              <p:nvPr/>
            </p:nvSpPr>
            <p:spPr>
              <a:xfrm>
                <a:off x="787499" y="3284760"/>
                <a:ext cx="3201171" cy="279769"/>
              </a:xfrm>
              <a:prstGeom prst="rect">
                <a:avLst/>
              </a:prstGeom>
              <a:noFill/>
            </p:spPr>
            <p:txBody>
              <a:bodyPr wrap="square" rtlCol="0" anchor="ctr">
                <a:spAutoFit/>
              </a:bodyPr>
              <a:lstStyle/>
              <a:p>
                <a:r>
                  <a:rPr lang="en-US" altLang="ko-KR" sz="1200">
                    <a:solidFill>
                      <a:schemeClr val="tx1">
                        <a:lumMod val="75000"/>
                        <a:lumOff val="25000"/>
                      </a:schemeClr>
                    </a:solidFill>
                    <a:cs typeface="Arial" pitchFamily="34" charset="0"/>
                  </a:rPr>
                  <a:t>Đính kèm trích dẫn tài liệu tham khảo</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233AA760-DCDE-B981-2F51-9E2B9DC9233D}"/>
                  </a:ext>
                </a:extLst>
              </p:cNvPr>
              <p:cNvSpPr txBox="1"/>
              <p:nvPr/>
            </p:nvSpPr>
            <p:spPr>
              <a:xfrm>
                <a:off x="665833" y="2696624"/>
                <a:ext cx="3322837" cy="437120"/>
              </a:xfrm>
              <a:prstGeom prst="roundRect">
                <a:avLst>
                  <a:gd name="adj" fmla="val 50000"/>
                </a:avLst>
              </a:prstGeom>
              <a:solidFill>
                <a:schemeClr val="accent4"/>
              </a:solidFill>
            </p:spPr>
            <p:txBody>
              <a:bodyPr wrap="square" lIns="274320" rtlCol="0" anchor="ctr">
                <a:spAutoFit/>
              </a:bodyPr>
              <a:lstStyle/>
              <a:p>
                <a:r>
                  <a:rPr lang="en-US" altLang="ko-KR" sz="1400" b="1">
                    <a:solidFill>
                      <a:schemeClr val="bg1"/>
                    </a:solidFill>
                    <a:cs typeface="Arial" pitchFamily="34" charset="0"/>
                  </a:rPr>
                  <a:t>Tài liệu tham khảo</a:t>
                </a:r>
                <a:endParaRPr lang="ko-KR" altLang="en-US" sz="1400" b="1" dirty="0">
                  <a:solidFill>
                    <a:schemeClr val="bg1"/>
                  </a:solidFill>
                  <a:cs typeface="Arial" pitchFamily="34" charset="0"/>
                </a:endParaRPr>
              </a:p>
            </p:txBody>
          </p:sp>
        </p:grpSp>
      </p:grpSp>
      <p:sp>
        <p:nvSpPr>
          <p:cNvPr id="22" name="TextBox 21">
            <a:extLst>
              <a:ext uri="{FF2B5EF4-FFF2-40B4-BE49-F238E27FC236}">
                <a16:creationId xmlns:a16="http://schemas.microsoft.com/office/drawing/2014/main" id="{2C852D0A-3CEA-B44F-956A-384AB47F5244}"/>
              </a:ext>
            </a:extLst>
          </p:cNvPr>
          <p:cNvSpPr txBox="1"/>
          <p:nvPr/>
        </p:nvSpPr>
        <p:spPr>
          <a:xfrm>
            <a:off x="9840687" y="-1267837"/>
            <a:ext cx="12192000" cy="830997"/>
          </a:xfrm>
          <a:prstGeom prst="rect">
            <a:avLst/>
          </a:prstGeom>
          <a:noFill/>
        </p:spPr>
        <p:txBody>
          <a:bodyPr wrap="square" rtlCol="0" anchor="ctr">
            <a:spAutoFit/>
          </a:bodyPr>
          <a:lstStyle/>
          <a:p>
            <a:pPr algn="ctr"/>
            <a:r>
              <a:rPr lang="en-US" altLang="ko-KR" sz="4800" b="1">
                <a:solidFill>
                  <a:schemeClr val="bg1"/>
                </a:solidFill>
                <a:cs typeface="Arial" pitchFamily="34" charset="0"/>
              </a:rPr>
              <a:t>1. Tổng quan về  đồ án</a:t>
            </a:r>
            <a:endParaRPr lang="ko-KR" altLang="en-US" sz="4800" b="1" dirty="0">
              <a:solidFill>
                <a:schemeClr val="bg1"/>
              </a:solidFill>
              <a:cs typeface="Arial" pitchFamily="34" charset="0"/>
            </a:endParaRPr>
          </a:p>
        </p:txBody>
      </p:sp>
    </p:spTree>
    <p:extLst>
      <p:ext uri="{BB962C8B-B14F-4D97-AF65-F5344CB8AC3E}">
        <p14:creationId xmlns:p14="http://schemas.microsoft.com/office/powerpoint/2010/main" val="1075832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4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0000">
                                          <p:cBhvr additive="base">
                                            <p:cTn id="7" dur="1000" fill="hold"/>
                                            <p:tgtEl>
                                              <p:spTgt spid="23"/>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14:presetBounceEnd="40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0000">
                                          <p:cBhvr additive="base">
                                            <p:cTn id="12" dur="1000" fill="hold"/>
                                            <p:tgtEl>
                                              <p:spTgt spid="24"/>
                                            </p:tgtEl>
                                            <p:attrNameLst>
                                              <p:attrName>ppt_x</p:attrName>
                                            </p:attrNameLst>
                                          </p:cBhvr>
                                          <p:tavLst>
                                            <p:tav tm="0">
                                              <p:val>
                                                <p:strVal val="1+#ppt_w/2"/>
                                              </p:val>
                                            </p:tav>
                                            <p:tav tm="100000">
                                              <p:val>
                                                <p:strVal val="#ppt_x"/>
                                              </p:val>
                                            </p:tav>
                                          </p:tavLst>
                                        </p:anim>
                                        <p:anim calcmode="lin" valueType="num" p14:bounceEnd="40000">
                                          <p:cBhvr additive="base">
                                            <p:cTn id="13" dur="10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14:presetBounceEnd="40000">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14:bounceEnd="40000">
                                          <p:cBhvr additive="base">
                                            <p:cTn id="17" dur="1000" fill="hold"/>
                                            <p:tgtEl>
                                              <p:spTgt spid="25"/>
                                            </p:tgtEl>
                                            <p:attrNameLst>
                                              <p:attrName>ppt_x</p:attrName>
                                            </p:attrNameLst>
                                          </p:cBhvr>
                                          <p:tavLst>
                                            <p:tav tm="0">
                                              <p:val>
                                                <p:strVal val="1+#ppt_w/2"/>
                                              </p:val>
                                            </p:tav>
                                            <p:tav tm="100000">
                                              <p:val>
                                                <p:strVal val="#ppt_x"/>
                                              </p:val>
                                            </p:tav>
                                          </p:tavLst>
                                        </p:anim>
                                        <p:anim calcmode="lin" valueType="num" p14:bounceEnd="40000">
                                          <p:cBhvr additive="base">
                                            <p:cTn id="18" dur="10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14:presetBounceEnd="40000">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14:bounceEnd="40000">
                                          <p:cBhvr additive="base">
                                            <p:cTn id="22" dur="100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23" dur="10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nodeType="afterEffect" p14:presetBounceEnd="40000">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14:bounceEnd="40000">
                                          <p:cBhvr additive="base">
                                            <p:cTn id="27" dur="1000" fill="hold"/>
                                            <p:tgtEl>
                                              <p:spTgt spid="27"/>
                                            </p:tgtEl>
                                            <p:attrNameLst>
                                              <p:attrName>ppt_x</p:attrName>
                                            </p:attrNameLst>
                                          </p:cBhvr>
                                          <p:tavLst>
                                            <p:tav tm="0">
                                              <p:val>
                                                <p:strVal val="1+#ppt_w/2"/>
                                              </p:val>
                                            </p:tav>
                                            <p:tav tm="100000">
                                              <p:val>
                                                <p:strVal val="#ppt_x"/>
                                              </p:val>
                                            </p:tav>
                                          </p:tavLst>
                                        </p:anim>
                                        <p:anim calcmode="lin" valueType="num" p14:bounceEnd="40000">
                                          <p:cBhvr additive="base">
                                            <p:cTn id="28"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1+#ppt_w/2"/>
                                              </p:val>
                                            </p:tav>
                                            <p:tav tm="100000">
                                              <p:val>
                                                <p:strVal val="#ppt_x"/>
                                              </p:val>
                                            </p:tav>
                                          </p:tavLst>
                                        </p:anim>
                                        <p:anim calcmode="lin" valueType="num">
                                          <p:cBhvr additive="base">
                                            <p:cTn id="8" dur="10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000" fill="hold"/>
                                            <p:tgtEl>
                                              <p:spTgt spid="24"/>
                                            </p:tgtEl>
                                            <p:attrNameLst>
                                              <p:attrName>ppt_x</p:attrName>
                                            </p:attrNameLst>
                                          </p:cBhvr>
                                          <p:tavLst>
                                            <p:tav tm="0">
                                              <p:val>
                                                <p:strVal val="1+#ppt_w/2"/>
                                              </p:val>
                                            </p:tav>
                                            <p:tav tm="100000">
                                              <p:val>
                                                <p:strVal val="#ppt_x"/>
                                              </p:val>
                                            </p:tav>
                                          </p:tavLst>
                                        </p:anim>
                                        <p:anim calcmode="lin" valueType="num">
                                          <p:cBhvr additive="base">
                                            <p:cTn id="13" dur="10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1000" fill="hold"/>
                                            <p:tgtEl>
                                              <p:spTgt spid="25"/>
                                            </p:tgtEl>
                                            <p:attrNameLst>
                                              <p:attrName>ppt_x</p:attrName>
                                            </p:attrNameLst>
                                          </p:cBhvr>
                                          <p:tavLst>
                                            <p:tav tm="0">
                                              <p:val>
                                                <p:strVal val="1+#ppt_w/2"/>
                                              </p:val>
                                            </p:tav>
                                            <p:tav tm="100000">
                                              <p:val>
                                                <p:strVal val="#ppt_x"/>
                                              </p:val>
                                            </p:tav>
                                          </p:tavLst>
                                        </p:anim>
                                        <p:anim calcmode="lin" valueType="num">
                                          <p:cBhvr additive="base">
                                            <p:cTn id="18" dur="10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0" fill="hold"/>
                                            <p:tgtEl>
                                              <p:spTgt spid="26"/>
                                            </p:tgtEl>
                                            <p:attrNameLst>
                                              <p:attrName>ppt_x</p:attrName>
                                            </p:attrNameLst>
                                          </p:cBhvr>
                                          <p:tavLst>
                                            <p:tav tm="0">
                                              <p:val>
                                                <p:strVal val="1+#ppt_w/2"/>
                                              </p:val>
                                            </p:tav>
                                            <p:tav tm="100000">
                                              <p:val>
                                                <p:strVal val="#ppt_x"/>
                                              </p:val>
                                            </p:tav>
                                          </p:tavLst>
                                        </p:anim>
                                        <p:anim calcmode="lin" valueType="num">
                                          <p:cBhvr additive="base">
                                            <p:cTn id="23" dur="10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000" fill="hold"/>
                                            <p:tgtEl>
                                              <p:spTgt spid="27"/>
                                            </p:tgtEl>
                                            <p:attrNameLst>
                                              <p:attrName>ppt_x</p:attrName>
                                            </p:attrNameLst>
                                          </p:cBhvr>
                                          <p:tavLst>
                                            <p:tav tm="0">
                                              <p:val>
                                                <p:strVal val="1+#ppt_w/2"/>
                                              </p:val>
                                            </p:tav>
                                            <p:tav tm="100000">
                                              <p:val>
                                                <p:strVal val="#ppt_x"/>
                                              </p:val>
                                            </p:tav>
                                          </p:tavLst>
                                        </p:anim>
                                        <p:anim calcmode="lin" valueType="num">
                                          <p:cBhvr additive="base">
                                            <p:cTn id="28"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CF63D451-1BEB-40CE-BFCD-540A5DD08F48}"/>
              </a:ext>
            </a:extLst>
          </p:cNvPr>
          <p:cNvGrpSpPr/>
          <p:nvPr/>
        </p:nvGrpSpPr>
        <p:grpSpPr>
          <a:xfrm>
            <a:off x="5319041"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4044391"/>
            <a:ext cx="12192000" cy="830997"/>
          </a:xfrm>
          <a:prstGeom prst="rect">
            <a:avLst/>
          </a:prstGeom>
          <a:noFill/>
        </p:spPr>
        <p:txBody>
          <a:bodyPr wrap="square" rtlCol="0" anchor="ctr">
            <a:spAutoFit/>
          </a:bodyPr>
          <a:lstStyle/>
          <a:p>
            <a:pPr algn="ctr"/>
            <a:r>
              <a:rPr lang="en-US" altLang="ko-KR" sz="4800" b="1">
                <a:solidFill>
                  <a:schemeClr val="bg1"/>
                </a:solidFill>
                <a:cs typeface="Arial" pitchFamily="34" charset="0"/>
              </a:rPr>
              <a:t>1. Tổng quan về  đồ án</a:t>
            </a:r>
            <a:endParaRPr lang="ko-KR" altLang="en-US" sz="4800" b="1" dirty="0">
              <a:solidFill>
                <a:schemeClr val="bg1"/>
              </a:solidFill>
              <a:cs typeface="Arial" pitchFamily="34" charset="0"/>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aphicFrame>
        <p:nvGraphicFramePr>
          <p:cNvPr id="16" name="TextBox 2">
            <a:extLst>
              <a:ext uri="{FF2B5EF4-FFF2-40B4-BE49-F238E27FC236}">
                <a16:creationId xmlns:a16="http://schemas.microsoft.com/office/drawing/2014/main" id="{1361A4E9-E40D-7935-2DCE-EE1AAA9D293A}"/>
              </a:ext>
            </a:extLst>
          </p:cNvPr>
          <p:cNvGraphicFramePr/>
          <p:nvPr>
            <p:extLst>
              <p:ext uri="{D42A27DB-BD31-4B8C-83A1-F6EECF244321}">
                <p14:modId xmlns:p14="http://schemas.microsoft.com/office/powerpoint/2010/main" val="2868353410"/>
              </p:ext>
            </p:extLst>
          </p:nvPr>
        </p:nvGraphicFramePr>
        <p:xfrm>
          <a:off x="13558378" y="2615979"/>
          <a:ext cx="29018152"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6071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AD69BCD-FB11-E7E7-0162-DB947BEBD395}"/>
              </a:ext>
            </a:extLst>
          </p:cNvPr>
          <p:cNvSpPr txBox="1"/>
          <p:nvPr/>
        </p:nvSpPr>
        <p:spPr>
          <a:xfrm>
            <a:off x="1383564" y="348865"/>
            <a:ext cx="9718111" cy="157644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4000" b="1" kern="1200">
                <a:solidFill>
                  <a:srgbClr val="FFFFFF"/>
                </a:solidFill>
                <a:latin typeface="+mj-lt"/>
                <a:ea typeface="+mj-ea"/>
                <a:cs typeface="+mj-cs"/>
              </a:rPr>
              <a:t>1. Tổng quan về  đồ án</a:t>
            </a:r>
          </a:p>
        </p:txBody>
      </p:sp>
      <p:graphicFrame>
        <p:nvGraphicFramePr>
          <p:cNvPr id="5" name="TextBox 2">
            <a:extLst>
              <a:ext uri="{FF2B5EF4-FFF2-40B4-BE49-F238E27FC236}">
                <a16:creationId xmlns:a16="http://schemas.microsoft.com/office/drawing/2014/main" id="{1F123CFF-D186-AA2C-AA95-CA84467EA4DF}"/>
              </a:ext>
            </a:extLst>
          </p:cNvPr>
          <p:cNvGraphicFramePr/>
          <p:nvPr>
            <p:extLst>
              <p:ext uri="{D42A27DB-BD31-4B8C-83A1-F6EECF244321}">
                <p14:modId xmlns:p14="http://schemas.microsoft.com/office/powerpoint/2010/main" val="428623249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110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CAD69BCD-FB11-E7E7-0162-DB947BEBD395}"/>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000" b="1" kern="1200">
                <a:solidFill>
                  <a:srgbClr val="FFFFFF"/>
                </a:solidFill>
                <a:latin typeface="+mj-lt"/>
                <a:ea typeface="+mj-ea"/>
                <a:cs typeface="+mj-cs"/>
              </a:rPr>
              <a:t>2. Mô tả dữ liệu</a:t>
            </a:r>
          </a:p>
        </p:txBody>
      </p:sp>
      <p:graphicFrame>
        <p:nvGraphicFramePr>
          <p:cNvPr id="2" name="Table 1">
            <a:extLst>
              <a:ext uri="{FF2B5EF4-FFF2-40B4-BE49-F238E27FC236}">
                <a16:creationId xmlns:a16="http://schemas.microsoft.com/office/drawing/2014/main" id="{3153BCE9-5759-6E91-9960-9FE0EF1ED0A1}"/>
              </a:ext>
            </a:extLst>
          </p:cNvPr>
          <p:cNvGraphicFramePr>
            <a:graphicFrameLocks noGrp="1"/>
          </p:cNvGraphicFramePr>
          <p:nvPr>
            <p:extLst>
              <p:ext uri="{D42A27DB-BD31-4B8C-83A1-F6EECF244321}">
                <p14:modId xmlns:p14="http://schemas.microsoft.com/office/powerpoint/2010/main" val="1443179605"/>
              </p:ext>
            </p:extLst>
          </p:nvPr>
        </p:nvGraphicFramePr>
        <p:xfrm>
          <a:off x="4502428" y="512728"/>
          <a:ext cx="7225749" cy="5832545"/>
        </p:xfrm>
        <a:graphic>
          <a:graphicData uri="http://schemas.openxmlformats.org/drawingml/2006/table">
            <a:tbl>
              <a:tblPr firstRow="1" bandRow="1">
                <a:solidFill>
                  <a:schemeClr val="bg1"/>
                </a:solidFill>
                <a:tableStyleId>{5C22544A-7EE6-4342-B048-85BDC9FD1C3A}</a:tableStyleId>
              </a:tblPr>
              <a:tblGrid>
                <a:gridCol w="1400011">
                  <a:extLst>
                    <a:ext uri="{9D8B030D-6E8A-4147-A177-3AD203B41FA5}">
                      <a16:colId xmlns:a16="http://schemas.microsoft.com/office/drawing/2014/main" val="466011842"/>
                    </a:ext>
                  </a:extLst>
                </a:gridCol>
                <a:gridCol w="5825738">
                  <a:extLst>
                    <a:ext uri="{9D8B030D-6E8A-4147-A177-3AD203B41FA5}">
                      <a16:colId xmlns:a16="http://schemas.microsoft.com/office/drawing/2014/main" val="1538415376"/>
                    </a:ext>
                  </a:extLst>
                </a:gridCol>
              </a:tblGrid>
              <a:tr h="387711">
                <a:tc>
                  <a:txBody>
                    <a:bodyPr/>
                    <a:lstStyle/>
                    <a:p>
                      <a:pPr marL="0" marR="0">
                        <a:lnSpc>
                          <a:spcPct val="130000"/>
                        </a:lnSpc>
                        <a:spcBef>
                          <a:spcPts val="0"/>
                        </a:spcBef>
                        <a:spcAft>
                          <a:spcPts val="0"/>
                        </a:spcAft>
                      </a:pPr>
                      <a:r>
                        <a:rPr lang="en-IN" sz="1200" b="0" kern="100" cap="none" spc="0">
                          <a:solidFill>
                            <a:schemeClr val="bg1"/>
                          </a:solidFill>
                          <a:effectLst/>
                        </a:rPr>
                        <a:t>Biến</a:t>
                      </a:r>
                      <a:endParaRPr lang="en-US" sz="1200" b="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30000"/>
                        </a:lnSpc>
                        <a:spcBef>
                          <a:spcPts val="0"/>
                        </a:spcBef>
                        <a:spcAft>
                          <a:spcPts val="0"/>
                        </a:spcAft>
                      </a:pPr>
                      <a:r>
                        <a:rPr lang="en-IN" sz="1200" b="0" kern="100" cap="none" spc="0">
                          <a:solidFill>
                            <a:schemeClr val="bg1"/>
                          </a:solidFill>
                          <a:effectLst/>
                        </a:rPr>
                        <a:t>Mô tả </a:t>
                      </a:r>
                      <a:endParaRPr lang="en-US" sz="1200" b="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812517356"/>
                  </a:ext>
                </a:extLst>
              </a:tr>
              <a:tr h="617030">
                <a:tc>
                  <a:txBody>
                    <a:bodyPr/>
                    <a:lstStyle/>
                    <a:p>
                      <a:pPr marL="0" marR="0">
                        <a:lnSpc>
                          <a:spcPct val="130000"/>
                        </a:lnSpc>
                        <a:spcBef>
                          <a:spcPts val="0"/>
                        </a:spcBef>
                        <a:spcAft>
                          <a:spcPts val="0"/>
                        </a:spcAft>
                      </a:pPr>
                      <a:r>
                        <a:rPr lang="en-IN" sz="1200" kern="100" cap="none" spc="0">
                          <a:solidFill>
                            <a:schemeClr val="tx1"/>
                          </a:solidFill>
                          <a:effectLst/>
                        </a:rPr>
                        <a:t>Country or Area</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marL="0" marR="0" algn="just">
                        <a:lnSpc>
                          <a:spcPct val="130000"/>
                        </a:lnSpc>
                        <a:spcBef>
                          <a:spcPts val="0"/>
                        </a:spcBef>
                        <a:spcAft>
                          <a:spcPts val="0"/>
                        </a:spcAft>
                      </a:pPr>
                      <a:r>
                        <a:rPr lang="en-IN" sz="1200" kern="100" cap="none" spc="0">
                          <a:solidFill>
                            <a:schemeClr val="tx1"/>
                          </a:solidFill>
                          <a:effectLst/>
                        </a:rPr>
                        <a:t>Biến này cho biết tên đất nước hoặc khu vực mà các dữ liệu liên quan đến. Có ba quốc gia - Úc, Canada và Hoa Kỳ</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46653274"/>
                  </a:ext>
                </a:extLst>
              </a:tr>
              <a:tr h="617030">
                <a:tc>
                  <a:txBody>
                    <a:bodyPr/>
                    <a:lstStyle/>
                    <a:p>
                      <a:pPr marL="0" marR="0">
                        <a:lnSpc>
                          <a:spcPct val="130000"/>
                        </a:lnSpc>
                        <a:spcBef>
                          <a:spcPts val="0"/>
                        </a:spcBef>
                        <a:spcAft>
                          <a:spcPts val="0"/>
                        </a:spcAft>
                      </a:pPr>
                      <a:r>
                        <a:rPr lang="en-IN" sz="1200" kern="100" cap="none" spc="0">
                          <a:solidFill>
                            <a:schemeClr val="tx1"/>
                          </a:solidFill>
                          <a:effectLst/>
                        </a:rPr>
                        <a:t>Year</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just">
                        <a:lnSpc>
                          <a:spcPct val="130000"/>
                        </a:lnSpc>
                        <a:spcBef>
                          <a:spcPts val="0"/>
                        </a:spcBef>
                        <a:spcAft>
                          <a:spcPts val="0"/>
                        </a:spcAft>
                      </a:pPr>
                      <a:r>
                        <a:rPr lang="en-IN" sz="1200" kern="100" cap="none" spc="0">
                          <a:solidFill>
                            <a:schemeClr val="tx1"/>
                          </a:solidFill>
                          <a:effectLst/>
                        </a:rPr>
                        <a:t>Biến này cho biết năm mà dữ liệu được thu thập hoặc tính toán. Biến số năm dao động từ 1988 đến 2016</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743295147"/>
                  </a:ext>
                </a:extLst>
              </a:tr>
              <a:tr h="387711">
                <a:tc>
                  <a:txBody>
                    <a:bodyPr/>
                    <a:lstStyle/>
                    <a:p>
                      <a:pPr marL="0" marR="0">
                        <a:lnSpc>
                          <a:spcPct val="130000"/>
                        </a:lnSpc>
                        <a:spcBef>
                          <a:spcPts val="0"/>
                        </a:spcBef>
                        <a:spcAft>
                          <a:spcPts val="0"/>
                        </a:spcAft>
                      </a:pPr>
                      <a:r>
                        <a:rPr lang="en-IN" sz="1200" kern="100" cap="none" spc="0">
                          <a:solidFill>
                            <a:schemeClr val="tx1"/>
                          </a:solidFill>
                          <a:effectLst/>
                        </a:rPr>
                        <a:t>Commodity Code</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just">
                        <a:lnSpc>
                          <a:spcPct val="130000"/>
                        </a:lnSpc>
                        <a:spcBef>
                          <a:spcPts val="0"/>
                        </a:spcBef>
                        <a:spcAft>
                          <a:spcPts val="0"/>
                        </a:spcAft>
                      </a:pPr>
                      <a:r>
                        <a:rPr lang="en-IN" sz="1200" kern="100" cap="none" spc="0">
                          <a:solidFill>
                            <a:schemeClr val="tx1"/>
                          </a:solidFill>
                          <a:effectLst/>
                        </a:rPr>
                        <a:t>Biến này cho biết mã hàng hóa được sử dụng để phân loại các sản phẩm</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072452933"/>
                  </a:ext>
                </a:extLst>
              </a:tr>
              <a:tr h="387711">
                <a:tc>
                  <a:txBody>
                    <a:bodyPr/>
                    <a:lstStyle/>
                    <a:p>
                      <a:pPr marL="0" marR="0">
                        <a:lnSpc>
                          <a:spcPct val="130000"/>
                        </a:lnSpc>
                        <a:spcBef>
                          <a:spcPts val="0"/>
                        </a:spcBef>
                        <a:spcAft>
                          <a:spcPts val="0"/>
                        </a:spcAft>
                      </a:pPr>
                      <a:r>
                        <a:rPr lang="en-IN" sz="1200" kern="100" cap="none" spc="0">
                          <a:solidFill>
                            <a:schemeClr val="tx1"/>
                          </a:solidFill>
                          <a:effectLst/>
                        </a:rPr>
                        <a:t>Commodity</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just">
                        <a:lnSpc>
                          <a:spcPct val="130000"/>
                        </a:lnSpc>
                        <a:spcBef>
                          <a:spcPts val="0"/>
                        </a:spcBef>
                        <a:spcAft>
                          <a:spcPts val="0"/>
                        </a:spcAft>
                      </a:pPr>
                      <a:r>
                        <a:rPr lang="en-IN" sz="1200" kern="100" cap="none" spc="0">
                          <a:solidFill>
                            <a:schemeClr val="tx1"/>
                          </a:solidFill>
                          <a:effectLst/>
                        </a:rPr>
                        <a:t>Biến này cho biết tên sản phẩm</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570855739"/>
                  </a:ext>
                </a:extLst>
              </a:tr>
              <a:tr h="617030">
                <a:tc>
                  <a:txBody>
                    <a:bodyPr/>
                    <a:lstStyle/>
                    <a:p>
                      <a:pPr marL="0" marR="0">
                        <a:lnSpc>
                          <a:spcPct val="130000"/>
                        </a:lnSpc>
                        <a:spcBef>
                          <a:spcPts val="0"/>
                        </a:spcBef>
                        <a:spcAft>
                          <a:spcPts val="0"/>
                        </a:spcAft>
                      </a:pPr>
                      <a:r>
                        <a:rPr lang="en-IN" sz="1200" kern="100" cap="none" spc="0">
                          <a:solidFill>
                            <a:schemeClr val="tx1"/>
                          </a:solidFill>
                          <a:effectLst/>
                        </a:rPr>
                        <a:t>Flow</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just">
                        <a:lnSpc>
                          <a:spcPct val="130000"/>
                        </a:lnSpc>
                        <a:spcBef>
                          <a:spcPts val="0"/>
                        </a:spcBef>
                        <a:spcAft>
                          <a:spcPts val="0"/>
                        </a:spcAft>
                      </a:pPr>
                      <a:r>
                        <a:rPr lang="en-IN" sz="1200" kern="100" cap="none" spc="0">
                          <a:solidFill>
                            <a:schemeClr val="tx1"/>
                          </a:solidFill>
                          <a:effectLst/>
                        </a:rPr>
                        <a:t>Biến này cho biết hướng của luồng thương mại. Cụ thể, nó cho biết liệu hàng hóa đó được xuất khẩu, nhập khẩu, tái nhập khẩu hay tái xuất khẩu</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159296599"/>
                  </a:ext>
                </a:extLst>
              </a:tr>
              <a:tr h="387711">
                <a:tc>
                  <a:txBody>
                    <a:bodyPr/>
                    <a:lstStyle/>
                    <a:p>
                      <a:pPr marL="0" marR="0">
                        <a:lnSpc>
                          <a:spcPct val="130000"/>
                        </a:lnSpc>
                        <a:spcBef>
                          <a:spcPts val="0"/>
                        </a:spcBef>
                        <a:spcAft>
                          <a:spcPts val="0"/>
                        </a:spcAft>
                      </a:pPr>
                      <a:r>
                        <a:rPr lang="en-IN" sz="1200" kern="100" cap="none" spc="0">
                          <a:solidFill>
                            <a:schemeClr val="tx1"/>
                          </a:solidFill>
                          <a:effectLst/>
                        </a:rPr>
                        <a:t>Trade USD</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just">
                        <a:lnSpc>
                          <a:spcPct val="130000"/>
                        </a:lnSpc>
                        <a:spcBef>
                          <a:spcPts val="0"/>
                        </a:spcBef>
                        <a:spcAft>
                          <a:spcPts val="0"/>
                        </a:spcAft>
                      </a:pPr>
                      <a:r>
                        <a:rPr lang="en-IN" sz="1200" kern="100" cap="none" spc="0">
                          <a:solidFill>
                            <a:schemeClr val="tx1"/>
                          </a:solidFill>
                          <a:effectLst/>
                        </a:rPr>
                        <a:t>Biến này cho biết giá trị thương mại của các sản phẩm tính bằng Đô la Mỹ</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51284748"/>
                  </a:ext>
                </a:extLst>
              </a:tr>
              <a:tr h="387711">
                <a:tc>
                  <a:txBody>
                    <a:bodyPr/>
                    <a:lstStyle/>
                    <a:p>
                      <a:pPr marL="0" marR="0">
                        <a:lnSpc>
                          <a:spcPct val="130000"/>
                        </a:lnSpc>
                        <a:spcBef>
                          <a:spcPts val="0"/>
                        </a:spcBef>
                        <a:spcAft>
                          <a:spcPts val="0"/>
                        </a:spcAft>
                      </a:pPr>
                      <a:r>
                        <a:rPr lang="en-IN" sz="1200" kern="100" cap="none" spc="0">
                          <a:solidFill>
                            <a:schemeClr val="tx1"/>
                          </a:solidFill>
                          <a:effectLst/>
                        </a:rPr>
                        <a:t>Weight Kg</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just">
                        <a:lnSpc>
                          <a:spcPct val="130000"/>
                        </a:lnSpc>
                        <a:spcBef>
                          <a:spcPts val="0"/>
                        </a:spcBef>
                        <a:spcAft>
                          <a:spcPts val="0"/>
                        </a:spcAft>
                      </a:pPr>
                      <a:r>
                        <a:rPr lang="en-IN" sz="1200" kern="100" cap="none" spc="0">
                          <a:solidFill>
                            <a:schemeClr val="tx1"/>
                          </a:solidFill>
                          <a:effectLst/>
                        </a:rPr>
                        <a:t>Tổng trọng lượng của hàng hóa được giao dịch tính bằng Kg</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819620178"/>
                  </a:ext>
                </a:extLst>
              </a:tr>
              <a:tr h="387711">
                <a:tc>
                  <a:txBody>
                    <a:bodyPr/>
                    <a:lstStyle/>
                    <a:p>
                      <a:pPr marL="0" marR="0">
                        <a:lnSpc>
                          <a:spcPct val="130000"/>
                        </a:lnSpc>
                        <a:spcBef>
                          <a:spcPts val="0"/>
                        </a:spcBef>
                        <a:spcAft>
                          <a:spcPts val="0"/>
                        </a:spcAft>
                      </a:pPr>
                      <a:r>
                        <a:rPr lang="en-IN" sz="1200" kern="100" cap="none" spc="0">
                          <a:solidFill>
                            <a:schemeClr val="tx1"/>
                          </a:solidFill>
                          <a:effectLst/>
                        </a:rPr>
                        <a:t>Quantity Name</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just">
                        <a:lnSpc>
                          <a:spcPct val="130000"/>
                        </a:lnSpc>
                        <a:spcBef>
                          <a:spcPts val="0"/>
                        </a:spcBef>
                        <a:spcAft>
                          <a:spcPts val="0"/>
                        </a:spcAft>
                      </a:pPr>
                      <a:r>
                        <a:rPr lang="en-US" sz="1200" kern="100" cap="none" spc="0">
                          <a:solidFill>
                            <a:schemeClr val="tx1"/>
                          </a:solidFill>
                          <a:effectLst/>
                        </a:rPr>
                        <a:t>Biến này cho biết đơn vị đo lường được sử dụng để tính toán số lượng của sản phẩm</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011307189"/>
                  </a:ext>
                </a:extLst>
              </a:tr>
              <a:tr h="617030">
                <a:tc>
                  <a:txBody>
                    <a:bodyPr/>
                    <a:lstStyle/>
                    <a:p>
                      <a:pPr marL="0" marR="0">
                        <a:lnSpc>
                          <a:spcPct val="130000"/>
                        </a:lnSpc>
                        <a:spcBef>
                          <a:spcPts val="0"/>
                        </a:spcBef>
                        <a:spcAft>
                          <a:spcPts val="0"/>
                        </a:spcAft>
                      </a:pPr>
                      <a:r>
                        <a:rPr lang="en-IN" sz="1200" kern="100" cap="none" spc="0">
                          <a:solidFill>
                            <a:schemeClr val="tx1"/>
                          </a:solidFill>
                          <a:effectLst/>
                        </a:rPr>
                        <a:t>Quantity</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just">
                        <a:lnSpc>
                          <a:spcPct val="130000"/>
                        </a:lnSpc>
                        <a:spcBef>
                          <a:spcPts val="0"/>
                        </a:spcBef>
                        <a:spcAft>
                          <a:spcPts val="0"/>
                        </a:spcAft>
                      </a:pPr>
                      <a:r>
                        <a:rPr lang="en-IN" sz="1200" kern="100" cap="none" spc="0">
                          <a:solidFill>
                            <a:schemeClr val="tx1"/>
                          </a:solidFill>
                          <a:effectLst/>
                        </a:rPr>
                        <a:t>Biến này cho biết số lượng của sản phẩ, được tính bằng đơn vị đo lường đã được định nghĩa trong biến Quantity Name</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953498314"/>
                  </a:ext>
                </a:extLst>
              </a:tr>
              <a:tr h="387711">
                <a:tc>
                  <a:txBody>
                    <a:bodyPr/>
                    <a:lstStyle/>
                    <a:p>
                      <a:pPr marL="0" marR="0">
                        <a:lnSpc>
                          <a:spcPct val="130000"/>
                        </a:lnSpc>
                        <a:spcBef>
                          <a:spcPts val="0"/>
                        </a:spcBef>
                        <a:spcAft>
                          <a:spcPts val="0"/>
                        </a:spcAft>
                      </a:pPr>
                      <a:r>
                        <a:rPr lang="en-IN" sz="1200" kern="100" cap="none" spc="0">
                          <a:solidFill>
                            <a:schemeClr val="tx1"/>
                          </a:solidFill>
                          <a:effectLst/>
                        </a:rPr>
                        <a:t>Category</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just">
                        <a:lnSpc>
                          <a:spcPct val="130000"/>
                        </a:lnSpc>
                        <a:spcBef>
                          <a:spcPts val="0"/>
                        </a:spcBef>
                        <a:spcAft>
                          <a:spcPts val="0"/>
                        </a:spcAft>
                      </a:pPr>
                      <a:r>
                        <a:rPr lang="en-IN" sz="1200" kern="100" cap="none" spc="0">
                          <a:solidFill>
                            <a:schemeClr val="tx1"/>
                          </a:solidFill>
                          <a:effectLst/>
                        </a:rPr>
                        <a:t>Biến này cho biết danh mục của sản phẩm</a:t>
                      </a:r>
                      <a:endParaRPr lang="en-US" sz="12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8279" marR="75600" marT="75600" marB="7560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08881666"/>
                  </a:ext>
                </a:extLst>
              </a:tr>
            </a:tbl>
          </a:graphicData>
        </a:graphic>
      </p:graphicFrame>
    </p:spTree>
    <p:extLst>
      <p:ext uri="{BB962C8B-B14F-4D97-AF65-F5344CB8AC3E}">
        <p14:creationId xmlns:p14="http://schemas.microsoft.com/office/powerpoint/2010/main" val="32852472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AD69BCD-FB11-E7E7-0162-DB947BEBD395}"/>
              </a:ext>
            </a:extLst>
          </p:cNvPr>
          <p:cNvSpPr txBox="1"/>
          <p:nvPr/>
        </p:nvSpPr>
        <p:spPr>
          <a:xfrm>
            <a:off x="1046746" y="586822"/>
            <a:ext cx="3560252"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200" b="1" kern="1200">
                <a:solidFill>
                  <a:schemeClr val="tx1"/>
                </a:solidFill>
                <a:latin typeface="+mj-lt"/>
                <a:ea typeface="+mj-ea"/>
                <a:cs typeface="+mj-cs"/>
              </a:rPr>
              <a:t>3. Làm sạch dữ liệu</a:t>
            </a:r>
          </a:p>
        </p:txBody>
      </p:sp>
      <p:sp>
        <p:nvSpPr>
          <p:cNvPr id="53" name="Rectangle 5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5" name="Rectangle 5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TextBox 21">
            <a:extLst>
              <a:ext uri="{FF2B5EF4-FFF2-40B4-BE49-F238E27FC236}">
                <a16:creationId xmlns:a16="http://schemas.microsoft.com/office/drawing/2014/main" id="{18465083-E17D-192D-5F5F-560809E40E70}"/>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0" marR="0" indent="-228600" algn="just">
              <a:lnSpc>
                <a:spcPct val="90000"/>
              </a:lnSpc>
              <a:spcBef>
                <a:spcPts val="0"/>
              </a:spcBef>
              <a:spcAft>
                <a:spcPts val="600"/>
              </a:spcAft>
              <a:buFont typeface="Arial" panose="020B0604020202020204" pitchFamily="34" charset="0"/>
              <a:buChar char="•"/>
            </a:pPr>
            <a:r>
              <a:rPr lang="en-US">
                <a:effectLst/>
              </a:rPr>
              <a:t>Dữ liệu được làm sạch bằng ngôn ngữ lập trình Python, sau đó sẽ được import vào Tableau để tiến hành trực quan hóa.</a:t>
            </a:r>
          </a:p>
        </p:txBody>
      </p:sp>
      <p:pic>
        <p:nvPicPr>
          <p:cNvPr id="44" name="Picture 43" descr="A screenshot of a computer&#10;&#10;Description automatically generated with medium confidence">
            <a:extLst>
              <a:ext uri="{FF2B5EF4-FFF2-40B4-BE49-F238E27FC236}">
                <a16:creationId xmlns:a16="http://schemas.microsoft.com/office/drawing/2014/main" id="{863742B3-A9D2-69D5-E463-B4C547393EBF}"/>
              </a:ext>
            </a:extLst>
          </p:cNvPr>
          <p:cNvPicPr>
            <a:picLocks noChangeAspect="1"/>
          </p:cNvPicPr>
          <p:nvPr/>
        </p:nvPicPr>
        <p:blipFill>
          <a:blip r:embed="rId2"/>
          <a:stretch>
            <a:fillRect/>
          </a:stretch>
        </p:blipFill>
        <p:spPr>
          <a:xfrm>
            <a:off x="1463868" y="2734056"/>
            <a:ext cx="9352656" cy="3483864"/>
          </a:xfrm>
          <a:prstGeom prst="rect">
            <a:avLst/>
          </a:prstGeom>
        </p:spPr>
      </p:pic>
    </p:spTree>
    <p:extLst>
      <p:ext uri="{BB962C8B-B14F-4D97-AF65-F5344CB8AC3E}">
        <p14:creationId xmlns:p14="http://schemas.microsoft.com/office/powerpoint/2010/main" val="14469001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5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50000">
                                          <p:cBhvr additive="base">
                                            <p:cTn id="7" dur="500" fill="hold"/>
                                            <p:tgtEl>
                                              <p:spTgt spid="22"/>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AD69BCD-FB11-E7E7-0162-DB947BEBD395}"/>
              </a:ext>
            </a:extLst>
          </p:cNvPr>
          <p:cNvSpPr txBox="1"/>
          <p:nvPr/>
        </p:nvSpPr>
        <p:spPr>
          <a:xfrm>
            <a:off x="1046746" y="586822"/>
            <a:ext cx="3560252"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200" b="1" kern="1200">
                <a:solidFill>
                  <a:schemeClr val="tx1"/>
                </a:solidFill>
                <a:latin typeface="+mj-lt"/>
                <a:ea typeface="+mj-ea"/>
                <a:cs typeface="+mj-cs"/>
              </a:rPr>
              <a:t>3. Làm sạch dữ liệu</a:t>
            </a:r>
          </a:p>
        </p:txBody>
      </p:sp>
      <p:sp>
        <p:nvSpPr>
          <p:cNvPr id="53" name="Rectangle 5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5" name="Rectangle 5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TextBox 21">
            <a:extLst>
              <a:ext uri="{FF2B5EF4-FFF2-40B4-BE49-F238E27FC236}">
                <a16:creationId xmlns:a16="http://schemas.microsoft.com/office/drawing/2014/main" id="{18465083-E17D-192D-5F5F-560809E40E70}"/>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0" marR="0" indent="-228600" algn="just">
              <a:lnSpc>
                <a:spcPct val="90000"/>
              </a:lnSpc>
              <a:spcBef>
                <a:spcPts val="0"/>
              </a:spcBef>
              <a:spcAft>
                <a:spcPts val="600"/>
              </a:spcAft>
              <a:buFont typeface="Arial" panose="020B0604020202020204" pitchFamily="34" charset="0"/>
              <a:buChar char="•"/>
            </a:pPr>
            <a:r>
              <a:rPr lang="en-US">
                <a:effectLst/>
              </a:rPr>
              <a:t>Dữ liệu được làm sạch bằng ngôn ngữ lập trình Python, sau đó sẽ được import vào Tableau để tiến hành trực quan hóa.</a:t>
            </a:r>
          </a:p>
        </p:txBody>
      </p:sp>
      <p:pic>
        <p:nvPicPr>
          <p:cNvPr id="44" name="Picture 43">
            <a:extLst>
              <a:ext uri="{FF2B5EF4-FFF2-40B4-BE49-F238E27FC236}">
                <a16:creationId xmlns:a16="http://schemas.microsoft.com/office/drawing/2014/main" id="{863742B3-A9D2-69D5-E463-B4C547393E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11995" y="2734056"/>
            <a:ext cx="8256401" cy="3483864"/>
          </a:xfrm>
          <a:prstGeom prst="rect">
            <a:avLst/>
          </a:prstGeom>
        </p:spPr>
      </p:pic>
    </p:spTree>
    <p:extLst>
      <p:ext uri="{BB962C8B-B14F-4D97-AF65-F5344CB8AC3E}">
        <p14:creationId xmlns:p14="http://schemas.microsoft.com/office/powerpoint/2010/main" val="89523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AD69BCD-FB11-E7E7-0162-DB947BEBD395}"/>
              </a:ext>
            </a:extLst>
          </p:cNvPr>
          <p:cNvSpPr txBox="1"/>
          <p:nvPr/>
        </p:nvSpPr>
        <p:spPr>
          <a:xfrm>
            <a:off x="1046746" y="586822"/>
            <a:ext cx="3560252"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200" b="1" kern="1200">
                <a:solidFill>
                  <a:schemeClr val="tx1"/>
                </a:solidFill>
                <a:latin typeface="+mj-lt"/>
                <a:ea typeface="+mj-ea"/>
                <a:cs typeface="+mj-cs"/>
              </a:rPr>
              <a:t>3. Làm sạch dữ liệu</a:t>
            </a:r>
          </a:p>
        </p:txBody>
      </p:sp>
      <p:sp>
        <p:nvSpPr>
          <p:cNvPr id="53" name="Rectangle 5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5" name="Rectangle 5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TextBox 21">
            <a:extLst>
              <a:ext uri="{FF2B5EF4-FFF2-40B4-BE49-F238E27FC236}">
                <a16:creationId xmlns:a16="http://schemas.microsoft.com/office/drawing/2014/main" id="{18465083-E17D-192D-5F5F-560809E40E70}"/>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0" marR="0" indent="-228600" algn="just">
              <a:lnSpc>
                <a:spcPct val="90000"/>
              </a:lnSpc>
              <a:spcBef>
                <a:spcPts val="0"/>
              </a:spcBef>
              <a:spcAft>
                <a:spcPts val="600"/>
              </a:spcAft>
              <a:buFont typeface="Arial" panose="020B0604020202020204" pitchFamily="34" charset="0"/>
              <a:buChar char="•"/>
            </a:pPr>
            <a:r>
              <a:rPr lang="en-US">
                <a:effectLst/>
              </a:rPr>
              <a:t>Dữ liệu được làm sạch bằng ngôn ngữ lập trình Python, sau đó sẽ được import vào Tableau để tiến hành trực quan hóa.</a:t>
            </a:r>
          </a:p>
        </p:txBody>
      </p:sp>
      <p:pic>
        <p:nvPicPr>
          <p:cNvPr id="44" name="Picture 43">
            <a:extLst>
              <a:ext uri="{FF2B5EF4-FFF2-40B4-BE49-F238E27FC236}">
                <a16:creationId xmlns:a16="http://schemas.microsoft.com/office/drawing/2014/main" id="{863742B3-A9D2-69D5-E463-B4C547393E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11995" y="2975022"/>
            <a:ext cx="8256401" cy="3001931"/>
          </a:xfrm>
          <a:prstGeom prst="rect">
            <a:avLst/>
          </a:prstGeom>
        </p:spPr>
      </p:pic>
    </p:spTree>
    <p:extLst>
      <p:ext uri="{BB962C8B-B14F-4D97-AF65-F5344CB8AC3E}">
        <p14:creationId xmlns:p14="http://schemas.microsoft.com/office/powerpoint/2010/main" val="98571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C5772B-12F7-DDFF-E7A1-A3A24BD7D08F}"/>
              </a:ext>
            </a:extLst>
          </p:cNvPr>
          <p:cNvPicPr>
            <a:picLocks noChangeAspect="1"/>
          </p:cNvPicPr>
          <p:nvPr/>
        </p:nvPicPr>
        <p:blipFill rotWithShape="1">
          <a:blip r:embed="rId2"/>
          <a:srcRect l="6748" t="3972" r="12231" b="1"/>
          <a:stretch/>
        </p:blipFill>
        <p:spPr>
          <a:xfrm>
            <a:off x="3523488" y="10"/>
            <a:ext cx="8668512" cy="6857990"/>
          </a:xfrm>
          <a:prstGeom prst="rect">
            <a:avLst/>
          </a:prstGeom>
        </p:spPr>
      </p:pic>
      <p:sp>
        <p:nvSpPr>
          <p:cNvPr id="36"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5533B65-759E-26DE-C114-251BAF9CF9C4}"/>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mj-lt"/>
                <a:ea typeface="+mj-ea"/>
                <a:cs typeface="+mj-cs"/>
              </a:rPr>
              <a:t>4. Trực quan hóa dữ liệu</a:t>
            </a:r>
          </a:p>
        </p:txBody>
      </p:sp>
      <p:sp>
        <p:nvSpPr>
          <p:cNvPr id="3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935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Custom 1">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Custom 1">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Custom 1">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3979</TotalTime>
  <Words>814</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Aharoni</vt:lpstr>
      <vt:lpstr>Arial</vt:lpstr>
      <vt:lpstr>Calibri</vt:lpstr>
      <vt:lpstr>Montserrat</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Song Toàn Nguyễn Võ</cp:lastModifiedBy>
  <cp:revision>133</cp:revision>
  <dcterms:created xsi:type="dcterms:W3CDTF">2019-01-14T06:35:35Z</dcterms:created>
  <dcterms:modified xsi:type="dcterms:W3CDTF">2023-05-13T07:08:37Z</dcterms:modified>
</cp:coreProperties>
</file>