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281" r:id="rId27"/>
    <p:sldId id="310" r:id="rId28"/>
    <p:sldId id="282" r:id="rId29"/>
    <p:sldId id="283" r:id="rId30"/>
    <p:sldId id="284" r:id="rId31"/>
    <p:sldId id="312" r:id="rId32"/>
    <p:sldId id="313" r:id="rId33"/>
    <p:sldId id="305" r:id="rId34"/>
    <p:sldId id="306" r:id="rId35"/>
    <p:sldId id="307" r:id="rId36"/>
    <p:sldId id="308" r:id="rId37"/>
    <p:sldId id="309" r:id="rId38"/>
    <p:sldId id="285" r:id="rId39"/>
    <p:sldId id="286" r:id="rId40"/>
    <p:sldId id="314" r:id="rId41"/>
    <p:sldId id="316" r:id="rId42"/>
    <p:sldId id="318" r:id="rId43"/>
    <p:sldId id="319" r:id="rId44"/>
    <p:sldId id="320" r:id="rId45"/>
    <p:sldId id="31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3A16C3-46F4-4410-BB8A-AC35257930B2}">
          <p14:sldIdLst>
            <p14:sldId id="256"/>
            <p14:sldId id="257"/>
          </p14:sldIdLst>
        </p14:section>
        <p14:section name="Intro" id="{CB0E4FC3-D617-4D2C-AA6A-DECC87C8233F}">
          <p14:sldIdLst>
            <p14:sldId id="258"/>
            <p14:sldId id="259"/>
            <p14:sldId id="260"/>
            <p14:sldId id="261"/>
            <p14:sldId id="262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81"/>
            <p14:sldId id="310"/>
            <p14:sldId id="282"/>
            <p14:sldId id="283"/>
            <p14:sldId id="284"/>
            <p14:sldId id="312"/>
            <p14:sldId id="313"/>
            <p14:sldId id="305"/>
            <p14:sldId id="306"/>
            <p14:sldId id="307"/>
            <p14:sldId id="308"/>
            <p14:sldId id="309"/>
            <p14:sldId id="285"/>
            <p14:sldId id="286"/>
            <p14:sldId id="314"/>
            <p14:sldId id="316"/>
            <p14:sldId id="318"/>
            <p14:sldId id="319"/>
            <p14:sldId id="320"/>
            <p14:sldId id="3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D5714-D740-4F89-AAD5-E3BC8B06EDCA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B4A42-F062-4908-9C81-A569921B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let me go on the website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ppt</a:t>
            </a:r>
            <a:r>
              <a:rPr lang="en-US" baseline="0" dirty="0" smtClean="0"/>
              <a:t>!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only </a:t>
            </a:r>
            <a:r>
              <a:rPr lang="en-US" baseline="0" dirty="0" err="1" smtClean="0"/>
              <a:t>pleaseeeeee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7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7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9B7B98-3DF1-479F-AEEF-04D4159C2E08}" type="slidenum">
              <a:rPr lang="en-US" sz="1200">
                <a:solidFill>
                  <a:prstClr val="black"/>
                </a:solidFill>
              </a:rPr>
              <a:pPr eaLnBrk="1" hangingPunct="1"/>
              <a:t>23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7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Caller adds the size of the argument list to %esp, thereby moving the stack pointer “down” and “freeing” up the stack space used by the </a:t>
            </a:r>
            <a:r>
              <a:rPr lang="en-US" dirty="0" err="1" smtClean="0"/>
              <a:t>funciton</a:t>
            </a:r>
            <a:r>
              <a:rPr lang="en-US" dirty="0" smtClean="0"/>
              <a:t> arguments.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8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8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2B8912-57AD-4025-85C1-6BFD1B92114C}" type="slidenum">
              <a:rPr lang="en-US" sz="1200">
                <a:solidFill>
                  <a:prstClr val="black"/>
                </a:solidFill>
              </a:rPr>
              <a:pPr eaLnBrk="1" hangingPunct="1"/>
              <a:t>24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8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Caller adds the size of the argument list to %esp, thereby moving the stack pointer “down” and “freeing” up the stack space used by the </a:t>
            </a:r>
            <a:r>
              <a:rPr lang="en-US" dirty="0" err="1" smtClean="0"/>
              <a:t>funciton</a:t>
            </a:r>
            <a:r>
              <a:rPr lang="en-US" dirty="0" smtClean="0"/>
              <a:t> arguments.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crappy old Fedora Core 4? Cause what I’ll show you won’t work</a:t>
            </a:r>
            <a:r>
              <a:rPr lang="en-US" baseline="0" dirty="0" smtClean="0"/>
              <a:t> directly on newer versions.  </a:t>
            </a:r>
            <a:r>
              <a:rPr lang="en-US" baseline="0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Introduction to Computer Security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Buffer Overflow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Dr. Wayne Dyksen Professor of Computer Science and Engineering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FE53F06-FDAB-4A00-BB98-A74B7A151629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56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different ways that systems protect</a:t>
            </a:r>
            <a:r>
              <a:rPr lang="en-US" baseline="0" dirty="0" smtClean="0"/>
              <a:t> against buffer overflows: </a:t>
            </a:r>
          </a:p>
          <a:p>
            <a:r>
              <a:rPr lang="en-US" baseline="0" dirty="0" smtClean="0"/>
              <a:t>1- Data execution prevention (been around in Linux, Mac and windows since about 2004). </a:t>
            </a:r>
          </a:p>
          <a:p>
            <a:r>
              <a:rPr lang="en-US" baseline="0" dirty="0" smtClean="0"/>
              <a:t>    This prevents an application from executing code in a non-executable memory region.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93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there ASLR</a:t>
            </a:r>
            <a:r>
              <a:rPr lang="en-US" baseline="0" dirty="0" smtClean="0"/>
              <a:t> in windows and if so how to turn it off?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00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Don’t let me go on the website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ppt</a:t>
            </a:r>
            <a:r>
              <a:rPr lang="en-US" baseline="0" dirty="0" smtClean="0"/>
              <a:t>!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only </a:t>
            </a:r>
            <a:r>
              <a:rPr lang="en-US" baseline="0" dirty="0" err="1" smtClean="0"/>
              <a:t>pleaseeeeee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2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0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0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AAB2E4-717C-4A2F-9DEB-BC443E9E60E3}" type="slidenum">
              <a:rPr lang="en-US" sz="1200">
                <a:solidFill>
                  <a:prstClr val="black"/>
                </a:solidFill>
              </a:rPr>
              <a:pPr eaLnBrk="1" hangingPunct="1"/>
              <a:t>10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0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What does the caller know?</a:t>
            </a:r>
          </a:p>
          <a:p>
            <a:pPr eaLnBrk="1" hangingPunct="1"/>
            <a:r>
              <a:rPr lang="en-US" dirty="0" smtClean="0"/>
              <a:t>All it knows is the arguments and the name of the function.</a:t>
            </a:r>
          </a:p>
          <a:p>
            <a:pPr eaLnBrk="1" hangingPunct="1"/>
            <a:r>
              <a:rPr lang="en-US" dirty="0" smtClean="0"/>
              <a:t>In particular, it does *not* know anything about the function itself so it cannot allocate space for local variables.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Note that %esp (the stack pointer) is moved implicitly by a push.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Recall %</a:t>
            </a:r>
            <a:r>
              <a:rPr lang="en-US" dirty="0" err="1" smtClean="0"/>
              <a:t>eip</a:t>
            </a:r>
            <a:r>
              <a:rPr lang="en-US" dirty="0" smtClean="0"/>
              <a:t> is the Extended Instruction Pointer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1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1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8544F6-5FDC-4AD4-83DA-B4D3F9E253A1}" type="slidenum">
              <a:rPr lang="en-US" sz="1200">
                <a:solidFill>
                  <a:prstClr val="black"/>
                </a:solidFill>
              </a:rPr>
              <a:pPr eaLnBrk="1" hangingPunct="1"/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1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Where is &amp;f?  In the text segment.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return address is the address of the statement after the CALL.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2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2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EBBA55-A21B-450F-925C-C80C505583AE}" type="slidenum">
              <a:rPr lang="en-US" sz="1200">
                <a:solidFill>
                  <a:prstClr val="black"/>
                </a:solidFill>
              </a:rPr>
              <a:pPr eaLnBrk="1" hangingPunct="1"/>
              <a:t>18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2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Note the callee knows how much space it needs to allocate.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Why -?  Because the lower addresses are “up” so it needs to subtract to move the stack pointer “up”.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3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3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859846-DE42-4ADC-9161-ACBA621DB0E9}" type="slidenum">
              <a:rPr lang="en-US" sz="1200">
                <a:solidFill>
                  <a:prstClr val="black"/>
                </a:solidFill>
              </a:rPr>
              <a:pPr eaLnBrk="1" hangingPunct="1"/>
              <a:t>19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3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move %ebp, %esp moves the value of the base point to the stack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That moves the stack pointer down to the base pointer, thereby “freeing” up the stack space allocated for the local variables.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4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4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5CF2EE-D935-4CC6-900E-23720624CE58}" type="slidenum">
              <a:rPr lang="en-US" sz="1200">
                <a:solidFill>
                  <a:prstClr val="black"/>
                </a:solidFill>
              </a:rPr>
              <a:pPr eaLnBrk="1" hangingPunct="1"/>
              <a:t>20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4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move %ebp, %esp moves the value of the base point to the stack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That moves the stack pointer down to the base pointer, thereby “freeing” up the stack space allocated for the local variables.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pop %ebp pops the value of the (previous) Base Pointer off the stack and loads it into %ebp, thereby causing the Base Pointer to point to the previous Base Pointer.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5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5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D06381-1223-4383-9063-0EF4DF21B1B3}" type="slidenum">
              <a:rPr lang="en-US" sz="1200">
                <a:solidFill>
                  <a:prstClr val="black"/>
                </a:solidFill>
              </a:rPr>
              <a:pPr eaLnBrk="1" hangingPunct="1"/>
              <a:t>21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5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pop %ebp pops the value of the (previous) Base Pointer off the stack and loads it into %ebp, thereby causing the Base Pointer to point to the previous Base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pop %</a:t>
            </a:r>
            <a:r>
              <a:rPr lang="en-US" dirty="0" err="1" smtClean="0"/>
              <a:t>eip</a:t>
            </a:r>
            <a:r>
              <a:rPr lang="en-US" dirty="0" smtClean="0"/>
              <a:t> pops the value of the Return Address off of the stack and load is into %</a:t>
            </a:r>
            <a:r>
              <a:rPr lang="en-US" dirty="0" err="1" smtClean="0"/>
              <a:t>eip</a:t>
            </a:r>
            <a:r>
              <a:rPr lang="en-US" dirty="0" smtClean="0"/>
              <a:t>, thereby causing the program execution to jump to the Return Address.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6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6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564DCC-794F-43F8-A5EC-CFD5C5642118}" type="slidenum">
              <a:rPr lang="en-US" sz="1200">
                <a:solidFill>
                  <a:prstClr val="black"/>
                </a:solidFill>
              </a:rPr>
              <a:pPr eaLnBrk="1" hangingPunct="1"/>
              <a:t>22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6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pop %eip pops the value of the Return Address off of the stack and load is into %eip, thereby causing the program execution to jump to the Return Address.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qcqOgnQyXp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sdn.microsoft.com/en-us/library/Aa29005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lydbg.de/odbg110.zip" TargetMode="External"/><Relationship Id="rId7" Type="http://schemas.openxmlformats.org/officeDocument/2006/relationships/hyperlink" Target="http://strawberry-perl.googlecode.com/files/strawberry-perl-5.14.2.1-32bit.msi" TargetMode="External"/><Relationship Id="rId2" Type="http://schemas.openxmlformats.org/officeDocument/2006/relationships/hyperlink" Target="http://www.microsoft.com/visualstudio/en-us/products/2010-editions/visual-cpp-expr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eye.com/eEyeDigitalSecurity/media/ResearchTools/faultmon.zip?ext=.zip" TargetMode="External"/><Relationship Id="rId5" Type="http://schemas.openxmlformats.org/officeDocument/2006/relationships/hyperlink" Target="http://www.vividmachines.com/shellcode/arwin.c" TargetMode="External"/><Relationship Id="rId4" Type="http://schemas.openxmlformats.org/officeDocument/2006/relationships/hyperlink" Target="http://cygwin.com/setup.ex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gdb/documentation/" TargetMode="External"/><Relationship Id="rId2" Type="http://schemas.openxmlformats.org/officeDocument/2006/relationships/hyperlink" Target="http://gcc.gnu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Buffer Overflow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Meredith Schmidt, Andrew Rockwell, and Dennis Cornwell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(2 of 10)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5605" name="Group 28"/>
          <p:cNvGrpSpPr>
            <a:grpSpLocks/>
          </p:cNvGrpSpPr>
          <p:nvPr/>
        </p:nvGrpSpPr>
        <p:grpSpPr bwMode="auto">
          <a:xfrm>
            <a:off x="685800" y="3733800"/>
            <a:ext cx="3657600" cy="2514600"/>
            <a:chOff x="528" y="2592"/>
            <a:chExt cx="2304" cy="1584"/>
          </a:xfrm>
        </p:grpSpPr>
        <p:sp>
          <p:nvSpPr>
            <p:cNvPr id="25606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5607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5609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5610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5611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5612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5613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grpSp>
          <p:nvGrpSpPr>
            <p:cNvPr id="25614" name="Group 20"/>
            <p:cNvGrpSpPr>
              <a:grpSpLocks/>
            </p:cNvGrpSpPr>
            <p:nvPr/>
          </p:nvGrpSpPr>
          <p:grpSpPr bwMode="auto">
            <a:xfrm>
              <a:off x="528" y="2592"/>
              <a:ext cx="1152" cy="288"/>
              <a:chOff x="528" y="2736"/>
              <a:chExt cx="1152" cy="288"/>
            </a:xfrm>
          </p:grpSpPr>
          <p:sp>
            <p:nvSpPr>
              <p:cNvPr id="25619" name="Rectangle 21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5620" name="Rectangle 22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621" name="AutoShape 23"/>
              <p:cNvCxnSpPr>
                <a:cxnSpLocks noChangeShapeType="1"/>
                <a:stCxn id="25620" idx="1"/>
                <a:endCxn id="2562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15" name="Group 24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5616" name="Rectangle 25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617" name="AutoShape 26"/>
              <p:cNvCxnSpPr>
                <a:cxnSpLocks noChangeShapeType="1"/>
                <a:stCxn id="25616" idx="1"/>
                <a:endCxn id="2561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618" name="Rectangle 27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9725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(3 </a:t>
            </a:r>
            <a:r>
              <a:rPr lang="en-US" sz="2000" smtClean="0"/>
              <a:t>of 10)</a:t>
            </a:r>
            <a:endParaRPr lang="en-US" sz="2000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6629" name="Group 29"/>
          <p:cNvGrpSpPr>
            <a:grpSpLocks/>
          </p:cNvGrpSpPr>
          <p:nvPr/>
        </p:nvGrpSpPr>
        <p:grpSpPr bwMode="auto">
          <a:xfrm>
            <a:off x="685800" y="3505200"/>
            <a:ext cx="3657600" cy="2743200"/>
            <a:chOff x="528" y="2448"/>
            <a:chExt cx="2304" cy="1728"/>
          </a:xfrm>
        </p:grpSpPr>
        <p:sp>
          <p:nvSpPr>
            <p:cNvPr id="26630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6631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6633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6634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6635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6636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6637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6638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grpSp>
          <p:nvGrpSpPr>
            <p:cNvPr id="26639" name="Group 21"/>
            <p:cNvGrpSpPr>
              <a:grpSpLocks/>
            </p:cNvGrpSpPr>
            <p:nvPr/>
          </p:nvGrpSpPr>
          <p:grpSpPr bwMode="auto">
            <a:xfrm>
              <a:off x="528" y="2448"/>
              <a:ext cx="1152" cy="288"/>
              <a:chOff x="528" y="2736"/>
              <a:chExt cx="1152" cy="288"/>
            </a:xfrm>
          </p:grpSpPr>
          <p:sp>
            <p:nvSpPr>
              <p:cNvPr id="26644" name="Rectangle 22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6645" name="Rectangle 2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6646" name="AutoShape 24"/>
              <p:cNvCxnSpPr>
                <a:cxnSpLocks noChangeShapeType="1"/>
                <a:stCxn id="26645" idx="1"/>
                <a:endCxn id="2664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0" name="Group 25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6641" name="Rectangle 26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6642" name="AutoShape 27"/>
              <p:cNvCxnSpPr>
                <a:cxnSpLocks noChangeShapeType="1"/>
                <a:stCxn id="26641" idx="1"/>
                <a:endCxn id="2664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643" name="Rectangle 28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1353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(4 of 10)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108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7653" name="Group 30"/>
          <p:cNvGrpSpPr>
            <a:grpSpLocks/>
          </p:cNvGrpSpPr>
          <p:nvPr/>
        </p:nvGrpSpPr>
        <p:grpSpPr bwMode="auto">
          <a:xfrm>
            <a:off x="685800" y="3276600"/>
            <a:ext cx="3657600" cy="2971800"/>
            <a:chOff x="528" y="2304"/>
            <a:chExt cx="2304" cy="1872"/>
          </a:xfrm>
        </p:grpSpPr>
        <p:sp>
          <p:nvSpPr>
            <p:cNvPr id="27654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7658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7659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7660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7661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7662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7663" name="Rectangle 20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grpSp>
          <p:nvGrpSpPr>
            <p:cNvPr id="27664" name="Group 22"/>
            <p:cNvGrpSpPr>
              <a:grpSpLocks/>
            </p:cNvGrpSpPr>
            <p:nvPr/>
          </p:nvGrpSpPr>
          <p:grpSpPr bwMode="auto">
            <a:xfrm>
              <a:off x="528" y="2304"/>
              <a:ext cx="1152" cy="288"/>
              <a:chOff x="528" y="2736"/>
              <a:chExt cx="1152" cy="288"/>
            </a:xfrm>
          </p:grpSpPr>
          <p:sp>
            <p:nvSpPr>
              <p:cNvPr id="27669" name="Rectangle 23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7670" name="Rectangle 24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671" name="AutoShape 25"/>
              <p:cNvCxnSpPr>
                <a:cxnSpLocks noChangeShapeType="1"/>
                <a:stCxn id="27670" idx="1"/>
                <a:endCxn id="2767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665" name="Group 26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7666" name="Rectangle 27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667" name="AutoShape 28"/>
              <p:cNvCxnSpPr>
                <a:cxnSpLocks noChangeShapeType="1"/>
                <a:stCxn id="27666" idx="1"/>
                <a:endCxn id="2766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668" name="Rectangle 29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7834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(5 of 10)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8677" name="Group 31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28678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8679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8681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8682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8683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8684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8685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8686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8687" name="Rectangle 20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8688" name="Rectangle 21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28689" name="Group 23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28694" name="Rectangle 24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8695" name="Rectangle 25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696" name="AutoShape 26"/>
              <p:cNvCxnSpPr>
                <a:cxnSpLocks noChangeShapeType="1"/>
                <a:stCxn id="28695" idx="1"/>
                <a:endCxn id="2869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8690" name="Group 27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8691" name="Rectangle 28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692" name="AutoShape 29"/>
              <p:cNvCxnSpPr>
                <a:cxnSpLocks noChangeShapeType="1"/>
                <a:stCxn id="28691" idx="1"/>
                <a:endCxn id="2869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693" name="Rectangle 30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5990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(6 of 10)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/>
              <a:t>Pushes Return Address</a:t>
            </a:r>
          </a:p>
          <a:p>
            <a:pPr lvl="2"/>
            <a:r>
              <a:rPr lang="en-US" dirty="0"/>
              <a:t>&amp;Instruction After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/>
              <a:t>Implicitly</a:t>
            </a:r>
          </a:p>
          <a:p>
            <a:pPr lvl="2"/>
            <a:r>
              <a:rPr lang="en-US" dirty="0"/>
              <a:t>(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Jumps to </a:t>
            </a:r>
            <a:r>
              <a:rPr lang="en-US" dirty="0" err="1"/>
              <a:t>Callee</a:t>
            </a:r>
            <a:r>
              <a:rPr lang="en-US" dirty="0"/>
              <a:t>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Loads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/>
              <a:t> ←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43800" y="5046785"/>
            <a:ext cx="1219200" cy="1066800"/>
            <a:chOff x="7696200" y="5638800"/>
            <a:chExt cx="1219200" cy="1066800"/>
          </a:xfrm>
        </p:grpSpPr>
        <p:sp>
          <p:nvSpPr>
            <p:cNvPr id="29701" name="AutoShape 24"/>
            <p:cNvSpPr>
              <a:spLocks/>
            </p:cNvSpPr>
            <p:nvPr/>
          </p:nvSpPr>
          <p:spPr bwMode="auto">
            <a:xfrm>
              <a:off x="7696200" y="5638800"/>
              <a:ext cx="304800" cy="1066800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02" name="Text Box 25"/>
            <p:cNvSpPr txBox="1">
              <a:spLocks noChangeArrowheads="1"/>
            </p:cNvSpPr>
            <p:nvPr/>
          </p:nvSpPr>
          <p:spPr bwMode="auto">
            <a:xfrm>
              <a:off x="8001000" y="5881688"/>
              <a:ext cx="9144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18453B"/>
                  </a:solidFill>
                </a:rPr>
                <a:t>Where is &amp;</a:t>
              </a:r>
              <a:r>
                <a:rPr lang="en-US" dirty="0">
                  <a:solidFill>
                    <a:srgbClr val="18453B"/>
                  </a:solidFill>
                  <a:latin typeface="Courier New" pitchFamily="49" charset="0"/>
                </a:rPr>
                <a:t>f</a:t>
              </a:r>
              <a:r>
                <a:rPr lang="en-US" dirty="0">
                  <a:solidFill>
                    <a:srgbClr val="18453B"/>
                  </a:solidFill>
                </a:rPr>
                <a:t>?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5800" y="1676400"/>
            <a:ext cx="3670300" cy="4572000"/>
            <a:chOff x="685800" y="1676400"/>
            <a:chExt cx="3670300" cy="4572000"/>
          </a:xfrm>
        </p:grpSpPr>
        <p:sp>
          <p:nvSpPr>
            <p:cNvPr id="29704" name="Rectangle 4"/>
            <p:cNvSpPr>
              <a:spLocks noChangeArrowheads="1"/>
            </p:cNvSpPr>
            <p:nvPr/>
          </p:nvSpPr>
          <p:spPr bwMode="auto">
            <a:xfrm>
              <a:off x="2514600" y="6019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9705" name="Rectangle 5"/>
            <p:cNvSpPr>
              <a:spLocks noChangeArrowheads="1"/>
            </p:cNvSpPr>
            <p:nvPr/>
          </p:nvSpPr>
          <p:spPr bwMode="auto">
            <a:xfrm>
              <a:off x="2514600" y="57912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9706" name="Rectangle 6"/>
            <p:cNvSpPr>
              <a:spLocks noChangeArrowheads="1"/>
            </p:cNvSpPr>
            <p:nvPr/>
          </p:nvSpPr>
          <p:spPr bwMode="auto">
            <a:xfrm>
              <a:off x="2514600" y="55626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9707" name="Rectangle 7"/>
            <p:cNvSpPr>
              <a:spLocks noChangeArrowheads="1"/>
            </p:cNvSpPr>
            <p:nvPr/>
          </p:nvSpPr>
          <p:spPr bwMode="auto">
            <a:xfrm>
              <a:off x="2514600" y="53340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9708" name="Rectangle 8"/>
            <p:cNvSpPr>
              <a:spLocks noChangeArrowheads="1"/>
            </p:cNvSpPr>
            <p:nvPr/>
          </p:nvSpPr>
          <p:spPr bwMode="auto">
            <a:xfrm>
              <a:off x="2514600" y="51054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9709" name="Rectangle 9"/>
            <p:cNvSpPr>
              <a:spLocks noChangeArrowheads="1"/>
            </p:cNvSpPr>
            <p:nvPr/>
          </p:nvSpPr>
          <p:spPr bwMode="auto">
            <a:xfrm>
              <a:off x="2514600" y="4876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9710" name="Rectangle 10"/>
            <p:cNvSpPr>
              <a:spLocks noChangeArrowheads="1"/>
            </p:cNvSpPr>
            <p:nvPr/>
          </p:nvSpPr>
          <p:spPr bwMode="auto">
            <a:xfrm>
              <a:off x="2514600" y="3962400"/>
              <a:ext cx="1828800" cy="9144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9711" name="Rectangle 18"/>
            <p:cNvSpPr>
              <a:spLocks noChangeArrowheads="1"/>
            </p:cNvSpPr>
            <p:nvPr/>
          </p:nvSpPr>
          <p:spPr bwMode="auto">
            <a:xfrm>
              <a:off x="2514600" y="3733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9712" name="Rectangle 19"/>
            <p:cNvSpPr>
              <a:spLocks noChangeArrowheads="1"/>
            </p:cNvSpPr>
            <p:nvPr/>
          </p:nvSpPr>
          <p:spPr bwMode="auto">
            <a:xfrm>
              <a:off x="2514600" y="35052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9713" name="Rectangle 20"/>
            <p:cNvSpPr>
              <a:spLocks noChangeArrowheads="1"/>
            </p:cNvSpPr>
            <p:nvPr/>
          </p:nvSpPr>
          <p:spPr bwMode="auto">
            <a:xfrm>
              <a:off x="2514600" y="32766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9714" name="Rectangle 21"/>
            <p:cNvSpPr>
              <a:spLocks noChangeArrowheads="1"/>
            </p:cNvSpPr>
            <p:nvPr/>
          </p:nvSpPr>
          <p:spPr bwMode="auto">
            <a:xfrm>
              <a:off x="2514600" y="30480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9715" name="Rectangle 22"/>
            <p:cNvSpPr>
              <a:spLocks noChangeArrowheads="1"/>
            </p:cNvSpPr>
            <p:nvPr/>
          </p:nvSpPr>
          <p:spPr bwMode="auto">
            <a:xfrm>
              <a:off x="2514600" y="28194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9716" name="Rectangle 27"/>
            <p:cNvSpPr>
              <a:spLocks noChangeArrowheads="1"/>
            </p:cNvSpPr>
            <p:nvPr/>
          </p:nvSpPr>
          <p:spPr bwMode="auto">
            <a:xfrm>
              <a:off x="2514600" y="1905000"/>
              <a:ext cx="18288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29717" name="Rectangle 28"/>
            <p:cNvSpPr>
              <a:spLocks noChangeArrowheads="1"/>
            </p:cNvSpPr>
            <p:nvPr/>
          </p:nvSpPr>
          <p:spPr bwMode="auto">
            <a:xfrm>
              <a:off x="2514600" y="1676400"/>
              <a:ext cx="18288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29718" name="AutoShape 30"/>
            <p:cNvCxnSpPr>
              <a:cxnSpLocks noChangeShapeType="1"/>
              <a:stCxn id="29715" idx="3"/>
              <a:endCxn id="29717" idx="3"/>
            </p:cNvCxnSpPr>
            <p:nvPr/>
          </p:nvCxnSpPr>
          <p:spPr bwMode="auto">
            <a:xfrm flipV="1">
              <a:off x="4343400" y="1790700"/>
              <a:ext cx="12700" cy="1143000"/>
            </a:xfrm>
            <a:prstGeom prst="bentConnector3">
              <a:avLst>
                <a:gd name="adj1" fmla="val 180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19" name="Group 32"/>
            <p:cNvGrpSpPr>
              <a:grpSpLocks/>
            </p:cNvGrpSpPr>
            <p:nvPr/>
          </p:nvGrpSpPr>
          <p:grpSpPr bwMode="auto">
            <a:xfrm>
              <a:off x="685800" y="2819400"/>
              <a:ext cx="1828800" cy="457200"/>
              <a:chOff x="528" y="2736"/>
              <a:chExt cx="1152" cy="288"/>
            </a:xfrm>
          </p:grpSpPr>
          <p:sp>
            <p:nvSpPr>
              <p:cNvPr id="29724" name="Rectangle 33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9725" name="Rectangle 34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9726" name="AutoShape 35"/>
              <p:cNvCxnSpPr>
                <a:cxnSpLocks noChangeShapeType="1"/>
                <a:stCxn id="29725" idx="1"/>
                <a:endCxn id="2972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20" name="Group 36"/>
            <p:cNvGrpSpPr>
              <a:grpSpLocks/>
            </p:cNvGrpSpPr>
            <p:nvPr/>
          </p:nvGrpSpPr>
          <p:grpSpPr bwMode="auto">
            <a:xfrm>
              <a:off x="685800" y="4856163"/>
              <a:ext cx="1828800" cy="457200"/>
              <a:chOff x="528" y="3299"/>
              <a:chExt cx="1152" cy="288"/>
            </a:xfrm>
          </p:grpSpPr>
          <p:sp>
            <p:nvSpPr>
              <p:cNvPr id="29721" name="Rectangle 37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9722" name="AutoShape 38"/>
              <p:cNvCxnSpPr>
                <a:cxnSpLocks noChangeShapeType="1"/>
                <a:stCxn id="29721" idx="1"/>
                <a:endCxn id="2972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23" name="Rectangle 39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829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(7 of 10)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2672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Prologue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Base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Moves Base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 Pointer ← Stack Pointer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%esp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0725" name="Group 36"/>
          <p:cNvGrpSpPr>
            <a:grpSpLocks/>
          </p:cNvGrpSpPr>
          <p:nvPr/>
        </p:nvGrpSpPr>
        <p:grpSpPr bwMode="auto">
          <a:xfrm>
            <a:off x="685800" y="2819400"/>
            <a:ext cx="3657600" cy="3429000"/>
            <a:chOff x="528" y="2016"/>
            <a:chExt cx="2304" cy="2160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0729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0730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0731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0732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0733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0734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0735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0736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0737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grpSp>
          <p:nvGrpSpPr>
            <p:cNvPr id="30738" name="Group 24"/>
            <p:cNvGrpSpPr>
              <a:grpSpLocks/>
            </p:cNvGrpSpPr>
            <p:nvPr/>
          </p:nvGrpSpPr>
          <p:grpSpPr bwMode="auto">
            <a:xfrm>
              <a:off x="528" y="2016"/>
              <a:ext cx="1152" cy="288"/>
              <a:chOff x="528" y="2736"/>
              <a:chExt cx="1152" cy="288"/>
            </a:xfrm>
          </p:grpSpPr>
          <p:sp>
            <p:nvSpPr>
              <p:cNvPr id="30743" name="Rectangle 25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0744" name="Rectangle 26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745" name="AutoShape 27"/>
              <p:cNvCxnSpPr>
                <a:cxnSpLocks noChangeShapeType="1"/>
                <a:stCxn id="30744" idx="1"/>
                <a:endCxn id="30744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9" name="Group 32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0740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741" name="AutoShape 34"/>
              <p:cNvCxnSpPr>
                <a:cxnSpLocks noChangeShapeType="1"/>
                <a:stCxn id="30740" idx="1"/>
                <a:endCxn id="30740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42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8329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(8 of 10)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Base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 Pointer ← Stack Pointer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1749" name="Group 36"/>
          <p:cNvGrpSpPr>
            <a:grpSpLocks/>
          </p:cNvGrpSpPr>
          <p:nvPr/>
        </p:nvGrpSpPr>
        <p:grpSpPr bwMode="auto">
          <a:xfrm>
            <a:off x="685800" y="2590800"/>
            <a:ext cx="3659188" cy="3657600"/>
            <a:chOff x="528" y="1872"/>
            <a:chExt cx="2305" cy="2304"/>
          </a:xfrm>
        </p:grpSpPr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1753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1756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1757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1758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1759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1760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1761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1762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cxnSp>
          <p:nvCxnSpPr>
            <p:cNvPr id="31763" name="AutoShape 26"/>
            <p:cNvCxnSpPr>
              <a:cxnSpLocks noChangeShapeType="1"/>
              <a:stCxn id="31762" idx="3"/>
              <a:endCxn id="31755" idx="3"/>
            </p:cNvCxnSpPr>
            <p:nvPr/>
          </p:nvCxnSpPr>
          <p:spPr bwMode="auto">
            <a:xfrm>
              <a:off x="2832" y="1944"/>
              <a:ext cx="1" cy="1440"/>
            </a:xfrm>
            <a:prstGeom prst="bentConnector3">
              <a:avLst>
                <a:gd name="adj1" fmla="val 1440000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764" name="Group 28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2736"/>
              <a:chExt cx="1152" cy="288"/>
            </a:xfrm>
          </p:grpSpPr>
          <p:sp>
            <p:nvSpPr>
              <p:cNvPr id="31769" name="Rectangle 29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1770" name="Rectangle 30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771" name="AutoShape 31"/>
              <p:cNvCxnSpPr>
                <a:cxnSpLocks noChangeShapeType="1"/>
                <a:stCxn id="31770" idx="1"/>
                <a:endCxn id="3177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65" name="Group 32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1766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767" name="AutoShape 34"/>
              <p:cNvCxnSpPr>
                <a:cxnSpLocks noChangeShapeType="1"/>
                <a:stCxn id="31766" idx="1"/>
                <a:endCxn id="3176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768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932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(9 of 10)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/>
              <a:t>Moves Base Pointer</a:t>
            </a:r>
          </a:p>
          <a:p>
            <a:pPr lvl="2"/>
            <a:r>
              <a:rPr lang="en-US" dirty="0"/>
              <a:t>Base Pointer ← Stack Pointer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%esp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2773" name="Group 23"/>
          <p:cNvGrpSpPr>
            <a:grpSpLocks/>
          </p:cNvGrpSpPr>
          <p:nvPr/>
        </p:nvGrpSpPr>
        <p:grpSpPr bwMode="auto">
          <a:xfrm>
            <a:off x="685800" y="2466975"/>
            <a:ext cx="3657600" cy="3781425"/>
            <a:chOff x="528" y="1794"/>
            <a:chExt cx="2304" cy="2382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2778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2779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2780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2781" name="Rectangle 11"/>
            <p:cNvSpPr>
              <a:spLocks noChangeArrowheads="1"/>
            </p:cNvSpPr>
            <p:nvPr/>
          </p:nvSpPr>
          <p:spPr bwMode="auto">
            <a:xfrm>
              <a:off x="528" y="179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%esp</a:t>
              </a:r>
            </a:p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%ebp</a:t>
              </a:r>
            </a:p>
          </p:txBody>
        </p:sp>
        <p:sp>
          <p:nvSpPr>
            <p:cNvPr id="32782" name="Rectangle 12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32783" name="AutoShape 13"/>
            <p:cNvCxnSpPr>
              <a:cxnSpLocks noChangeShapeType="1"/>
              <a:stCxn id="32782" idx="1"/>
              <a:endCxn id="32782" idx="3"/>
            </p:cNvCxnSpPr>
            <p:nvPr/>
          </p:nvCxnSpPr>
          <p:spPr bwMode="auto">
            <a:xfrm>
              <a:off x="1392" y="19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4" name="Rectangle 15"/>
            <p:cNvSpPr>
              <a:spLocks noChangeArrowheads="1"/>
            </p:cNvSpPr>
            <p:nvPr/>
          </p:nvSpPr>
          <p:spPr bwMode="auto">
            <a:xfrm>
              <a:off x="1392" y="330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Previous Base 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84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(10 of 10)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/>
              <a:t>Moves Base Pointer</a:t>
            </a:r>
          </a:p>
          <a:p>
            <a:pPr lvl="2"/>
            <a:r>
              <a:rPr lang="en-US" dirty="0"/>
              <a:t>Base Pointer ← Stack Pointer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/>
              <a:t>Moves Stack Pointer</a:t>
            </a:r>
          </a:p>
          <a:p>
            <a:pPr lvl="2"/>
            <a:r>
              <a:rPr lang="en-US" dirty="0"/>
              <a:t>Allocates Memory For Local Variables</a:t>
            </a:r>
          </a:p>
          <a:p>
            <a:pPr lvl="2"/>
            <a:r>
              <a:rPr lang="en-US" dirty="0"/>
              <a:t>SP ← SP – Space Needed</a:t>
            </a:r>
            <a:br>
              <a:rPr lang="en-US" dirty="0"/>
            </a:br>
            <a:r>
              <a:rPr lang="en-US" dirty="0"/>
              <a:t>(Why -?)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sub $0x28, %esp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797" name="AutoShape 2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0080" y="5791200"/>
            <a:ext cx="1752600" cy="457200"/>
          </a:xfrm>
          <a:prstGeom prst="actionButtonBlank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  <a:hlinkClick r:id="rId3" action="ppaction://hlinksldjump"/>
              </a:rPr>
              <a:t>One More Time</a:t>
            </a: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grpSp>
        <p:nvGrpSpPr>
          <p:cNvPr id="33798" name="Group 36"/>
          <p:cNvGrpSpPr>
            <a:grpSpLocks/>
          </p:cNvGrpSpPr>
          <p:nvPr/>
        </p:nvGrpSpPr>
        <p:grpSpPr bwMode="auto">
          <a:xfrm>
            <a:off x="685800" y="1676400"/>
            <a:ext cx="3657600" cy="4572000"/>
            <a:chOff x="528" y="1296"/>
            <a:chExt cx="2304" cy="2880"/>
          </a:xfrm>
        </p:grpSpPr>
        <p:sp>
          <p:nvSpPr>
            <p:cNvPr id="33799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3800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3801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3802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3804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3805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3806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3807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3808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3809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3810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3811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3812" name="Rectangle 24"/>
            <p:cNvSpPr>
              <a:spLocks noChangeArrowheads="1"/>
            </p:cNvSpPr>
            <p:nvPr/>
          </p:nvSpPr>
          <p:spPr bwMode="auto">
            <a:xfrm>
              <a:off x="1680" y="129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3813" name="Group 28"/>
            <p:cNvGrpSpPr>
              <a:grpSpLocks/>
            </p:cNvGrpSpPr>
            <p:nvPr/>
          </p:nvGrpSpPr>
          <p:grpSpPr bwMode="auto">
            <a:xfrm>
              <a:off x="528" y="1296"/>
              <a:ext cx="1152" cy="288"/>
              <a:chOff x="528" y="2736"/>
              <a:chExt cx="1152" cy="288"/>
            </a:xfrm>
          </p:grpSpPr>
          <p:sp>
            <p:nvSpPr>
              <p:cNvPr id="33818" name="Rectangle 29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3819" name="Rectangle 30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820" name="AutoShape 31"/>
              <p:cNvCxnSpPr>
                <a:cxnSpLocks noChangeShapeType="1"/>
                <a:stCxn id="33819" idx="1"/>
                <a:endCxn id="33819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814" name="Group 32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3299"/>
              <a:chExt cx="1152" cy="288"/>
            </a:xfrm>
          </p:grpSpPr>
          <p:sp>
            <p:nvSpPr>
              <p:cNvPr id="33815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816" name="AutoShape 34"/>
              <p:cNvCxnSpPr>
                <a:cxnSpLocks noChangeShapeType="1"/>
                <a:stCxn id="33815" idx="1"/>
                <a:endCxn id="33815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17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3678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(1 of 6)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Epilogue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4821" name="Group 59"/>
          <p:cNvGrpSpPr>
            <a:grpSpLocks/>
          </p:cNvGrpSpPr>
          <p:nvPr/>
        </p:nvGrpSpPr>
        <p:grpSpPr bwMode="auto">
          <a:xfrm>
            <a:off x="685800" y="1676400"/>
            <a:ext cx="3657600" cy="4572000"/>
            <a:chOff x="528" y="1296"/>
            <a:chExt cx="2304" cy="2880"/>
          </a:xfrm>
        </p:grpSpPr>
        <p:sp>
          <p:nvSpPr>
            <p:cNvPr id="34822" name="Rectangle 30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4823" name="Rectangle 31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4824" name="Rectangle 32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4825" name="Rectangle 33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4826" name="Rectangle 34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4827" name="Rectangle 35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4828" name="Rectangle 36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4829" name="Rectangle 4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4830" name="Rectangle 4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4831" name="Rectangle 4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4832" name="Rectangle 4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4833" name="Rectangle 4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4834" name="Rectangle 48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4835" name="Rectangle 49"/>
            <p:cNvSpPr>
              <a:spLocks noChangeArrowheads="1"/>
            </p:cNvSpPr>
            <p:nvPr/>
          </p:nvSpPr>
          <p:spPr bwMode="auto">
            <a:xfrm>
              <a:off x="1680" y="129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4836" name="Group 51"/>
            <p:cNvGrpSpPr>
              <a:grpSpLocks/>
            </p:cNvGrpSpPr>
            <p:nvPr/>
          </p:nvGrpSpPr>
          <p:grpSpPr bwMode="auto">
            <a:xfrm>
              <a:off x="528" y="1296"/>
              <a:ext cx="1152" cy="288"/>
              <a:chOff x="528" y="2736"/>
              <a:chExt cx="1152" cy="288"/>
            </a:xfrm>
          </p:grpSpPr>
          <p:sp>
            <p:nvSpPr>
              <p:cNvPr id="34841" name="Rectangle 52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4842" name="Rectangle 5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4843" name="AutoShape 54"/>
              <p:cNvCxnSpPr>
                <a:cxnSpLocks noChangeShapeType="1"/>
                <a:stCxn id="34842" idx="1"/>
                <a:endCxn id="34842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4837" name="Group 55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3299"/>
              <a:chExt cx="1152" cy="288"/>
            </a:xfrm>
          </p:grpSpPr>
          <p:sp>
            <p:nvSpPr>
              <p:cNvPr id="34838" name="Rectangle 56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4839" name="AutoShape 57"/>
              <p:cNvCxnSpPr>
                <a:cxnSpLocks noChangeShapeType="1"/>
                <a:stCxn id="34838" idx="1"/>
                <a:endCxn id="34838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840" name="Rectangle 58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815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pPr lvl="1"/>
            <a:r>
              <a:rPr lang="en-US" dirty="0" smtClean="0"/>
              <a:t>Flavors of the attack</a:t>
            </a:r>
          </a:p>
          <a:p>
            <a:pPr lvl="1"/>
            <a:r>
              <a:rPr lang="en-US" dirty="0" smtClean="0"/>
              <a:t>Famous Attacks</a:t>
            </a:r>
          </a:p>
          <a:p>
            <a:r>
              <a:rPr lang="en-US" dirty="0" smtClean="0"/>
              <a:t>What is this stack thing?</a:t>
            </a:r>
          </a:p>
          <a:p>
            <a:pPr lvl="1"/>
            <a:r>
              <a:rPr lang="en-US" dirty="0" smtClean="0"/>
              <a:t>Stack layout</a:t>
            </a:r>
          </a:p>
          <a:p>
            <a:pPr lvl="1"/>
            <a:r>
              <a:rPr lang="en-US" dirty="0" smtClean="0"/>
              <a:t>Program execution w/ stack</a:t>
            </a:r>
          </a:p>
          <a:p>
            <a:r>
              <a:rPr lang="en-US" dirty="0" smtClean="0"/>
              <a:t>Ok, so how do we attack it?</a:t>
            </a:r>
          </a:p>
          <a:p>
            <a:pPr lvl="1"/>
            <a:r>
              <a:rPr lang="en-US" dirty="0" smtClean="0"/>
              <a:t>Using debuggers and disassemblers</a:t>
            </a:r>
          </a:p>
          <a:p>
            <a:pPr lvl="1"/>
            <a:r>
              <a:rPr lang="en-US" dirty="0" smtClean="0"/>
              <a:t>Payload generation</a:t>
            </a:r>
          </a:p>
          <a:p>
            <a:pPr lvl="1"/>
            <a:r>
              <a:rPr lang="en-US" dirty="0" smtClean="0"/>
              <a:t>Elevation of privilege</a:t>
            </a:r>
          </a:p>
          <a:p>
            <a:r>
              <a:rPr lang="en-US" dirty="0" smtClean="0"/>
              <a:t>Protecting your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(2 of 6)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91000" cy="451088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845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5846" name="Group 22"/>
          <p:cNvGrpSpPr>
            <a:grpSpLocks/>
          </p:cNvGrpSpPr>
          <p:nvPr/>
        </p:nvGrpSpPr>
        <p:grpSpPr bwMode="auto">
          <a:xfrm>
            <a:off x="685800" y="2466975"/>
            <a:ext cx="3657600" cy="3781425"/>
            <a:chOff x="528" y="1794"/>
            <a:chExt cx="2304" cy="2382"/>
          </a:xfrm>
        </p:grpSpPr>
        <p:sp>
          <p:nvSpPr>
            <p:cNvPr id="35847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5848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5849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5850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5851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5852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5853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5854" name="Rectangle 12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5855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5856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5857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5858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5859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5860" name="Rectangle 18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5861" name="Rectangle 19"/>
            <p:cNvSpPr>
              <a:spLocks noChangeArrowheads="1"/>
            </p:cNvSpPr>
            <p:nvPr/>
          </p:nvSpPr>
          <p:spPr bwMode="auto">
            <a:xfrm>
              <a:off x="528" y="179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%esp</a:t>
              </a:r>
            </a:p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%ebp</a:t>
              </a:r>
            </a:p>
          </p:txBody>
        </p:sp>
        <p:sp>
          <p:nvSpPr>
            <p:cNvPr id="35862" name="Rectangle 20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35863" name="AutoShape 21"/>
            <p:cNvCxnSpPr>
              <a:cxnSpLocks noChangeShapeType="1"/>
              <a:stCxn id="35862" idx="1"/>
              <a:endCxn id="35862" idx="3"/>
            </p:cNvCxnSpPr>
            <p:nvPr/>
          </p:nvCxnSpPr>
          <p:spPr bwMode="auto">
            <a:xfrm>
              <a:off x="1392" y="19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3309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(3 of 6)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869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6870" name="Group 37"/>
          <p:cNvGrpSpPr>
            <a:grpSpLocks/>
          </p:cNvGrpSpPr>
          <p:nvPr/>
        </p:nvGrpSpPr>
        <p:grpSpPr bwMode="auto">
          <a:xfrm>
            <a:off x="685800" y="2819400"/>
            <a:ext cx="3657600" cy="3429000"/>
            <a:chOff x="528" y="2016"/>
            <a:chExt cx="2304" cy="2160"/>
          </a:xfrm>
        </p:grpSpPr>
        <p:sp>
          <p:nvSpPr>
            <p:cNvPr id="36871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6872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6873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6874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6875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6876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6877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6878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6879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6880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6881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6882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grpSp>
          <p:nvGrpSpPr>
            <p:cNvPr id="36883" name="Group 29"/>
            <p:cNvGrpSpPr>
              <a:grpSpLocks/>
            </p:cNvGrpSpPr>
            <p:nvPr/>
          </p:nvGrpSpPr>
          <p:grpSpPr bwMode="auto">
            <a:xfrm>
              <a:off x="528" y="2016"/>
              <a:ext cx="1152" cy="288"/>
              <a:chOff x="528" y="2736"/>
              <a:chExt cx="1152" cy="288"/>
            </a:xfrm>
          </p:grpSpPr>
          <p:sp>
            <p:nvSpPr>
              <p:cNvPr id="36888" name="Rectangle 30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6889" name="Rectangle 31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6890" name="AutoShape 32"/>
              <p:cNvCxnSpPr>
                <a:cxnSpLocks noChangeShapeType="1"/>
                <a:stCxn id="36889" idx="1"/>
                <a:endCxn id="36889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884" name="Group 33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6885" name="Rectangle 34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6886" name="AutoShape 35"/>
              <p:cNvCxnSpPr>
                <a:cxnSpLocks noChangeShapeType="1"/>
                <a:stCxn id="36885" idx="1"/>
                <a:endCxn id="36885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87" name="Rectangle 36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235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(4 of 6)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&amp;Instruction After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893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4" name="Rectangle 34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5" name="Rectangle 39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7896" name="Group 54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37897" name="Rectangle 27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7898" name="Rectangle 28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7899" name="Rectangle 29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7900" name="Rectangle 30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7901" name="Rectangle 31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7902" name="Rectangle 32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7903" name="Rectangle 33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7904" name="Rectangle 35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7905" name="Rectangle 36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7906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7907" name="Rectangle 38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37908" name="Group 46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37913" name="Rectangle 47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7914" name="Rectangle 48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7915" name="AutoShape 49"/>
              <p:cNvCxnSpPr>
                <a:cxnSpLocks noChangeShapeType="1"/>
                <a:stCxn id="37914" idx="1"/>
                <a:endCxn id="37914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7909" name="Group 50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7910" name="Rectangle 51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7911" name="AutoShape 52"/>
              <p:cNvCxnSpPr>
                <a:cxnSpLocks noChangeShapeType="1"/>
                <a:stCxn id="37910" idx="1"/>
                <a:endCxn id="37910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912" name="Rectangle 53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198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Removing A Stack Frame	</a:t>
            </a:r>
            <a:r>
              <a:rPr lang="en-US" sz="2000" smtClean="0"/>
              <a:t>(5 of 6)</a:t>
            </a:r>
            <a:endParaRPr lang="en-US" sz="2000" dirty="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Caller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Restore Stack Frame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(Caller Knows Number of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Pushed)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add $0x##, %esp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$0x##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4 * 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e.g., 4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add $0x10, %esp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917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8" name="Rectangle 12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9" name="Rectangle 18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8920" name="Group 34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38921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8922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8923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8924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8925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8926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8927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8928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8929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8930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8931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38932" name="Group 26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38937" name="Rectangle 27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8938" name="Rectangle 28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939" name="AutoShape 29"/>
              <p:cNvCxnSpPr>
                <a:cxnSpLocks noChangeShapeType="1"/>
                <a:stCxn id="38938" idx="1"/>
                <a:endCxn id="38938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8933" name="Group 30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8934" name="Rectangle 31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935" name="AutoShape 32"/>
              <p:cNvCxnSpPr>
                <a:cxnSpLocks noChangeShapeType="1"/>
                <a:stCxn id="38934" idx="1"/>
                <a:endCxn id="38934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36" name="Rectangle 33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31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(6 of 6)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Restore Stack Frame</a:t>
            </a:r>
            <a:br>
              <a:rPr lang="en-US" dirty="0"/>
            </a:br>
            <a:r>
              <a:rPr lang="en-US" sz="1600" dirty="0"/>
              <a:t>(Caller Knows Number of </a:t>
            </a:r>
            <a:r>
              <a:rPr lang="en-US" sz="1600" dirty="0" err="1"/>
              <a:t>Args</a:t>
            </a:r>
            <a:r>
              <a:rPr lang="en-US" sz="1600" dirty="0"/>
              <a:t> Pushed)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add $0x##, %esp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$0x##</a:t>
            </a:r>
            <a:r>
              <a:rPr lang="en-US" dirty="0"/>
              <a:t> = 4 * N</a:t>
            </a:r>
          </a:p>
          <a:p>
            <a:pPr lvl="1"/>
            <a:r>
              <a:rPr lang="en-US" dirty="0"/>
              <a:t>e.g., 4 </a:t>
            </a:r>
            <a:r>
              <a:rPr lang="en-US" dirty="0" err="1"/>
              <a:t>args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add $0x10, %esp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941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42" name="Rectangle 12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43" name="Rectangle 17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88826" name="Text Box 26"/>
          <p:cNvSpPr txBox="1">
            <a:spLocks noChangeArrowheads="1"/>
          </p:cNvSpPr>
          <p:nvPr/>
        </p:nvSpPr>
        <p:spPr bwMode="auto">
          <a:xfrm>
            <a:off x="4724400" y="4876800"/>
            <a:ext cx="388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18453B"/>
                </a:solidFill>
                <a:latin typeface="Calibri"/>
              </a:rPr>
              <a:t>Why </a:t>
            </a:r>
            <a:r>
              <a:rPr lang="en-US" sz="2400" dirty="0">
                <a:solidFill>
                  <a:srgbClr val="18453B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dirty="0">
                <a:solidFill>
                  <a:srgbClr val="18453B"/>
                </a:solidFill>
                <a:latin typeface="Calibri"/>
              </a:rPr>
              <a:t>?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18453B"/>
                </a:solidFill>
                <a:latin typeface="Calibri"/>
              </a:rPr>
              <a:t>Higher addresses are “down”.</a:t>
            </a:r>
          </a:p>
        </p:txBody>
      </p:sp>
      <p:grpSp>
        <p:nvGrpSpPr>
          <p:cNvPr id="39946" name="Group 35"/>
          <p:cNvGrpSpPr>
            <a:grpSpLocks/>
          </p:cNvGrpSpPr>
          <p:nvPr/>
        </p:nvGrpSpPr>
        <p:grpSpPr bwMode="auto">
          <a:xfrm>
            <a:off x="685800" y="3962400"/>
            <a:ext cx="3657600" cy="2286000"/>
            <a:chOff x="528" y="2736"/>
            <a:chExt cx="2304" cy="1440"/>
          </a:xfrm>
        </p:grpSpPr>
        <p:sp>
          <p:nvSpPr>
            <p:cNvPr id="39947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9948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9949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9950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9951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9952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9953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9954" name="Group 27"/>
            <p:cNvGrpSpPr>
              <a:grpSpLocks/>
            </p:cNvGrpSpPr>
            <p:nvPr/>
          </p:nvGrpSpPr>
          <p:grpSpPr bwMode="auto">
            <a:xfrm>
              <a:off x="528" y="2736"/>
              <a:ext cx="1152" cy="288"/>
              <a:chOff x="528" y="2736"/>
              <a:chExt cx="1152" cy="288"/>
            </a:xfrm>
          </p:grpSpPr>
          <p:sp>
            <p:nvSpPr>
              <p:cNvPr id="39959" name="Rectangle 28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9960" name="Rectangle 29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961" name="AutoShape 30"/>
              <p:cNvCxnSpPr>
                <a:cxnSpLocks noChangeShapeType="1"/>
                <a:stCxn id="39960" idx="1"/>
                <a:endCxn id="3996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955" name="Group 31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9956" name="Rectangle 32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957" name="AutoShape 33"/>
              <p:cNvCxnSpPr>
                <a:cxnSpLocks noChangeShapeType="1"/>
                <a:stCxn id="39956" idx="1"/>
                <a:endCxn id="3995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58" name="Rectangle 34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0743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 Bene / Caveat / Warning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 Details Vary Depending On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Compiler Options</a:t>
            </a:r>
          </a:p>
          <a:p>
            <a:pPr lvl="1"/>
            <a:r>
              <a:rPr lang="en-US" dirty="0" smtClean="0"/>
              <a:t>Run-Time Environment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This System</a:t>
            </a:r>
          </a:p>
          <a:p>
            <a:pPr lvl="1"/>
            <a:r>
              <a:rPr lang="en-US" dirty="0" smtClean="0"/>
              <a:t>x86 (32-Bit)</a:t>
            </a:r>
          </a:p>
          <a:p>
            <a:pPr lvl="1"/>
            <a:r>
              <a:rPr lang="en-US" dirty="0" err="1" smtClean="0"/>
              <a:t>gcc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9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 -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the vulnerable program with lots of input and watch if it explodes</a:t>
            </a:r>
          </a:p>
          <a:p>
            <a:r>
              <a:rPr lang="en-US" dirty="0" smtClean="0"/>
              <a:t>If it does explode, run it in </a:t>
            </a:r>
            <a:r>
              <a:rPr lang="en-US" dirty="0" err="1" smtClean="0"/>
              <a:t>Olly</a:t>
            </a:r>
            <a:r>
              <a:rPr lang="en-US" dirty="0" smtClean="0"/>
              <a:t> and check out the values when it crashes</a:t>
            </a:r>
          </a:p>
          <a:p>
            <a:r>
              <a:rPr lang="en-US" dirty="0" smtClean="0"/>
              <a:t>Disassemble it in IDA to get a better idea of the execution</a:t>
            </a:r>
          </a:p>
          <a:p>
            <a:r>
              <a:rPr lang="en-US" dirty="0" smtClean="0"/>
              <a:t>Craft some input, run it through </a:t>
            </a:r>
            <a:r>
              <a:rPr lang="en-US" dirty="0" err="1" smtClean="0"/>
              <a:t>nasm</a:t>
            </a:r>
            <a:r>
              <a:rPr lang="en-US" dirty="0" smtClean="0"/>
              <a:t> and </a:t>
            </a:r>
            <a:r>
              <a:rPr lang="en-US" dirty="0" err="1" smtClean="0"/>
              <a:t>objdump</a:t>
            </a:r>
            <a:r>
              <a:rPr lang="en-US" dirty="0" smtClean="0"/>
              <a:t> to get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/>
              <a:t>Run the program with Perl giving it the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Do bad stuff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17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lwaysoff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GS – Visual C++ Compiler Flag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msdn.microsoft.com/en-us/library/Aa290051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2" t="23187" r="-481" b="27934"/>
          <a:stretch/>
        </p:blipFill>
        <p:spPr bwMode="auto">
          <a:xfrm>
            <a:off x="640080" y="2590800"/>
            <a:ext cx="795528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3" b="-29333"/>
          <a:stretch/>
        </p:blipFill>
        <p:spPr bwMode="auto">
          <a:xfrm>
            <a:off x="762000" y="4343400"/>
            <a:ext cx="71342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7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Visual C++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Ida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Ollydbg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Tools</a:t>
            </a:r>
          </a:p>
          <a:p>
            <a:pPr lvl="1"/>
            <a:r>
              <a:rPr lang="en-US" dirty="0" smtClean="0">
                <a:hlinkClick r:id="rId4"/>
              </a:rPr>
              <a:t>Cygwin</a:t>
            </a:r>
            <a:r>
              <a:rPr lang="en-US" dirty="0" smtClean="0"/>
              <a:t> (</a:t>
            </a:r>
            <a:r>
              <a:rPr lang="en-US" dirty="0" err="1" smtClean="0">
                <a:hlinkClick r:id="rId5"/>
              </a:rPr>
              <a:t>arwin</a:t>
            </a:r>
            <a:r>
              <a:rPr lang="en-US" dirty="0" smtClean="0"/>
              <a:t>, </a:t>
            </a:r>
            <a:r>
              <a:rPr lang="en-US" dirty="0" err="1" smtClean="0"/>
              <a:t>nasm</a:t>
            </a:r>
            <a:r>
              <a:rPr lang="en-US" dirty="0" smtClean="0"/>
              <a:t>, </a:t>
            </a:r>
            <a:r>
              <a:rPr lang="en-US" dirty="0" err="1" smtClean="0"/>
              <a:t>objdump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hlinkClick r:id="rId6"/>
              </a:rPr>
              <a:t>Faultmon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Perl</a:t>
            </a:r>
            <a:r>
              <a:rPr lang="en-US" dirty="0" smtClean="0"/>
              <a:t> (Strawberry)</a:t>
            </a:r>
          </a:p>
        </p:txBody>
      </p:sp>
    </p:spTree>
    <p:extLst>
      <p:ext uri="{BB962C8B-B14F-4D97-AF65-F5344CB8AC3E}">
        <p14:creationId xmlns:p14="http://schemas.microsoft.com/office/powerpoint/2010/main" val="40955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- Disassembling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</a:t>
            </a:r>
          </a:p>
          <a:p>
            <a:r>
              <a:rPr lang="en-US" dirty="0" smtClean="0"/>
              <a:t>Pass through the options</a:t>
            </a:r>
          </a:p>
          <a:p>
            <a:r>
              <a:rPr lang="en-US" dirty="0" smtClean="0"/>
              <a:t>Right click on the view and click Text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</a:p>
          <a:p>
            <a:r>
              <a:rPr lang="en-US" dirty="0" smtClean="0"/>
              <a:t>Heap Overflow</a:t>
            </a:r>
          </a:p>
          <a:p>
            <a:r>
              <a:rPr lang="en-US" dirty="0" smtClean="0"/>
              <a:t>Integer Overflow</a:t>
            </a:r>
          </a:p>
          <a:p>
            <a:r>
              <a:rPr lang="en-US" dirty="0" smtClean="0"/>
              <a:t>String Format Abuse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OllyDbg</a:t>
            </a:r>
            <a:r>
              <a:rPr lang="en-US" dirty="0" smtClean="0"/>
              <a:t> -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.exe or attach to the running process</a:t>
            </a:r>
          </a:p>
          <a:p>
            <a:r>
              <a:rPr lang="en-US" dirty="0" smtClean="0"/>
              <a:t>Enter your data into the process</a:t>
            </a:r>
          </a:p>
          <a:p>
            <a:r>
              <a:rPr lang="en-US" dirty="0" smtClean="0"/>
              <a:t>Check out the stack, </a:t>
            </a:r>
            <a:r>
              <a:rPr lang="en-US" dirty="0" err="1" smtClean="0"/>
              <a:t>esp</a:t>
            </a:r>
            <a:r>
              <a:rPr lang="en-US" dirty="0" smtClean="0"/>
              <a:t>, </a:t>
            </a:r>
            <a:r>
              <a:rPr lang="en-US" dirty="0" err="1" smtClean="0"/>
              <a:t>ebp</a:t>
            </a:r>
            <a:r>
              <a:rPr lang="en-US" dirty="0" smtClean="0"/>
              <a:t>, and </a:t>
            </a:r>
            <a:r>
              <a:rPr lang="en-US" dirty="0" err="1" smtClean="0"/>
              <a:t>eip</a:t>
            </a:r>
            <a:r>
              <a:rPr lang="en-US" dirty="0" smtClean="0"/>
              <a:t> registers at the time of the crash</a:t>
            </a:r>
          </a:p>
          <a:p>
            <a:r>
              <a:rPr lang="en-US" dirty="0" smtClean="0"/>
              <a:t>If possible</a:t>
            </a:r>
          </a:p>
          <a:p>
            <a:pPr lvl="1"/>
            <a:r>
              <a:rPr lang="en-US" dirty="0" smtClean="0"/>
              <a:t>Open the source file</a:t>
            </a:r>
          </a:p>
          <a:p>
            <a:pPr lvl="1"/>
            <a:r>
              <a:rPr lang="en-US" dirty="0" smtClean="0"/>
              <a:t>Run until the buffer overflow should occur</a:t>
            </a:r>
          </a:p>
        </p:txBody>
      </p:sp>
    </p:spTree>
    <p:extLst>
      <p:ext uri="{BB962C8B-B14F-4D97-AF65-F5344CB8AC3E}">
        <p14:creationId xmlns:p14="http://schemas.microsoft.com/office/powerpoint/2010/main" val="27450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test program with lots of large sized input until it explodes</a:t>
            </a:r>
          </a:p>
          <a:p>
            <a:r>
              <a:rPr lang="en-US" dirty="0" smtClean="0"/>
              <a:t>If it explodes, try running through GDB and see which information is being overwritten</a:t>
            </a:r>
          </a:p>
          <a:p>
            <a:r>
              <a:rPr lang="en-US" dirty="0" smtClean="0"/>
              <a:t>Using that information and a combination of </a:t>
            </a:r>
            <a:r>
              <a:rPr lang="en-US" dirty="0" err="1" smtClean="0"/>
              <a:t>nasm</a:t>
            </a:r>
            <a:r>
              <a:rPr lang="en-US" dirty="0" smtClean="0"/>
              <a:t> and </a:t>
            </a:r>
            <a:r>
              <a:rPr lang="en-US" dirty="0" err="1" smtClean="0"/>
              <a:t>objdump</a:t>
            </a:r>
            <a:r>
              <a:rPr lang="en-US" dirty="0" smtClean="0"/>
              <a:t> create some malicious shell code</a:t>
            </a:r>
          </a:p>
          <a:p>
            <a:r>
              <a:rPr lang="en-US" dirty="0" smtClean="0"/>
              <a:t>Enter the </a:t>
            </a:r>
            <a:r>
              <a:rPr lang="en-US" dirty="0" err="1" smtClean="0"/>
              <a:t>shellcode</a:t>
            </a:r>
            <a:r>
              <a:rPr lang="en-US" dirty="0" smtClean="0"/>
              <a:t> at different offsets until a shell appears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–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/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8" t="21112" r="15778" b="22444"/>
          <a:stretch/>
        </p:blipFill>
        <p:spPr bwMode="auto">
          <a:xfrm>
            <a:off x="2590800" y="4699000"/>
            <a:ext cx="1201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11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off ASLR</a:t>
            </a:r>
          </a:p>
          <a:p>
            <a:pPr lvl="1"/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sh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–c ‘echo 0 &gt; /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proc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/sys/kernel/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randomize_va_space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’</a:t>
            </a:r>
          </a:p>
          <a:p>
            <a:pPr lvl="1"/>
            <a:r>
              <a:rPr lang="en-US" sz="1800" dirty="0" smtClean="0">
                <a:cs typeface="Consolas" pitchFamily="49" charset="0"/>
              </a:rPr>
              <a:t>Don’t randomize the address space in which programs execute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excecstack</a:t>
            </a:r>
            <a:r>
              <a:rPr lang="en-US" dirty="0" smtClean="0"/>
              <a:t> your binary</a:t>
            </a:r>
          </a:p>
          <a:p>
            <a:pPr lvl="1"/>
            <a:r>
              <a:rPr lang="en-US" dirty="0" smtClean="0"/>
              <a:t>We couldn’t find a system-wide setting for turning off DEP on Linux</a:t>
            </a:r>
          </a:p>
          <a:p>
            <a:pPr lvl="1"/>
            <a:r>
              <a:rPr lang="en-US" dirty="0" smtClean="0"/>
              <a:t>Workaround –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execstack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-s &lt;my binary&gt;</a:t>
            </a:r>
          </a:p>
          <a:p>
            <a:pPr lvl="1"/>
            <a:r>
              <a:rPr lang="en-US" dirty="0" smtClean="0">
                <a:cs typeface="Consolas" pitchFamily="49" charset="0"/>
              </a:rPr>
              <a:t>Formally tells the OS that you’re a terrible programmer and you don’t care if code you didn’t write executes on your behalf</a:t>
            </a:r>
          </a:p>
        </p:txBody>
      </p:sp>
    </p:spTree>
    <p:extLst>
      <p:ext uri="{BB962C8B-B14F-4D97-AF65-F5344CB8AC3E}">
        <p14:creationId xmlns:p14="http://schemas.microsoft.com/office/powerpoint/2010/main" val="7929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GCC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GDB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Tools</a:t>
            </a:r>
          </a:p>
          <a:p>
            <a:pPr lvl="1"/>
            <a:r>
              <a:rPr lang="en-US" dirty="0" err="1" smtClean="0"/>
              <a:t>objdump</a:t>
            </a:r>
            <a:endParaRPr lang="en-US" dirty="0"/>
          </a:p>
          <a:p>
            <a:pPr lvl="1"/>
            <a:r>
              <a:rPr lang="en-US" dirty="0" err="1" smtClean="0"/>
              <a:t>nasm</a:t>
            </a:r>
            <a:endParaRPr lang="en-US" dirty="0" smtClean="0"/>
          </a:p>
          <a:p>
            <a:pPr lvl="1"/>
            <a:r>
              <a:rPr lang="en-US" dirty="0" err="1" smtClean="0"/>
              <a:t>execstack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62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break &lt;symbol&gt;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Symbols include line number, function name, assembler label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ommand also mapped to character ‘b’</a:t>
            </a:r>
          </a:p>
          <a:p>
            <a:pPr lvl="2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4" y="4343400"/>
            <a:ext cx="750889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8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info frame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rints everything the debugger knows about the current stack frame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Program needs to be executing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6" y="4419600"/>
            <a:ext cx="807844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4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print, x/x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rint the value of any symbol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Incredibly powerful with options</a:t>
            </a: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36" y="4343400"/>
            <a:ext cx="7373529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5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disassemble &lt;symbol&gt;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umps the disassembly for a symbol</a:t>
            </a: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36" y="2724150"/>
            <a:ext cx="6812529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3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a solid assembly base (unless you want to write it all yourself…)</a:t>
            </a:r>
          </a:p>
          <a:p>
            <a:r>
              <a:rPr lang="en-US" dirty="0" smtClean="0"/>
              <a:t>Find your system call memory addresses with </a:t>
            </a:r>
            <a:r>
              <a:rPr lang="en-US" dirty="0" err="1" smtClean="0"/>
              <a:t>arwin</a:t>
            </a:r>
            <a:endParaRPr lang="en-US" dirty="0" smtClean="0"/>
          </a:p>
          <a:p>
            <a:r>
              <a:rPr lang="en-US" dirty="0" smtClean="0"/>
              <a:t>Decide what you want to do</a:t>
            </a:r>
          </a:p>
          <a:p>
            <a:r>
              <a:rPr lang="en-US" dirty="0" err="1" smtClean="0"/>
              <a:t>nasm</a:t>
            </a:r>
            <a:r>
              <a:rPr lang="en-US" dirty="0" smtClean="0"/>
              <a:t> into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err="1" smtClean="0"/>
              <a:t>Objdump</a:t>
            </a:r>
            <a:r>
              <a:rPr lang="en-US" dirty="0" smtClean="0"/>
              <a:t> to get the </a:t>
            </a:r>
            <a:r>
              <a:rPr lang="en-US" dirty="0" err="1" smtClean="0"/>
              <a:t>bytecode</a:t>
            </a:r>
            <a:r>
              <a:rPr lang="en-US" dirty="0" smtClean="0"/>
              <a:t> in text format</a:t>
            </a:r>
          </a:p>
          <a:p>
            <a:r>
              <a:rPr lang="en-US" dirty="0" smtClean="0"/>
              <a:t>Determine big-endian or little-endian (this is </a:t>
            </a:r>
            <a:r>
              <a:rPr lang="en-US" smtClean="0"/>
              <a:t>where that matters)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(Intel x86)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/>
              <a:t>jmp</a:t>
            </a:r>
            <a:r>
              <a:rPr lang="en-US" sz="1400" dirty="0" smtClean="0"/>
              <a:t> </a:t>
            </a:r>
            <a:r>
              <a:rPr lang="en-US" sz="1400" dirty="0"/>
              <a:t>short </a:t>
            </a:r>
            <a:r>
              <a:rPr lang="en-US" sz="1400" dirty="0" err="1"/>
              <a:t>GetCommand</a:t>
            </a:r>
            <a:r>
              <a:rPr lang="en-US" sz="1400" dirty="0"/>
              <a:t> </a:t>
            </a:r>
            <a:r>
              <a:rPr lang="en-US" sz="1400" dirty="0" smtClean="0"/>
              <a:t>	;</a:t>
            </a:r>
            <a:r>
              <a:rPr lang="en-US" sz="1400" dirty="0"/>
              <a:t>jump to the location of the command string</a:t>
            </a:r>
          </a:p>
          <a:p>
            <a:pPr marL="0" indent="0">
              <a:buNone/>
            </a:pPr>
            <a:r>
              <a:rPr lang="en-US" sz="1400" dirty="0" err="1"/>
              <a:t>CommandReturn</a:t>
            </a:r>
            <a:r>
              <a:rPr lang="en-US" sz="1400" dirty="0"/>
              <a:t>: </a:t>
            </a:r>
            <a:r>
              <a:rPr lang="en-US" sz="1400" dirty="0" smtClean="0"/>
              <a:t>	;</a:t>
            </a:r>
            <a:r>
              <a:rPr lang="en-US" sz="1400" dirty="0"/>
              <a:t>Define a label to call so that string address is pushed onto stack</a:t>
            </a:r>
          </a:p>
          <a:p>
            <a:pPr marL="0" indent="0">
              <a:buNone/>
            </a:pPr>
            <a:r>
              <a:rPr lang="en-US" sz="1400" dirty="0"/>
              <a:t>    pop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 err="1"/>
              <a:t>ebx</a:t>
            </a:r>
            <a:r>
              <a:rPr lang="en-US" sz="1400" dirty="0"/>
              <a:t> now points to the string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xor</a:t>
            </a:r>
            <a:r>
              <a:rPr lang="en-US" sz="1400" dirty="0"/>
              <a:t> </a:t>
            </a:r>
            <a:r>
              <a:rPr lang="en-US" sz="1400" dirty="0" err="1"/>
              <a:t>eax,eax</a:t>
            </a:r>
            <a:r>
              <a:rPr lang="en-US" sz="1400" dirty="0"/>
              <a:t> </a:t>
            </a:r>
            <a:r>
              <a:rPr lang="en-US" sz="1400" dirty="0" smtClean="0"/>
              <a:t>	;</a:t>
            </a:r>
            <a:r>
              <a:rPr lang="en-US" sz="1400" dirty="0"/>
              <a:t>empties out </a:t>
            </a:r>
            <a:r>
              <a:rPr lang="en-US" sz="1400" dirty="0" err="1" smtClean="0"/>
              <a:t>eax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smtClean="0"/>
              <a:t>  </a:t>
            </a:r>
            <a:r>
              <a:rPr lang="en-US" sz="1400" dirty="0" err="1" smtClean="0"/>
              <a:t>mov</a:t>
            </a:r>
            <a:r>
              <a:rPr lang="en-US" sz="1400" dirty="0" smtClean="0"/>
              <a:t> </a:t>
            </a:r>
            <a:r>
              <a:rPr lang="en-US" sz="1400" dirty="0"/>
              <a:t>[</a:t>
            </a:r>
            <a:r>
              <a:rPr lang="en-US" sz="1400" dirty="0" err="1"/>
              <a:t>ebx</a:t>
            </a:r>
            <a:r>
              <a:rPr lang="en-US" sz="1400" dirty="0"/>
              <a:t> + </a:t>
            </a:r>
            <a:r>
              <a:rPr lang="en-US" sz="1400" dirty="0" smtClean="0"/>
              <a:t>7],</a:t>
            </a:r>
            <a:r>
              <a:rPr lang="en-US" sz="1400" dirty="0"/>
              <a:t>al  </a:t>
            </a:r>
            <a:r>
              <a:rPr lang="en-US" sz="1400" dirty="0" smtClean="0"/>
              <a:t>        ;insert </a:t>
            </a:r>
            <a:r>
              <a:rPr lang="en-US" sz="1400" dirty="0"/>
              <a:t>the NULL character</a:t>
            </a:r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null onto stack as empty parameter </a:t>
            </a:r>
            <a:r>
              <a:rPr lang="en-US" sz="1400" dirty="0" smtClean="0"/>
              <a:t>value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the command string onto the stack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mov</a:t>
            </a:r>
            <a:r>
              <a:rPr lang="en-US" sz="1400" dirty="0"/>
              <a:t> ebx,0x7c86250d </a:t>
            </a:r>
            <a:r>
              <a:rPr lang="en-US" sz="1400" dirty="0" smtClean="0"/>
              <a:t>	;</a:t>
            </a:r>
            <a:r>
              <a:rPr lang="en-US" sz="1400" dirty="0"/>
              <a:t>place address of </a:t>
            </a:r>
            <a:r>
              <a:rPr lang="en-US" sz="1400" dirty="0" err="1"/>
              <a:t>WinExec</a:t>
            </a:r>
            <a:r>
              <a:rPr lang="en-US" sz="1400" dirty="0"/>
              <a:t> into </a:t>
            </a:r>
            <a:r>
              <a:rPr lang="en-US" sz="1400" dirty="0" err="1"/>
              <a:t>ebx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call </a:t>
            </a:r>
            <a:r>
              <a:rPr lang="en-US" sz="1400" dirty="0" err="1"/>
              <a:t>WinExec</a:t>
            </a:r>
            <a:r>
              <a:rPr lang="en-US" sz="1400" dirty="0"/>
              <a:t>(</a:t>
            </a:r>
            <a:r>
              <a:rPr lang="en-US" sz="1400" dirty="0" err="1"/>
              <a:t>path,showcode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xor</a:t>
            </a:r>
            <a:r>
              <a:rPr lang="en-US" sz="1400" dirty="0"/>
              <a:t> </a:t>
            </a:r>
            <a:r>
              <a:rPr lang="en-US" sz="1400" dirty="0" err="1" smtClean="0"/>
              <a:t>eax,eax</a:t>
            </a:r>
            <a:r>
              <a:rPr lang="en-US" sz="1400" dirty="0" smtClean="0"/>
              <a:t>	;</a:t>
            </a:r>
            <a:r>
              <a:rPr lang="en-US" sz="1400" dirty="0"/>
              <a:t>zero the register </a:t>
            </a:r>
            <a:r>
              <a:rPr lang="en-US" sz="1400" dirty="0" smtClean="0"/>
              <a:t>to </a:t>
            </a:r>
            <a:r>
              <a:rPr lang="en-US" sz="1400" dirty="0"/>
              <a:t>clear </a:t>
            </a:r>
            <a:r>
              <a:rPr lang="en-US" sz="1400" dirty="0" err="1"/>
              <a:t>WinExec</a:t>
            </a:r>
            <a:r>
              <a:rPr lang="en-US" sz="1400" dirty="0"/>
              <a:t> return value (return values are often </a:t>
            </a:r>
            <a:r>
              <a:rPr lang="en-US" sz="1400" dirty="0" smtClean="0"/>
              <a:t>in </a:t>
            </a:r>
            <a:r>
              <a:rPr lang="en-US" sz="1400" dirty="0" err="1"/>
              <a:t>eax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null onto stack as empty parameter value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mov</a:t>
            </a:r>
            <a:r>
              <a:rPr lang="en-US" sz="1400" dirty="0"/>
              <a:t> ebx,0x7c81cb12 </a:t>
            </a:r>
            <a:r>
              <a:rPr lang="en-US" sz="1400" dirty="0" smtClean="0"/>
              <a:t>	;</a:t>
            </a:r>
            <a:r>
              <a:rPr lang="en-US" sz="1400" dirty="0"/>
              <a:t>place address of </a:t>
            </a:r>
            <a:r>
              <a:rPr lang="en-US" sz="1400" dirty="0" err="1"/>
              <a:t>ExitProcess</a:t>
            </a:r>
            <a:r>
              <a:rPr lang="en-US" sz="1400" dirty="0"/>
              <a:t> into </a:t>
            </a:r>
            <a:r>
              <a:rPr lang="en-US" sz="1400" dirty="0" err="1"/>
              <a:t>ebx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call </a:t>
            </a:r>
            <a:r>
              <a:rPr lang="en-US" sz="1400" dirty="0" err="1"/>
              <a:t>ExitProcess</a:t>
            </a:r>
            <a:r>
              <a:rPr lang="en-US" sz="1400" dirty="0"/>
              <a:t>(0);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GetCommand</a:t>
            </a:r>
            <a:r>
              <a:rPr lang="en-US" sz="1400" dirty="0"/>
              <a:t>: </a:t>
            </a:r>
            <a:r>
              <a:rPr lang="en-US" sz="1400" dirty="0" smtClean="0"/>
              <a:t>	;</a:t>
            </a:r>
            <a:r>
              <a:rPr lang="en-US" sz="1400" dirty="0"/>
              <a:t>Define label for location of command string</a:t>
            </a:r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 smtClean="0"/>
              <a:t>CommandReturn</a:t>
            </a:r>
            <a:r>
              <a:rPr lang="en-US" sz="1400" dirty="0" smtClean="0"/>
              <a:t>	;</a:t>
            </a:r>
            <a:r>
              <a:rPr lang="en-US" sz="1400" dirty="0"/>
              <a:t>call the return label so the return address (location of string) is pushed onto stack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db</a:t>
            </a:r>
            <a:r>
              <a:rPr lang="en-US" sz="1400" dirty="0"/>
              <a:t> "</a:t>
            </a:r>
            <a:r>
              <a:rPr lang="en-US" sz="1400" dirty="0" err="1" smtClean="0"/>
              <a:t>cmd.exeN</a:t>
            </a:r>
            <a:r>
              <a:rPr lang="en-US" sz="1400" dirty="0" smtClean="0"/>
              <a:t>" 	;</a:t>
            </a:r>
            <a:r>
              <a:rPr lang="en-US" sz="1400" dirty="0"/>
              <a:t>Write the raw bytes into the </a:t>
            </a:r>
            <a:r>
              <a:rPr lang="en-US" sz="1400" dirty="0" err="1"/>
              <a:t>shellcode</a:t>
            </a:r>
            <a:r>
              <a:rPr lang="en-US" sz="1400" dirty="0"/>
              <a:t> that represent our string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63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</a:p>
          <a:p>
            <a:pPr lvl="1"/>
            <a:r>
              <a:rPr lang="en-US" dirty="0" smtClean="0"/>
              <a:t>Buffer allocated on the stack</a:t>
            </a:r>
          </a:p>
          <a:p>
            <a:pPr lvl="1"/>
            <a:r>
              <a:rPr lang="en-US" dirty="0" smtClean="0"/>
              <a:t>Bounds aren’t checked on user input</a:t>
            </a:r>
          </a:p>
          <a:p>
            <a:pPr lvl="1"/>
            <a:r>
              <a:rPr lang="en-US" dirty="0" smtClean="0"/>
              <a:t>Input is copied using an unsafe method ( ‘gets’, ‘</a:t>
            </a:r>
            <a:r>
              <a:rPr lang="en-US" dirty="0" err="1" smtClean="0"/>
              <a:t>strcpy</a:t>
            </a:r>
            <a:r>
              <a:rPr lang="en-US" dirty="0" smtClean="0"/>
              <a:t>’, ‘</a:t>
            </a:r>
            <a:r>
              <a:rPr lang="en-US" dirty="0" err="1" smtClean="0"/>
              <a:t>strcat</a:t>
            </a:r>
            <a:r>
              <a:rPr lang="en-US" dirty="0" smtClean="0"/>
              <a:t>’ )</a:t>
            </a:r>
          </a:p>
          <a:p>
            <a:pPr lvl="1"/>
            <a:r>
              <a:rPr lang="en-US" dirty="0" smtClean="0"/>
              <a:t>Memory outside the allocated buffer is overwritten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Heap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String Format Abuse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(Intel x86) Unix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" y="1752600"/>
            <a:ext cx="886607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nut 3"/>
          <p:cNvSpPr/>
          <p:nvPr/>
        </p:nvSpPr>
        <p:spPr>
          <a:xfrm>
            <a:off x="762000" y="5791200"/>
            <a:ext cx="7772400" cy="990600"/>
          </a:xfrm>
          <a:prstGeom prst="donut">
            <a:avLst>
              <a:gd name="adj" fmla="val 7214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1066800" y="3962400"/>
            <a:ext cx="3733800" cy="609600"/>
          </a:xfrm>
          <a:prstGeom prst="donut">
            <a:avLst>
              <a:gd name="adj" fmla="val 7214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8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Buffer </a:t>
            </a:r>
            <a:r>
              <a:rPr lang="en-US" dirty="0" err="1" smtClean="0"/>
              <a:t>Overflowin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Against Buffer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Execution Prevention</a:t>
            </a:r>
          </a:p>
          <a:p>
            <a:pPr lvl="1"/>
            <a:r>
              <a:rPr lang="en-US" dirty="0" smtClean="0"/>
              <a:t>Linux, Mac, Windows</a:t>
            </a:r>
          </a:p>
          <a:p>
            <a:pPr lvl="1"/>
            <a:r>
              <a:rPr lang="en-US" dirty="0" smtClean="0"/>
              <a:t>Hardware Marks all locations in a process as non-executable unless the location explicitly contains executable code. </a:t>
            </a:r>
          </a:p>
          <a:p>
            <a:pPr lvl="1"/>
            <a:r>
              <a:rPr lang="en-US" dirty="0" smtClean="0"/>
              <a:t>If an app tries to run this code, an error is thrown, calling process terminated</a:t>
            </a:r>
          </a:p>
          <a:p>
            <a:r>
              <a:rPr lang="en-US" dirty="0" smtClean="0"/>
              <a:t>To Disable DEP –</a:t>
            </a:r>
          </a:p>
          <a:p>
            <a:pPr lvl="1"/>
            <a:r>
              <a:rPr lang="en-US" dirty="0" smtClean="0"/>
              <a:t>Windows – recovery and startup sessions, edit the system startup, replace the line </a:t>
            </a:r>
            <a:r>
              <a:rPr lang="en-US" dirty="0" err="1" smtClean="0"/>
              <a:t>OptIn</a:t>
            </a:r>
            <a:r>
              <a:rPr lang="en-US" dirty="0" smtClean="0"/>
              <a:t> with always out (/</a:t>
            </a:r>
            <a:r>
              <a:rPr lang="en-US" dirty="0" err="1" smtClean="0"/>
              <a:t>noexecute</a:t>
            </a:r>
            <a:r>
              <a:rPr lang="en-US" dirty="0" smtClean="0"/>
              <a:t>=</a:t>
            </a:r>
            <a:r>
              <a:rPr lang="en-US" dirty="0" err="1" smtClean="0"/>
              <a:t>AlwaysOff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Linux –</a:t>
            </a:r>
          </a:p>
          <a:p>
            <a:pPr lvl="2"/>
            <a:r>
              <a:rPr lang="en-US" dirty="0" smtClean="0"/>
              <a:t>Echo 0 &gt; /</a:t>
            </a:r>
            <a:r>
              <a:rPr lang="en-US" dirty="0" err="1" smtClean="0"/>
              <a:t>proc</a:t>
            </a:r>
            <a:r>
              <a:rPr lang="en-US" dirty="0" smtClean="0"/>
              <a:t>/sys/kernel/exec-shield</a:t>
            </a:r>
          </a:p>
          <a:p>
            <a:pPr lvl="2"/>
            <a:r>
              <a:rPr lang="en-US" dirty="0" smtClean="0"/>
              <a:t>Echo 0 &gt; /</a:t>
            </a:r>
            <a:r>
              <a:rPr lang="en-US" dirty="0" err="1" smtClean="0"/>
              <a:t>proc</a:t>
            </a:r>
            <a:r>
              <a:rPr lang="en-US" dirty="0" smtClean="0"/>
              <a:t>/sys/kernel/exec-shield-randomize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Space Layout Randomization</a:t>
            </a:r>
          </a:p>
          <a:p>
            <a:pPr lvl="1"/>
            <a:r>
              <a:rPr lang="en-US" dirty="0" smtClean="0"/>
              <a:t>Randomly arranges the positions of key data areas</a:t>
            </a:r>
          </a:p>
          <a:p>
            <a:pPr lvl="2"/>
            <a:r>
              <a:rPr lang="en-US" dirty="0" smtClean="0"/>
              <a:t>E.g. positions of library, heap, stack</a:t>
            </a:r>
          </a:p>
          <a:p>
            <a:pPr lvl="1"/>
            <a:r>
              <a:rPr lang="en-US" dirty="0" smtClean="0"/>
              <a:t>If the location of </a:t>
            </a:r>
            <a:r>
              <a:rPr lang="en-US" dirty="0" err="1" smtClean="0"/>
              <a:t>lib.c</a:t>
            </a:r>
            <a:r>
              <a:rPr lang="en-US" dirty="0" smtClean="0"/>
              <a:t> changes </a:t>
            </a:r>
            <a:r>
              <a:rPr lang="en-US" dirty="0" err="1" smtClean="0"/>
              <a:t>everytime</a:t>
            </a:r>
            <a:r>
              <a:rPr lang="en-US" dirty="0" smtClean="0"/>
              <a:t>, then it will be hard to find the exact locations of different functions</a:t>
            </a:r>
          </a:p>
          <a:p>
            <a:r>
              <a:rPr lang="en-US" dirty="0" smtClean="0"/>
              <a:t>Turn off ASLR </a:t>
            </a:r>
          </a:p>
          <a:p>
            <a:pPr lvl="1"/>
            <a:r>
              <a:rPr lang="en-US" dirty="0" smtClean="0"/>
              <a:t>Linux – echo 0 &gt; /</a:t>
            </a:r>
            <a:r>
              <a:rPr lang="en-US" dirty="0" err="1" smtClean="0"/>
              <a:t>proc</a:t>
            </a:r>
            <a:r>
              <a:rPr lang="en-US" dirty="0" smtClean="0"/>
              <a:t>/sys/kernel/</a:t>
            </a:r>
            <a:r>
              <a:rPr lang="en-US" dirty="0" err="1" smtClean="0"/>
              <a:t>randomize_va_space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Known variables that are placed between a buffer and control data on the stack to monitor buffer overflows</a:t>
            </a:r>
          </a:p>
          <a:p>
            <a:pPr lvl="1"/>
            <a:r>
              <a:rPr lang="en-US" dirty="0" smtClean="0"/>
              <a:t>If there is a buffer overflow, first to go will be the canary</a:t>
            </a:r>
          </a:p>
          <a:p>
            <a:pPr lvl="1"/>
            <a:r>
              <a:rPr lang="en-US" dirty="0" smtClean="0"/>
              <a:t>Data then deemed corrupted</a:t>
            </a:r>
          </a:p>
          <a:p>
            <a:r>
              <a:rPr lang="en-US" dirty="0" smtClean="0"/>
              <a:t>3 Types – Terminator, Random, Random XOR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level flagging of mistrusted input</a:t>
            </a:r>
          </a:p>
          <a:p>
            <a:r>
              <a:rPr lang="en-US" dirty="0" smtClean="0"/>
              <a:t>Bit flag indicates whether input is trusted or untrusted</a:t>
            </a:r>
          </a:p>
          <a:p>
            <a:r>
              <a:rPr lang="en-US" dirty="0" smtClean="0"/>
              <a:t>If user input enters function pointer or return address section of memory, an exception is raised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276600"/>
            <a:ext cx="4622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8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Stack Overflow</a:t>
            </a:r>
          </a:p>
          <a:p>
            <a:r>
              <a:rPr lang="en-US" dirty="0" smtClean="0"/>
              <a:t>Heap Overflow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Similar to stack overflows, exploited via the same means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Consequences include overwriting dynamically linked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Without memory protection, other applications’ memory can be corrupted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Often used in </a:t>
            </a:r>
            <a:r>
              <a:rPr lang="en-US" dirty="0" err="1" smtClean="0">
                <a:solidFill>
                  <a:schemeClr val="tx1"/>
                </a:solidFill>
              </a:rPr>
              <a:t>Jailbreaking</a:t>
            </a:r>
            <a:r>
              <a:rPr lang="en-US" dirty="0" smtClean="0">
                <a:solidFill>
                  <a:schemeClr val="tx1"/>
                </a:solidFill>
              </a:rPr>
              <a:t> mobile devices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String Format Abuse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Stack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Heap Overflow</a:t>
            </a:r>
          </a:p>
          <a:p>
            <a:r>
              <a:rPr lang="en-US" dirty="0" smtClean="0"/>
              <a:t>Integer Overflow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Integer input bounds are unchecked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Generally some series of arithmetic operations causes a stored value to take on an unexpected value (negative values, 0, INT_MAX)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Dangerous when input is tied to memory allocation size in some way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String Format Abuse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Stack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Heap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Integer Overflow</a:t>
            </a:r>
          </a:p>
          <a:p>
            <a:r>
              <a:rPr lang="en-US" dirty="0" smtClean="0"/>
              <a:t>String Format Abuse</a:t>
            </a:r>
          </a:p>
          <a:p>
            <a:pPr lvl="1"/>
            <a:r>
              <a:rPr lang="en-US" dirty="0" smtClean="0"/>
              <a:t>Abuses string format functions (‘</a:t>
            </a:r>
            <a:r>
              <a:rPr lang="en-US" dirty="0" err="1" smtClean="0"/>
              <a:t>fprintf</a:t>
            </a:r>
            <a:r>
              <a:rPr lang="en-US" dirty="0" smtClean="0"/>
              <a:t>’, ‘</a:t>
            </a:r>
            <a:r>
              <a:rPr lang="en-US" dirty="0" err="1" smtClean="0"/>
              <a:t>sprintf</a:t>
            </a:r>
            <a:r>
              <a:rPr lang="en-US" dirty="0" smtClean="0"/>
              <a:t>’, ‘</a:t>
            </a:r>
            <a:r>
              <a:rPr lang="en-US" dirty="0" err="1" smtClean="0"/>
              <a:t>printf</a:t>
            </a:r>
            <a:r>
              <a:rPr lang="en-US" dirty="0" smtClean="0"/>
              <a:t>’, etc.)</a:t>
            </a:r>
          </a:p>
          <a:p>
            <a:pPr lvl="1"/>
            <a:r>
              <a:rPr lang="en-US" dirty="0" smtClean="0"/>
              <a:t>Misuse: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userInput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1"/>
            <a:r>
              <a:rPr lang="en-US" dirty="0" smtClean="0"/>
              <a:t>Abuse: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userInput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“%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x%n%s%d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”;</a:t>
            </a:r>
            <a:endParaRPr lang="en-US" dirty="0" smtClean="0"/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 might inject enough format symbols to read protected memory =&gt; Segmentation 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</a:t>
            </a:r>
          </a:p>
        </p:txBody>
      </p:sp>
      <p:sp>
        <p:nvSpPr>
          <p:cNvPr id="23556" name="Rectangle 2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Who knows what?</a:t>
            </a:r>
          </a:p>
          <a:p>
            <a:pPr lvl="1"/>
            <a:r>
              <a:rPr lang="en-US" dirty="0" smtClean="0"/>
              <a:t>Caller</a:t>
            </a:r>
          </a:p>
          <a:p>
            <a:pPr lvl="2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pPr lvl="2"/>
            <a:r>
              <a:rPr lang="en-US" dirty="0" smtClean="0"/>
              <a:t>Arguments (Number and Values) </a:t>
            </a:r>
            <a:r>
              <a:rPr lang="en-US" sz="1900" dirty="0" smtClean="0"/>
              <a:t>(</a:t>
            </a:r>
            <a:r>
              <a:rPr lang="en-US" sz="1900" dirty="0" err="1" smtClean="0"/>
              <a:t>Callee</a:t>
            </a:r>
            <a:r>
              <a:rPr lang="en-US" sz="1900" dirty="0" smtClean="0"/>
              <a:t> knows number but </a:t>
            </a:r>
            <a:r>
              <a:rPr lang="en-US" sz="1900" u="sng" dirty="0" smtClean="0"/>
              <a:t>not values</a:t>
            </a:r>
            <a:r>
              <a:rPr lang="en-US" sz="1900" dirty="0" smtClean="0"/>
              <a:t>.)</a:t>
            </a:r>
          </a:p>
          <a:p>
            <a:pPr lvl="2"/>
            <a:r>
              <a:rPr lang="en-US" dirty="0" smtClean="0"/>
              <a:t>Address of </a:t>
            </a:r>
            <a:r>
              <a:rPr lang="en-US" dirty="0" err="1" smtClean="0"/>
              <a:t>Callee</a:t>
            </a:r>
            <a:endParaRPr lang="en-US" dirty="0" smtClean="0"/>
          </a:p>
          <a:p>
            <a:pPr lvl="2"/>
            <a:r>
              <a:rPr lang="en-US" dirty="0" smtClean="0"/>
              <a:t>Address of Return</a:t>
            </a:r>
          </a:p>
          <a:p>
            <a:pPr lvl="1"/>
            <a:r>
              <a:rPr lang="en-US" dirty="0" err="1" smtClean="0"/>
              <a:t>Callee</a:t>
            </a:r>
            <a:endParaRPr lang="en-US" dirty="0" smtClean="0"/>
          </a:p>
          <a:p>
            <a:pPr lvl="2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</a:t>
            </a:r>
          </a:p>
          <a:p>
            <a:pPr lvl="2"/>
            <a:r>
              <a:rPr lang="en-US" dirty="0" smtClean="0"/>
              <a:t>Total Size of Local Variables</a:t>
            </a:r>
          </a:p>
          <a:p>
            <a:r>
              <a:rPr lang="en-US" dirty="0" smtClean="0"/>
              <a:t>Caller and </a:t>
            </a:r>
            <a:r>
              <a:rPr lang="en-US" dirty="0" err="1" smtClean="0"/>
              <a:t>Callee</a:t>
            </a:r>
            <a:r>
              <a:rPr lang="en-US" dirty="0" smtClean="0"/>
              <a:t> Do Their Part To</a:t>
            </a:r>
          </a:p>
          <a:p>
            <a:pPr lvl="1"/>
            <a:r>
              <a:rPr lang="en-US" dirty="0" smtClean="0"/>
              <a:t>Create Stack Frame</a:t>
            </a:r>
          </a:p>
          <a:p>
            <a:pPr lvl="1"/>
            <a:r>
              <a:rPr lang="en-US" dirty="0" smtClean="0"/>
              <a:t>Remove Stack Frame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83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(1 of 10)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Caller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Arguments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Via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To Left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…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3962400"/>
            <a:ext cx="4114800" cy="2286000"/>
            <a:chOff x="228600" y="3962400"/>
            <a:chExt cx="4114800" cy="2286000"/>
          </a:xfrm>
        </p:grpSpPr>
        <p:grpSp>
          <p:nvGrpSpPr>
            <p:cNvPr id="24582" name="Group 26"/>
            <p:cNvGrpSpPr>
              <a:grpSpLocks/>
            </p:cNvGrpSpPr>
            <p:nvPr/>
          </p:nvGrpSpPr>
          <p:grpSpPr bwMode="auto">
            <a:xfrm>
              <a:off x="228600" y="3962400"/>
              <a:ext cx="914400" cy="2286000"/>
              <a:chOff x="0" y="2736"/>
              <a:chExt cx="576" cy="1440"/>
            </a:xfrm>
          </p:grpSpPr>
          <p:sp>
            <p:nvSpPr>
              <p:cNvPr id="24600" name="AutoShape 20"/>
              <p:cNvSpPr>
                <a:spLocks/>
              </p:cNvSpPr>
              <p:nvPr/>
            </p:nvSpPr>
            <p:spPr bwMode="auto">
              <a:xfrm>
                <a:off x="336" y="2736"/>
                <a:ext cx="240" cy="1440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01" name="Text Box 21"/>
              <p:cNvSpPr txBox="1">
                <a:spLocks noChangeArrowheads="1"/>
              </p:cNvSpPr>
              <p:nvPr/>
            </p:nvSpPr>
            <p:spPr bwMode="auto">
              <a:xfrm rot="10800000">
                <a:off x="0" y="2736"/>
                <a:ext cx="336" cy="1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Current Stack Frame</a:t>
                </a:r>
                <a:br>
                  <a:rPr lang="en-US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(Function Call with M Arguments)</a:t>
                </a:r>
              </a:p>
            </p:txBody>
          </p:sp>
        </p:grpSp>
        <p:grpSp>
          <p:nvGrpSpPr>
            <p:cNvPr id="24583" name="Group 25"/>
            <p:cNvGrpSpPr>
              <a:grpSpLocks/>
            </p:cNvGrpSpPr>
            <p:nvPr/>
          </p:nvGrpSpPr>
          <p:grpSpPr bwMode="auto">
            <a:xfrm>
              <a:off x="685800" y="3962400"/>
              <a:ext cx="3657600" cy="2286000"/>
              <a:chOff x="528" y="2736"/>
              <a:chExt cx="2304" cy="1440"/>
            </a:xfrm>
          </p:grpSpPr>
          <p:sp>
            <p:nvSpPr>
              <p:cNvPr id="24584" name="Rectangle 6"/>
              <p:cNvSpPr>
                <a:spLocks noChangeArrowheads="1"/>
              </p:cNvSpPr>
              <p:nvPr/>
            </p:nvSpPr>
            <p:spPr bwMode="auto">
              <a:xfrm>
                <a:off x="1680" y="4032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M</a:t>
                </a:r>
              </a:p>
            </p:txBody>
          </p:sp>
          <p:sp>
            <p:nvSpPr>
              <p:cNvPr id="24585" name="Rectangle 7"/>
              <p:cNvSpPr>
                <a:spLocks noChangeArrowheads="1"/>
              </p:cNvSpPr>
              <p:nvPr/>
            </p:nvSpPr>
            <p:spPr bwMode="auto">
              <a:xfrm>
                <a:off x="1680" y="3888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prstClr val="black"/>
                    </a:solidFill>
                  </a:rPr>
                  <a:t>:</a:t>
                </a:r>
              </a:p>
            </p:txBody>
          </p:sp>
          <p:sp>
            <p:nvSpPr>
              <p:cNvPr id="24586" name="Rectangle 8"/>
              <p:cNvSpPr>
                <a:spLocks noChangeArrowheads="1"/>
              </p:cNvSpPr>
              <p:nvPr/>
            </p:nvSpPr>
            <p:spPr bwMode="auto">
              <a:xfrm>
                <a:off x="1680" y="3744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2</a:t>
                </a:r>
              </a:p>
            </p:txBody>
          </p:sp>
          <p:sp>
            <p:nvSpPr>
              <p:cNvPr id="24587" name="Rectangle 9"/>
              <p:cNvSpPr>
                <a:spLocks noChangeArrowheads="1"/>
              </p:cNvSpPr>
              <p:nvPr/>
            </p:nvSpPr>
            <p:spPr bwMode="auto">
              <a:xfrm>
                <a:off x="1680" y="3600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1</a:t>
                </a:r>
              </a:p>
            </p:txBody>
          </p:sp>
          <p:sp>
            <p:nvSpPr>
              <p:cNvPr id="24588" name="Rectangle 10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Return Address</a:t>
                </a:r>
              </a:p>
            </p:txBody>
          </p:sp>
          <p:sp>
            <p:nvSpPr>
              <p:cNvPr id="24589" name="Rectangle 11"/>
              <p:cNvSpPr>
                <a:spLocks noChangeArrowheads="1"/>
              </p:cNvSpPr>
              <p:nvPr/>
            </p:nvSpPr>
            <p:spPr bwMode="auto">
              <a:xfrm>
                <a:off x="1680" y="3312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Previous Base Pointer</a:t>
                </a:r>
              </a:p>
            </p:txBody>
          </p:sp>
          <p:sp>
            <p:nvSpPr>
              <p:cNvPr id="24590" name="Rectangle 12"/>
              <p:cNvSpPr>
                <a:spLocks noChangeArrowheads="1"/>
              </p:cNvSpPr>
              <p:nvPr/>
            </p:nvSpPr>
            <p:spPr bwMode="auto">
              <a:xfrm>
                <a:off x="1680" y="2736"/>
                <a:ext cx="1152" cy="576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Local Variables</a:t>
                </a:r>
              </a:p>
            </p:txBody>
          </p:sp>
          <p:sp>
            <p:nvSpPr>
              <p:cNvPr id="24591" name="Rectangle 13"/>
              <p:cNvSpPr>
                <a:spLocks noChangeArrowheads="1"/>
              </p:cNvSpPr>
              <p:nvPr/>
            </p:nvSpPr>
            <p:spPr bwMode="auto">
              <a:xfrm>
                <a:off x="1680" y="2736"/>
                <a:ext cx="115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592" name="Group 23"/>
              <p:cNvGrpSpPr>
                <a:grpSpLocks/>
              </p:cNvGrpSpPr>
              <p:nvPr/>
            </p:nvGrpSpPr>
            <p:grpSpPr bwMode="auto">
              <a:xfrm>
                <a:off x="528" y="2736"/>
                <a:ext cx="1152" cy="288"/>
                <a:chOff x="528" y="2736"/>
                <a:chExt cx="1152" cy="288"/>
              </a:xfrm>
            </p:grpSpPr>
            <p:sp>
              <p:nvSpPr>
                <p:cNvPr id="24597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2736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 anchor="ctr"/>
                <a:lstStyle/>
                <a:p>
                  <a:pPr algn="r"/>
                  <a:r>
                    <a:rPr lang="en-US" b="1" dirty="0">
                      <a:solidFill>
                        <a:prstClr val="black"/>
                      </a:solidFill>
                      <a:latin typeface="Courier New" pitchFamily="49" charset="0"/>
                    </a:rPr>
                    <a:t>%esp</a:t>
                  </a:r>
                </a:p>
                <a:p>
                  <a:pPr algn="r"/>
                  <a:r>
                    <a:rPr lang="en-US" sz="1200" dirty="0">
                      <a:solidFill>
                        <a:prstClr val="black"/>
                      </a:solidFill>
                    </a:rPr>
                    <a:t>Stack Pointer</a:t>
                  </a:r>
                </a:p>
              </p:txBody>
            </p:sp>
            <p:sp>
              <p:nvSpPr>
                <p:cNvPr id="24598" name="Rectangle 15"/>
                <p:cNvSpPr>
                  <a:spLocks noChangeArrowheads="1"/>
                </p:cNvSpPr>
                <p:nvPr/>
              </p:nvSpPr>
              <p:spPr bwMode="auto">
                <a:xfrm>
                  <a:off x="1392" y="2736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599" name="AutoShape 16"/>
                <p:cNvCxnSpPr>
                  <a:cxnSpLocks noChangeShapeType="1"/>
                  <a:stCxn id="24598" idx="1"/>
                  <a:endCxn id="24598" idx="3"/>
                </p:cNvCxnSpPr>
                <p:nvPr/>
              </p:nvCxnSpPr>
              <p:spPr bwMode="auto">
                <a:xfrm>
                  <a:off x="1392" y="2808"/>
                  <a:ext cx="28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4593" name="Group 24"/>
              <p:cNvGrpSpPr>
                <a:grpSpLocks/>
              </p:cNvGrpSpPr>
              <p:nvPr/>
            </p:nvGrpSpPr>
            <p:grpSpPr bwMode="auto">
              <a:xfrm>
                <a:off x="528" y="3299"/>
                <a:ext cx="1152" cy="288"/>
                <a:chOff x="528" y="3299"/>
                <a:chExt cx="1152" cy="288"/>
              </a:xfrm>
            </p:grpSpPr>
            <p:sp>
              <p:nvSpPr>
                <p:cNvPr id="24594" name="Rectangle 18"/>
                <p:cNvSpPr>
                  <a:spLocks noChangeArrowheads="1"/>
                </p:cNvSpPr>
                <p:nvPr/>
              </p:nvSpPr>
              <p:spPr bwMode="auto">
                <a:xfrm>
                  <a:off x="1392" y="3302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595" name="AutoShape 19"/>
                <p:cNvCxnSpPr>
                  <a:cxnSpLocks noChangeShapeType="1"/>
                  <a:stCxn id="24594" idx="1"/>
                  <a:endCxn id="24594" idx="3"/>
                </p:cNvCxnSpPr>
                <p:nvPr/>
              </p:nvCxnSpPr>
              <p:spPr bwMode="auto">
                <a:xfrm>
                  <a:off x="1392" y="3374"/>
                  <a:ext cx="28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4596" name="Rectangle 22"/>
                <p:cNvSpPr>
                  <a:spLocks noChangeArrowheads="1"/>
                </p:cNvSpPr>
                <p:nvPr/>
              </p:nvSpPr>
              <p:spPr bwMode="auto">
                <a:xfrm>
                  <a:off x="528" y="3299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 anchor="ctr"/>
                <a:lstStyle/>
                <a:p>
                  <a:pPr algn="r"/>
                  <a:r>
                    <a:rPr lang="en-US" b="1" dirty="0">
                      <a:solidFill>
                        <a:prstClr val="black"/>
                      </a:solidFill>
                      <a:latin typeface="Courier New" pitchFamily="49" charset="0"/>
                    </a:rPr>
                    <a:t>%ebp</a:t>
                  </a:r>
                </a:p>
                <a:p>
                  <a:pPr algn="r"/>
                  <a:r>
                    <a:rPr lang="en-US" sz="1200" dirty="0">
                      <a:solidFill>
                        <a:prstClr val="black"/>
                      </a:solidFill>
                    </a:rPr>
                    <a:t>Base Pointer</a:t>
                  </a:r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10992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3131</Words>
  <Application>Microsoft Office PowerPoint</Application>
  <PresentationFormat>On-screen Show (4:3)</PresentationFormat>
  <Paragraphs>809</Paragraphs>
  <Slides>45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Decatur</vt:lpstr>
      <vt:lpstr>Buffer Overflow Attacks</vt:lpstr>
      <vt:lpstr>Overview</vt:lpstr>
      <vt:lpstr>Flavors of the Attack </vt:lpstr>
      <vt:lpstr>Flavors of the Attack </vt:lpstr>
      <vt:lpstr>Flavors of the Attack </vt:lpstr>
      <vt:lpstr>Flavors of the Attack </vt:lpstr>
      <vt:lpstr>Flavors of the Attack </vt:lpstr>
      <vt:lpstr>Constructing A Stack Frame</vt:lpstr>
      <vt:lpstr>Constructing A Stack Frame (1 of 10)</vt:lpstr>
      <vt:lpstr>Constructing A Stack Frame (2 of 10)</vt:lpstr>
      <vt:lpstr>Constructing A Stack Frame (3 of 10)</vt:lpstr>
      <vt:lpstr>Constructing A Stack Frame (4 of 10)</vt:lpstr>
      <vt:lpstr>Constructing A Stack Frame (5 of 10)</vt:lpstr>
      <vt:lpstr>Constructing A Stack Frame (6 of 10)</vt:lpstr>
      <vt:lpstr>Constructing A Stack Frame (7 of 10)</vt:lpstr>
      <vt:lpstr>Constructing A Stack Frame (8 of 10)</vt:lpstr>
      <vt:lpstr>Constructing A Stack Frame (9 of 10)</vt:lpstr>
      <vt:lpstr>Constructing A Stack Frame (10 of 10)</vt:lpstr>
      <vt:lpstr>Removing A Stack Frame (1 of 6)</vt:lpstr>
      <vt:lpstr>Removing A Stack Frame (2 of 6)</vt:lpstr>
      <vt:lpstr>Removing A Stack Frame (3 of 6)</vt:lpstr>
      <vt:lpstr>Removing A Stack Frame (4 of 6)</vt:lpstr>
      <vt:lpstr>Removing A Stack Frame (5 of 6)</vt:lpstr>
      <vt:lpstr>Removing A Stack Frame (6 of 6)</vt:lpstr>
      <vt:lpstr>Nota Bene / Caveat / Warning</vt:lpstr>
      <vt:lpstr>General Overview - Windows</vt:lpstr>
      <vt:lpstr>Protection</vt:lpstr>
      <vt:lpstr>Tools - Windows</vt:lpstr>
      <vt:lpstr>Ida - Disassembling</vt:lpstr>
      <vt:lpstr>OllyDbg - Debugging</vt:lpstr>
      <vt:lpstr>General Overview Unix</vt:lpstr>
      <vt:lpstr>Protection Linux</vt:lpstr>
      <vt:lpstr>Tools - Unix</vt:lpstr>
      <vt:lpstr>GCC &amp; GDB</vt:lpstr>
      <vt:lpstr>GCC &amp; GDB</vt:lpstr>
      <vt:lpstr>GCC &amp; GDB</vt:lpstr>
      <vt:lpstr>GCC &amp; GDB</vt:lpstr>
      <vt:lpstr>Shellcoding</vt:lpstr>
      <vt:lpstr>Assembly (Intel x86) Windows</vt:lpstr>
      <vt:lpstr>Assembly (Intel x86) Unix</vt:lpstr>
      <vt:lpstr>Day Two</vt:lpstr>
      <vt:lpstr>Protection Against Buffer Overflows</vt:lpstr>
      <vt:lpstr>Protection Continued</vt:lpstr>
      <vt:lpstr>Canaries</vt:lpstr>
      <vt:lpstr>Secure Bit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Overflow Attacks</dc:title>
  <dc:creator>Dennis</dc:creator>
  <cp:lastModifiedBy>Dennis</cp:lastModifiedBy>
  <cp:revision>34</cp:revision>
  <dcterms:created xsi:type="dcterms:W3CDTF">2012-03-28T03:26:56Z</dcterms:created>
  <dcterms:modified xsi:type="dcterms:W3CDTF">2012-04-22T19:41:03Z</dcterms:modified>
</cp:coreProperties>
</file>