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82" r:id="rId10"/>
    <p:sldId id="283" r:id="rId11"/>
    <p:sldId id="284" r:id="rId12"/>
    <p:sldId id="285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3A16C3-46F4-4410-BB8A-AC35257930B2}">
          <p14:sldIdLst>
            <p14:sldId id="256"/>
            <p14:sldId id="257"/>
          </p14:sldIdLst>
        </p14:section>
        <p14:section name="Intro" id="{CB0E4FC3-D617-4D2C-AA6A-DECC87C8233F}">
          <p14:sldIdLst>
            <p14:sldId id="258"/>
            <p14:sldId id="259"/>
            <p14:sldId id="260"/>
            <p14:sldId id="261"/>
            <p14:sldId id="262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D5714-D740-4F89-AAD5-E3BC8B06EDCA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B4A42-F062-4908-9C81-A569921BC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qcqOgnQyXp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lydbg.de/odbg110.zip" TargetMode="External"/><Relationship Id="rId7" Type="http://schemas.openxmlformats.org/officeDocument/2006/relationships/hyperlink" Target="http://strawberry-perl.googlecode.com/files/strawberry-perl-5.14.2.1-32bit.msi" TargetMode="External"/><Relationship Id="rId2" Type="http://schemas.openxmlformats.org/officeDocument/2006/relationships/hyperlink" Target="http://www.microsoft.com/visualstudio/en-us/products/2010-editions/visual-cpp-expr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eye.com/eEyeDigitalSecurity/media/ResearchTools/faultmon.zip?ext=.zip" TargetMode="External"/><Relationship Id="rId5" Type="http://schemas.openxmlformats.org/officeDocument/2006/relationships/hyperlink" Target="http://www.vividmachines.com/shellcode/arwin.c" TargetMode="External"/><Relationship Id="rId4" Type="http://schemas.openxmlformats.org/officeDocument/2006/relationships/hyperlink" Target="http://cygwin.com/setup.ex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Buffer Overflow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Meredith Schmidt, Andrew Rockwell, and Dennis Cornwell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- Disassembling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</a:t>
            </a:r>
          </a:p>
          <a:p>
            <a:r>
              <a:rPr lang="en-US" dirty="0" smtClean="0"/>
              <a:t>Pass through the options</a:t>
            </a:r>
          </a:p>
          <a:p>
            <a:r>
              <a:rPr lang="en-US" dirty="0" smtClean="0"/>
              <a:t>Right click on the view and click Text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36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OllyDbg</a:t>
            </a:r>
            <a:r>
              <a:rPr lang="en-US" dirty="0" smtClean="0"/>
              <a:t> -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.exe or attach to the running process</a:t>
            </a:r>
          </a:p>
          <a:p>
            <a:r>
              <a:rPr lang="en-US" dirty="0" smtClean="0"/>
              <a:t>Enter your data into the process</a:t>
            </a:r>
          </a:p>
          <a:p>
            <a:r>
              <a:rPr lang="en-US" dirty="0" smtClean="0"/>
              <a:t>Check out the stack, </a:t>
            </a:r>
            <a:r>
              <a:rPr lang="en-US" dirty="0" err="1" smtClean="0"/>
              <a:t>esp</a:t>
            </a:r>
            <a:r>
              <a:rPr lang="en-US" dirty="0" smtClean="0"/>
              <a:t>, </a:t>
            </a:r>
            <a:r>
              <a:rPr lang="en-US" dirty="0" err="1" smtClean="0"/>
              <a:t>ebp</a:t>
            </a:r>
            <a:r>
              <a:rPr lang="en-US" dirty="0" smtClean="0"/>
              <a:t>, and </a:t>
            </a:r>
            <a:r>
              <a:rPr lang="en-US" dirty="0" err="1" smtClean="0"/>
              <a:t>eip</a:t>
            </a:r>
            <a:r>
              <a:rPr lang="en-US" dirty="0" smtClean="0"/>
              <a:t> registers at the time of the crash</a:t>
            </a:r>
          </a:p>
          <a:p>
            <a:r>
              <a:rPr lang="en-US" dirty="0" smtClean="0"/>
              <a:t>If possible</a:t>
            </a:r>
          </a:p>
          <a:p>
            <a:pPr lvl="1"/>
            <a:r>
              <a:rPr lang="en-US" dirty="0" smtClean="0"/>
              <a:t>Open the source file</a:t>
            </a:r>
          </a:p>
          <a:p>
            <a:pPr lvl="1"/>
            <a:r>
              <a:rPr lang="en-US" dirty="0" smtClean="0"/>
              <a:t>Run until the buffer overflow should occur</a:t>
            </a:r>
          </a:p>
        </p:txBody>
      </p:sp>
    </p:spTree>
    <p:extLst>
      <p:ext uri="{BB962C8B-B14F-4D97-AF65-F5344CB8AC3E}">
        <p14:creationId xmlns:p14="http://schemas.microsoft.com/office/powerpoint/2010/main" val="274509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a solid assembly base (unless you want to write it all yourself…)</a:t>
            </a:r>
          </a:p>
          <a:p>
            <a:r>
              <a:rPr lang="en-US" dirty="0" smtClean="0"/>
              <a:t>Find your system call memory addresses with </a:t>
            </a:r>
            <a:r>
              <a:rPr lang="en-US" dirty="0" err="1" smtClean="0"/>
              <a:t>arwin</a:t>
            </a:r>
            <a:endParaRPr lang="en-US" dirty="0" smtClean="0"/>
          </a:p>
          <a:p>
            <a:r>
              <a:rPr lang="en-US" dirty="0" smtClean="0"/>
              <a:t>Decide what you want to do</a:t>
            </a:r>
          </a:p>
          <a:p>
            <a:r>
              <a:rPr lang="en-US" dirty="0" err="1" smtClean="0"/>
              <a:t>nasm</a:t>
            </a:r>
            <a:r>
              <a:rPr lang="en-US" dirty="0" smtClean="0"/>
              <a:t> into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err="1" smtClean="0"/>
              <a:t>Objdump</a:t>
            </a:r>
            <a:r>
              <a:rPr lang="en-US" dirty="0" smtClean="0"/>
              <a:t> to get the </a:t>
            </a:r>
            <a:r>
              <a:rPr lang="en-US" dirty="0" err="1" smtClean="0"/>
              <a:t>bytecode</a:t>
            </a:r>
            <a:r>
              <a:rPr lang="en-US" dirty="0" smtClean="0"/>
              <a:t> in text format</a:t>
            </a:r>
          </a:p>
          <a:p>
            <a:r>
              <a:rPr lang="en-US" dirty="0" smtClean="0"/>
              <a:t>Determine big-endian or little-endian (this is </a:t>
            </a:r>
            <a:r>
              <a:rPr lang="en-US" smtClean="0"/>
              <a:t>where that matters)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1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/>
              <a:t>jmp</a:t>
            </a:r>
            <a:r>
              <a:rPr lang="en-US" sz="1400" dirty="0" smtClean="0"/>
              <a:t> </a:t>
            </a:r>
            <a:r>
              <a:rPr lang="en-US" sz="1400" dirty="0"/>
              <a:t>short </a:t>
            </a:r>
            <a:r>
              <a:rPr lang="en-US" sz="1400" dirty="0" err="1"/>
              <a:t>GetCommand</a:t>
            </a:r>
            <a:r>
              <a:rPr lang="en-US" sz="1400" dirty="0"/>
              <a:t> </a:t>
            </a:r>
            <a:r>
              <a:rPr lang="en-US" sz="1400" dirty="0" smtClean="0"/>
              <a:t>	;</a:t>
            </a:r>
            <a:r>
              <a:rPr lang="en-US" sz="1400" dirty="0"/>
              <a:t>jump to the location of the command string</a:t>
            </a:r>
          </a:p>
          <a:p>
            <a:pPr marL="0" indent="0">
              <a:buNone/>
            </a:pPr>
            <a:r>
              <a:rPr lang="en-US" sz="1400" dirty="0" err="1"/>
              <a:t>CommandReturn</a:t>
            </a:r>
            <a:r>
              <a:rPr lang="en-US" sz="1400" dirty="0"/>
              <a:t>: </a:t>
            </a:r>
            <a:r>
              <a:rPr lang="en-US" sz="1400" dirty="0" smtClean="0"/>
              <a:t>	;</a:t>
            </a:r>
            <a:r>
              <a:rPr lang="en-US" sz="1400" dirty="0"/>
              <a:t>Define a label to call so that string address is pushed onto stack</a:t>
            </a:r>
          </a:p>
          <a:p>
            <a:pPr marL="0" indent="0">
              <a:buNone/>
            </a:pPr>
            <a:r>
              <a:rPr lang="en-US" sz="1400" dirty="0"/>
              <a:t>    pop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 err="1"/>
              <a:t>ebx</a:t>
            </a:r>
            <a:r>
              <a:rPr lang="en-US" sz="1400" dirty="0"/>
              <a:t> now points to the string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xor</a:t>
            </a:r>
            <a:r>
              <a:rPr lang="en-US" sz="1400" dirty="0"/>
              <a:t> </a:t>
            </a:r>
            <a:r>
              <a:rPr lang="en-US" sz="1400" dirty="0" err="1"/>
              <a:t>eax,eax</a:t>
            </a:r>
            <a:r>
              <a:rPr lang="en-US" sz="1400" dirty="0"/>
              <a:t> </a:t>
            </a:r>
            <a:r>
              <a:rPr lang="en-US" sz="1400" dirty="0" smtClean="0"/>
              <a:t>	;</a:t>
            </a:r>
            <a:r>
              <a:rPr lang="en-US" sz="1400" dirty="0"/>
              <a:t>empties out </a:t>
            </a:r>
            <a:r>
              <a:rPr lang="en-US" sz="1400" dirty="0" err="1"/>
              <a:t>eax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null onto stack as empty parameter value</a:t>
            </a:r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the command string onto the stack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mov</a:t>
            </a:r>
            <a:r>
              <a:rPr lang="en-US" sz="1400" dirty="0"/>
              <a:t> ebx,0x7c86250d </a:t>
            </a:r>
            <a:r>
              <a:rPr lang="en-US" sz="1400" dirty="0" smtClean="0"/>
              <a:t>	;</a:t>
            </a:r>
            <a:r>
              <a:rPr lang="en-US" sz="1400" dirty="0"/>
              <a:t>place address of </a:t>
            </a:r>
            <a:r>
              <a:rPr lang="en-US" sz="1400" dirty="0" err="1"/>
              <a:t>WinExec</a:t>
            </a:r>
            <a:r>
              <a:rPr lang="en-US" sz="1400" dirty="0"/>
              <a:t> into </a:t>
            </a:r>
            <a:r>
              <a:rPr lang="en-US" sz="1400" dirty="0" err="1"/>
              <a:t>ebx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call </a:t>
            </a:r>
            <a:r>
              <a:rPr lang="en-US" sz="1400" dirty="0" err="1"/>
              <a:t>WinExec</a:t>
            </a:r>
            <a:r>
              <a:rPr lang="en-US" sz="1400" dirty="0"/>
              <a:t>(</a:t>
            </a:r>
            <a:r>
              <a:rPr lang="en-US" sz="1400" dirty="0" err="1"/>
              <a:t>path,showcode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xor</a:t>
            </a:r>
            <a:r>
              <a:rPr lang="en-US" sz="1400" dirty="0"/>
              <a:t> </a:t>
            </a:r>
            <a:r>
              <a:rPr lang="en-US" sz="1400" dirty="0" err="1" smtClean="0"/>
              <a:t>eax,eax</a:t>
            </a:r>
            <a:r>
              <a:rPr lang="en-US" sz="1400" dirty="0" smtClean="0"/>
              <a:t>	;</a:t>
            </a:r>
            <a:r>
              <a:rPr lang="en-US" sz="1400" dirty="0"/>
              <a:t>zero the register </a:t>
            </a:r>
            <a:r>
              <a:rPr lang="en-US" sz="1400" dirty="0" smtClean="0"/>
              <a:t>to </a:t>
            </a:r>
            <a:r>
              <a:rPr lang="en-US" sz="1400" dirty="0"/>
              <a:t>clear </a:t>
            </a:r>
            <a:r>
              <a:rPr lang="en-US" sz="1400" dirty="0" err="1"/>
              <a:t>WinExec</a:t>
            </a:r>
            <a:r>
              <a:rPr lang="en-US" sz="1400" dirty="0"/>
              <a:t> return value (return values are often </a:t>
            </a:r>
            <a:r>
              <a:rPr lang="en-US" sz="1400" dirty="0" smtClean="0"/>
              <a:t>in </a:t>
            </a:r>
            <a:r>
              <a:rPr lang="en-US" sz="1400" dirty="0" err="1"/>
              <a:t>eax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null onto stack as empty parameter value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mov</a:t>
            </a:r>
            <a:r>
              <a:rPr lang="en-US" sz="1400" dirty="0"/>
              <a:t> ebx,0x7c81cb12 </a:t>
            </a:r>
            <a:r>
              <a:rPr lang="en-US" sz="1400" dirty="0" smtClean="0"/>
              <a:t>	;</a:t>
            </a:r>
            <a:r>
              <a:rPr lang="en-US" sz="1400" dirty="0"/>
              <a:t>place address of </a:t>
            </a:r>
            <a:r>
              <a:rPr lang="en-US" sz="1400" dirty="0" err="1"/>
              <a:t>ExitProcess</a:t>
            </a:r>
            <a:r>
              <a:rPr lang="en-US" sz="1400" dirty="0"/>
              <a:t> into </a:t>
            </a:r>
            <a:r>
              <a:rPr lang="en-US" sz="1400" dirty="0" err="1"/>
              <a:t>ebx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call </a:t>
            </a:r>
            <a:r>
              <a:rPr lang="en-US" sz="1400" dirty="0" err="1"/>
              <a:t>ExitProcess</a:t>
            </a:r>
            <a:r>
              <a:rPr lang="en-US" sz="1400" dirty="0"/>
              <a:t>(0);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GetCommand</a:t>
            </a:r>
            <a:r>
              <a:rPr lang="en-US" sz="1400" dirty="0"/>
              <a:t>: </a:t>
            </a:r>
            <a:r>
              <a:rPr lang="en-US" sz="1400" dirty="0" smtClean="0"/>
              <a:t>	;</a:t>
            </a:r>
            <a:r>
              <a:rPr lang="en-US" sz="1400" dirty="0"/>
              <a:t>Define label for location of command string</a:t>
            </a:r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 smtClean="0"/>
              <a:t>CommandReturn</a:t>
            </a:r>
            <a:r>
              <a:rPr lang="en-US" sz="1400" dirty="0" smtClean="0"/>
              <a:t>	;</a:t>
            </a:r>
            <a:r>
              <a:rPr lang="en-US" sz="1400" dirty="0"/>
              <a:t>call the return label so the return address (location of string) is pushed onto stack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db</a:t>
            </a:r>
            <a:r>
              <a:rPr lang="en-US" sz="1400" dirty="0"/>
              <a:t> "calc.exe" </a:t>
            </a:r>
            <a:r>
              <a:rPr lang="en-US" sz="1400" dirty="0" smtClean="0"/>
              <a:t>	;</a:t>
            </a:r>
            <a:r>
              <a:rPr lang="en-US" sz="1400" dirty="0"/>
              <a:t>Write the raw bytes into the </a:t>
            </a:r>
            <a:r>
              <a:rPr lang="en-US" sz="1400" dirty="0" err="1"/>
              <a:t>shellcode</a:t>
            </a:r>
            <a:r>
              <a:rPr lang="en-US" sz="1400" dirty="0"/>
              <a:t> that represent our string.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db</a:t>
            </a:r>
            <a:r>
              <a:rPr lang="en-US" sz="1400" dirty="0"/>
              <a:t> 0x00 </a:t>
            </a:r>
            <a:r>
              <a:rPr lang="en-US" sz="1400" dirty="0" smtClean="0"/>
              <a:t>		;</a:t>
            </a:r>
            <a:r>
              <a:rPr lang="en-US" sz="1400" dirty="0"/>
              <a:t>Terminate our string with a null character.</a:t>
            </a:r>
          </a:p>
        </p:txBody>
      </p:sp>
    </p:spTree>
    <p:extLst>
      <p:ext uri="{BB962C8B-B14F-4D97-AF65-F5344CB8AC3E}">
        <p14:creationId xmlns:p14="http://schemas.microsoft.com/office/powerpoint/2010/main" val="208630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pPr lvl="1"/>
            <a:r>
              <a:rPr lang="en-US" dirty="0" smtClean="0"/>
              <a:t>Flavors of the attack</a:t>
            </a:r>
          </a:p>
          <a:p>
            <a:pPr lvl="1"/>
            <a:r>
              <a:rPr lang="en-US" dirty="0" smtClean="0"/>
              <a:t>Famous Attacks</a:t>
            </a:r>
          </a:p>
          <a:p>
            <a:r>
              <a:rPr lang="en-US" dirty="0" smtClean="0"/>
              <a:t>What is this stack thing?</a:t>
            </a:r>
          </a:p>
          <a:p>
            <a:pPr lvl="1"/>
            <a:r>
              <a:rPr lang="en-US" dirty="0" smtClean="0"/>
              <a:t>Stack layout</a:t>
            </a:r>
          </a:p>
          <a:p>
            <a:pPr lvl="1"/>
            <a:r>
              <a:rPr lang="en-US" dirty="0" smtClean="0"/>
              <a:t>Program execution w/ stack</a:t>
            </a:r>
          </a:p>
          <a:p>
            <a:r>
              <a:rPr lang="en-US" dirty="0" smtClean="0"/>
              <a:t>Ok, so how do we attack it?</a:t>
            </a:r>
          </a:p>
          <a:p>
            <a:pPr lvl="1"/>
            <a:r>
              <a:rPr lang="en-US" dirty="0" smtClean="0"/>
              <a:t>Using debuggers and disassemblers</a:t>
            </a:r>
          </a:p>
          <a:p>
            <a:pPr lvl="1"/>
            <a:r>
              <a:rPr lang="en-US" dirty="0" smtClean="0"/>
              <a:t>Payload generation</a:t>
            </a:r>
          </a:p>
          <a:p>
            <a:pPr lvl="1"/>
            <a:r>
              <a:rPr lang="en-US" dirty="0" smtClean="0"/>
              <a:t>Elevation of privilege</a:t>
            </a:r>
          </a:p>
          <a:p>
            <a:r>
              <a:rPr lang="en-US" dirty="0" smtClean="0"/>
              <a:t>Protecting your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0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</a:p>
          <a:p>
            <a:r>
              <a:rPr lang="en-US" dirty="0" smtClean="0"/>
              <a:t>Heap Overflow</a:t>
            </a:r>
          </a:p>
          <a:p>
            <a:r>
              <a:rPr lang="en-US" dirty="0" smtClean="0"/>
              <a:t>Integer Overflow</a:t>
            </a:r>
          </a:p>
          <a:p>
            <a:r>
              <a:rPr lang="en-US" dirty="0" smtClean="0"/>
              <a:t>String Format Abuse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</a:p>
          <a:p>
            <a:pPr lvl="1"/>
            <a:r>
              <a:rPr lang="en-US" dirty="0" smtClean="0"/>
              <a:t>Buffer allocated on the stack</a:t>
            </a:r>
          </a:p>
          <a:p>
            <a:pPr lvl="1"/>
            <a:r>
              <a:rPr lang="en-US" dirty="0" smtClean="0"/>
              <a:t>Bounds aren’t checked on user input</a:t>
            </a:r>
          </a:p>
          <a:p>
            <a:pPr lvl="1"/>
            <a:r>
              <a:rPr lang="en-US" dirty="0" smtClean="0"/>
              <a:t>Input is copied using an unsafe method ( ‘gets’, ‘</a:t>
            </a:r>
            <a:r>
              <a:rPr lang="en-US" dirty="0" err="1" smtClean="0"/>
              <a:t>strcpy</a:t>
            </a:r>
            <a:r>
              <a:rPr lang="en-US" dirty="0" smtClean="0"/>
              <a:t>’, ‘</a:t>
            </a:r>
            <a:r>
              <a:rPr lang="en-US" dirty="0" err="1" smtClean="0"/>
              <a:t>strcat</a:t>
            </a:r>
            <a:r>
              <a:rPr lang="en-US" dirty="0" smtClean="0"/>
              <a:t>’ )</a:t>
            </a:r>
          </a:p>
          <a:p>
            <a:pPr lvl="1"/>
            <a:r>
              <a:rPr lang="en-US" dirty="0" smtClean="0"/>
              <a:t>Memory outside the allocated buffer is overwritten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Heap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String Format Abuse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9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Stack Overflow</a:t>
            </a:r>
          </a:p>
          <a:p>
            <a:r>
              <a:rPr lang="en-US" dirty="0" smtClean="0"/>
              <a:t>Heap Overflow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Similar to stack overflows, exploited via the same means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Consequences include overwriting dynamically linked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Without memory protection, other applications’ memory can be corrupted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Often used in </a:t>
            </a:r>
            <a:r>
              <a:rPr lang="en-US" dirty="0" err="1" smtClean="0">
                <a:solidFill>
                  <a:schemeClr val="tx1"/>
                </a:solidFill>
              </a:rPr>
              <a:t>Jailbreaking</a:t>
            </a:r>
            <a:r>
              <a:rPr lang="en-US" dirty="0" smtClean="0">
                <a:solidFill>
                  <a:schemeClr val="tx1"/>
                </a:solidFill>
              </a:rPr>
              <a:t> mobile devices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String Format Abuse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Stack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Heap Overflow</a:t>
            </a:r>
          </a:p>
          <a:p>
            <a:r>
              <a:rPr lang="en-US" dirty="0" smtClean="0"/>
              <a:t>Integer Overflow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Integer input bounds are unchecked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Generally some series of arithmetic operations causes a stored value to take on an unexpected value (negative values, 0, INT_MAX)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Dangerous when input is tied to memory allocation size in some way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String Format Abuse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Stack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Heap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Integer Overflow</a:t>
            </a:r>
          </a:p>
          <a:p>
            <a:r>
              <a:rPr lang="en-US" dirty="0" smtClean="0"/>
              <a:t>String Format Abuse</a:t>
            </a:r>
          </a:p>
          <a:p>
            <a:pPr lvl="1"/>
            <a:r>
              <a:rPr lang="en-US" dirty="0" smtClean="0"/>
              <a:t>Abuses string format functions (‘</a:t>
            </a:r>
            <a:r>
              <a:rPr lang="en-US" dirty="0" err="1" smtClean="0"/>
              <a:t>fprintf</a:t>
            </a:r>
            <a:r>
              <a:rPr lang="en-US" dirty="0" smtClean="0"/>
              <a:t>’, ‘</a:t>
            </a:r>
            <a:r>
              <a:rPr lang="en-US" dirty="0" err="1" smtClean="0"/>
              <a:t>sprintf</a:t>
            </a:r>
            <a:r>
              <a:rPr lang="en-US" dirty="0" smtClean="0"/>
              <a:t>’, ‘</a:t>
            </a:r>
            <a:r>
              <a:rPr lang="en-US" dirty="0" err="1" smtClean="0"/>
              <a:t>printf</a:t>
            </a:r>
            <a:r>
              <a:rPr lang="en-US" dirty="0" smtClean="0"/>
              <a:t>’, etc.)</a:t>
            </a:r>
          </a:p>
          <a:p>
            <a:pPr lvl="1"/>
            <a:r>
              <a:rPr lang="en-US" dirty="0" smtClean="0"/>
              <a:t>Exploit is in injecting format symbols into input being inserted into a format function (‘%x’, ‘%s’, ‘%n’ is a fun one…writes #chars into a pointer)</a:t>
            </a:r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 attack might inject enough format symbols to read unallocated memory =&gt; </a:t>
            </a:r>
            <a:r>
              <a:rPr lang="en-US" smtClean="0"/>
              <a:t>Segmentation 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 -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the vulnerable program with lots of input and watch if it explodes</a:t>
            </a:r>
          </a:p>
          <a:p>
            <a:r>
              <a:rPr lang="en-US" dirty="0" smtClean="0"/>
              <a:t>If it does explode, run it in </a:t>
            </a:r>
            <a:r>
              <a:rPr lang="en-US" dirty="0" err="1" smtClean="0"/>
              <a:t>Olly</a:t>
            </a:r>
            <a:r>
              <a:rPr lang="en-US" dirty="0" smtClean="0"/>
              <a:t> and check out the values when it crashes</a:t>
            </a:r>
          </a:p>
          <a:p>
            <a:r>
              <a:rPr lang="en-US" dirty="0" smtClean="0"/>
              <a:t>Disassemble it in IDA to get a better idea of the execution</a:t>
            </a:r>
          </a:p>
          <a:p>
            <a:r>
              <a:rPr lang="en-US" dirty="0" smtClean="0"/>
              <a:t>Craft some input, run it through </a:t>
            </a:r>
            <a:r>
              <a:rPr lang="en-US" dirty="0" err="1" smtClean="0"/>
              <a:t>nasm</a:t>
            </a:r>
            <a:r>
              <a:rPr lang="en-US" dirty="0" smtClean="0"/>
              <a:t> and </a:t>
            </a:r>
            <a:r>
              <a:rPr lang="en-US" dirty="0" err="1" smtClean="0"/>
              <a:t>objdump</a:t>
            </a:r>
            <a:r>
              <a:rPr lang="en-US" dirty="0" smtClean="0"/>
              <a:t> to get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/>
              <a:t>Run the program with Perl giving it the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Do bad stuff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178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Visual C++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Ida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Ollydbg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Tools</a:t>
            </a:r>
          </a:p>
          <a:p>
            <a:pPr lvl="1"/>
            <a:r>
              <a:rPr lang="en-US" dirty="0" smtClean="0">
                <a:hlinkClick r:id="rId4"/>
              </a:rPr>
              <a:t>Cygwin</a:t>
            </a:r>
            <a:r>
              <a:rPr lang="en-US" dirty="0" smtClean="0"/>
              <a:t> (</a:t>
            </a:r>
            <a:r>
              <a:rPr lang="en-US" dirty="0" err="1" smtClean="0">
                <a:hlinkClick r:id="rId5"/>
              </a:rPr>
              <a:t>arwin</a:t>
            </a:r>
            <a:r>
              <a:rPr lang="en-US" dirty="0" smtClean="0"/>
              <a:t>, </a:t>
            </a:r>
            <a:r>
              <a:rPr lang="en-US" dirty="0" err="1" smtClean="0"/>
              <a:t>nasm</a:t>
            </a:r>
            <a:r>
              <a:rPr lang="en-US" dirty="0" smtClean="0"/>
              <a:t>, </a:t>
            </a:r>
            <a:r>
              <a:rPr lang="en-US" dirty="0" err="1" smtClean="0"/>
              <a:t>objdump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hlinkClick r:id="rId6"/>
              </a:rPr>
              <a:t>Faultmon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Perl</a:t>
            </a:r>
            <a:r>
              <a:rPr lang="en-US" dirty="0" smtClean="0"/>
              <a:t> (Strawberry)</a:t>
            </a:r>
          </a:p>
        </p:txBody>
      </p:sp>
    </p:spTree>
    <p:extLst>
      <p:ext uri="{BB962C8B-B14F-4D97-AF65-F5344CB8AC3E}">
        <p14:creationId xmlns:p14="http://schemas.microsoft.com/office/powerpoint/2010/main" val="4095574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512</Words>
  <Application>Microsoft Office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Decatur</vt:lpstr>
      <vt:lpstr>Buffer Overflow Attacks</vt:lpstr>
      <vt:lpstr>Overview</vt:lpstr>
      <vt:lpstr>Flavors of the Attack </vt:lpstr>
      <vt:lpstr>Flavors of the Attack </vt:lpstr>
      <vt:lpstr>Flavors of the Attack </vt:lpstr>
      <vt:lpstr>Flavors of the Attack </vt:lpstr>
      <vt:lpstr>Flavors of the Attack </vt:lpstr>
      <vt:lpstr>General Overview - Windows</vt:lpstr>
      <vt:lpstr>Tools - Windows</vt:lpstr>
      <vt:lpstr>Ida - Disassembling</vt:lpstr>
      <vt:lpstr>OllyDbg - Debugging</vt:lpstr>
      <vt:lpstr>Shellcoding</vt:lpstr>
      <vt:lpstr>Assembly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Overflow Attacks</dc:title>
  <dc:creator>Dennis</dc:creator>
  <cp:lastModifiedBy>Andrew</cp:lastModifiedBy>
  <cp:revision>13</cp:revision>
  <dcterms:created xsi:type="dcterms:W3CDTF">2012-03-28T03:26:56Z</dcterms:created>
  <dcterms:modified xsi:type="dcterms:W3CDTF">2012-03-29T22:24:17Z</dcterms:modified>
</cp:coreProperties>
</file>