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  <p:sldId id="310" r:id="rId28"/>
    <p:sldId id="282" r:id="rId29"/>
    <p:sldId id="283" r:id="rId30"/>
    <p:sldId id="284" r:id="rId31"/>
    <p:sldId id="312" r:id="rId32"/>
    <p:sldId id="313" r:id="rId33"/>
    <p:sldId id="305" r:id="rId34"/>
    <p:sldId id="306" r:id="rId35"/>
    <p:sldId id="307" r:id="rId36"/>
    <p:sldId id="308" r:id="rId37"/>
    <p:sldId id="309" r:id="rId38"/>
    <p:sldId id="285" r:id="rId39"/>
    <p:sldId id="286" r:id="rId40"/>
    <p:sldId id="321" r:id="rId41"/>
    <p:sldId id="314" r:id="rId42"/>
    <p:sldId id="316" r:id="rId43"/>
    <p:sldId id="318" r:id="rId44"/>
    <p:sldId id="319" r:id="rId45"/>
    <p:sldId id="320" r:id="rId46"/>
    <p:sldId id="31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310"/>
            <p14:sldId id="282"/>
            <p14:sldId id="283"/>
            <p14:sldId id="284"/>
            <p14:sldId id="312"/>
            <p14:sldId id="313"/>
            <p14:sldId id="305"/>
            <p14:sldId id="306"/>
            <p14:sldId id="307"/>
            <p14:sldId id="308"/>
            <p14:sldId id="309"/>
            <p14:sldId id="285"/>
            <p14:sldId id="286"/>
            <p14:sldId id="321"/>
            <p14:sldId id="314"/>
            <p14:sldId id="316"/>
            <p14:sldId id="318"/>
            <p14:sldId id="319"/>
            <p14:sldId id="320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different ways that systems protect</a:t>
            </a:r>
            <a:r>
              <a:rPr lang="en-US" baseline="0" dirty="0" smtClean="0"/>
              <a:t> against buffer overflows: </a:t>
            </a:r>
          </a:p>
          <a:p>
            <a:r>
              <a:rPr lang="en-US" baseline="0" dirty="0" smtClean="0"/>
              <a:t>1- Data execution prevention (been around in Linux, Mac and windows since about 2004). </a:t>
            </a:r>
          </a:p>
          <a:p>
            <a:r>
              <a:rPr lang="en-US" baseline="0" dirty="0" smtClean="0"/>
              <a:t>    This prevents an application from executing code in a non-executable memory region.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ASLR</a:t>
            </a:r>
            <a:r>
              <a:rPr lang="en-US" baseline="0" dirty="0" smtClean="0"/>
              <a:t> in windows and if so how to turn it off?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sdn.microsoft.com/en-us/library/Aa2900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documentation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lwaysoff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GS – Visual C++ Compiler Flag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msdn.microsoft.com/en-us/library/Aa290051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" t="23187" r="-481" b="27934"/>
          <a:stretch/>
        </p:blipFill>
        <p:spPr bwMode="auto">
          <a:xfrm>
            <a:off x="640080" y="2590800"/>
            <a:ext cx="795528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-29333"/>
          <a:stretch/>
        </p:blipFill>
        <p:spPr bwMode="auto">
          <a:xfrm>
            <a:off x="762000" y="4343400"/>
            <a:ext cx="71342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 program with lots of large sized input until it explodes</a:t>
            </a:r>
          </a:p>
          <a:p>
            <a:r>
              <a:rPr lang="en-US" dirty="0" smtClean="0"/>
              <a:t>If it explodes, try running through GDB and see which information is being overwritten</a:t>
            </a:r>
          </a:p>
          <a:p>
            <a:r>
              <a:rPr lang="en-US" dirty="0" smtClean="0"/>
              <a:t>Using that information and a combination of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create some malicious shell code</a:t>
            </a:r>
          </a:p>
          <a:p>
            <a:r>
              <a:rPr lang="en-US" dirty="0" smtClean="0"/>
              <a:t>Enter the </a:t>
            </a:r>
            <a:r>
              <a:rPr lang="en-US" dirty="0" err="1" smtClean="0"/>
              <a:t>shellcode</a:t>
            </a:r>
            <a:r>
              <a:rPr lang="en-US" dirty="0" smtClean="0"/>
              <a:t> at different offsets until a shell appears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21112" r="15778" b="22444"/>
          <a:stretch/>
        </p:blipFill>
        <p:spPr bwMode="auto">
          <a:xfrm>
            <a:off x="2590800" y="4699000"/>
            <a:ext cx="1201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ASLR</a:t>
            </a: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–c ‘echo 0 &gt; 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/sys/kernel/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randomize_va_space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Don’t randomize the address space in which programs execute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excecstack</a:t>
            </a:r>
            <a:r>
              <a:rPr lang="en-US" dirty="0" smtClean="0"/>
              <a:t> your binary</a:t>
            </a:r>
          </a:p>
          <a:p>
            <a:pPr lvl="1"/>
            <a:r>
              <a:rPr lang="en-US" dirty="0" smtClean="0"/>
              <a:t>We couldn’t find a system-wide setting for turning off DEP on Linux</a:t>
            </a:r>
          </a:p>
          <a:p>
            <a:pPr lvl="1"/>
            <a:r>
              <a:rPr lang="en-US" dirty="0" smtClean="0"/>
              <a:t>Workaround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execstack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-s &lt;my binary&gt;</a:t>
            </a:r>
          </a:p>
          <a:p>
            <a:pPr lvl="1"/>
            <a:r>
              <a:rPr lang="en-US" dirty="0" smtClean="0">
                <a:cs typeface="Consolas" pitchFamily="49" charset="0"/>
              </a:rPr>
              <a:t>Formally tells the OS that you’re a terrible programmer and you don’t care if code you didn’t write executes on your behalf</a:t>
            </a:r>
          </a:p>
        </p:txBody>
      </p:sp>
    </p:spTree>
    <p:extLst>
      <p:ext uri="{BB962C8B-B14F-4D97-AF65-F5344CB8AC3E}">
        <p14:creationId xmlns:p14="http://schemas.microsoft.com/office/powerpoint/2010/main" val="7929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GCC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nasm</a:t>
            </a:r>
            <a:endParaRPr lang="en-US" dirty="0" smtClean="0"/>
          </a:p>
          <a:p>
            <a:pPr lvl="1"/>
            <a:r>
              <a:rPr lang="en-US" dirty="0" err="1" smtClean="0"/>
              <a:t>execstack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break &lt;symbol&gt;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Symbols include line number, function name, assembler label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ommand also mapped to character ‘b’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4" y="4343400"/>
            <a:ext cx="75088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 frame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rints everything the debugger knows about the current stack frame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Program needs to be executing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6" y="4419600"/>
            <a:ext cx="807844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print, x/x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 the value of any symbol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Incredibly powerful with options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6" y="4343400"/>
            <a:ext cx="737352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disassemble &lt;symbol&gt;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umps the disassembly for a symbol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6" y="2724150"/>
            <a:ext cx="681252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mov</a:t>
            </a:r>
            <a:r>
              <a:rPr lang="en-US" sz="1400" dirty="0" smtClean="0"/>
              <a:t> </a:t>
            </a:r>
            <a:r>
              <a:rPr lang="en-US" sz="1400" dirty="0"/>
              <a:t>[</a:t>
            </a:r>
            <a:r>
              <a:rPr lang="en-US" sz="1400" dirty="0" err="1"/>
              <a:t>ebx</a:t>
            </a:r>
            <a:r>
              <a:rPr lang="en-US" sz="1400" dirty="0"/>
              <a:t> + </a:t>
            </a:r>
            <a:r>
              <a:rPr lang="en-US" sz="1400" dirty="0" smtClean="0"/>
              <a:t>7],</a:t>
            </a:r>
            <a:r>
              <a:rPr lang="en-US" sz="1400" dirty="0"/>
              <a:t>al  </a:t>
            </a:r>
            <a:r>
              <a:rPr lang="en-US" sz="1400" dirty="0" smtClean="0"/>
              <a:t>        ;insert </a:t>
            </a:r>
            <a:r>
              <a:rPr lang="en-US" sz="1400" dirty="0"/>
              <a:t>the NULL character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</a:t>
            </a:r>
            <a:r>
              <a:rPr lang="en-US" sz="1400" dirty="0" smtClean="0"/>
              <a:t>value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</a:t>
            </a:r>
            <a:r>
              <a:rPr lang="en-US" sz="1400" dirty="0" err="1" smtClean="0"/>
              <a:t>cmd.exeN</a:t>
            </a:r>
            <a:r>
              <a:rPr lang="en-US" sz="1400" dirty="0" smtClean="0"/>
              <a:t>" 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</a:t>
            </a:r>
            <a:r>
              <a:rPr lang="en-US" dirty="0" err="1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Need to know byte ordering for return address</a:t>
            </a:r>
          </a:p>
          <a:p>
            <a:pPr lvl="1"/>
            <a:r>
              <a:rPr lang="en-US" dirty="0" smtClean="0"/>
              <a:t>For return address 0xbffff56c input “\x6c\xf5\</a:t>
            </a:r>
            <a:r>
              <a:rPr lang="en-US" dirty="0" err="1" smtClean="0"/>
              <a:t>xff</a:t>
            </a:r>
            <a:r>
              <a:rPr lang="en-US" dirty="0" smtClean="0"/>
              <a:t>\</a:t>
            </a:r>
            <a:r>
              <a:rPr lang="en-US" dirty="0" err="1" smtClean="0"/>
              <a:t>xbf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How?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0" y="3276600"/>
            <a:ext cx="796308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07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 Unix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" y="1752600"/>
            <a:ext cx="88660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nut 3"/>
          <p:cNvSpPr/>
          <p:nvPr/>
        </p:nvSpPr>
        <p:spPr>
          <a:xfrm>
            <a:off x="762000" y="5791200"/>
            <a:ext cx="7772400" cy="990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066800" y="3962400"/>
            <a:ext cx="3733800" cy="609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Buffer </a:t>
            </a:r>
            <a:r>
              <a:rPr lang="en-US" dirty="0" err="1" smtClean="0"/>
              <a:t>Overflowin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Against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Execution Prevention</a:t>
            </a:r>
          </a:p>
          <a:p>
            <a:pPr lvl="1"/>
            <a:r>
              <a:rPr lang="en-US" dirty="0" smtClean="0"/>
              <a:t>Linux, Mac, Windows</a:t>
            </a:r>
          </a:p>
          <a:p>
            <a:pPr lvl="1"/>
            <a:r>
              <a:rPr lang="en-US" dirty="0" smtClean="0"/>
              <a:t>Hardware Marks all locations in a process as non-executable unless the location explicitly contains executable code. </a:t>
            </a:r>
          </a:p>
          <a:p>
            <a:pPr lvl="1"/>
            <a:r>
              <a:rPr lang="en-US" dirty="0" smtClean="0"/>
              <a:t>If an app tries to run this code, an error is thrown, calling process terminated</a:t>
            </a:r>
          </a:p>
          <a:p>
            <a:r>
              <a:rPr lang="en-US" dirty="0" smtClean="0"/>
              <a:t>To Disable DEP –</a:t>
            </a:r>
          </a:p>
          <a:p>
            <a:pPr lvl="1"/>
            <a:r>
              <a:rPr lang="en-US" dirty="0" smtClean="0"/>
              <a:t>Windows – recovery and startup sessions, edit the system startup, replace the line </a:t>
            </a:r>
            <a:r>
              <a:rPr lang="en-US" dirty="0" err="1" smtClean="0"/>
              <a:t>OptIn</a:t>
            </a:r>
            <a:r>
              <a:rPr lang="en-US" dirty="0" smtClean="0"/>
              <a:t> with always out (/</a:t>
            </a:r>
            <a:r>
              <a:rPr lang="en-US" dirty="0" err="1" smtClean="0"/>
              <a:t>noexecute</a:t>
            </a:r>
            <a:r>
              <a:rPr lang="en-US" dirty="0" smtClean="0"/>
              <a:t>=</a:t>
            </a:r>
            <a:r>
              <a:rPr lang="en-US" dirty="0" err="1" smtClean="0"/>
              <a:t>AlwaysOff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Linux –</a:t>
            </a:r>
          </a:p>
          <a:p>
            <a:pPr lvl="2"/>
            <a:r>
              <a:rPr lang="en-US" dirty="0" smtClean="0"/>
              <a:t>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/sys/kernel/exec-shield</a:t>
            </a:r>
          </a:p>
          <a:p>
            <a:pPr lvl="2"/>
            <a:r>
              <a:rPr lang="en-US" dirty="0" smtClean="0"/>
              <a:t>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/sys/kernel/exec-shield-randomize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 Layout Randomization</a:t>
            </a:r>
          </a:p>
          <a:p>
            <a:pPr lvl="1"/>
            <a:r>
              <a:rPr lang="en-US" dirty="0" smtClean="0"/>
              <a:t>Randomly arranges the positions of key data areas</a:t>
            </a:r>
          </a:p>
          <a:p>
            <a:pPr lvl="2"/>
            <a:r>
              <a:rPr lang="en-US" dirty="0" smtClean="0"/>
              <a:t>E.g. positions of library, heap, stack</a:t>
            </a:r>
          </a:p>
          <a:p>
            <a:pPr lvl="1"/>
            <a:r>
              <a:rPr lang="en-US" dirty="0" smtClean="0"/>
              <a:t>If the location of </a:t>
            </a:r>
            <a:r>
              <a:rPr lang="en-US" dirty="0" err="1" smtClean="0"/>
              <a:t>lib.c</a:t>
            </a:r>
            <a:r>
              <a:rPr lang="en-US" dirty="0" smtClean="0"/>
              <a:t> changes </a:t>
            </a:r>
            <a:r>
              <a:rPr lang="en-US" dirty="0" err="1" smtClean="0"/>
              <a:t>everytime</a:t>
            </a:r>
            <a:r>
              <a:rPr lang="en-US" dirty="0" smtClean="0"/>
              <a:t>, then it will be hard to find the exact locations of different functions</a:t>
            </a:r>
          </a:p>
          <a:p>
            <a:r>
              <a:rPr lang="en-US" dirty="0" smtClean="0"/>
              <a:t>Turn off ASLR </a:t>
            </a:r>
          </a:p>
          <a:p>
            <a:pPr lvl="1"/>
            <a:r>
              <a:rPr lang="en-US" dirty="0" smtClean="0"/>
              <a:t>Linux – 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randomize_va_space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variables that are placed between a buffer and control data on the stack to monitor buffer overflows</a:t>
            </a:r>
          </a:p>
          <a:p>
            <a:pPr lvl="1"/>
            <a:r>
              <a:rPr lang="en-US" dirty="0" smtClean="0"/>
              <a:t>If there is a buffer overflow, first to go will be the canary</a:t>
            </a:r>
          </a:p>
          <a:p>
            <a:pPr lvl="1"/>
            <a:r>
              <a:rPr lang="en-US" dirty="0" smtClean="0"/>
              <a:t>Data then deemed corrupted</a:t>
            </a:r>
          </a:p>
          <a:p>
            <a:r>
              <a:rPr lang="en-US" dirty="0" smtClean="0"/>
              <a:t>3 Types – Terminator, Random, Random XOR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level flagging of mistrusted input</a:t>
            </a:r>
          </a:p>
          <a:p>
            <a:r>
              <a:rPr lang="en-US" dirty="0" smtClean="0"/>
              <a:t>Bit flag indicates whether input is trusted or untrusted</a:t>
            </a:r>
          </a:p>
          <a:p>
            <a:r>
              <a:rPr lang="en-US" dirty="0" smtClean="0"/>
              <a:t>If user input enters function pointer or return address section of memory, an exception is raised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76600"/>
            <a:ext cx="462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Misuse: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1"/>
            <a:r>
              <a:rPr lang="en-US" dirty="0" smtClean="0"/>
              <a:t>Abuse: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“%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x%n%s%d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”;</a:t>
            </a:r>
            <a:endParaRPr lang="en-US" dirty="0" smtClean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protected memory =&gt; 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3153</Words>
  <Application>Microsoft Office PowerPoint</Application>
  <PresentationFormat>On-screen Show (4:3)</PresentationFormat>
  <Paragraphs>814</Paragraphs>
  <Slides>46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Protection</vt:lpstr>
      <vt:lpstr>Tools - Windows</vt:lpstr>
      <vt:lpstr>Ida - Disassembling</vt:lpstr>
      <vt:lpstr>OllyDbg - Debugging</vt:lpstr>
      <vt:lpstr>General Overview Unix</vt:lpstr>
      <vt:lpstr>Protection Linux</vt:lpstr>
      <vt:lpstr>Tools - Unix</vt:lpstr>
      <vt:lpstr>GCC &amp; GDB</vt:lpstr>
      <vt:lpstr>GCC &amp; GDB</vt:lpstr>
      <vt:lpstr>GCC &amp; GDB</vt:lpstr>
      <vt:lpstr>GCC &amp; GDB</vt:lpstr>
      <vt:lpstr>Shellcoding</vt:lpstr>
      <vt:lpstr>Assembly (Intel x86) Windows</vt:lpstr>
      <vt:lpstr>Determining Endianness</vt:lpstr>
      <vt:lpstr>Assembly (Intel x86) Unix</vt:lpstr>
      <vt:lpstr>Day Two</vt:lpstr>
      <vt:lpstr>Protection Against Buffer Overflows</vt:lpstr>
      <vt:lpstr>Protection Continued</vt:lpstr>
      <vt:lpstr>Canaries</vt:lpstr>
      <vt:lpstr>Secure Bit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Dennis</cp:lastModifiedBy>
  <cp:revision>35</cp:revision>
  <dcterms:created xsi:type="dcterms:W3CDTF">2012-03-28T03:26:56Z</dcterms:created>
  <dcterms:modified xsi:type="dcterms:W3CDTF">2012-04-24T04:05:32Z</dcterms:modified>
</cp:coreProperties>
</file>