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51"/>
  </p:notesMasterIdLst>
  <p:sldIdLst>
    <p:sldId id="256" r:id="rId2"/>
    <p:sldId id="321" r:id="rId3"/>
    <p:sldId id="333" r:id="rId4"/>
    <p:sldId id="257" r:id="rId5"/>
    <p:sldId id="258" r:id="rId6"/>
    <p:sldId id="259" r:id="rId7"/>
    <p:sldId id="260" r:id="rId8"/>
    <p:sldId id="261" r:id="rId9"/>
    <p:sldId id="262"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281" r:id="rId29"/>
    <p:sldId id="310" r:id="rId30"/>
    <p:sldId id="313" r:id="rId31"/>
    <p:sldId id="282" r:id="rId32"/>
    <p:sldId id="305" r:id="rId33"/>
    <p:sldId id="306" r:id="rId34"/>
    <p:sldId id="307" r:id="rId35"/>
    <p:sldId id="308" r:id="rId36"/>
    <p:sldId id="309" r:id="rId37"/>
    <p:sldId id="334" r:id="rId38"/>
    <p:sldId id="325" r:id="rId39"/>
    <p:sldId id="328" r:id="rId40"/>
    <p:sldId id="326" r:id="rId41"/>
    <p:sldId id="322" r:id="rId42"/>
    <p:sldId id="318" r:id="rId43"/>
    <p:sldId id="319" r:id="rId44"/>
    <p:sldId id="320" r:id="rId45"/>
    <p:sldId id="330" r:id="rId46"/>
    <p:sldId id="315" r:id="rId47"/>
    <p:sldId id="323" r:id="rId48"/>
    <p:sldId id="324" r:id="rId49"/>
    <p:sldId id="33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333"/>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313"/>
            <p14:sldId id="282"/>
            <p14:sldId id="305"/>
            <p14:sldId id="306"/>
            <p14:sldId id="307"/>
            <p14:sldId id="308"/>
            <p14:sldId id="309"/>
            <p14:sldId id="334"/>
            <p14:sldId id="325"/>
            <p14:sldId id="328"/>
            <p14:sldId id="326"/>
            <p14:sldId id="322"/>
            <p14:sldId id="318"/>
            <p14:sldId id="319"/>
            <p14:sldId id="320"/>
            <p14:sldId id="330"/>
            <p14:sldId id="315"/>
            <p14:sldId id="323"/>
            <p14:sldId id="324"/>
            <p14:sldId id="33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84881" autoAdjust="0"/>
  </p:normalViewPr>
  <p:slideViewPr>
    <p:cSldViewPr>
      <p:cViewPr varScale="1">
        <p:scale>
          <a:sx n="104" d="100"/>
          <a:sy n="104" d="100"/>
        </p:scale>
        <p:origin x="-840" y="-96"/>
      </p:cViewPr>
      <p:guideLst>
        <p:guide orient="horz" pos="2160"/>
        <p:guide pos="2880"/>
      </p:guideLst>
    </p:cSldViewPr>
  </p:slideViewPr>
  <p:outlineViewPr>
    <p:cViewPr>
      <p:scale>
        <a:sx n="33" d="100"/>
        <a:sy n="33" d="100"/>
      </p:scale>
      <p:origin x="0" y="542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5/25/12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23</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24</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25</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26</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42</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43</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44</a:t>
            </a:fld>
            <a:endParaRPr lang="en-US"/>
          </a:p>
        </p:txBody>
      </p:sp>
    </p:spTree>
    <p:extLst>
      <p:ext uri="{BB962C8B-B14F-4D97-AF65-F5344CB8AC3E}">
        <p14:creationId xmlns:p14="http://schemas.microsoft.com/office/powerpoint/2010/main" val="1447182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ProPolice</a:t>
            </a:r>
            <a:r>
              <a:rPr lang="en-US" sz="1200" kern="1200" dirty="0" smtClean="0">
                <a:solidFill>
                  <a:schemeClr val="tx1"/>
                </a:solidFill>
                <a:effectLst/>
                <a:latin typeface="+mn-lt"/>
                <a:ea typeface="+mn-ea"/>
                <a:cs typeface="+mn-cs"/>
              </a:rPr>
              <a:t>, in addition to canary protection, also sorts array variables (where possible) to the highest part of the stack frame, to make it more difficult to overflow them and corrupt other variables. It also creates copies of arguments of the function, and relocates them together with local variables, effectively protecting the arguments.</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45</a:t>
            </a:fld>
            <a:endParaRPr lang="en-US"/>
          </a:p>
        </p:txBody>
      </p:sp>
    </p:spTree>
    <p:extLst>
      <p:ext uri="{BB962C8B-B14F-4D97-AF65-F5344CB8AC3E}">
        <p14:creationId xmlns:p14="http://schemas.microsoft.com/office/powerpoint/2010/main" val="4114649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47</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2</a:t>
            </a:fld>
            <a:endParaRPr lang="en-US"/>
          </a:p>
        </p:txBody>
      </p:sp>
    </p:spTree>
    <p:extLst>
      <p:ext uri="{BB962C8B-B14F-4D97-AF65-F5344CB8AC3E}">
        <p14:creationId xmlns:p14="http://schemas.microsoft.com/office/powerpoint/2010/main" val="912676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48</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3</a:t>
            </a:fld>
            <a:endParaRPr lang="en-US"/>
          </a:p>
        </p:txBody>
      </p:sp>
    </p:spTree>
    <p:extLst>
      <p:ext uri="{BB962C8B-B14F-4D97-AF65-F5344CB8AC3E}">
        <p14:creationId xmlns:p14="http://schemas.microsoft.com/office/powerpoint/2010/main" val="91267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10</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12</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16</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20</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21</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22</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5/25/12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C727639-F1E4-4B10-8EA9-E24DBBD757D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B76FE03-F4FF-4405-A4BA-F447F9618E72}" type="datetimeFigureOut">
              <a:rPr lang="en-US" smtClean="0"/>
              <a:t>5/25/12</a:t>
            </a:fld>
            <a:endParaRPr lang="en-US"/>
          </a:p>
        </p:txBody>
      </p:sp>
      <p:sp>
        <p:nvSpPr>
          <p:cNvPr id="8" name="Slide Number Placeholder 7"/>
          <p:cNvSpPr>
            <a:spLocks noGrp="1"/>
          </p:cNvSpPr>
          <p:nvPr>
            <p:ph type="sldNum" sz="quarter" idx="11"/>
          </p:nvPr>
        </p:nvSpPr>
        <p:spPr/>
        <p:txBody>
          <a:bodyPr/>
          <a:lstStyle/>
          <a:p>
            <a:fld id="{DC727639-F1E4-4B10-8EA9-E24DBBD757D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5/25/12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76FE03-F4FF-4405-A4BA-F447F9618E72}" type="datetimeFigureOut">
              <a:rPr lang="en-US" smtClean="0"/>
              <a:t>5/25/12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5/25/12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5/25/12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6FE03-F4FF-4405-A4BA-F447F9618E72}" type="datetimeFigureOut">
              <a:rPr lang="en-US" smtClean="0"/>
              <a:t>5/25/12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6FE03-F4FF-4405-A4BA-F447F9618E72}" type="datetimeFigureOut">
              <a:rPr lang="en-US" smtClean="0"/>
              <a:t>5/25/12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C727639-F1E4-4B10-8EA9-E24DBBD757DD}"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B76FE03-F4FF-4405-A4BA-F447F9618E72}" type="datetimeFigureOut">
              <a:rPr lang="en-US" smtClean="0"/>
              <a:t>5/25/12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C727639-F1E4-4B10-8EA9-E24DBBD757DD}"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qcqOgnQyXp4"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msdn.microsoft.com/en-us/library/Aa29005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gif"/><Relationship Id="rId5" Type="http://schemas.openxmlformats.org/officeDocument/2006/relationships/image" Target="../media/image5.gif"/><Relationship Id="rId6" Type="http://schemas.openxmlformats.org/officeDocument/2006/relationships/image" Target="../media/image6.gif"/><Relationship Id="rId7" Type="http://schemas.openxmlformats.org/officeDocument/2006/relationships/image" Target="../media/image7.gi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4" Type="http://schemas.openxmlformats.org/officeDocument/2006/relationships/hyperlink" Target="http://cygwin.com/setup.exe" TargetMode="External"/><Relationship Id="rId5" Type="http://schemas.openxmlformats.org/officeDocument/2006/relationships/hyperlink" Target="http://www.vividmachines.com/shellcode/arwin.c" TargetMode="External"/><Relationship Id="rId6" Type="http://schemas.openxmlformats.org/officeDocument/2006/relationships/hyperlink" Target="http://www.eeye.com/eEyeDigitalSecurity/media/ResearchTools/faultmon.zip?ext=.zip" TargetMode="External"/><Relationship Id="rId7" Type="http://schemas.openxmlformats.org/officeDocument/2006/relationships/hyperlink" Target="http://strawberry-perl.googlecode.com/files/strawberry-perl-5.14.2.1-32bit.msi" TargetMode="External"/><Relationship Id="rId1" Type="http://schemas.openxmlformats.org/officeDocument/2006/relationships/slideLayout" Target="../slideLayouts/slideLayout2.xml"/><Relationship Id="rId2" Type="http://schemas.openxmlformats.org/officeDocument/2006/relationships/hyperlink" Target="http://www.microsoft.com/visualstudio/en-us/products/2010-editions/visual-cpp-expres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cc.gnu.org/" TargetMode="External"/><Relationship Id="rId3" Type="http://schemas.openxmlformats.org/officeDocument/2006/relationships/hyperlink" Target="http://www.gnu.org/software/gdb/documenta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51lGCTgqE_w" TargetMode="Externa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Smashing the stack like its 1997</a:t>
            </a:r>
            <a:endParaRPr lang="en-US" dirty="0"/>
          </a:p>
        </p:txBody>
      </p:sp>
      <p:sp>
        <p:nvSpPr>
          <p:cNvPr id="3" name="Subtitle 2"/>
          <p:cNvSpPr>
            <a:spLocks noGrp="1"/>
          </p:cNvSpPr>
          <p:nvPr>
            <p:ph type="subTitle" idx="1"/>
          </p:nvPr>
        </p:nvSpPr>
        <p:spPr>
          <a:xfrm>
            <a:off x="457200" y="4876800"/>
            <a:ext cx="6858000" cy="1295400"/>
          </a:xfrm>
        </p:spPr>
        <p:txBody>
          <a:bodyPr>
            <a:normAutofit/>
          </a:bodyPr>
          <a:lstStyle/>
          <a:p>
            <a:r>
              <a:rPr lang="en-US" dirty="0"/>
              <a:t>Dennis </a:t>
            </a:r>
            <a:r>
              <a:rPr lang="en-US" dirty="0" smtClean="0"/>
              <a:t>Cornwell</a:t>
            </a:r>
          </a:p>
          <a:p>
            <a:r>
              <a:rPr lang="en-US" dirty="0" smtClean="0"/>
              <a:t>Thanks to: </a:t>
            </a:r>
          </a:p>
          <a:p>
            <a:r>
              <a:rPr lang="en-US" dirty="0" smtClean="0"/>
              <a:t>Meredith Schmidt, Andrew Rockwell</a:t>
            </a:r>
            <a:endParaRPr lang="en-US" dirty="0"/>
          </a:p>
        </p:txBody>
      </p:sp>
      <p:sp>
        <p:nvSpPr>
          <p:cNvPr id="4" name="Left Arrow 3"/>
          <p:cNvSpPr/>
          <p:nvPr/>
        </p:nvSpPr>
        <p:spPr>
          <a:xfrm rot="18890082">
            <a:off x="6158751" y="5056182"/>
            <a:ext cx="1524000" cy="381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394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fontScale="92500"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normAutofit/>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srgbClr val="A6A6A6"/>
                </a:solidFill>
                <a:hlinkClick r:id="rId3" action="ppaction://hlinksldjump"/>
              </a:rPr>
              <a:t>One More Time</a:t>
            </a:r>
            <a:endParaRPr lang="en-US" dirty="0">
              <a:solidFill>
                <a:srgbClr val="A6A6A6"/>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normAutofit/>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normAutofit/>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normAutofit/>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791200" cy="685482"/>
          </a:xfrm>
        </p:spPr>
        <p:txBody>
          <a:bodyPr/>
          <a:lstStyle/>
          <a:p>
            <a:r>
              <a:rPr lang="en-US" dirty="0" smtClean="0"/>
              <a:t>General Overview</a:t>
            </a:r>
            <a:endParaRPr lang="en-US" dirty="0"/>
          </a:p>
        </p:txBody>
      </p:sp>
      <p:sp>
        <p:nvSpPr>
          <p:cNvPr id="3" name="Content Placeholder 2"/>
          <p:cNvSpPr>
            <a:spLocks noGrp="1"/>
          </p:cNvSpPr>
          <p:nvPr>
            <p:ph idx="1"/>
          </p:nvPr>
        </p:nvSpPr>
        <p:spPr/>
        <p:txBody>
          <a:bodyPr>
            <a:normAutofit/>
          </a:bodyPr>
          <a:lstStyle/>
          <a:p>
            <a:r>
              <a:rPr lang="en-US" dirty="0" smtClean="0"/>
              <a:t>Run the target program with large inputs</a:t>
            </a:r>
          </a:p>
          <a:p>
            <a:r>
              <a:rPr lang="en-US" dirty="0" smtClean="0"/>
              <a:t>If it crashes use a debugger to determine what happened</a:t>
            </a:r>
          </a:p>
          <a:p>
            <a:pPr marL="800100" lvl="1" indent="-342900">
              <a:buFont typeface="Arial"/>
              <a:buChar char="•"/>
            </a:pPr>
            <a:r>
              <a:rPr lang="en-US" dirty="0" smtClean="0"/>
              <a:t>Look for places where protected pieces of memory were overwritten.</a:t>
            </a:r>
          </a:p>
          <a:p>
            <a:r>
              <a:rPr lang="en-US" dirty="0" smtClean="0"/>
              <a:t>Generate payload</a:t>
            </a:r>
          </a:p>
          <a:p>
            <a:r>
              <a:rPr lang="en-US" dirty="0" smtClean="0"/>
              <a:t>Inject it</a:t>
            </a:r>
          </a:p>
          <a:p>
            <a:r>
              <a:rPr lang="en-US" dirty="0">
                <a:hlinkClick r:id="rId2"/>
              </a:rPr>
              <a:t>Do bad stuff</a:t>
            </a:r>
            <a:r>
              <a:rPr lang="en-US" dirty="0"/>
              <a:t>!</a:t>
            </a:r>
          </a:p>
          <a:p>
            <a:endParaRPr lang="en-US" dirty="0" smtClean="0"/>
          </a:p>
        </p:txBody>
      </p:sp>
    </p:spTree>
    <p:extLst>
      <p:ext uri="{BB962C8B-B14F-4D97-AF65-F5344CB8AC3E}">
        <p14:creationId xmlns:p14="http://schemas.microsoft.com/office/powerpoint/2010/main" val="120178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 Windows</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724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lueroc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8991600" cy="6881611"/>
          </a:xfrm>
          <a:prstGeom prst="rect">
            <a:avLst/>
          </a:prstGeom>
        </p:spPr>
      </p:pic>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609600" y="1600201"/>
            <a:ext cx="5029200" cy="1219200"/>
          </a:xfrm>
        </p:spPr>
        <p:txBody>
          <a:bodyPr>
            <a:normAutofit/>
          </a:bodyPr>
          <a:lstStyle/>
          <a:p>
            <a:r>
              <a:rPr lang="en-US" dirty="0" smtClean="0"/>
              <a:t>Relevance?</a:t>
            </a:r>
          </a:p>
          <a:p>
            <a:pPr marL="800100" lvl="1" indent="-342900">
              <a:buFont typeface="Arial"/>
              <a:buChar char="•"/>
            </a:pPr>
            <a:r>
              <a:rPr lang="en-US" dirty="0" smtClean="0"/>
              <a:t>Dominant in the 1990’s – early 2000’s</a:t>
            </a:r>
          </a:p>
          <a:p>
            <a:endParaRPr lang="en-US" dirty="0" smtClean="0"/>
          </a:p>
          <a:p>
            <a:pPr lvl="1"/>
            <a:endParaRPr lang="en-US" dirty="0" smtClean="0"/>
          </a:p>
        </p:txBody>
      </p:sp>
      <p:pic>
        <p:nvPicPr>
          <p:cNvPr id="4" name="Picture 3" descr="hotspinning.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057400"/>
            <a:ext cx="698500" cy="342900"/>
          </a:xfrm>
          <a:prstGeom prst="rect">
            <a:avLst/>
          </a:prstGeom>
        </p:spPr>
      </p:pic>
      <p:pic>
        <p:nvPicPr>
          <p:cNvPr id="5" name="Picture 4" descr="spinningearth.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0" y="76200"/>
            <a:ext cx="495300" cy="533400"/>
          </a:xfrm>
          <a:prstGeom prst="rect">
            <a:avLst/>
          </a:prstGeom>
        </p:spPr>
      </p:pic>
      <p:pic>
        <p:nvPicPr>
          <p:cNvPr id="6" name="Picture 5" descr="counterspinning.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1400" y="6400800"/>
            <a:ext cx="1143000" cy="254000"/>
          </a:xfrm>
          <a:prstGeom prst="rect">
            <a:avLst/>
          </a:prstGeom>
        </p:spPr>
      </p:pic>
      <p:pic>
        <p:nvPicPr>
          <p:cNvPr id="7" name="Picture 6" descr="ns_logo.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8600" y="6400800"/>
            <a:ext cx="1117600" cy="393700"/>
          </a:xfrm>
          <a:prstGeom prst="rect">
            <a:avLst/>
          </a:prstGeom>
        </p:spPr>
      </p:pic>
    </p:spTree>
    <p:extLst>
      <p:ext uri="{BB962C8B-B14F-4D97-AF65-F5344CB8AC3E}">
        <p14:creationId xmlns:p14="http://schemas.microsoft.com/office/powerpoint/2010/main" val="4165953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par>
                                <p:cTn id="14" presetID="21"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dir="cw">
                                      <p:cBhvr override="childStyle">
                                        <p:cTn id="20" dur="1000" fill="hold"/>
                                        <p:tgtEl>
                                          <p:spTgt spid="3">
                                            <p:txEl>
                                              <p:pRg st="0" end="0"/>
                                            </p:txEl>
                                          </p:spTgt>
                                        </p:tgtEl>
                                        <p:attrNameLst>
                                          <p:attrName>style.color</p:attrName>
                                        </p:attrNameLst>
                                      </p:cBhvr>
                                      <p:to>
                                        <a:schemeClr val="accent2"/>
                                      </p:to>
                                    </p:animClr>
                                  </p:childTnLst>
                                </p:cTn>
                              </p:par>
                              <p:par>
                                <p:cTn id="21" presetID="3" presetClass="emph" presetSubtype="2" fill="hold" nodeType="withEffect">
                                  <p:stCondLst>
                                    <p:cond delay="0"/>
                                  </p:stCondLst>
                                  <p:childTnLst>
                                    <p:animClr clrSpc="rgb" dir="cw">
                                      <p:cBhvr override="childStyle">
                                        <p:cTn id="22" dur="1000" fill="hold"/>
                                        <p:tgtEl>
                                          <p:spTgt spid="3">
                                            <p:txEl>
                                              <p:pRg st="1" end="1"/>
                                            </p:txEl>
                                          </p:spTgt>
                                        </p:tgtEl>
                                        <p:attrNameLst>
                                          <p:attrName>style.color</p:attrName>
                                        </p:attrNameLst>
                                      </p:cBhvr>
                                      <p:to>
                                        <a:schemeClr val="accent2"/>
                                      </p:to>
                                    </p:animClr>
                                  </p:childTnLst>
                                </p:cTn>
                              </p:par>
                              <p:par>
                                <p:cTn id="23" presetID="3" presetClass="entr" presetSubtype="1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normAutofit/>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pPr lvl="1"/>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smtClean="0">
                <a:solidFill>
                  <a:schemeClr val="accent2">
                    <a:lumMod val="50000"/>
                  </a:schemeClr>
                </a:solidFill>
              </a:rPr>
              <a:t>Command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4196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&lt;symbol&gt;  -Dumps 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Whats</a:t>
            </a:r>
            <a:r>
              <a:rPr lang="en-US" dirty="0" smtClean="0"/>
              <a:t> in the payload?</a:t>
            </a:r>
            <a:endParaRPr lang="en-US" dirty="0"/>
          </a:p>
        </p:txBody>
      </p:sp>
      <p:sp>
        <p:nvSpPr>
          <p:cNvPr id="3" name="Content Placeholder 2"/>
          <p:cNvSpPr>
            <a:spLocks noGrp="1"/>
          </p:cNvSpPr>
          <p:nvPr>
            <p:ph idx="1"/>
          </p:nvPr>
        </p:nvSpPr>
        <p:spPr/>
        <p:txBody>
          <a:bodyPr/>
          <a:lstStyle/>
          <a:p>
            <a:r>
              <a:rPr lang="en-US" dirty="0" smtClean="0"/>
              <a:t>Malicious code to be executed </a:t>
            </a:r>
            <a:r>
              <a:rPr lang="en-US" dirty="0" err="1" smtClean="0"/>
              <a:t>movl</a:t>
            </a:r>
            <a:r>
              <a:rPr lang="en-US" dirty="0" smtClean="0"/>
              <a:t> %</a:t>
            </a:r>
            <a:r>
              <a:rPr lang="en-US" dirty="0" err="1" smtClean="0"/>
              <a:t>eax</a:t>
            </a:r>
            <a:r>
              <a:rPr lang="en-US" dirty="0" smtClean="0"/>
              <a:t>,%</a:t>
            </a:r>
            <a:r>
              <a:rPr lang="en-US" dirty="0" err="1" smtClean="0"/>
              <a:t>eax</a:t>
            </a:r>
            <a:r>
              <a:rPr lang="en-US" dirty="0" smtClean="0"/>
              <a:t> </a:t>
            </a:r>
            <a:r>
              <a:rPr lang="en-US" dirty="0" err="1" smtClean="0"/>
              <a:t>int</a:t>
            </a:r>
            <a:r>
              <a:rPr lang="en-US" dirty="0" smtClean="0"/>
              <a:t> 0x80</a:t>
            </a:r>
          </a:p>
          <a:p>
            <a:r>
              <a:rPr lang="en-US" dirty="0" smtClean="0"/>
              <a:t>|---Padding---|</a:t>
            </a:r>
          </a:p>
          <a:p>
            <a:r>
              <a:rPr lang="en-US" dirty="0" smtClean="0"/>
              <a:t>An \xS0\</a:t>
            </a:r>
            <a:r>
              <a:rPr lang="en-US" dirty="0" err="1" smtClean="0"/>
              <a:t>xES</a:t>
            </a:r>
            <a:r>
              <a:rPr lang="en-US" dirty="0" smtClean="0"/>
              <a:t>\</a:t>
            </a:r>
            <a:r>
              <a:rPr lang="en-US" dirty="0" err="1" smtClean="0"/>
              <a:t>xDR</a:t>
            </a:r>
            <a:r>
              <a:rPr lang="en-US" dirty="0" smtClean="0"/>
              <a:t>\</a:t>
            </a:r>
            <a:r>
              <a:rPr lang="en-US" dirty="0" err="1" smtClean="0"/>
              <a:t>xAD</a:t>
            </a:r>
            <a:endParaRPr lang="en-US" dirty="0" smtClean="0"/>
          </a:p>
          <a:p>
            <a:pPr marL="800100" lvl="1" indent="-342900">
              <a:buFont typeface="Arial"/>
              <a:buChar char="•"/>
            </a:pPr>
            <a:r>
              <a:rPr lang="en-US" dirty="0" smtClean="0"/>
              <a:t>^ Address pointing to the buffer you’re overflowing.</a:t>
            </a:r>
            <a:endParaRPr lang="en-US" dirty="0"/>
          </a:p>
        </p:txBody>
      </p:sp>
    </p:spTree>
    <p:extLst>
      <p:ext uri="{BB962C8B-B14F-4D97-AF65-F5344CB8AC3E}">
        <p14:creationId xmlns:p14="http://schemas.microsoft.com/office/powerpoint/2010/main" val="3000977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t>
            </a:r>
            <a:r>
              <a:rPr lang="en-US" dirty="0" err="1" smtClean="0"/>
              <a:t>Endianness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Need to know byte ordering for return address</a:t>
            </a:r>
          </a:p>
          <a:p>
            <a:pPr lvl="1"/>
            <a:r>
              <a:rPr lang="en-US" dirty="0" smtClean="0"/>
              <a:t>For return address 0xbffff56c input “\x6c\xf5\</a:t>
            </a:r>
            <a:r>
              <a:rPr lang="en-US" dirty="0" err="1" smtClean="0"/>
              <a:t>xff</a:t>
            </a:r>
            <a:r>
              <a:rPr lang="en-US" dirty="0" smtClean="0"/>
              <a:t>\</a:t>
            </a:r>
            <a:r>
              <a:rPr lang="en-US" dirty="0" err="1" smtClean="0"/>
              <a:t>xbf</a:t>
            </a:r>
            <a:r>
              <a:rPr lang="en-US" dirty="0" smtClean="0"/>
              <a:t>”</a:t>
            </a:r>
          </a:p>
          <a:p>
            <a:r>
              <a:rPr lang="en-US" dirty="0" smtClean="0"/>
              <a:t>How?</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60" y="3276600"/>
            <a:ext cx="79630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276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2666020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Intro</a:t>
            </a:r>
          </a:p>
          <a:p>
            <a:pPr lvl="1"/>
            <a:r>
              <a:rPr lang="en-US" dirty="0" smtClean="0"/>
              <a:t>Flavors of the attack</a:t>
            </a:r>
          </a:p>
          <a:p>
            <a:pPr lvl="1"/>
            <a:r>
              <a:rPr lang="en-US" dirty="0" smtClean="0"/>
              <a:t>Famous Attacks</a:t>
            </a:r>
          </a:p>
          <a:p>
            <a:r>
              <a:rPr lang="en-US" dirty="0" smtClean="0"/>
              <a:t>What is this stack thing?</a:t>
            </a:r>
          </a:p>
          <a:p>
            <a:pPr lvl="1"/>
            <a:r>
              <a:rPr lang="en-US" dirty="0" smtClean="0"/>
              <a:t>Stack layout</a:t>
            </a:r>
          </a:p>
          <a:p>
            <a:pPr lvl="1"/>
            <a:r>
              <a:rPr lang="en-US" dirty="0" smtClean="0"/>
              <a:t>Program execution w/ stack</a:t>
            </a:r>
          </a:p>
          <a:p>
            <a:r>
              <a:rPr lang="en-US" dirty="0" smtClean="0"/>
              <a:t>Ok, so how do we attack it?</a:t>
            </a:r>
          </a:p>
          <a:p>
            <a:pPr lvl="1"/>
            <a:r>
              <a:rPr lang="en-US" dirty="0" smtClean="0"/>
              <a:t>Using debuggers and disassemblers</a:t>
            </a:r>
          </a:p>
          <a:p>
            <a:pPr lvl="1"/>
            <a:r>
              <a:rPr lang="en-US" dirty="0" smtClean="0"/>
              <a:t>Payload generation</a:t>
            </a:r>
          </a:p>
          <a:p>
            <a:pPr lvl="1"/>
            <a:r>
              <a:rPr lang="en-US" dirty="0" smtClean="0"/>
              <a:t>Elevation of privilege</a:t>
            </a:r>
          </a:p>
          <a:p>
            <a:r>
              <a:rPr lang="en-US" dirty="0" smtClean="0"/>
              <a:t>Protecting your system</a:t>
            </a:r>
            <a:endParaRPr lang="en-US" dirty="0"/>
          </a:p>
        </p:txBody>
      </p:sp>
    </p:spTree>
    <p:extLst>
      <p:ext uri="{BB962C8B-B14F-4D97-AF65-F5344CB8AC3E}">
        <p14:creationId xmlns:p14="http://schemas.microsoft.com/office/powerpoint/2010/main" val="643704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991600" cy="6858000"/>
          </a:xfrm>
          <a:prstGeom prst="rect">
            <a:avLst/>
          </a:prstGeom>
        </p:spPr>
      </p:pic>
    </p:spTree>
    <p:extLst>
      <p:ext uri="{BB962C8B-B14F-4D97-AF65-F5344CB8AC3E}">
        <p14:creationId xmlns:p14="http://schemas.microsoft.com/office/powerpoint/2010/main" val="1604686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Return to </a:t>
            </a:r>
            <a:r>
              <a:rPr lang="en-US" dirty="0" err="1" smtClean="0"/>
              <a:t>LibC</a:t>
            </a:r>
            <a:r>
              <a:rPr lang="en-US" smtClean="0"/>
              <a:t> 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Protection Against Buffer Overflows</a:t>
            </a:r>
            <a:endParaRPr lang="en-US" dirty="0"/>
          </a:p>
        </p:txBody>
      </p:sp>
      <p:sp>
        <p:nvSpPr>
          <p:cNvPr id="3" name="Content Placeholder 2"/>
          <p:cNvSpPr>
            <a:spLocks noGrp="1"/>
          </p:cNvSpPr>
          <p:nvPr>
            <p:ph idx="1"/>
          </p:nvPr>
        </p:nvSpPr>
        <p:spPr/>
        <p:txBody>
          <a:bodyPr>
            <a:normAutofit lnSpcReduction="10000"/>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smtClean="0"/>
          </a:p>
          <a:p>
            <a:pPr lvl="1"/>
            <a:r>
              <a:rPr lang="en-US" dirty="0" smtClean="0"/>
              <a:t>Windows 7 --  use </a:t>
            </a:r>
            <a:r>
              <a:rPr lang="en-US" dirty="0"/>
              <a:t>the Enhanced Mitigation Experience Toolkit</a:t>
            </a:r>
          </a:p>
        </p:txBody>
      </p:sp>
    </p:spTree>
    <p:extLst>
      <p:ext uri="{BB962C8B-B14F-4D97-AF65-F5344CB8AC3E}">
        <p14:creationId xmlns:p14="http://schemas.microsoft.com/office/powerpoint/2010/main" val="194096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 Police</a:t>
            </a:r>
            <a:endParaRPr lang="en-US" dirty="0"/>
          </a:p>
        </p:txBody>
      </p:sp>
      <p:sp>
        <p:nvSpPr>
          <p:cNvPr id="3" name="Content Placeholder 2"/>
          <p:cNvSpPr>
            <a:spLocks noGrp="1"/>
          </p:cNvSpPr>
          <p:nvPr>
            <p:ph idx="1"/>
          </p:nvPr>
        </p:nvSpPr>
        <p:spPr/>
        <p:txBody>
          <a:bodyPr/>
          <a:lstStyle/>
          <a:p>
            <a:r>
              <a:rPr lang="en-US" dirty="0" smtClean="0"/>
              <a:t>Stack Smashing Protector</a:t>
            </a:r>
          </a:p>
          <a:p>
            <a:pPr lvl="1"/>
            <a:r>
              <a:rPr lang="en-US" dirty="0" smtClean="0"/>
              <a:t>Designed for GCC to protect the stack</a:t>
            </a:r>
          </a:p>
          <a:p>
            <a:r>
              <a:rPr lang="en-US" dirty="0" smtClean="0"/>
              <a:t>Extension of the Canary</a:t>
            </a:r>
          </a:p>
          <a:p>
            <a:pPr lvl="1"/>
            <a:r>
              <a:rPr lang="en-US" dirty="0" smtClean="0"/>
              <a:t>Places a “Canary” word next to the stack</a:t>
            </a:r>
          </a:p>
          <a:p>
            <a:pPr lvl="1"/>
            <a:r>
              <a:rPr lang="en-US" dirty="0" smtClean="0"/>
              <a:t>If altered; knows that the system has been tampered with</a:t>
            </a:r>
          </a:p>
          <a:p>
            <a:r>
              <a:rPr lang="en-US" dirty="0" smtClean="0"/>
              <a:t>Also sorts variables to the highest part of the stack frame</a:t>
            </a:r>
          </a:p>
          <a:p>
            <a:pPr lvl="1"/>
            <a:r>
              <a:rPr lang="en-US" dirty="0" smtClean="0"/>
              <a:t>Difficult to corrupt other variables</a:t>
            </a:r>
          </a:p>
          <a:p>
            <a:r>
              <a:rPr lang="en-US" dirty="0" smtClean="0"/>
              <a:t>To Turn Off</a:t>
            </a:r>
          </a:p>
          <a:p>
            <a:pPr lvl="1"/>
            <a:r>
              <a:rPr lang="en-US" dirty="0" smtClean="0"/>
              <a:t>-</a:t>
            </a:r>
            <a:r>
              <a:rPr lang="en-US" dirty="0" err="1"/>
              <a:t>fno</a:t>
            </a:r>
            <a:r>
              <a:rPr lang="en-US" dirty="0"/>
              <a:t>-stack-protector </a:t>
            </a:r>
          </a:p>
        </p:txBody>
      </p:sp>
    </p:spTree>
    <p:extLst>
      <p:ext uri="{BB962C8B-B14F-4D97-AF65-F5344CB8AC3E}">
        <p14:creationId xmlns:p14="http://schemas.microsoft.com/office/powerpoint/2010/main" val="2624158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Relevant in 2199</a:t>
            </a:r>
            <a:endParaRPr lang="en-US" dirty="0"/>
          </a:p>
        </p:txBody>
      </p:sp>
      <p:sp>
        <p:nvSpPr>
          <p:cNvPr id="3" name="Content Placeholder 2"/>
          <p:cNvSpPr>
            <a:spLocks noGrp="1"/>
          </p:cNvSpPr>
          <p:nvPr>
            <p:ph idx="1"/>
          </p:nvPr>
        </p:nvSpPr>
        <p:spPr/>
        <p:txBody>
          <a:bodyPr/>
          <a:lstStyle/>
          <a:p>
            <a:r>
              <a:rPr lang="en-US" dirty="0">
                <a:hlinkClick r:id="rId2"/>
              </a:rPr>
              <a:t>http://www.youtube.com/watch?v=51lGCTgqE_w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133600"/>
            <a:ext cx="8153400" cy="451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425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normAutofit/>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Stack </a:t>
            </a:r>
            <a:r>
              <a:rPr lang="en-US" dirty="0" smtClean="0">
                <a:solidFill>
                  <a:srgbClr val="A6A6A6"/>
                </a:solidFill>
              </a:rPr>
              <a:t>Overflow</a:t>
            </a:r>
          </a:p>
          <a:p>
            <a:r>
              <a:rPr lang="en-US" dirty="0" smtClean="0">
                <a:solidFill>
                  <a:srgbClr val="A6A6A6"/>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endParaRPr lang="en-US" dirty="0" smtClean="0">
              <a:solidFill>
                <a:srgbClr val="A6A6A6"/>
              </a:solidFill>
            </a:endParaRPr>
          </a:p>
          <a:p>
            <a:r>
              <a:rPr lang="en-US" dirty="0" smtClean="0">
                <a:solidFill>
                  <a:srgbClr val="A6A6A6"/>
                </a:solidFill>
              </a:rPr>
              <a:t>String Format Abuse</a:t>
            </a:r>
            <a:endParaRPr lang="en-US" dirty="0">
              <a:solidFill>
                <a:srgbClr val="A6A6A6"/>
              </a:solidFill>
            </a:endParaRPr>
          </a:p>
        </p:txBody>
      </p:sp>
    </p:spTree>
    <p:extLst>
      <p:ext uri="{BB962C8B-B14F-4D97-AF65-F5344CB8AC3E}">
        <p14:creationId xmlns:p14="http://schemas.microsoft.com/office/powerpoint/2010/main" val="346983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normAutofit/>
          </a:bodyPr>
          <a:lstStyle/>
          <a:p>
            <a:r>
              <a:rPr lang="en-US" dirty="0" smtClean="0">
                <a:solidFill>
                  <a:srgbClr val="A6A6A6"/>
                </a:solidFill>
              </a:rPr>
              <a:t>Stack Overflow</a:t>
            </a:r>
          </a:p>
          <a:p>
            <a:r>
              <a:rPr lang="en-US" dirty="0" smtClean="0">
                <a:solidFill>
                  <a:srgbClr val="A6A6A6"/>
                </a:solidFill>
              </a:rPr>
              <a:t>Heap Overflow</a:t>
            </a:r>
          </a:p>
          <a:p>
            <a:r>
              <a:rPr lang="en-US" dirty="0" smtClean="0">
                <a:solidFill>
                  <a:srgbClr val="A6A6A6"/>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866</TotalTime>
  <Words>3425</Words>
  <Application>Microsoft Macintosh PowerPoint</Application>
  <PresentationFormat>On-screen Show (4:3)</PresentationFormat>
  <Paragraphs>830</Paragraphs>
  <Slides>49</Slides>
  <Notes>20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Essential</vt:lpstr>
      <vt:lpstr>Smashing the stack like its 1997</vt:lpstr>
      <vt:lpstr>Intro To Buffer Overflows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vt:lpstr>
      <vt:lpstr>Protection - Windows</vt:lpstr>
      <vt:lpstr>Protection Linux</vt:lpstr>
      <vt:lpstr>Tools - Windows</vt:lpstr>
      <vt:lpstr>Tools - Unix</vt:lpstr>
      <vt:lpstr>GCC &amp; GDB</vt:lpstr>
      <vt:lpstr>GCC &amp; GDB</vt:lpstr>
      <vt:lpstr>GCC &amp; GDB</vt:lpstr>
      <vt:lpstr>GCC &amp; GDB</vt:lpstr>
      <vt:lpstr>Whats in the payload?</vt:lpstr>
      <vt:lpstr>Determining Endianness</vt:lpstr>
      <vt:lpstr>Shellcoding</vt:lpstr>
      <vt:lpstr>PowerPoint Presentation</vt:lpstr>
      <vt:lpstr>Return to LibC Attack</vt:lpstr>
      <vt:lpstr>Protection Against Buffer Overflows</vt:lpstr>
      <vt:lpstr>Protection Continued</vt:lpstr>
      <vt:lpstr>Canaries</vt:lpstr>
      <vt:lpstr>Pro Police</vt:lpstr>
      <vt:lpstr>Secure Bit</vt:lpstr>
      <vt:lpstr>The Morris Worm</vt:lpstr>
      <vt:lpstr>The Code Red Worm</vt:lpstr>
      <vt:lpstr>Still Relevant in 2199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Dennis Cornwell</cp:lastModifiedBy>
  <cp:revision>65</cp:revision>
  <dcterms:created xsi:type="dcterms:W3CDTF">2012-03-28T03:26:56Z</dcterms:created>
  <dcterms:modified xsi:type="dcterms:W3CDTF">2012-05-25T12:11:27Z</dcterms:modified>
</cp:coreProperties>
</file>