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3"/>
  </p:notesMasterIdLst>
  <p:sldIdLst>
    <p:sldId id="256" r:id="rId2"/>
    <p:sldId id="321" r:id="rId3"/>
    <p:sldId id="257" r:id="rId4"/>
    <p:sldId id="258" r:id="rId5"/>
    <p:sldId id="259" r:id="rId6"/>
    <p:sldId id="260" r:id="rId7"/>
    <p:sldId id="261" r:id="rId8"/>
    <p:sldId id="262"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81" r:id="rId28"/>
    <p:sldId id="310" r:id="rId29"/>
    <p:sldId id="282" r:id="rId30"/>
    <p:sldId id="283" r:id="rId31"/>
    <p:sldId id="284" r:id="rId32"/>
    <p:sldId id="312" r:id="rId33"/>
    <p:sldId id="313" r:id="rId34"/>
    <p:sldId id="305" r:id="rId35"/>
    <p:sldId id="306" r:id="rId36"/>
    <p:sldId id="307" r:id="rId37"/>
    <p:sldId id="308" r:id="rId38"/>
    <p:sldId id="309" r:id="rId39"/>
    <p:sldId id="285" r:id="rId40"/>
    <p:sldId id="286" r:id="rId41"/>
    <p:sldId id="325" r:id="rId42"/>
    <p:sldId id="316" r:id="rId43"/>
    <p:sldId id="327" r:id="rId44"/>
    <p:sldId id="326" r:id="rId45"/>
    <p:sldId id="322" r:id="rId46"/>
    <p:sldId id="318" r:id="rId47"/>
    <p:sldId id="319" r:id="rId48"/>
    <p:sldId id="320" r:id="rId49"/>
    <p:sldId id="315" r:id="rId50"/>
    <p:sldId id="323" r:id="rId51"/>
    <p:sldId id="32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A16C3-46F4-4410-BB8A-AC35257930B2}">
          <p14:sldIdLst>
            <p14:sldId id="256"/>
            <p14:sldId id="321"/>
            <p14:sldId id="257"/>
          </p14:sldIdLst>
        </p14:section>
        <p14:section name="Intro" id="{CB0E4FC3-D617-4D2C-AA6A-DECC87C8233F}">
          <p14:sldIdLst>
            <p14:sldId id="258"/>
            <p14:sldId id="259"/>
            <p14:sldId id="260"/>
            <p14:sldId id="261"/>
            <p14:sldId id="262"/>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281"/>
            <p14:sldId id="310"/>
            <p14:sldId id="282"/>
            <p14:sldId id="283"/>
            <p14:sldId id="284"/>
            <p14:sldId id="312"/>
            <p14:sldId id="313"/>
            <p14:sldId id="305"/>
            <p14:sldId id="306"/>
            <p14:sldId id="307"/>
            <p14:sldId id="308"/>
            <p14:sldId id="309"/>
            <p14:sldId id="285"/>
            <p14:sldId id="286"/>
            <p14:sldId id="325"/>
            <p14:sldId id="316"/>
            <p14:sldId id="327"/>
            <p14:sldId id="326"/>
            <p14:sldId id="322"/>
            <p14:sldId id="318"/>
            <p14:sldId id="319"/>
            <p14:sldId id="320"/>
            <p14:sldId id="315"/>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25" autoAdjust="0"/>
  </p:normalViewPr>
  <p:slideViewPr>
    <p:cSldViewPr>
      <p:cViewPr varScale="1">
        <p:scale>
          <a:sx n="67" d="100"/>
          <a:sy n="67" d="100"/>
        </p:scale>
        <p:origin x="-12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ED5714-D740-4F89-AAD5-E3BC8B06EDCA}" type="datetimeFigureOut">
              <a:rPr lang="en-US" smtClean="0"/>
              <a:t>4/24/2012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B4A42-F062-4908-9C81-A569921BC8B1}" type="slidenum">
              <a:rPr lang="en-US" smtClean="0"/>
              <a:t>‹#›</a:t>
            </a:fld>
            <a:endParaRPr lang="en-US"/>
          </a:p>
        </p:txBody>
      </p:sp>
    </p:spTree>
    <p:extLst>
      <p:ext uri="{BB962C8B-B14F-4D97-AF65-F5344CB8AC3E}">
        <p14:creationId xmlns:p14="http://schemas.microsoft.com/office/powerpoint/2010/main" val="273423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1</a:t>
            </a:fld>
            <a:endParaRPr lang="en-US"/>
          </a:p>
        </p:txBody>
      </p:sp>
    </p:spTree>
    <p:extLst>
      <p:ext uri="{BB962C8B-B14F-4D97-AF65-F5344CB8AC3E}">
        <p14:creationId xmlns:p14="http://schemas.microsoft.com/office/powerpoint/2010/main" val="211655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7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7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7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279B7B98-3DF1-479F-AEEF-04D4159C2E08}" type="slidenum">
              <a:rPr lang="en-US" sz="1200">
                <a:solidFill>
                  <a:prstClr val="black"/>
                </a:solidFill>
              </a:rPr>
              <a:pPr eaLnBrk="1" hangingPunct="1"/>
              <a:t>24</a:t>
            </a:fld>
            <a:endParaRPr lang="en-US" sz="1200">
              <a:solidFill>
                <a:prstClr val="black"/>
              </a:solidFill>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8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8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8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E2B8912-57AD-4025-85C1-6BFD1B92114C}" type="slidenum">
              <a:rPr lang="en-US" sz="1200">
                <a:solidFill>
                  <a:prstClr val="black"/>
                </a:solidFill>
              </a:rPr>
              <a:pPr eaLnBrk="1" hangingPunct="1"/>
              <a:t>25</a:t>
            </a:fld>
            <a:endParaRPr lang="en-US" sz="1200">
              <a:solidFill>
                <a:prstClr val="black"/>
              </a:solidFill>
            </a:endParaRPr>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Caller adds the size of the argument list to %esp, thereby moving the stack pointer “down” and “freeing” up the stack space used by the </a:t>
            </a:r>
            <a:r>
              <a:rPr lang="en-US" dirty="0" err="1" smtClean="0"/>
              <a:t>funciton</a:t>
            </a:r>
            <a:r>
              <a:rPr lang="en-US" dirty="0" smtClean="0"/>
              <a:t> arguments.</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crappy old Fedora Core 4? Cause what I’ll show you won’t work</a:t>
            </a:r>
            <a:r>
              <a:rPr lang="en-US" baseline="0" dirty="0" smtClean="0"/>
              <a:t> directly on newer versions.  </a:t>
            </a:r>
            <a:r>
              <a:rPr lang="en-US" baseline="0" dirty="0" smtClean="0">
                <a:sym typeface="Wingdings" pitchFamily="2" charset="2"/>
              </a:rPr>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Introduction to Computer Security</a:t>
            </a:r>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Buffer Overflow</a:t>
            </a:r>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prstClr val="black"/>
                </a:solidFill>
              </a:rPr>
              <a:t>Dr. Wayne Dyksen Professor of Computer Science and Engineering</a:t>
            </a:r>
            <a:endParaRPr lang="en-US">
              <a:solidFill>
                <a:prstClr val="black"/>
              </a:solidFill>
            </a:endParaRPr>
          </a:p>
        </p:txBody>
      </p:sp>
      <p:sp>
        <p:nvSpPr>
          <p:cNvPr id="7" name="Slide Number Placeholder 6"/>
          <p:cNvSpPr>
            <a:spLocks noGrp="1"/>
          </p:cNvSpPr>
          <p:nvPr>
            <p:ph type="sldNum" sz="quarter" idx="13"/>
          </p:nvPr>
        </p:nvSpPr>
        <p:spPr/>
        <p:txBody>
          <a:bodyPr/>
          <a:lstStyle/>
          <a:p>
            <a:fld id="{5FE53F06-FDAB-4A00-BB98-A74B7A15162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191956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different ways that systems protect</a:t>
            </a:r>
            <a:r>
              <a:rPr lang="en-US" baseline="0" dirty="0" smtClean="0"/>
              <a:t> against buffer overflows: </a:t>
            </a:r>
          </a:p>
          <a:p>
            <a:r>
              <a:rPr lang="en-US" baseline="0" dirty="0" smtClean="0"/>
              <a:t>1- Data execution prevention (been around in Linux, Mac and windows since about 2004). </a:t>
            </a:r>
          </a:p>
          <a:p>
            <a:r>
              <a:rPr lang="en-US" baseline="0" dirty="0" smtClean="0"/>
              <a:t>    This prevents an application from executing code in a non-executable memory region.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D0B4A42-F062-4908-9C81-A569921BC8B1}" type="slidenum">
              <a:rPr lang="en-US" smtClean="0"/>
              <a:t>46</a:t>
            </a:fld>
            <a:endParaRPr lang="en-US"/>
          </a:p>
        </p:txBody>
      </p:sp>
    </p:spTree>
    <p:extLst>
      <p:ext uri="{BB962C8B-B14F-4D97-AF65-F5344CB8AC3E}">
        <p14:creationId xmlns:p14="http://schemas.microsoft.com/office/powerpoint/2010/main" val="307609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there ASLR</a:t>
            </a:r>
            <a:r>
              <a:rPr lang="en-US" baseline="0" dirty="0" smtClean="0"/>
              <a:t> in windows and if so how to turn it off? </a:t>
            </a:r>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47</a:t>
            </a:fld>
            <a:endParaRPr lang="en-US"/>
          </a:p>
        </p:txBody>
      </p:sp>
    </p:spTree>
    <p:extLst>
      <p:ext uri="{BB962C8B-B14F-4D97-AF65-F5344CB8AC3E}">
        <p14:creationId xmlns:p14="http://schemas.microsoft.com/office/powerpoint/2010/main" val="2458700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worm took advantage of a buffer overflow in the </a:t>
            </a:r>
            <a:r>
              <a:rPr lang="en-US" i="1" dirty="0" smtClean="0"/>
              <a:t>finger</a:t>
            </a:r>
            <a:r>
              <a:rPr lang="en-US" dirty="0" smtClean="0"/>
              <a:t> service, a service that dispenses information about the set of users logged into a UNIX-based computer system.</a:t>
            </a:r>
            <a:r>
              <a:rPr lang="en-US" sz="1200" b="0" i="0" u="none" strike="noStrike" kern="1200" baseline="0" dirty="0" smtClean="0">
                <a:solidFill>
                  <a:schemeClr val="tx1"/>
                </a:solidFill>
                <a:latin typeface="+mn-lt"/>
                <a:ea typeface="+mn-ea"/>
                <a:cs typeface="+mn-cs"/>
              </a:rPr>
              <a:t> Due to a coding error, it created new copies as</a:t>
            </a:r>
          </a:p>
          <a:p>
            <a:r>
              <a:rPr lang="en-US" sz="1200" b="0" i="0" u="none" strike="noStrike" kern="1200" baseline="0" dirty="0" smtClean="0">
                <a:solidFill>
                  <a:schemeClr val="tx1"/>
                </a:solidFill>
                <a:latin typeface="+mn-lt"/>
                <a:ea typeface="+mn-ea"/>
                <a:cs typeface="+mn-cs"/>
              </a:rPr>
              <a:t>fast as it could and overloaded infected machines</a:t>
            </a:r>
            <a:endParaRPr lang="en-US" dirty="0" smtClean="0"/>
          </a:p>
          <a:p>
            <a:r>
              <a:rPr lang="en-US" dirty="0" smtClean="0"/>
              <a:t>When Morris realized what was happening, he contacted a friend at Harvard to discuss a solution. Eventually, they sent an anonymous message from Harvard over the network, instructing programmers how to kill the worm and prevent reinfection. However, because the network route was clogged, this message did not get through until it was too late. Computers were affected at many sites, including universities, military sites, and medical research facilities. The estimated cost of dealing with the worm at each installation ranged from $200 to more than $53,000.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Robert T. Morris was convicted of violating the computer Fraud and Abuse Act (Title 18), and sentenced to three years of probation, 400 hours of community service, a fine of $10,050, and the costs of his supervision. His appeal, filed in December, 1990, was rejected the following March. </a:t>
            </a:r>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50</a:t>
            </a:fld>
            <a:endParaRPr lang="en-US"/>
          </a:p>
        </p:txBody>
      </p:sp>
    </p:spTree>
    <p:extLst>
      <p:ext uri="{BB962C8B-B14F-4D97-AF65-F5344CB8AC3E}">
        <p14:creationId xmlns:p14="http://schemas.microsoft.com/office/powerpoint/2010/main" val="2501222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worm scanned the internet, identified vulnerable systems and infected these</a:t>
            </a:r>
          </a:p>
          <a:p>
            <a:r>
              <a:rPr lang="en-US" sz="1200" b="0" i="0" u="none" strike="noStrike" kern="1200" baseline="0" dirty="0" smtClean="0">
                <a:solidFill>
                  <a:schemeClr val="tx1"/>
                </a:solidFill>
                <a:latin typeface="+mn-lt"/>
                <a:ea typeface="+mn-ea"/>
                <a:cs typeface="+mn-cs"/>
              </a:rPr>
              <a:t>systems by installing itself. The rate of scanning grew rapidly because each newly</a:t>
            </a:r>
          </a:p>
          <a:p>
            <a:r>
              <a:rPr lang="en-US" sz="1200" b="0" i="0" u="none" strike="noStrike" kern="1200" baseline="0" dirty="0" smtClean="0">
                <a:solidFill>
                  <a:schemeClr val="tx1"/>
                </a:solidFill>
                <a:latin typeface="+mn-lt"/>
                <a:ea typeface="+mn-ea"/>
                <a:cs typeface="+mn-cs"/>
              </a:rPr>
              <a:t>installed worm joined others already in existence. Not only did the worm result in</a:t>
            </a:r>
          </a:p>
          <a:p>
            <a:r>
              <a:rPr lang="en-US" sz="1200" b="0" i="0" u="none" strike="noStrike" kern="1200" baseline="0" dirty="0" smtClean="0">
                <a:solidFill>
                  <a:schemeClr val="tx1"/>
                </a:solidFill>
                <a:latin typeface="+mn-lt"/>
                <a:ea typeface="+mn-ea"/>
                <a:cs typeface="+mn-cs"/>
              </a:rPr>
              <a:t>defaced web pages on the systems it infected, but its uncontrolled growth in scanning</a:t>
            </a:r>
          </a:p>
          <a:p>
            <a:r>
              <a:rPr lang="en-US" sz="1200" b="0" i="0" u="none" strike="noStrike" kern="1200" baseline="0" dirty="0" smtClean="0">
                <a:solidFill>
                  <a:schemeClr val="tx1"/>
                </a:solidFill>
                <a:latin typeface="+mn-lt"/>
                <a:ea typeface="+mn-ea"/>
                <a:cs typeface="+mn-cs"/>
              </a:rPr>
              <a:t>resulted in a decrease of speed across the internet—a denial of service attack—and led</a:t>
            </a:r>
          </a:p>
          <a:p>
            <a:r>
              <a:rPr lang="en-US" sz="1200" b="0" i="0" u="none" strike="noStrike" kern="1200" baseline="0" dirty="0" smtClean="0">
                <a:solidFill>
                  <a:schemeClr val="tx1"/>
                </a:solidFill>
                <a:latin typeface="+mn-lt"/>
                <a:ea typeface="+mn-ea"/>
                <a:cs typeface="+mn-cs"/>
              </a:rPr>
              <a:t>to widespread outages among all types of systems, not just the Microsoft Internet</a:t>
            </a:r>
          </a:p>
          <a:p>
            <a:r>
              <a:rPr lang="en-US" sz="1200" b="0" i="0" u="none" strike="noStrike" kern="1200" baseline="0" dirty="0" smtClean="0">
                <a:solidFill>
                  <a:schemeClr val="tx1"/>
                </a:solidFill>
                <a:latin typeface="+mn-lt"/>
                <a:ea typeface="+mn-ea"/>
                <a:cs typeface="+mn-cs"/>
              </a:rPr>
              <a:t>Information Server (IIS) systems it infected directly.</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graph shows the rapid spread of the Code Red infestation. The worm was programmed to switch from an "infection phase" to an "attack phase" at midnight GMT on July 20. The abrupt leveling off of the infection appears to be due to this switch. </a:t>
            </a:r>
            <a:endParaRPr lang="en-US" dirty="0" smtClean="0"/>
          </a:p>
          <a:p>
            <a:endParaRPr lang="en-US" dirty="0"/>
          </a:p>
        </p:txBody>
      </p:sp>
      <p:sp>
        <p:nvSpPr>
          <p:cNvPr id="4" name="Slide Number Placeholder 3"/>
          <p:cNvSpPr>
            <a:spLocks noGrp="1"/>
          </p:cNvSpPr>
          <p:nvPr>
            <p:ph type="sldNum" sz="quarter" idx="10"/>
          </p:nvPr>
        </p:nvSpPr>
        <p:spPr/>
        <p:txBody>
          <a:bodyPr/>
          <a:lstStyle/>
          <a:p>
            <a:fld id="{9D0B4A42-F062-4908-9C81-A569921BC8B1}" type="slidenum">
              <a:rPr lang="en-US" smtClean="0"/>
              <a:t>51</a:t>
            </a:fld>
            <a:endParaRPr lang="en-US"/>
          </a:p>
        </p:txBody>
      </p:sp>
    </p:spTree>
    <p:extLst>
      <p:ext uri="{BB962C8B-B14F-4D97-AF65-F5344CB8AC3E}">
        <p14:creationId xmlns:p14="http://schemas.microsoft.com/office/powerpoint/2010/main" val="398513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Don’t let me go on the website</a:t>
            </a:r>
            <a:r>
              <a:rPr lang="en-US" baseline="0" dirty="0" smtClean="0"/>
              <a:t> as </a:t>
            </a:r>
            <a:r>
              <a:rPr lang="en-US" baseline="0" dirty="0" err="1" smtClean="0"/>
              <a:t>ppt</a:t>
            </a:r>
            <a:r>
              <a:rPr lang="en-US" baseline="0" dirty="0" smtClean="0"/>
              <a:t>! </a:t>
            </a:r>
            <a:r>
              <a:rPr lang="en-US" baseline="0" dirty="0" err="1" smtClean="0"/>
              <a:t>pdf</a:t>
            </a:r>
            <a:r>
              <a:rPr lang="en-US" baseline="0" dirty="0" smtClean="0"/>
              <a:t> only </a:t>
            </a:r>
            <a:r>
              <a:rPr lang="en-US" baseline="0" dirty="0" err="1" smtClean="0"/>
              <a:t>pleaseeeeee</a:t>
            </a:r>
            <a:endParaRPr lang="en-US" smtClean="0"/>
          </a:p>
          <a:p>
            <a:endParaRPr lang="en-US"/>
          </a:p>
        </p:txBody>
      </p:sp>
      <p:sp>
        <p:nvSpPr>
          <p:cNvPr id="4" name="Slide Number Placeholder 3"/>
          <p:cNvSpPr>
            <a:spLocks noGrp="1"/>
          </p:cNvSpPr>
          <p:nvPr>
            <p:ph type="sldNum" sz="quarter" idx="10"/>
          </p:nvPr>
        </p:nvSpPr>
        <p:spPr/>
        <p:txBody>
          <a:bodyPr/>
          <a:lstStyle/>
          <a:p>
            <a:fld id="{9D0B4A42-F062-4908-9C81-A569921BC8B1}" type="slidenum">
              <a:rPr lang="en-US" smtClean="0"/>
              <a:t>9</a:t>
            </a:fld>
            <a:endParaRPr lang="en-US"/>
          </a:p>
        </p:txBody>
      </p:sp>
    </p:spTree>
    <p:extLst>
      <p:ext uri="{BB962C8B-B14F-4D97-AF65-F5344CB8AC3E}">
        <p14:creationId xmlns:p14="http://schemas.microsoft.com/office/powerpoint/2010/main" val="153782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0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0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0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F8AAB2E4-717C-4A2F-9DEB-BC443E9E60E3}" type="slidenum">
              <a:rPr lang="en-US" sz="1200">
                <a:solidFill>
                  <a:prstClr val="black"/>
                </a:solidFill>
              </a:rPr>
              <a:pPr eaLnBrk="1" hangingPunct="1"/>
              <a:t>11</a:t>
            </a:fld>
            <a:endParaRPr lang="en-US" sz="1200">
              <a:solidFill>
                <a:prstClr val="black"/>
              </a:solidFill>
            </a:endParaRPr>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What does the caller know?</a:t>
            </a:r>
          </a:p>
          <a:p>
            <a:pPr eaLnBrk="1" hangingPunct="1"/>
            <a:r>
              <a:rPr lang="en-US" dirty="0" smtClean="0"/>
              <a:t>All it knows is the arguments and the name of the function.</a:t>
            </a:r>
          </a:p>
          <a:p>
            <a:pPr eaLnBrk="1" hangingPunct="1"/>
            <a:r>
              <a:rPr lang="en-US" dirty="0" smtClean="0"/>
              <a:t>In particular, it does *not* know anything about the function itself so it cannot allocate space for local variables.</a:t>
            </a:r>
          </a:p>
          <a:p>
            <a:pPr eaLnBrk="1" hangingPunct="1"/>
            <a:endParaRPr lang="en-US" dirty="0" smtClean="0"/>
          </a:p>
          <a:p>
            <a:pPr eaLnBrk="1" hangingPunct="1"/>
            <a:r>
              <a:rPr lang="en-US" dirty="0" smtClean="0"/>
              <a:t>Note that %esp (the stack pointer) is moved implicitly by a push.</a:t>
            </a:r>
          </a:p>
          <a:p>
            <a:pPr eaLnBrk="1" hangingPunct="1"/>
            <a:endParaRPr lang="en-US" dirty="0" smtClean="0"/>
          </a:p>
          <a:p>
            <a:pPr eaLnBrk="1" hangingPunct="1"/>
            <a:r>
              <a:rPr lang="en-US" dirty="0" smtClean="0"/>
              <a:t>Recall %</a:t>
            </a:r>
            <a:r>
              <a:rPr lang="en-US" dirty="0" err="1" smtClean="0"/>
              <a:t>eip</a:t>
            </a:r>
            <a:r>
              <a:rPr lang="en-US" dirty="0" smtClean="0"/>
              <a:t> is the Extended Instruction Pointer</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1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1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1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48544F6-5FDC-4AD4-83DA-B4D3F9E253A1}" type="slidenum">
              <a:rPr lang="en-US" sz="1200">
                <a:solidFill>
                  <a:prstClr val="black"/>
                </a:solidFill>
              </a:rPr>
              <a:pPr eaLnBrk="1" hangingPunct="1"/>
              <a:t>15</a:t>
            </a:fld>
            <a:endParaRPr lang="en-US" sz="1200">
              <a:solidFill>
                <a:prstClr val="black"/>
              </a:solidFill>
            </a:endParaRPr>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Where is &amp;f?  In the text segment.</a:t>
            </a:r>
          </a:p>
          <a:p>
            <a:pPr eaLnBrk="1" hangingPunct="1"/>
            <a:endParaRPr lang="en-US" smtClean="0"/>
          </a:p>
          <a:p>
            <a:pPr eaLnBrk="1" hangingPunct="1"/>
            <a:r>
              <a:rPr lang="en-US" smtClean="0"/>
              <a:t>The return address is the address of the statement after the CALL.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2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2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2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6DEBBA55-A21B-450F-925C-C80C505583AE}" type="slidenum">
              <a:rPr lang="en-US" sz="1200">
                <a:solidFill>
                  <a:prstClr val="black"/>
                </a:solidFill>
              </a:rPr>
              <a:pPr eaLnBrk="1" hangingPunct="1"/>
              <a:t>19</a:t>
            </a:fld>
            <a:endParaRPr lang="en-US" sz="1200">
              <a:solidFill>
                <a:prstClr val="black"/>
              </a:solidFill>
            </a:endParaRPr>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the callee knows how much space it needs to allocate.</a:t>
            </a:r>
          </a:p>
          <a:p>
            <a:pPr eaLnBrk="1" hangingPunct="1"/>
            <a:endParaRPr lang="en-US" smtClean="0"/>
          </a:p>
          <a:p>
            <a:pPr eaLnBrk="1" hangingPunct="1"/>
            <a:r>
              <a:rPr lang="en-US" smtClean="0"/>
              <a:t>Why -?  Because the lower addresses are “up” so it needs to subtract to move the stack pointer “up”.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3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3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3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0D859846-DE42-4ADC-9161-ACBA621DB0E9}" type="slidenum">
              <a:rPr lang="en-US" sz="1200">
                <a:solidFill>
                  <a:prstClr val="black"/>
                </a:solidFill>
              </a:rPr>
              <a:pPr eaLnBrk="1" hangingPunct="1"/>
              <a:t>20</a:t>
            </a:fld>
            <a:endParaRPr lang="en-US" sz="1200">
              <a:solidFill>
                <a:prstClr val="black"/>
              </a:solidFill>
            </a:endParaRPr>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4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4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4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175CF2EE-D935-4CC6-900E-23720624CE58}" type="slidenum">
              <a:rPr lang="en-US" sz="1200">
                <a:solidFill>
                  <a:prstClr val="black"/>
                </a:solidFill>
              </a:rPr>
              <a:pPr eaLnBrk="1" hangingPunct="1"/>
              <a:t>21</a:t>
            </a:fld>
            <a:endParaRPr lang="en-US" sz="1200">
              <a:solidFill>
                <a:prstClr val="black"/>
              </a:solidFill>
            </a:endParaRPr>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move %ebp, %esp moves the value of the base point to the stack pointer.</a:t>
            </a:r>
          </a:p>
          <a:p>
            <a:pPr eaLnBrk="1" hangingPunct="1"/>
            <a:endParaRPr lang="en-US" dirty="0" smtClean="0"/>
          </a:p>
          <a:p>
            <a:pPr eaLnBrk="1" hangingPunct="1"/>
            <a:r>
              <a:rPr lang="en-US" dirty="0" smtClean="0"/>
              <a:t>That moves the stack pointer down to the base pointer, thereby “freeing” up the stack space allocated for the local variables.</a:t>
            </a:r>
          </a:p>
          <a:p>
            <a:pPr eaLnBrk="1" hangingPunct="1"/>
            <a:endParaRPr lang="en-US" dirty="0" smtClean="0"/>
          </a:p>
          <a:p>
            <a:pPr eaLnBrk="1" hangingPunct="1"/>
            <a:r>
              <a:rPr lang="en-US" dirty="0" smtClean="0"/>
              <a:t>pop %ebp pops the value of the (previous) Base Pointer off the stack and loads it into %ebp, thereby causing the Base Pointer to point to the previous Base Pointer.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5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5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5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32D06381-1223-4383-9063-0EF4DF21B1B3}" type="slidenum">
              <a:rPr lang="en-US" sz="1200">
                <a:solidFill>
                  <a:prstClr val="black"/>
                </a:solidFill>
              </a:rPr>
              <a:pPr eaLnBrk="1" hangingPunct="1"/>
              <a:t>22</a:t>
            </a:fld>
            <a:endParaRPr lang="en-US" sz="1200">
              <a:solidFill>
                <a:prstClr val="black"/>
              </a:solidFill>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pop %ebp pops the value of the (previous) Base Pointer off the stack and loads it into %ebp, thereby causing the Base Pointer to point to the previous Base Pointer.</a:t>
            </a:r>
          </a:p>
          <a:p>
            <a:pPr eaLnBrk="1" hangingPunct="1"/>
            <a:endParaRPr lang="en-US" dirty="0" smtClean="0"/>
          </a:p>
          <a:p>
            <a:pPr eaLnBrk="1" hangingPunct="1"/>
            <a:r>
              <a:rPr lang="en-US" dirty="0" smtClean="0"/>
              <a:t>pop %</a:t>
            </a:r>
            <a:r>
              <a:rPr lang="en-US" dirty="0" err="1" smtClean="0"/>
              <a:t>eip</a:t>
            </a:r>
            <a:r>
              <a:rPr lang="en-US" dirty="0" smtClean="0"/>
              <a:t> pops the value of the Return Address off of the stack and load is into %</a:t>
            </a:r>
            <a:r>
              <a:rPr lang="en-US" dirty="0" err="1" smtClean="0"/>
              <a:t>eip</a:t>
            </a:r>
            <a:r>
              <a:rPr lang="en-US" dirty="0" smtClean="0"/>
              <a:t>, thereby causing the program execution to jump to the Return Address.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CSE 425, Introduction to Computer Security</a:t>
            </a:r>
          </a:p>
        </p:txBody>
      </p:sp>
      <p:sp>
        <p:nvSpPr>
          <p:cNvPr id="226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Chapter 4. Access Control, Smashing the Stack</a:t>
            </a:r>
          </a:p>
        </p:txBody>
      </p:sp>
      <p:sp>
        <p:nvSpPr>
          <p:cNvPr id="226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r>
              <a:rPr lang="en-US" sz="1200">
                <a:solidFill>
                  <a:prstClr val="black"/>
                </a:solidFill>
              </a:rPr>
              <a:t>© 2006  by Wayne R. Dyksen.  All Rights Reserved.</a:t>
            </a:r>
          </a:p>
        </p:txBody>
      </p:sp>
      <p:sp>
        <p:nvSpPr>
          <p:cNvPr id="226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33" eaLnBrk="0" hangingPunct="0">
              <a:defRPr sz="1500">
                <a:solidFill>
                  <a:schemeClr val="tx1"/>
                </a:solidFill>
                <a:latin typeface="Arial" charset="0"/>
              </a:defRPr>
            </a:lvl1pPr>
            <a:lvl2pPr marL="702717" indent="-270277" defTabSz="912933" eaLnBrk="0" hangingPunct="0">
              <a:defRPr sz="1500">
                <a:solidFill>
                  <a:schemeClr val="tx1"/>
                </a:solidFill>
                <a:latin typeface="Arial" charset="0"/>
              </a:defRPr>
            </a:lvl2pPr>
            <a:lvl3pPr marL="1081104" indent="-216221" defTabSz="912933" eaLnBrk="0" hangingPunct="0">
              <a:defRPr sz="1500">
                <a:solidFill>
                  <a:schemeClr val="tx1"/>
                </a:solidFill>
                <a:latin typeface="Arial" charset="0"/>
              </a:defRPr>
            </a:lvl3pPr>
            <a:lvl4pPr marL="1513545" indent="-216221" defTabSz="912933" eaLnBrk="0" hangingPunct="0">
              <a:defRPr sz="1500">
                <a:solidFill>
                  <a:schemeClr val="tx1"/>
                </a:solidFill>
                <a:latin typeface="Arial" charset="0"/>
              </a:defRPr>
            </a:lvl4pPr>
            <a:lvl5pPr marL="1945988" indent="-216221" defTabSz="912933" eaLnBrk="0" hangingPunct="0">
              <a:defRPr sz="1500">
                <a:solidFill>
                  <a:schemeClr val="tx1"/>
                </a:solidFill>
                <a:latin typeface="Arial" charset="0"/>
              </a:defRPr>
            </a:lvl5pPr>
            <a:lvl6pPr marL="2378429" indent="-216221" algn="ctr" defTabSz="912933" eaLnBrk="0" fontAlgn="base" hangingPunct="0">
              <a:spcBef>
                <a:spcPct val="0"/>
              </a:spcBef>
              <a:spcAft>
                <a:spcPct val="0"/>
              </a:spcAft>
              <a:defRPr sz="1500">
                <a:solidFill>
                  <a:schemeClr val="tx1"/>
                </a:solidFill>
                <a:latin typeface="Arial" charset="0"/>
              </a:defRPr>
            </a:lvl6pPr>
            <a:lvl7pPr marL="2810870" indent="-216221" algn="ctr" defTabSz="912933" eaLnBrk="0" fontAlgn="base" hangingPunct="0">
              <a:spcBef>
                <a:spcPct val="0"/>
              </a:spcBef>
              <a:spcAft>
                <a:spcPct val="0"/>
              </a:spcAft>
              <a:defRPr sz="1500">
                <a:solidFill>
                  <a:schemeClr val="tx1"/>
                </a:solidFill>
                <a:latin typeface="Arial" charset="0"/>
              </a:defRPr>
            </a:lvl7pPr>
            <a:lvl8pPr marL="3243311" indent="-216221" algn="ctr" defTabSz="912933" eaLnBrk="0" fontAlgn="base" hangingPunct="0">
              <a:spcBef>
                <a:spcPct val="0"/>
              </a:spcBef>
              <a:spcAft>
                <a:spcPct val="0"/>
              </a:spcAft>
              <a:defRPr sz="1500">
                <a:solidFill>
                  <a:schemeClr val="tx1"/>
                </a:solidFill>
                <a:latin typeface="Arial" charset="0"/>
              </a:defRPr>
            </a:lvl8pPr>
            <a:lvl9pPr marL="3675754" indent="-216221" algn="ctr" defTabSz="912933" eaLnBrk="0" fontAlgn="base" hangingPunct="0">
              <a:spcBef>
                <a:spcPct val="0"/>
              </a:spcBef>
              <a:spcAft>
                <a:spcPct val="0"/>
              </a:spcAft>
              <a:defRPr sz="1500">
                <a:solidFill>
                  <a:schemeClr val="tx1"/>
                </a:solidFill>
                <a:latin typeface="Arial" charset="0"/>
              </a:defRPr>
            </a:lvl9pPr>
          </a:lstStyle>
          <a:p>
            <a:pPr eaLnBrk="1" hangingPunct="1"/>
            <a:fld id="{48564DCC-794F-43F8-A5EC-CFD5C5642118}" type="slidenum">
              <a:rPr lang="en-US" sz="1200">
                <a:solidFill>
                  <a:prstClr val="black"/>
                </a:solidFill>
              </a:rPr>
              <a:pPr eaLnBrk="1" hangingPunct="1"/>
              <a:t>23</a:t>
            </a:fld>
            <a:endParaRPr lang="en-US" sz="1200">
              <a:solidFill>
                <a:prstClr val="black"/>
              </a:solidFill>
            </a:endParaRPr>
          </a:p>
        </p:txBody>
      </p:sp>
      <p:sp>
        <p:nvSpPr>
          <p:cNvPr id="226310" name="Rectangle 2"/>
          <p:cNvSpPr>
            <a:spLocks noGrp="1" noRot="1" noChangeAspect="1" noChangeArrowheads="1" noTextEdit="1"/>
          </p:cNvSpPr>
          <p:nvPr>
            <p:ph type="sldImg"/>
          </p:nvPr>
        </p:nvSpPr>
        <p:spPr>
          <a:ln/>
        </p:spPr>
      </p:sp>
      <p:sp>
        <p:nvSpPr>
          <p:cNvPr id="226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pop %eip pops the value of the Return Address off of the stack and load is into %eip, thereby causing the program execution to jump to the Return Address.</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DC727639-F1E4-4B10-8EA9-E24DBBD757DD}"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DC727639-F1E4-4B10-8EA9-E24DBBD757DD}"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76FE03-F4FF-4405-A4BA-F447F9618E72}" type="datetimeFigureOut">
              <a:rPr lang="en-US" smtClean="0"/>
              <a:t>4/24/2012</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DC727639-F1E4-4B10-8EA9-E24DBBD757DD}"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76FE03-F4FF-4405-A4BA-F447F9618E72}" type="datetimeFigureOut">
              <a:rPr lang="en-US" smtClean="0"/>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76FE03-F4FF-4405-A4BA-F447F9618E72}" type="datetimeFigureOut">
              <a:rPr lang="en-US" smtClean="0"/>
              <a:t>4/24/2012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6FE03-F4FF-4405-A4BA-F447F9618E72}" type="datetimeFigureOut">
              <a:rPr lang="en-US" smtClean="0"/>
              <a:t>4/24/2012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FE03-F4FF-4405-A4BA-F447F9618E72}" type="datetimeFigureOut">
              <a:rPr lang="en-US" smtClean="0"/>
              <a:t>4/24/2012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27639-F1E4-4B10-8EA9-E24DBBD757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FB76FE03-F4FF-4405-A4BA-F447F9618E72}" type="datetimeFigureOut">
              <a:rPr lang="en-US" smtClean="0"/>
              <a:t>4/24/2012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27639-F1E4-4B10-8EA9-E24DBBD757DD}"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B76FE03-F4FF-4405-A4BA-F447F9618E72}" type="datetimeFigureOut">
              <a:rPr lang="en-US" smtClean="0"/>
              <a:t>4/24/2012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C727639-F1E4-4B10-8EA9-E24DBBD757DD}"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youtube.com/watch?v=qcqOgnQyXp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sdn.microsoft.com/en-us/library/Aa29005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hyperlink" Target="http://www.ollydbg.de/odbg110.zip" TargetMode="External"/><Relationship Id="rId7" Type="http://schemas.openxmlformats.org/officeDocument/2006/relationships/hyperlink" Target="http://strawberry-perl.googlecode.com/files/strawberry-perl-5.14.2.1-32bit.msi" TargetMode="External"/><Relationship Id="rId2" Type="http://schemas.openxmlformats.org/officeDocument/2006/relationships/hyperlink" Target="http://www.microsoft.com/visualstudio/en-us/products/2010-editions/visual-cpp-express" TargetMode="External"/><Relationship Id="rId1" Type="http://schemas.openxmlformats.org/officeDocument/2006/relationships/slideLayout" Target="../slideLayouts/slideLayout2.xml"/><Relationship Id="rId6" Type="http://schemas.openxmlformats.org/officeDocument/2006/relationships/hyperlink" Target="http://www.eeye.com/eEyeDigitalSecurity/media/ResearchTools/faultmon.zip?ext=.zip" TargetMode="External"/><Relationship Id="rId5" Type="http://schemas.openxmlformats.org/officeDocument/2006/relationships/hyperlink" Target="http://www.vividmachines.com/shellcode/arwin.c" TargetMode="External"/><Relationship Id="rId4" Type="http://schemas.openxmlformats.org/officeDocument/2006/relationships/hyperlink" Target="http://cygwin.com/setup.ex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gnu.org/software/gdb/documentation/" TargetMode="External"/><Relationship Id="rId2" Type="http://schemas.openxmlformats.org/officeDocument/2006/relationships/hyperlink" Target="http://gcc.gnu.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Buffer Overflow Attacks</a:t>
            </a:r>
            <a:endParaRPr lang="en-US" dirty="0"/>
          </a:p>
        </p:txBody>
      </p:sp>
      <p:sp>
        <p:nvSpPr>
          <p:cNvPr id="3" name="Subtitle 2"/>
          <p:cNvSpPr>
            <a:spLocks noGrp="1"/>
          </p:cNvSpPr>
          <p:nvPr>
            <p:ph type="subTitle" idx="1"/>
          </p:nvPr>
        </p:nvSpPr>
        <p:spPr/>
        <p:txBody>
          <a:bodyPr/>
          <a:lstStyle/>
          <a:p>
            <a:r>
              <a:rPr lang="en-US" dirty="0" smtClean="0"/>
              <a:t>Meredith Schmidt, Andrew Rockwell, and Dennis Cornwell</a:t>
            </a:r>
            <a:endParaRPr lang="en-US" dirty="0"/>
          </a:p>
        </p:txBody>
      </p:sp>
    </p:spTree>
    <p:extLst>
      <p:ext uri="{BB962C8B-B14F-4D97-AF65-F5344CB8AC3E}">
        <p14:creationId xmlns:p14="http://schemas.microsoft.com/office/powerpoint/2010/main" val="1105394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t>Constructing A Stack Frame	</a:t>
            </a:r>
            <a:r>
              <a:rPr lang="en-US" sz="2000" dirty="0" smtClean="0"/>
              <a:t>(1 of 10)</a:t>
            </a:r>
          </a:p>
        </p:txBody>
      </p:sp>
      <p:sp>
        <p:nvSpPr>
          <p:cNvPr id="2458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smtClean="0"/>
              <a:t>Caller</a:t>
            </a:r>
          </a:p>
          <a:p>
            <a:r>
              <a:rPr lang="en-US" dirty="0" smtClean="0">
                <a:solidFill>
                  <a:schemeClr val="tx1">
                    <a:lumMod val="50000"/>
                    <a:lumOff val="50000"/>
                  </a:schemeClr>
                </a:solidFill>
              </a:rPr>
              <a:t>Pushes Arguments</a:t>
            </a:r>
          </a:p>
          <a:p>
            <a:pPr lvl="1"/>
            <a:r>
              <a:rPr lang="en-US" dirty="0" smtClean="0">
                <a:solidFill>
                  <a:schemeClr val="tx1">
                    <a:lumMod val="50000"/>
                    <a:lumOff val="50000"/>
                  </a:schemeClr>
                </a:solidFill>
              </a:rPr>
              <a:t>Via </a:t>
            </a:r>
            <a:r>
              <a:rPr lang="en-US" dirty="0" smtClean="0">
                <a:solidFill>
                  <a:schemeClr val="tx1">
                    <a:lumMod val="50000"/>
                    <a:lumOff val="50000"/>
                  </a:schemeClr>
                </a:solidFill>
                <a:latin typeface="Courier New" pitchFamily="49" charset="0"/>
                <a:cs typeface="Courier New" pitchFamily="49" charset="0"/>
              </a:rPr>
              <a:t>push</a:t>
            </a:r>
          </a:p>
          <a:p>
            <a:pPr lvl="2"/>
            <a:r>
              <a:rPr lang="en-US" dirty="0" smtClean="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dirty="0">
                <a:solidFill>
                  <a:schemeClr val="tx1">
                    <a:lumMod val="50000"/>
                    <a:lumOff val="50000"/>
                  </a:schemeClr>
                </a:solidFill>
                <a:latin typeface="Courier New" pitchFamily="49" charset="0"/>
                <a:cs typeface="Courier New" pitchFamily="49" charset="0"/>
              </a:rPr>
              <a:t>%</a:t>
            </a:r>
            <a:r>
              <a:rPr lang="en-US" dirty="0" smtClean="0">
                <a:solidFill>
                  <a:schemeClr val="tx1">
                    <a:lumMod val="50000"/>
                    <a:lumOff val="50000"/>
                  </a:schemeClr>
                </a:solidFill>
                <a:latin typeface="Courier New" pitchFamily="49" charset="0"/>
                <a:cs typeface="Courier New" pitchFamily="49" charset="0"/>
              </a:rPr>
              <a:t>esp</a:t>
            </a:r>
            <a:endParaRPr lang="en-US" dirty="0" smtClean="0">
              <a:solidFill>
                <a:schemeClr val="tx1">
                  <a:lumMod val="50000"/>
                  <a:lumOff val="50000"/>
                </a:schemeClr>
              </a:solidFill>
            </a:endParaRPr>
          </a:p>
          <a:p>
            <a:pPr lvl="2"/>
            <a:r>
              <a:rPr lang="en-US" dirty="0" smtClean="0">
                <a:solidFill>
                  <a:schemeClr val="tx1">
                    <a:lumMod val="50000"/>
                    <a:lumOff val="50000"/>
                  </a:schemeClr>
                </a:solidFill>
              </a:rPr>
              <a:t>Right To Left</a:t>
            </a:r>
            <a:endParaRPr lang="en-US" dirty="0">
              <a:solidFill>
                <a:schemeClr val="tx1">
                  <a:lumMod val="50000"/>
                  <a:lumOff val="50000"/>
                </a:schemeClr>
              </a:solidFill>
            </a:endParaRP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N</a:t>
            </a:r>
          </a:p>
          <a:p>
            <a:pPr lvl="3"/>
            <a:r>
              <a:rPr lang="en-US" dirty="0" smtClean="0">
                <a:solidFill>
                  <a:schemeClr val="tx1">
                    <a:lumMod val="50000"/>
                    <a:lumOff val="50000"/>
                  </a:schemeClr>
                </a:solidFill>
                <a:latin typeface="Courier New" pitchFamily="49" charset="0"/>
                <a:cs typeface="Courier New" pitchFamily="49" charset="0"/>
              </a:rPr>
              <a:t>push …</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2</a:t>
            </a:r>
          </a:p>
          <a:p>
            <a:pPr lvl="3"/>
            <a:r>
              <a:rPr lang="en-US" dirty="0" smtClean="0">
                <a:solidFill>
                  <a:schemeClr val="tx1">
                    <a:lumMod val="50000"/>
                    <a:lumOff val="50000"/>
                  </a:schemeClr>
                </a:solidFill>
                <a:latin typeface="Courier New" pitchFamily="49" charset="0"/>
                <a:cs typeface="Courier New" pitchFamily="49" charset="0"/>
              </a:rPr>
              <a:t>push </a:t>
            </a:r>
            <a:r>
              <a:rPr lang="en-US" dirty="0" err="1" smtClean="0">
                <a:solidFill>
                  <a:schemeClr val="tx1">
                    <a:lumMod val="50000"/>
                    <a:lumOff val="50000"/>
                  </a:schemeClr>
                </a:solidFill>
                <a:latin typeface="Courier New" pitchFamily="49" charset="0"/>
                <a:cs typeface="Courier New" pitchFamily="49" charset="0"/>
              </a:rPr>
              <a:t>Arg</a:t>
            </a:r>
            <a:r>
              <a:rPr lang="en-US" dirty="0" smtClean="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smtClean="0">
                <a:solidFill>
                  <a:schemeClr val="tx1">
                    <a:lumMod val="50000"/>
                    <a:lumOff val="50000"/>
                  </a:schemeClr>
                </a:solidFill>
              </a:rPr>
              <a:t>Pushes Return Address</a:t>
            </a:r>
          </a:p>
          <a:p>
            <a:pPr lvl="2"/>
            <a:r>
              <a:rPr lang="en-US" dirty="0" smtClean="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smtClean="0">
                <a:solidFill>
                  <a:schemeClr val="tx1">
                    <a:lumMod val="50000"/>
                    <a:lumOff val="50000"/>
                  </a:schemeClr>
                </a:solidFill>
              </a:rPr>
              <a:t>Implicitly</a:t>
            </a:r>
          </a:p>
          <a:p>
            <a:pPr lvl="2"/>
            <a:r>
              <a:rPr lang="en-US" dirty="0" smtClean="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smtClean="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smtClean="0">
                <a:solidFill>
                  <a:schemeClr val="tx1">
                    <a:lumMod val="50000"/>
                    <a:lumOff val="50000"/>
                  </a:schemeClr>
                </a:solidFill>
              </a:rPr>
              <a:t>)</a:t>
            </a:r>
          </a:p>
          <a:p>
            <a:pPr lvl="1"/>
            <a:r>
              <a:rPr lang="en-US" dirty="0" smtClean="0">
                <a:solidFill>
                  <a:schemeClr val="tx1">
                    <a:lumMod val="50000"/>
                    <a:lumOff val="50000"/>
                  </a:schemeClr>
                </a:solidFill>
              </a:rPr>
              <a:t>Jumps to </a:t>
            </a:r>
            <a:r>
              <a:rPr lang="en-US" dirty="0" err="1" smtClean="0">
                <a:solidFill>
                  <a:schemeClr val="tx1">
                    <a:lumMod val="50000"/>
                    <a:lumOff val="50000"/>
                  </a:schemeClr>
                </a:solidFill>
              </a:rPr>
              <a:t>Callee</a:t>
            </a:r>
            <a:r>
              <a:rPr lang="en-US" dirty="0" smtClean="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smtClean="0">
                <a:solidFill>
                  <a:schemeClr val="tx1">
                    <a:lumMod val="50000"/>
                    <a:lumOff val="50000"/>
                  </a:schemeClr>
                </a:solidFill>
              </a:rPr>
              <a:t>)</a:t>
            </a:r>
          </a:p>
          <a:p>
            <a:pPr lvl="2"/>
            <a:r>
              <a:rPr lang="en-US" dirty="0" smtClean="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smtClean="0">
                <a:solidFill>
                  <a:schemeClr val="tx1">
                    <a:lumMod val="50000"/>
                    <a:lumOff val="50000"/>
                  </a:schemeClr>
                </a:solidFill>
              </a:rPr>
              <a:t> ← </a:t>
            </a:r>
            <a:r>
              <a:rPr lang="en-US" dirty="0" smtClean="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10</a:t>
            </a:fld>
            <a:endParaRPr lang="en-US">
              <a:solidFill>
                <a:prstClr val="black">
                  <a:tint val="75000"/>
                </a:prstClr>
              </a:solidFill>
            </a:endParaRPr>
          </a:p>
        </p:txBody>
      </p:sp>
      <p:grpSp>
        <p:nvGrpSpPr>
          <p:cNvPr id="8" name="Group 7"/>
          <p:cNvGrpSpPr/>
          <p:nvPr/>
        </p:nvGrpSpPr>
        <p:grpSpPr>
          <a:xfrm>
            <a:off x="228600" y="3962400"/>
            <a:ext cx="4114800" cy="2286000"/>
            <a:chOff x="228600" y="3962400"/>
            <a:chExt cx="4114800" cy="2286000"/>
          </a:xfrm>
        </p:grpSpPr>
        <p:grpSp>
          <p:nvGrpSpPr>
            <p:cNvPr id="24582" name="Group 26"/>
            <p:cNvGrpSpPr>
              <a:grpSpLocks/>
            </p:cNvGrpSpPr>
            <p:nvPr/>
          </p:nvGrpSpPr>
          <p:grpSpPr bwMode="auto">
            <a:xfrm>
              <a:off x="228600" y="3962400"/>
              <a:ext cx="914400" cy="2286000"/>
              <a:chOff x="0" y="2736"/>
              <a:chExt cx="576" cy="1440"/>
            </a:xfrm>
          </p:grpSpPr>
          <p:sp>
            <p:nvSpPr>
              <p:cNvPr id="24600" name="AutoShape 20"/>
              <p:cNvSpPr>
                <a:spLocks/>
              </p:cNvSpPr>
              <p:nvPr/>
            </p:nvSpPr>
            <p:spPr bwMode="auto">
              <a:xfrm>
                <a:off x="336" y="2736"/>
                <a:ext cx="240" cy="1440"/>
              </a:xfrm>
              <a:prstGeom prst="leftBrace">
                <a:avLst>
                  <a:gd name="adj1" fmla="val 500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4601" name="Text Box 21"/>
              <p:cNvSpPr txBox="1">
                <a:spLocks noChangeArrowheads="1"/>
              </p:cNvSpPr>
              <p:nvPr/>
            </p:nvSpPr>
            <p:spPr bwMode="auto">
              <a:xfrm rot="10800000">
                <a:off x="0" y="2736"/>
                <a:ext cx="33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vert="eaVert" wrap="none"/>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dirty="0">
                    <a:solidFill>
                      <a:prstClr val="black"/>
                    </a:solidFill>
                    <a:latin typeface="Calibri"/>
                  </a:rPr>
                  <a:t>Current Stack Frame</a:t>
                </a:r>
                <a:br>
                  <a:rPr lang="en-US" dirty="0">
                    <a:solidFill>
                      <a:prstClr val="black"/>
                    </a:solidFill>
                    <a:latin typeface="Calibri"/>
                  </a:rPr>
                </a:br>
                <a:r>
                  <a:rPr lang="en-US" sz="1000" dirty="0">
                    <a:solidFill>
                      <a:prstClr val="black"/>
                    </a:solidFill>
                    <a:latin typeface="Calibri"/>
                  </a:rPr>
                  <a:t>(Function Call with M Arguments)</a:t>
                </a:r>
              </a:p>
            </p:txBody>
          </p:sp>
        </p:grpSp>
        <p:grpSp>
          <p:nvGrpSpPr>
            <p:cNvPr id="24583" name="Group 25"/>
            <p:cNvGrpSpPr>
              <a:grpSpLocks/>
            </p:cNvGrpSpPr>
            <p:nvPr/>
          </p:nvGrpSpPr>
          <p:grpSpPr bwMode="auto">
            <a:xfrm>
              <a:off x="685800" y="3962400"/>
              <a:ext cx="3657600" cy="2286000"/>
              <a:chOff x="528" y="2736"/>
              <a:chExt cx="2304" cy="1440"/>
            </a:xfrm>
          </p:grpSpPr>
          <p:sp>
            <p:nvSpPr>
              <p:cNvPr id="24584" name="Rectangle 6"/>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4585" name="Rectangle 7"/>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4586" name="Rectangle 8"/>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4587" name="Rectangle 9"/>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4588" name="Rectangle 10"/>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4589" name="Rectangle 11"/>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24590" name="Rectangle 12"/>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Local Variables</a:t>
                </a:r>
              </a:p>
            </p:txBody>
          </p:sp>
          <p:sp>
            <p:nvSpPr>
              <p:cNvPr id="24591" name="Rectangle 13"/>
              <p:cNvSpPr>
                <a:spLocks noChangeArrowheads="1"/>
              </p:cNvSpPr>
              <p:nvPr/>
            </p:nvSpPr>
            <p:spPr bwMode="auto">
              <a:xfrm>
                <a:off x="1680" y="2736"/>
                <a:ext cx="115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24592" name="Group 23"/>
              <p:cNvGrpSpPr>
                <a:grpSpLocks/>
              </p:cNvGrpSpPr>
              <p:nvPr/>
            </p:nvGrpSpPr>
            <p:grpSpPr bwMode="auto">
              <a:xfrm>
                <a:off x="528" y="2736"/>
                <a:ext cx="1152" cy="288"/>
                <a:chOff x="528" y="2736"/>
                <a:chExt cx="1152" cy="288"/>
              </a:xfrm>
            </p:grpSpPr>
            <p:sp>
              <p:nvSpPr>
                <p:cNvPr id="24597" name="Rectangle 1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4598" name="Rectangle 1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9" name="AutoShape 16"/>
                <p:cNvCxnSpPr>
                  <a:cxnSpLocks noChangeShapeType="1"/>
                  <a:stCxn id="24598" idx="1"/>
                  <a:endCxn id="2459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4593" name="Group 24"/>
              <p:cNvGrpSpPr>
                <a:grpSpLocks/>
              </p:cNvGrpSpPr>
              <p:nvPr/>
            </p:nvGrpSpPr>
            <p:grpSpPr bwMode="auto">
              <a:xfrm>
                <a:off x="528" y="3299"/>
                <a:ext cx="1152" cy="288"/>
                <a:chOff x="528" y="3299"/>
                <a:chExt cx="1152" cy="288"/>
              </a:xfrm>
            </p:grpSpPr>
            <p:sp>
              <p:nvSpPr>
                <p:cNvPr id="24594" name="Rectangle 1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cxnSp>
              <p:nvCxnSpPr>
                <p:cNvPr id="24595" name="AutoShape 19"/>
                <p:cNvCxnSpPr>
                  <a:cxnSpLocks noChangeShapeType="1"/>
                  <a:stCxn id="24594" idx="1"/>
                  <a:endCxn id="2459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96" name="Rectangle 22"/>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grpSp>
    </p:spTree>
    <p:extLst>
      <p:ext uri="{BB962C8B-B14F-4D97-AF65-F5344CB8AC3E}">
        <p14:creationId xmlns:p14="http://schemas.microsoft.com/office/powerpoint/2010/main" val="16109920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smtClean="0"/>
              <a:t>Constructing A Stack Frame	</a:t>
            </a:r>
            <a:r>
              <a:rPr lang="en-US" sz="2000" dirty="0" smtClean="0"/>
              <a:t>(2 of 10)</a:t>
            </a:r>
          </a:p>
        </p:txBody>
      </p:sp>
      <p:sp>
        <p:nvSpPr>
          <p:cNvPr id="25604"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solidFill>
                  <a:schemeClr val="tx1">
                    <a:lumMod val="50000"/>
                    <a:lumOff val="50000"/>
                  </a:schemeClr>
                </a:solidFill>
                <a:latin typeface="Courier New" pitchFamily="49" charset="0"/>
                <a:cs typeface="Courier New" pitchFamily="49" charset="0"/>
              </a:rPr>
              <a:t>push </a:t>
            </a:r>
            <a:r>
              <a:rPr lang="en-US" dirty="0" smtClean="0">
                <a:solidFill>
                  <a:schemeClr val="tx1">
                    <a:lumMod val="50000"/>
                    <a:lumOff val="50000"/>
                  </a:schemeClr>
                </a:solidFill>
                <a:latin typeface="Courier New" pitchFamily="49" charset="0"/>
                <a:cs typeface="Courier New" pitchFamily="49" charset="0"/>
              </a:rPr>
              <a:t>:</a:t>
            </a:r>
            <a:endParaRPr lang="en-US" dirty="0">
              <a:solidFill>
                <a:schemeClr val="tx1">
                  <a:lumMod val="50000"/>
                  <a:lumOff val="50000"/>
                </a:schemeClr>
              </a:solidFill>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11</a:t>
            </a:fld>
            <a:endParaRPr lang="en-US">
              <a:solidFill>
                <a:prstClr val="black">
                  <a:tint val="75000"/>
                </a:prstClr>
              </a:solidFill>
            </a:endParaRPr>
          </a:p>
        </p:txBody>
      </p:sp>
      <p:grpSp>
        <p:nvGrpSpPr>
          <p:cNvPr id="25605" name="Group 28"/>
          <p:cNvGrpSpPr>
            <a:grpSpLocks/>
          </p:cNvGrpSpPr>
          <p:nvPr/>
        </p:nvGrpSpPr>
        <p:grpSpPr bwMode="auto">
          <a:xfrm>
            <a:off x="685800" y="3733800"/>
            <a:ext cx="3657600" cy="2514600"/>
            <a:chOff x="528" y="2592"/>
            <a:chExt cx="2304" cy="1584"/>
          </a:xfrm>
        </p:grpSpPr>
        <p:sp>
          <p:nvSpPr>
            <p:cNvPr id="2560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560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560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560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561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561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561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5613"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grpSp>
          <p:nvGrpSpPr>
            <p:cNvPr id="25614" name="Group 20"/>
            <p:cNvGrpSpPr>
              <a:grpSpLocks/>
            </p:cNvGrpSpPr>
            <p:nvPr/>
          </p:nvGrpSpPr>
          <p:grpSpPr bwMode="auto">
            <a:xfrm>
              <a:off x="528" y="2592"/>
              <a:ext cx="1152" cy="288"/>
              <a:chOff x="528" y="2736"/>
              <a:chExt cx="1152" cy="288"/>
            </a:xfrm>
          </p:grpSpPr>
          <p:sp>
            <p:nvSpPr>
              <p:cNvPr id="25619" name="Rectangle 21"/>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5620" name="Rectangle 22"/>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21" name="AutoShape 23"/>
              <p:cNvCxnSpPr>
                <a:cxnSpLocks noChangeShapeType="1"/>
                <a:stCxn id="25620" idx="1"/>
                <a:endCxn id="2562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5615" name="Group 24"/>
            <p:cNvGrpSpPr>
              <a:grpSpLocks/>
            </p:cNvGrpSpPr>
            <p:nvPr/>
          </p:nvGrpSpPr>
          <p:grpSpPr bwMode="auto">
            <a:xfrm>
              <a:off x="528" y="3299"/>
              <a:ext cx="1152" cy="288"/>
              <a:chOff x="528" y="3299"/>
              <a:chExt cx="1152" cy="288"/>
            </a:xfrm>
          </p:grpSpPr>
          <p:sp>
            <p:nvSpPr>
              <p:cNvPr id="25616" name="Rectangle 2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5617" name="AutoShape 26"/>
              <p:cNvCxnSpPr>
                <a:cxnSpLocks noChangeShapeType="1"/>
                <a:stCxn id="25616" idx="1"/>
                <a:endCxn id="2561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18" name="Rectangle 27"/>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997259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Constructing A Stack Frame	</a:t>
            </a:r>
            <a:r>
              <a:rPr lang="en-US" sz="2000" dirty="0" smtClean="0"/>
              <a:t>(3 </a:t>
            </a:r>
            <a:r>
              <a:rPr lang="en-US" sz="2000" smtClean="0"/>
              <a:t>of 10)</a:t>
            </a:r>
            <a:endParaRPr lang="en-US" sz="2000" dirty="0" smtClean="0"/>
          </a:p>
        </p:txBody>
      </p:sp>
      <p:sp>
        <p:nvSpPr>
          <p:cNvPr id="26628"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a:solidFill>
                <a:prstClr val="black">
                  <a:tint val="75000"/>
                </a:prstClr>
              </a:solidFill>
            </a:endParaRPr>
          </a:p>
        </p:txBody>
      </p:sp>
      <p:grpSp>
        <p:nvGrpSpPr>
          <p:cNvPr id="26629" name="Group 29"/>
          <p:cNvGrpSpPr>
            <a:grpSpLocks/>
          </p:cNvGrpSpPr>
          <p:nvPr/>
        </p:nvGrpSpPr>
        <p:grpSpPr bwMode="auto">
          <a:xfrm>
            <a:off x="685800" y="3505200"/>
            <a:ext cx="3657600" cy="2743200"/>
            <a:chOff x="528" y="2448"/>
            <a:chExt cx="2304" cy="1728"/>
          </a:xfrm>
        </p:grpSpPr>
        <p:sp>
          <p:nvSpPr>
            <p:cNvPr id="2663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663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663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663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663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663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663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6637"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6638"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grpSp>
          <p:nvGrpSpPr>
            <p:cNvPr id="26639" name="Group 21"/>
            <p:cNvGrpSpPr>
              <a:grpSpLocks/>
            </p:cNvGrpSpPr>
            <p:nvPr/>
          </p:nvGrpSpPr>
          <p:grpSpPr bwMode="auto">
            <a:xfrm>
              <a:off x="528" y="2448"/>
              <a:ext cx="1152" cy="288"/>
              <a:chOff x="528" y="2736"/>
              <a:chExt cx="1152" cy="288"/>
            </a:xfrm>
          </p:grpSpPr>
          <p:sp>
            <p:nvSpPr>
              <p:cNvPr id="26644" name="Rectangle 2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6645" name="Rectangle 2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6" name="AutoShape 24"/>
              <p:cNvCxnSpPr>
                <a:cxnSpLocks noChangeShapeType="1"/>
                <a:stCxn id="26645" idx="1"/>
                <a:endCxn id="2664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6640" name="Group 25"/>
            <p:cNvGrpSpPr>
              <a:grpSpLocks/>
            </p:cNvGrpSpPr>
            <p:nvPr/>
          </p:nvGrpSpPr>
          <p:grpSpPr bwMode="auto">
            <a:xfrm>
              <a:off x="528" y="3299"/>
              <a:ext cx="1152" cy="288"/>
              <a:chOff x="528" y="3299"/>
              <a:chExt cx="1152" cy="288"/>
            </a:xfrm>
          </p:grpSpPr>
          <p:sp>
            <p:nvSpPr>
              <p:cNvPr id="26641" name="Rectangle 2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6642" name="AutoShape 27"/>
              <p:cNvCxnSpPr>
                <a:cxnSpLocks noChangeShapeType="1"/>
                <a:stCxn id="26641" idx="1"/>
                <a:endCxn id="2664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3" name="Rectangle 2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9013539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US" dirty="0" smtClean="0"/>
              <a:t>Constructing A Stack Frame	</a:t>
            </a:r>
            <a:r>
              <a:rPr lang="en-US" sz="2000" dirty="0" smtClean="0"/>
              <a:t>(4 of 10)</a:t>
            </a:r>
          </a:p>
        </p:txBody>
      </p:sp>
      <p:sp>
        <p:nvSpPr>
          <p:cNvPr id="27652" name="Rectangle 3"/>
          <p:cNvSpPr>
            <a:spLocks noGrp="1" noChangeArrowheads="1"/>
          </p:cNvSpPr>
          <p:nvPr>
            <p:ph idx="1"/>
          </p:nvPr>
        </p:nvSpPr>
        <p:spPr>
          <a:xfrm>
            <a:off x="4648200" y="1600200"/>
            <a:ext cx="4038600" cy="4510881"/>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solidFill>
                  <a:schemeClr val="tx1">
                    <a:lumMod val="50000"/>
                    <a:lumOff val="50000"/>
                  </a:schemeClr>
                </a:solidFill>
                <a:latin typeface="Courier New" pitchFamily="49" charset="0"/>
                <a:cs typeface="Courier New" pitchFamily="49" charset="0"/>
              </a:rPr>
              <a:t>push </a:t>
            </a:r>
            <a:r>
              <a:rPr lang="en-US" dirty="0" err="1">
                <a:solidFill>
                  <a:schemeClr val="tx1">
                    <a:lumMod val="50000"/>
                    <a:lumOff val="50000"/>
                  </a:schemeClr>
                </a:solidFill>
                <a:latin typeface="Courier New" pitchFamily="49" charset="0"/>
                <a:cs typeface="Courier New" pitchFamily="49" charset="0"/>
              </a:rPr>
              <a:t>Arg</a:t>
            </a:r>
            <a:r>
              <a:rPr lang="en-US" dirty="0">
                <a:solidFill>
                  <a:schemeClr val="tx1">
                    <a:lumMod val="50000"/>
                    <a:lumOff val="50000"/>
                  </a:schemeClr>
                </a:solidFill>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13</a:t>
            </a:fld>
            <a:endParaRPr lang="en-US">
              <a:solidFill>
                <a:prstClr val="black">
                  <a:tint val="75000"/>
                </a:prstClr>
              </a:solidFill>
            </a:endParaRPr>
          </a:p>
        </p:txBody>
      </p:sp>
      <p:grpSp>
        <p:nvGrpSpPr>
          <p:cNvPr id="27653" name="Group 30"/>
          <p:cNvGrpSpPr>
            <a:grpSpLocks/>
          </p:cNvGrpSpPr>
          <p:nvPr/>
        </p:nvGrpSpPr>
        <p:grpSpPr bwMode="auto">
          <a:xfrm>
            <a:off x="685800" y="3276600"/>
            <a:ext cx="3657600" cy="2971800"/>
            <a:chOff x="528" y="2304"/>
            <a:chExt cx="2304" cy="1872"/>
          </a:xfrm>
        </p:grpSpPr>
        <p:sp>
          <p:nvSpPr>
            <p:cNvPr id="2765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765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5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765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765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765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766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7661"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7662"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7663"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grpSp>
          <p:nvGrpSpPr>
            <p:cNvPr id="27664" name="Group 22"/>
            <p:cNvGrpSpPr>
              <a:grpSpLocks/>
            </p:cNvGrpSpPr>
            <p:nvPr/>
          </p:nvGrpSpPr>
          <p:grpSpPr bwMode="auto">
            <a:xfrm>
              <a:off x="528" y="2304"/>
              <a:ext cx="1152" cy="288"/>
              <a:chOff x="528" y="2736"/>
              <a:chExt cx="1152" cy="288"/>
            </a:xfrm>
          </p:grpSpPr>
          <p:sp>
            <p:nvSpPr>
              <p:cNvPr id="27669" name="Rectangle 2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7670" name="Rectangle 2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71" name="AutoShape 25"/>
              <p:cNvCxnSpPr>
                <a:cxnSpLocks noChangeShapeType="1"/>
                <a:stCxn id="27670" idx="1"/>
                <a:endCxn id="276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7665" name="Group 26"/>
            <p:cNvGrpSpPr>
              <a:grpSpLocks/>
            </p:cNvGrpSpPr>
            <p:nvPr/>
          </p:nvGrpSpPr>
          <p:grpSpPr bwMode="auto">
            <a:xfrm>
              <a:off x="528" y="3299"/>
              <a:ext cx="1152" cy="288"/>
              <a:chOff x="528" y="3299"/>
              <a:chExt cx="1152" cy="288"/>
            </a:xfrm>
          </p:grpSpPr>
          <p:sp>
            <p:nvSpPr>
              <p:cNvPr id="27666" name="Rectangle 2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7667" name="AutoShape 28"/>
              <p:cNvCxnSpPr>
                <a:cxnSpLocks noChangeShapeType="1"/>
                <a:stCxn id="27666" idx="1"/>
                <a:endCxn id="276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8" name="Rectangle 2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1783436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Constructing A Stack Frame	</a:t>
            </a:r>
            <a:r>
              <a:rPr lang="en-US" sz="2000" dirty="0" smtClean="0"/>
              <a:t>(5 of 10)</a:t>
            </a:r>
          </a:p>
        </p:txBody>
      </p:sp>
      <p:sp>
        <p:nvSpPr>
          <p:cNvPr id="28676"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solidFill>
                  <a:schemeClr val="tx1">
                    <a:lumMod val="50000"/>
                    <a:lumOff val="50000"/>
                  </a:schemeClr>
                </a:solidFill>
                <a:latin typeface="Courier New" pitchFamily="49" charset="0"/>
                <a:cs typeface="Courier New" pitchFamily="49" charset="0"/>
              </a:rPr>
              <a:t>CALL f</a:t>
            </a:r>
          </a:p>
          <a:p>
            <a:pPr lvl="1"/>
            <a:r>
              <a:rPr lang="en-US" dirty="0">
                <a:solidFill>
                  <a:schemeClr val="tx1">
                    <a:lumMod val="50000"/>
                    <a:lumOff val="50000"/>
                  </a:schemeClr>
                </a:solidFill>
              </a:rPr>
              <a:t>Pushes Return Address</a:t>
            </a:r>
          </a:p>
          <a:p>
            <a:pPr lvl="2"/>
            <a:r>
              <a:rPr lang="en-US" dirty="0">
                <a:solidFill>
                  <a:schemeClr val="tx1">
                    <a:lumMod val="50000"/>
                    <a:lumOff val="50000"/>
                  </a:schemeClr>
                </a:solidFill>
              </a:rPr>
              <a:t>&amp;Instruction After </a:t>
            </a:r>
            <a:r>
              <a:rPr lang="en-US" sz="2800" dirty="0">
                <a:solidFill>
                  <a:schemeClr val="tx1">
                    <a:lumMod val="50000"/>
                    <a:lumOff val="50000"/>
                  </a:schemeClr>
                </a:solidFill>
                <a:latin typeface="Courier New" pitchFamily="49" charset="0"/>
                <a:cs typeface="Courier New" pitchFamily="49" charset="0"/>
              </a:rPr>
              <a:t>CALL</a:t>
            </a:r>
          </a:p>
          <a:p>
            <a:pPr lvl="2"/>
            <a:r>
              <a:rPr lang="en-US" dirty="0">
                <a:solidFill>
                  <a:schemeClr val="tx1">
                    <a:lumMod val="50000"/>
                    <a:lumOff val="50000"/>
                  </a:schemeClr>
                </a:solidFill>
              </a:rPr>
              <a:t>Implicitly</a:t>
            </a:r>
          </a:p>
          <a:p>
            <a:pPr lvl="2"/>
            <a:r>
              <a:rPr lang="en-US" dirty="0">
                <a:solidFill>
                  <a:schemeClr val="tx1">
                    <a:lumMod val="50000"/>
                    <a:lumOff val="50000"/>
                  </a:schemeClr>
                </a:solidFill>
              </a:rPr>
              <a:t>(</a:t>
            </a:r>
            <a:r>
              <a:rPr lang="en-US" sz="2800" dirty="0">
                <a:solidFill>
                  <a:schemeClr val="tx1">
                    <a:lumMod val="50000"/>
                    <a:lumOff val="50000"/>
                  </a:schemeClr>
                </a:solidFill>
                <a:latin typeface="Courier New" pitchFamily="49" charset="0"/>
                <a:cs typeface="Courier New" pitchFamily="49" charset="0"/>
              </a:rPr>
              <a:t>push</a:t>
            </a:r>
            <a:r>
              <a:rPr lang="en-US" dirty="0">
                <a:solidFill>
                  <a:schemeClr val="tx1">
                    <a:lumMod val="50000"/>
                    <a:lumOff val="50000"/>
                  </a:schemeClr>
                </a:solidFill>
              </a:rPr>
              <a:t> Moves </a:t>
            </a:r>
            <a:r>
              <a:rPr lang="en-US" sz="2800" dirty="0">
                <a:solidFill>
                  <a:schemeClr val="tx1">
                    <a:lumMod val="50000"/>
                    <a:lumOff val="50000"/>
                  </a:schemeClr>
                </a:solidFill>
                <a:latin typeface="Courier New" pitchFamily="49" charset="0"/>
                <a:cs typeface="Courier New" pitchFamily="49" charset="0"/>
              </a:rPr>
              <a:t>%esp</a:t>
            </a:r>
            <a:r>
              <a:rPr lang="en-US" dirty="0">
                <a:solidFill>
                  <a:schemeClr val="tx1">
                    <a:lumMod val="50000"/>
                    <a:lumOff val="50000"/>
                  </a:schemeClr>
                </a:solidFill>
              </a:rPr>
              <a:t>)</a:t>
            </a:r>
          </a:p>
          <a:p>
            <a:pPr lvl="1"/>
            <a:r>
              <a:rPr lang="en-US" dirty="0">
                <a:solidFill>
                  <a:schemeClr val="tx1">
                    <a:lumMod val="50000"/>
                    <a:lumOff val="50000"/>
                  </a:schemeClr>
                </a:solidFill>
              </a:rPr>
              <a:t>Jumps to </a:t>
            </a:r>
            <a:r>
              <a:rPr lang="en-US" dirty="0" err="1">
                <a:solidFill>
                  <a:schemeClr val="tx1">
                    <a:lumMod val="50000"/>
                    <a:lumOff val="50000"/>
                  </a:schemeClr>
                </a:solidFill>
              </a:rPr>
              <a:t>Callee</a:t>
            </a:r>
            <a:r>
              <a:rPr lang="en-US" dirty="0">
                <a:solidFill>
                  <a:schemeClr val="tx1">
                    <a:lumMod val="50000"/>
                    <a:lumOff val="50000"/>
                  </a:schemeClr>
                </a:solidFill>
              </a:rPr>
              <a:t> (</a:t>
            </a:r>
            <a:r>
              <a:rPr lang="en-US" dirty="0">
                <a:solidFill>
                  <a:schemeClr val="tx1">
                    <a:lumMod val="50000"/>
                    <a:lumOff val="50000"/>
                  </a:schemeClr>
                </a:solidFill>
                <a:latin typeface="Courier New" pitchFamily="49" charset="0"/>
                <a:cs typeface="Courier New" pitchFamily="49" charset="0"/>
              </a:rPr>
              <a:t>f</a:t>
            </a:r>
            <a:r>
              <a:rPr lang="en-US" dirty="0">
                <a:solidFill>
                  <a:schemeClr val="tx1">
                    <a:lumMod val="50000"/>
                    <a:lumOff val="50000"/>
                  </a:schemeClr>
                </a:solidFill>
              </a:rPr>
              <a:t>)</a:t>
            </a:r>
          </a:p>
          <a:p>
            <a:pPr lvl="2"/>
            <a:r>
              <a:rPr lang="en-US" dirty="0">
                <a:solidFill>
                  <a:schemeClr val="tx1">
                    <a:lumMod val="50000"/>
                    <a:lumOff val="50000"/>
                  </a:schemeClr>
                </a:solidFill>
              </a:rPr>
              <a:t>Loads </a:t>
            </a:r>
            <a:r>
              <a:rPr lang="en-US" sz="2800" dirty="0">
                <a:solidFill>
                  <a:schemeClr val="tx1">
                    <a:lumMod val="50000"/>
                    <a:lumOff val="50000"/>
                  </a:schemeClr>
                </a:solidFill>
                <a:latin typeface="Courier New" pitchFamily="49" charset="0"/>
                <a:cs typeface="Courier New" pitchFamily="49" charset="0"/>
              </a:rPr>
              <a:t>%</a:t>
            </a:r>
            <a:r>
              <a:rPr lang="en-US" sz="2800" dirty="0" err="1">
                <a:solidFill>
                  <a:schemeClr val="tx1">
                    <a:lumMod val="50000"/>
                    <a:lumOff val="50000"/>
                  </a:schemeClr>
                </a:solidFill>
                <a:latin typeface="Courier New" pitchFamily="49" charset="0"/>
                <a:cs typeface="Courier New" pitchFamily="49" charset="0"/>
              </a:rPr>
              <a:t>eip</a:t>
            </a:r>
            <a:endParaRPr lang="en-US" sz="2800"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latin typeface="Courier New" pitchFamily="49" charset="0"/>
                <a:cs typeface="Courier New" pitchFamily="49" charset="0"/>
              </a:rPr>
              <a:t>%</a:t>
            </a:r>
            <a:r>
              <a:rPr lang="en-US" dirty="0" err="1">
                <a:solidFill>
                  <a:schemeClr val="tx1">
                    <a:lumMod val="50000"/>
                    <a:lumOff val="50000"/>
                  </a:schemeClr>
                </a:solidFill>
                <a:latin typeface="Courier New" pitchFamily="49" charset="0"/>
                <a:cs typeface="Courier New" pitchFamily="49" charset="0"/>
              </a:rPr>
              <a:t>eip</a:t>
            </a:r>
            <a:r>
              <a:rPr lang="en-US" dirty="0">
                <a:solidFill>
                  <a:schemeClr val="tx1">
                    <a:lumMod val="50000"/>
                    <a:lumOff val="50000"/>
                  </a:schemeClr>
                </a:solidFill>
              </a:rPr>
              <a:t> ← </a:t>
            </a:r>
            <a:r>
              <a:rPr lang="en-US" dirty="0">
                <a:solidFill>
                  <a:schemeClr val="tx1">
                    <a:lumMod val="50000"/>
                    <a:lumOff val="50000"/>
                  </a:schemeClr>
                </a:solidFill>
                <a:latin typeface="Courier New" pitchFamily="49" charset="0"/>
                <a:cs typeface="Courier New" pitchFamily="49" charset="0"/>
              </a:rPr>
              <a:t>&amp;f</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a:solidFill>
                <a:prstClr val="black">
                  <a:tint val="75000"/>
                </a:prstClr>
              </a:solidFill>
            </a:endParaRPr>
          </a:p>
        </p:txBody>
      </p:sp>
      <p:grpSp>
        <p:nvGrpSpPr>
          <p:cNvPr id="28677" name="Group 31"/>
          <p:cNvGrpSpPr>
            <a:grpSpLocks/>
          </p:cNvGrpSpPr>
          <p:nvPr/>
        </p:nvGrpSpPr>
        <p:grpSpPr bwMode="auto">
          <a:xfrm>
            <a:off x="685800" y="3048000"/>
            <a:ext cx="3657600" cy="3200400"/>
            <a:chOff x="528" y="2160"/>
            <a:chExt cx="2304" cy="2016"/>
          </a:xfrm>
        </p:grpSpPr>
        <p:sp>
          <p:nvSpPr>
            <p:cNvPr id="28678"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8679"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0"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1"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8682"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8683"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8684"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8685" name="Rectangle 18"/>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8686" name="Rectangle 19"/>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8687" name="Rectangle 20"/>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8688" name="Rectangle 21"/>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28689" name="Group 23"/>
            <p:cNvGrpSpPr>
              <a:grpSpLocks/>
            </p:cNvGrpSpPr>
            <p:nvPr/>
          </p:nvGrpSpPr>
          <p:grpSpPr bwMode="auto">
            <a:xfrm>
              <a:off x="528" y="2160"/>
              <a:ext cx="1152" cy="288"/>
              <a:chOff x="528" y="2736"/>
              <a:chExt cx="1152" cy="288"/>
            </a:xfrm>
          </p:grpSpPr>
          <p:sp>
            <p:nvSpPr>
              <p:cNvPr id="28694" name="Rectangle 24"/>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8695" name="Rectangle 25"/>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6" name="AutoShape 26"/>
              <p:cNvCxnSpPr>
                <a:cxnSpLocks noChangeShapeType="1"/>
                <a:stCxn id="28695" idx="1"/>
                <a:endCxn id="2869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8690" name="Group 27"/>
            <p:cNvGrpSpPr>
              <a:grpSpLocks/>
            </p:cNvGrpSpPr>
            <p:nvPr/>
          </p:nvGrpSpPr>
          <p:grpSpPr bwMode="auto">
            <a:xfrm>
              <a:off x="528" y="3299"/>
              <a:ext cx="1152" cy="288"/>
              <a:chOff x="528" y="3299"/>
              <a:chExt cx="1152" cy="288"/>
            </a:xfrm>
          </p:grpSpPr>
          <p:sp>
            <p:nvSpPr>
              <p:cNvPr id="28691" name="Rectangle 28"/>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8692" name="AutoShape 29"/>
              <p:cNvCxnSpPr>
                <a:cxnSpLocks noChangeShapeType="1"/>
                <a:stCxn id="28691" idx="1"/>
                <a:endCxn id="2869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3" name="Rectangle 30"/>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2559909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smtClean="0"/>
              <a:t>Constructing A Stack Frame	</a:t>
            </a:r>
            <a:r>
              <a:rPr lang="en-US" sz="2000" dirty="0" smtClean="0"/>
              <a:t>(6 of 10)</a:t>
            </a:r>
          </a:p>
        </p:txBody>
      </p:sp>
      <p:sp>
        <p:nvSpPr>
          <p:cNvPr id="29700" name="Rectangle 3"/>
          <p:cNvSpPr>
            <a:spLocks noGrp="1" noChangeArrowheads="1"/>
          </p:cNvSpPr>
          <p:nvPr>
            <p:ph idx="1"/>
          </p:nvPr>
        </p:nvSpPr>
        <p:spPr>
          <a:xfrm>
            <a:off x="4648200" y="1600200"/>
            <a:ext cx="4038600" cy="4525963"/>
          </a:xfrm>
        </p:spPr>
        <p:txBody>
          <a:bodyPr>
            <a:normAutofit fontScale="77500" lnSpcReduction="20000"/>
          </a:bodyPr>
          <a:lstStyle/>
          <a:p>
            <a:pPr marL="0" indent="0">
              <a:buNone/>
            </a:pPr>
            <a:r>
              <a:rPr lang="en-US" dirty="0"/>
              <a:t>Caller</a:t>
            </a:r>
          </a:p>
          <a:p>
            <a:r>
              <a:rPr lang="en-US" dirty="0"/>
              <a:t>Pushes Arguments</a:t>
            </a:r>
          </a:p>
          <a:p>
            <a:pPr lvl="1"/>
            <a:r>
              <a:rPr lang="en-US" dirty="0"/>
              <a:t>Via </a:t>
            </a:r>
            <a:r>
              <a:rPr lang="en-US" dirty="0">
                <a:latin typeface="Courier New" pitchFamily="49" charset="0"/>
                <a:cs typeface="Courier New" pitchFamily="49" charset="0"/>
              </a:rPr>
              <a:t>push</a:t>
            </a:r>
          </a:p>
          <a:p>
            <a:pPr lvl="2"/>
            <a:r>
              <a:rPr lang="en-US" dirty="0">
                <a:latin typeface="Courier New" pitchFamily="49" charset="0"/>
                <a:cs typeface="Courier New" pitchFamily="49" charset="0"/>
              </a:rPr>
              <a:t>push</a:t>
            </a:r>
            <a:r>
              <a:rPr lang="en-US" dirty="0"/>
              <a:t> Moves </a:t>
            </a:r>
            <a:r>
              <a:rPr lang="en-US" dirty="0">
                <a:latin typeface="Courier New" pitchFamily="49" charset="0"/>
                <a:cs typeface="Courier New" pitchFamily="49" charset="0"/>
              </a:rPr>
              <a:t>%esp</a:t>
            </a:r>
            <a:endParaRPr lang="en-US" dirty="0"/>
          </a:p>
          <a:p>
            <a:pPr lvl="2"/>
            <a:r>
              <a:rPr lang="en-US" dirty="0"/>
              <a:t>Right To Left</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N</a:t>
            </a:r>
          </a:p>
          <a:p>
            <a:pPr lvl="3"/>
            <a:r>
              <a:rPr lang="en-US" dirty="0">
                <a:latin typeface="Courier New" pitchFamily="49" charset="0"/>
                <a:cs typeface="Courier New" pitchFamily="49" charset="0"/>
              </a:rPr>
              <a:t>push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2</a:t>
            </a:r>
          </a:p>
          <a:p>
            <a:pPr lvl="3"/>
            <a:r>
              <a:rPr lang="en-US" dirty="0">
                <a:latin typeface="Courier New" pitchFamily="49" charset="0"/>
                <a:cs typeface="Courier New" pitchFamily="49" charset="0"/>
              </a:rPr>
              <a:t>push </a:t>
            </a:r>
            <a:r>
              <a:rPr lang="en-US" dirty="0" err="1">
                <a:latin typeface="Courier New" pitchFamily="49" charset="0"/>
                <a:cs typeface="Courier New" pitchFamily="49" charset="0"/>
              </a:rPr>
              <a:t>Arg</a:t>
            </a:r>
            <a:r>
              <a:rPr lang="en-US" dirty="0">
                <a:latin typeface="Courier New" pitchFamily="49" charset="0"/>
                <a:cs typeface="Courier New" pitchFamily="49" charset="0"/>
              </a:rPr>
              <a:t> 1</a:t>
            </a:r>
          </a:p>
          <a:p>
            <a:r>
              <a:rPr lang="en-US" sz="2800" dirty="0">
                <a:latin typeface="Courier New" pitchFamily="49" charset="0"/>
                <a:cs typeface="Courier New" pitchFamily="49" charset="0"/>
              </a:rPr>
              <a:t>CALL f</a:t>
            </a:r>
          </a:p>
          <a:p>
            <a:pPr lvl="1"/>
            <a:r>
              <a:rPr lang="en-US" dirty="0"/>
              <a:t>Pushes Return Address</a:t>
            </a:r>
          </a:p>
          <a:p>
            <a:pPr lvl="2"/>
            <a:r>
              <a:rPr lang="en-US" dirty="0"/>
              <a:t>&amp;Instruction After </a:t>
            </a:r>
            <a:r>
              <a:rPr lang="en-US" sz="2800" dirty="0">
                <a:latin typeface="Courier New" pitchFamily="49" charset="0"/>
                <a:cs typeface="Courier New" pitchFamily="49" charset="0"/>
              </a:rPr>
              <a:t>CALL</a:t>
            </a:r>
          </a:p>
          <a:p>
            <a:pPr lvl="2"/>
            <a:r>
              <a:rPr lang="en-US" dirty="0"/>
              <a:t>Implicitly</a:t>
            </a:r>
          </a:p>
          <a:p>
            <a:pPr lvl="2"/>
            <a:r>
              <a:rPr lang="en-US" dirty="0"/>
              <a:t>(</a:t>
            </a:r>
            <a:r>
              <a:rPr lang="en-US" sz="2800" dirty="0">
                <a:latin typeface="Courier New" pitchFamily="49" charset="0"/>
                <a:cs typeface="Courier New" pitchFamily="49" charset="0"/>
              </a:rPr>
              <a:t>push</a:t>
            </a:r>
            <a:r>
              <a:rPr lang="en-US" dirty="0"/>
              <a:t> Moves </a:t>
            </a:r>
            <a:r>
              <a:rPr lang="en-US" sz="2800" dirty="0">
                <a:latin typeface="Courier New" pitchFamily="49" charset="0"/>
                <a:cs typeface="Courier New" pitchFamily="49" charset="0"/>
              </a:rPr>
              <a:t>%esp</a:t>
            </a:r>
            <a:r>
              <a:rPr lang="en-US" dirty="0"/>
              <a:t>)</a:t>
            </a:r>
          </a:p>
          <a:p>
            <a:pPr lvl="1"/>
            <a:r>
              <a:rPr lang="en-US" dirty="0"/>
              <a:t>Jumps to </a:t>
            </a:r>
            <a:r>
              <a:rPr lang="en-US" dirty="0" err="1"/>
              <a:t>Callee</a:t>
            </a:r>
            <a:r>
              <a:rPr lang="en-US" dirty="0"/>
              <a:t> (</a:t>
            </a:r>
            <a:r>
              <a:rPr lang="en-US" dirty="0">
                <a:latin typeface="Courier New" pitchFamily="49" charset="0"/>
                <a:cs typeface="Courier New" pitchFamily="49" charset="0"/>
              </a:rPr>
              <a:t>f</a:t>
            </a:r>
            <a:r>
              <a:rPr lang="en-US" dirty="0"/>
              <a:t>)</a:t>
            </a:r>
          </a:p>
          <a:p>
            <a:pPr lvl="2"/>
            <a:r>
              <a:rPr lang="en-US" dirty="0"/>
              <a:t>Loads </a:t>
            </a:r>
            <a:r>
              <a:rPr lang="en-US" sz="2800" dirty="0">
                <a:latin typeface="Courier New" pitchFamily="49" charset="0"/>
                <a:cs typeface="Courier New" pitchFamily="49" charset="0"/>
              </a:rPr>
              <a:t>%</a:t>
            </a:r>
            <a:r>
              <a:rPr lang="en-US" sz="2800" dirty="0" err="1">
                <a:latin typeface="Courier New" pitchFamily="49" charset="0"/>
                <a:cs typeface="Courier New" pitchFamily="49" charset="0"/>
              </a:rPr>
              <a:t>eip</a:t>
            </a:r>
            <a:endParaRPr lang="en-US" sz="2800" dirty="0">
              <a:latin typeface="Courier New" pitchFamily="49" charset="0"/>
              <a:cs typeface="Courier New" pitchFamily="49" charset="0"/>
            </a:endParaRPr>
          </a:p>
          <a:p>
            <a:pPr lvl="2"/>
            <a:r>
              <a:rPr lang="en-US" dirty="0">
                <a:latin typeface="Courier New" pitchFamily="49" charset="0"/>
                <a:cs typeface="Courier New" pitchFamily="49" charset="0"/>
              </a:rPr>
              <a:t>%</a:t>
            </a:r>
            <a:r>
              <a:rPr lang="en-US" dirty="0" err="1">
                <a:latin typeface="Courier New" pitchFamily="49" charset="0"/>
                <a:cs typeface="Courier New" pitchFamily="49" charset="0"/>
              </a:rPr>
              <a:t>eip</a:t>
            </a:r>
            <a:r>
              <a:rPr lang="en-US" dirty="0"/>
              <a:t> ← </a:t>
            </a:r>
            <a:r>
              <a:rPr lang="en-US" dirty="0">
                <a:latin typeface="Courier New" pitchFamily="49" charset="0"/>
                <a:cs typeface="Courier New" pitchFamily="49" charset="0"/>
              </a:rPr>
              <a:t>&amp;f</a:t>
            </a:r>
          </a:p>
        </p:txBody>
      </p:sp>
      <p:sp>
        <p:nvSpPr>
          <p:cNvPr id="6" name="Date Placeholder 5"/>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grpSp>
        <p:nvGrpSpPr>
          <p:cNvPr id="5" name="Group 4"/>
          <p:cNvGrpSpPr/>
          <p:nvPr/>
        </p:nvGrpSpPr>
        <p:grpSpPr>
          <a:xfrm>
            <a:off x="7543800" y="5046785"/>
            <a:ext cx="1219200" cy="1066800"/>
            <a:chOff x="7696200" y="5638800"/>
            <a:chExt cx="1219200" cy="1066800"/>
          </a:xfrm>
        </p:grpSpPr>
        <p:sp>
          <p:nvSpPr>
            <p:cNvPr id="29701" name="AutoShape 24"/>
            <p:cNvSpPr>
              <a:spLocks/>
            </p:cNvSpPr>
            <p:nvPr/>
          </p:nvSpPr>
          <p:spPr bwMode="auto">
            <a:xfrm>
              <a:off x="7696200" y="5638800"/>
              <a:ext cx="304800" cy="1066800"/>
            </a:xfrm>
            <a:prstGeom prst="rightBrace">
              <a:avLst>
                <a:gd name="adj1" fmla="val 291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prstClr val="black"/>
                </a:solidFill>
              </a:endParaRPr>
            </a:p>
          </p:txBody>
        </p:sp>
        <p:sp>
          <p:nvSpPr>
            <p:cNvPr id="29702" name="Text Box 25"/>
            <p:cNvSpPr txBox="1">
              <a:spLocks noChangeArrowheads="1"/>
            </p:cNvSpPr>
            <p:nvPr/>
          </p:nvSpPr>
          <p:spPr bwMode="auto">
            <a:xfrm>
              <a:off x="8001000" y="5881688"/>
              <a:ext cx="914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hangingPunct="1">
                <a:spcBef>
                  <a:spcPct val="50000"/>
                </a:spcBef>
              </a:pPr>
              <a:r>
                <a:rPr lang="en-US" dirty="0">
                  <a:solidFill>
                    <a:srgbClr val="18453B"/>
                  </a:solidFill>
                </a:rPr>
                <a:t>Where is &amp;</a:t>
              </a:r>
              <a:r>
                <a:rPr lang="en-US" dirty="0">
                  <a:solidFill>
                    <a:srgbClr val="18453B"/>
                  </a:solidFill>
                  <a:latin typeface="Courier New" pitchFamily="49" charset="0"/>
                </a:rPr>
                <a:t>f</a:t>
              </a:r>
              <a:r>
                <a:rPr lang="en-US" dirty="0">
                  <a:solidFill>
                    <a:srgbClr val="18453B"/>
                  </a:solidFill>
                </a:rPr>
                <a:t>?</a:t>
              </a:r>
            </a:p>
          </p:txBody>
        </p:sp>
      </p:grpSp>
      <p:grpSp>
        <p:nvGrpSpPr>
          <p:cNvPr id="10" name="Group 9"/>
          <p:cNvGrpSpPr/>
          <p:nvPr/>
        </p:nvGrpSpPr>
        <p:grpSpPr>
          <a:xfrm>
            <a:off x="685800" y="1676400"/>
            <a:ext cx="3670300" cy="4572000"/>
            <a:chOff x="685800" y="1676400"/>
            <a:chExt cx="3670300" cy="4572000"/>
          </a:xfrm>
        </p:grpSpPr>
        <p:sp>
          <p:nvSpPr>
            <p:cNvPr id="29704" name="Rectangle 4"/>
            <p:cNvSpPr>
              <a:spLocks noChangeArrowheads="1"/>
            </p:cNvSpPr>
            <p:nvPr/>
          </p:nvSpPr>
          <p:spPr bwMode="auto">
            <a:xfrm>
              <a:off x="2514600" y="6019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29705" name="Rectangle 5"/>
            <p:cNvSpPr>
              <a:spLocks noChangeArrowheads="1"/>
            </p:cNvSpPr>
            <p:nvPr/>
          </p:nvSpPr>
          <p:spPr bwMode="auto">
            <a:xfrm>
              <a:off x="2514600" y="5791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06" name="Rectangle 6"/>
            <p:cNvSpPr>
              <a:spLocks noChangeArrowheads="1"/>
            </p:cNvSpPr>
            <p:nvPr/>
          </p:nvSpPr>
          <p:spPr bwMode="auto">
            <a:xfrm>
              <a:off x="2514600" y="5562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07" name="Rectangle 7"/>
            <p:cNvSpPr>
              <a:spLocks noChangeArrowheads="1"/>
            </p:cNvSpPr>
            <p:nvPr/>
          </p:nvSpPr>
          <p:spPr bwMode="auto">
            <a:xfrm>
              <a:off x="2514600" y="5334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08" name="Rectangle 8"/>
            <p:cNvSpPr>
              <a:spLocks noChangeArrowheads="1"/>
            </p:cNvSpPr>
            <p:nvPr/>
          </p:nvSpPr>
          <p:spPr bwMode="auto">
            <a:xfrm>
              <a:off x="2514600" y="5105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29709" name="Rectangle 9"/>
            <p:cNvSpPr>
              <a:spLocks noChangeArrowheads="1"/>
            </p:cNvSpPr>
            <p:nvPr/>
          </p:nvSpPr>
          <p:spPr bwMode="auto">
            <a:xfrm>
              <a:off x="2514600" y="4876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29710" name="Rectangle 10"/>
            <p:cNvSpPr>
              <a:spLocks noChangeArrowheads="1"/>
            </p:cNvSpPr>
            <p:nvPr/>
          </p:nvSpPr>
          <p:spPr bwMode="auto">
            <a:xfrm>
              <a:off x="2514600" y="3962400"/>
              <a:ext cx="1828800" cy="9144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29711" name="Rectangle 18"/>
            <p:cNvSpPr>
              <a:spLocks noChangeArrowheads="1"/>
            </p:cNvSpPr>
            <p:nvPr/>
          </p:nvSpPr>
          <p:spPr bwMode="auto">
            <a:xfrm>
              <a:off x="2514600" y="37338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29712" name="Rectangle 19"/>
            <p:cNvSpPr>
              <a:spLocks noChangeArrowheads="1"/>
            </p:cNvSpPr>
            <p:nvPr/>
          </p:nvSpPr>
          <p:spPr bwMode="auto">
            <a:xfrm>
              <a:off x="2514600" y="35052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29713" name="Rectangle 20"/>
            <p:cNvSpPr>
              <a:spLocks noChangeArrowheads="1"/>
            </p:cNvSpPr>
            <p:nvPr/>
          </p:nvSpPr>
          <p:spPr bwMode="auto">
            <a:xfrm>
              <a:off x="2514600" y="32766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29714" name="Rectangle 21"/>
            <p:cNvSpPr>
              <a:spLocks noChangeArrowheads="1"/>
            </p:cNvSpPr>
            <p:nvPr/>
          </p:nvSpPr>
          <p:spPr bwMode="auto">
            <a:xfrm>
              <a:off x="2514600" y="30480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29715" name="Rectangle 22"/>
            <p:cNvSpPr>
              <a:spLocks noChangeArrowheads="1"/>
            </p:cNvSpPr>
            <p:nvPr/>
          </p:nvSpPr>
          <p:spPr bwMode="auto">
            <a:xfrm>
              <a:off x="2514600" y="2819400"/>
              <a:ext cx="1828800" cy="228600"/>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Return Address</a:t>
              </a:r>
            </a:p>
          </p:txBody>
        </p:sp>
        <p:sp>
          <p:nvSpPr>
            <p:cNvPr id="29716" name="Rectangle 27"/>
            <p:cNvSpPr>
              <a:spLocks noChangeArrowheads="1"/>
            </p:cNvSpPr>
            <p:nvPr/>
          </p:nvSpPr>
          <p:spPr bwMode="auto">
            <a:xfrm>
              <a:off x="2514600" y="1905000"/>
              <a:ext cx="1828800" cy="914400"/>
            </a:xfrm>
            <a:prstGeom prst="rect">
              <a:avLst/>
            </a:prstGeom>
            <a:noFill/>
            <a:ln>
              <a:noFill/>
            </a:ln>
          </p:spPr>
          <p:txBody>
            <a:bodyPr wrap="none" anchor="ctr"/>
            <a:lstStyle/>
            <a:p>
              <a:pPr algn="ctr"/>
              <a:endParaRPr lang="en-US" sz="1200">
                <a:solidFill>
                  <a:prstClr val="black"/>
                </a:solidFill>
              </a:endParaRPr>
            </a:p>
          </p:txBody>
        </p:sp>
        <p:sp>
          <p:nvSpPr>
            <p:cNvPr id="29717" name="Rectangle 28"/>
            <p:cNvSpPr>
              <a:spLocks noChangeArrowheads="1"/>
            </p:cNvSpPr>
            <p:nvPr/>
          </p:nvSpPr>
          <p:spPr bwMode="auto">
            <a:xfrm>
              <a:off x="2514600" y="1676400"/>
              <a:ext cx="1828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18" name="AutoShape 30"/>
            <p:cNvCxnSpPr>
              <a:cxnSpLocks noChangeShapeType="1"/>
              <a:stCxn id="29715" idx="3"/>
              <a:endCxn id="29717" idx="3"/>
            </p:cNvCxnSpPr>
            <p:nvPr/>
          </p:nvCxnSpPr>
          <p:spPr bwMode="auto">
            <a:xfrm flipV="1">
              <a:off x="4343400" y="1790700"/>
              <a:ext cx="12700" cy="1143000"/>
            </a:xfrm>
            <a:prstGeom prst="bentConnector3">
              <a:avLst>
                <a:gd name="adj1" fmla="val 18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9719" name="Group 32"/>
            <p:cNvGrpSpPr>
              <a:grpSpLocks/>
            </p:cNvGrpSpPr>
            <p:nvPr/>
          </p:nvGrpSpPr>
          <p:grpSpPr bwMode="auto">
            <a:xfrm>
              <a:off x="685800" y="2819400"/>
              <a:ext cx="1828800" cy="457200"/>
              <a:chOff x="528" y="2736"/>
              <a:chExt cx="1152" cy="288"/>
            </a:xfrm>
          </p:grpSpPr>
          <p:sp>
            <p:nvSpPr>
              <p:cNvPr id="29724" name="Rectangle 33"/>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29725" name="Rectangle 34"/>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6" name="AutoShape 35"/>
              <p:cNvCxnSpPr>
                <a:cxnSpLocks noChangeShapeType="1"/>
                <a:stCxn id="29725" idx="1"/>
                <a:endCxn id="29725"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9720" name="Group 36"/>
            <p:cNvGrpSpPr>
              <a:grpSpLocks/>
            </p:cNvGrpSpPr>
            <p:nvPr/>
          </p:nvGrpSpPr>
          <p:grpSpPr bwMode="auto">
            <a:xfrm>
              <a:off x="685800" y="4856163"/>
              <a:ext cx="1828800" cy="457200"/>
              <a:chOff x="528" y="3299"/>
              <a:chExt cx="1152" cy="288"/>
            </a:xfrm>
          </p:grpSpPr>
          <p:sp>
            <p:nvSpPr>
              <p:cNvPr id="29721" name="Rectangle 37"/>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29722" name="AutoShape 38"/>
              <p:cNvCxnSpPr>
                <a:cxnSpLocks noChangeShapeType="1"/>
                <a:stCxn id="29721" idx="1"/>
                <a:endCxn id="29721"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3" name="Rectangle 39"/>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65829421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Constructing A Stack Frame	</a:t>
            </a:r>
            <a:r>
              <a:rPr lang="en-US" sz="2000" dirty="0" smtClean="0"/>
              <a:t>(7 of 10)</a:t>
            </a:r>
          </a:p>
        </p:txBody>
      </p:sp>
      <p:sp>
        <p:nvSpPr>
          <p:cNvPr id="30724" name="Rectangle 3"/>
          <p:cNvSpPr>
            <a:spLocks noGrp="1" noChangeArrowheads="1"/>
          </p:cNvSpPr>
          <p:nvPr>
            <p:ph idx="1"/>
          </p:nvPr>
        </p:nvSpPr>
        <p:spPr>
          <a:xfrm>
            <a:off x="4572000" y="1598411"/>
            <a:ext cx="4267200" cy="4878589"/>
          </a:xfrm>
        </p:spPr>
        <p:txBody>
          <a:bodyPr>
            <a:normAutofit/>
          </a:bodyPr>
          <a:lstStyle/>
          <a:p>
            <a:pPr marL="0" indent="0">
              <a:buNone/>
            </a:pPr>
            <a:r>
              <a:rPr lang="en-US" dirty="0" err="1" smtClean="0"/>
              <a:t>Callee</a:t>
            </a:r>
            <a:endParaRPr lang="en-US" dirty="0" smtClean="0"/>
          </a:p>
          <a:p>
            <a:r>
              <a:rPr lang="en-US" dirty="0" smtClean="0">
                <a:solidFill>
                  <a:schemeClr val="tx1">
                    <a:lumMod val="50000"/>
                    <a:lumOff val="50000"/>
                  </a:schemeClr>
                </a:solidFill>
              </a:rPr>
              <a:t>Prologue</a:t>
            </a:r>
          </a:p>
          <a:p>
            <a:pPr lvl="1"/>
            <a:r>
              <a:rPr lang="en-US" dirty="0" smtClean="0">
                <a:solidFill>
                  <a:schemeClr val="tx1">
                    <a:lumMod val="50000"/>
                    <a:lumOff val="50000"/>
                  </a:schemeClr>
                </a:solidFill>
              </a:rPr>
              <a:t>Pushes Base Pointer</a:t>
            </a:r>
          </a:p>
          <a:p>
            <a:pPr lvl="2"/>
            <a:r>
              <a:rPr lang="en-US" dirty="0" smtClean="0">
                <a:solidFill>
                  <a:schemeClr val="tx1">
                    <a:lumMod val="50000"/>
                    <a:lumOff val="50000"/>
                  </a:schemeClr>
                </a:solidFill>
                <a:latin typeface="Courier New" pitchFamily="49" charset="0"/>
                <a:cs typeface="Courier New" pitchFamily="49" charset="0"/>
              </a:rPr>
              <a:t>push %ebp</a:t>
            </a:r>
          </a:p>
          <a:p>
            <a:pPr lvl="1"/>
            <a:r>
              <a:rPr lang="en-US" dirty="0" smtClean="0">
                <a:solidFill>
                  <a:schemeClr val="tx1">
                    <a:lumMod val="50000"/>
                    <a:lumOff val="50000"/>
                  </a:schemeClr>
                </a:solidFill>
              </a:rPr>
              <a:t>Moves Base Pointer</a:t>
            </a:r>
          </a:p>
          <a:p>
            <a:pPr lvl="2"/>
            <a:r>
              <a:rPr lang="en-US" dirty="0" smtClean="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smtClean="0">
                <a:solidFill>
                  <a:schemeClr val="tx1">
                    <a:lumMod val="50000"/>
                    <a:lumOff val="50000"/>
                  </a:schemeClr>
                </a:solidFill>
              </a:rPr>
              <a:t>Moves Stack Pointer</a:t>
            </a:r>
          </a:p>
          <a:p>
            <a:pPr lvl="2"/>
            <a:r>
              <a:rPr lang="en-US" dirty="0" smtClean="0">
                <a:solidFill>
                  <a:schemeClr val="tx1">
                    <a:lumMod val="50000"/>
                    <a:lumOff val="50000"/>
                  </a:schemeClr>
                </a:solidFill>
              </a:rPr>
              <a:t>Allocates Memory For Local Variables</a:t>
            </a:r>
          </a:p>
          <a:p>
            <a:pPr lvl="2"/>
            <a:r>
              <a:rPr lang="en-US" dirty="0" smtClean="0">
                <a:solidFill>
                  <a:schemeClr val="tx1">
                    <a:lumMod val="50000"/>
                    <a:lumOff val="50000"/>
                  </a:schemeClr>
                </a:solidFill>
              </a:rPr>
              <a:t>SP ← SP – Space Needed</a:t>
            </a:r>
            <a:br>
              <a:rPr lang="en-US" dirty="0" smtClean="0">
                <a:solidFill>
                  <a:schemeClr val="tx1">
                    <a:lumMod val="50000"/>
                    <a:lumOff val="50000"/>
                  </a:schemeClr>
                </a:solidFill>
              </a:rPr>
            </a:br>
            <a:r>
              <a:rPr lang="en-US" dirty="0" smtClean="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a:solidFill>
                <a:prstClr val="black">
                  <a:tint val="75000"/>
                </a:prstClr>
              </a:solidFill>
            </a:endParaRPr>
          </a:p>
        </p:txBody>
      </p:sp>
      <p:grpSp>
        <p:nvGrpSpPr>
          <p:cNvPr id="30725" name="Group 36"/>
          <p:cNvGrpSpPr>
            <a:grpSpLocks/>
          </p:cNvGrpSpPr>
          <p:nvPr/>
        </p:nvGrpSpPr>
        <p:grpSpPr bwMode="auto">
          <a:xfrm>
            <a:off x="685800" y="2819400"/>
            <a:ext cx="3657600" cy="3429000"/>
            <a:chOff x="528" y="2016"/>
            <a:chExt cx="2304" cy="2160"/>
          </a:xfrm>
        </p:grpSpPr>
        <p:sp>
          <p:nvSpPr>
            <p:cNvPr id="30726"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0727"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28"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29"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0"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0731"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0732"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0733"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0734"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0735"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0736"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0737"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0738" name="Group 24"/>
            <p:cNvGrpSpPr>
              <a:grpSpLocks/>
            </p:cNvGrpSpPr>
            <p:nvPr/>
          </p:nvGrpSpPr>
          <p:grpSpPr bwMode="auto">
            <a:xfrm>
              <a:off x="528" y="2016"/>
              <a:ext cx="1152" cy="288"/>
              <a:chOff x="528" y="2736"/>
              <a:chExt cx="1152" cy="288"/>
            </a:xfrm>
          </p:grpSpPr>
          <p:sp>
            <p:nvSpPr>
              <p:cNvPr id="30743" name="Rectangle 25"/>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0744" name="Rectangle 26"/>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5" name="AutoShape 27"/>
              <p:cNvCxnSpPr>
                <a:cxnSpLocks noChangeShapeType="1"/>
                <a:stCxn id="30744" idx="1"/>
                <a:endCxn id="3074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0739" name="Group 32"/>
            <p:cNvGrpSpPr>
              <a:grpSpLocks/>
            </p:cNvGrpSpPr>
            <p:nvPr/>
          </p:nvGrpSpPr>
          <p:grpSpPr bwMode="auto">
            <a:xfrm>
              <a:off x="528" y="3299"/>
              <a:ext cx="1152" cy="288"/>
              <a:chOff x="528" y="3299"/>
              <a:chExt cx="1152" cy="288"/>
            </a:xfrm>
          </p:grpSpPr>
          <p:sp>
            <p:nvSpPr>
              <p:cNvPr id="30740"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0741" name="AutoShape 34"/>
              <p:cNvCxnSpPr>
                <a:cxnSpLocks noChangeShapeType="1"/>
                <a:stCxn id="30740" idx="1"/>
                <a:endCxn id="3074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42"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8483293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smtClean="0"/>
              <a:t>Constructing A Stack Frame	</a:t>
            </a:r>
            <a:r>
              <a:rPr lang="en-US" sz="2000" dirty="0" smtClean="0"/>
              <a:t>(8 of 10)</a:t>
            </a:r>
          </a:p>
        </p:txBody>
      </p:sp>
      <p:sp>
        <p:nvSpPr>
          <p:cNvPr id="31748"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solidFill>
                  <a:schemeClr val="tx1">
                    <a:lumMod val="50000"/>
                    <a:lumOff val="50000"/>
                  </a:schemeClr>
                </a:solidFill>
              </a:rPr>
              <a:t>Moves Base Pointer</a:t>
            </a:r>
          </a:p>
          <a:p>
            <a:pPr lvl="2"/>
            <a:r>
              <a:rPr lang="en-US" dirty="0">
                <a:solidFill>
                  <a:schemeClr val="tx1">
                    <a:lumMod val="50000"/>
                    <a:lumOff val="50000"/>
                  </a:schemeClr>
                </a:solidFill>
              </a:rPr>
              <a:t>Base Pointer ← Stack Pointer</a:t>
            </a:r>
          </a:p>
          <a:p>
            <a:pPr lvl="2"/>
            <a:r>
              <a:rPr lang="en-US" dirty="0" err="1">
                <a:solidFill>
                  <a:schemeClr val="tx1">
                    <a:lumMod val="50000"/>
                    <a:lumOff val="50000"/>
                  </a:schemeClr>
                </a:solidFill>
                <a:latin typeface="Courier New" pitchFamily="49" charset="0"/>
                <a:cs typeface="Courier New" pitchFamily="49" charset="0"/>
              </a:rPr>
              <a:t>mov</a:t>
            </a:r>
            <a:r>
              <a:rPr lang="en-US" dirty="0">
                <a:solidFill>
                  <a:schemeClr val="tx1">
                    <a:lumMod val="50000"/>
                    <a:lumOff val="50000"/>
                  </a:schemeClr>
                </a:solidFill>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a:t>
            </a:r>
            <a:r>
              <a:rPr lang="en-US" dirty="0" smtClean="0">
                <a:solidFill>
                  <a:schemeClr val="tx1">
                    <a:lumMod val="50000"/>
                    <a:lumOff val="50000"/>
                  </a:schemeClr>
                </a:solidFill>
                <a:latin typeface="Courier New" pitchFamily="49" charset="0"/>
                <a:cs typeface="Courier New" pitchFamily="49" charset="0"/>
              </a:rPr>
              <a:t>esp</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a:solidFill>
                <a:prstClr val="black">
                  <a:tint val="75000"/>
                </a:prstClr>
              </a:solidFill>
            </a:endParaRPr>
          </a:p>
        </p:txBody>
      </p:sp>
      <p:grpSp>
        <p:nvGrpSpPr>
          <p:cNvPr id="31749" name="Group 36"/>
          <p:cNvGrpSpPr>
            <a:grpSpLocks/>
          </p:cNvGrpSpPr>
          <p:nvPr/>
        </p:nvGrpSpPr>
        <p:grpSpPr bwMode="auto">
          <a:xfrm>
            <a:off x="685800" y="2590800"/>
            <a:ext cx="3659188" cy="3657600"/>
            <a:chOff x="528" y="1872"/>
            <a:chExt cx="2305" cy="2304"/>
          </a:xfrm>
        </p:grpSpPr>
        <p:sp>
          <p:nvSpPr>
            <p:cNvPr id="31750"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1751"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2"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53"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54"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55"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1756"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1757"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1758"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1759"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1760"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1761"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1762"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cxnSp>
          <p:nvCxnSpPr>
            <p:cNvPr id="31763" name="AutoShape 26"/>
            <p:cNvCxnSpPr>
              <a:cxnSpLocks noChangeShapeType="1"/>
              <a:stCxn id="31762" idx="3"/>
              <a:endCxn id="31755" idx="3"/>
            </p:cNvCxnSpPr>
            <p:nvPr/>
          </p:nvCxnSpPr>
          <p:spPr bwMode="auto">
            <a:xfrm>
              <a:off x="2832" y="1944"/>
              <a:ext cx="1" cy="1440"/>
            </a:xfrm>
            <a:prstGeom prst="bentConnector3">
              <a:avLst>
                <a:gd name="adj1" fmla="val 14400005"/>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31764" name="Group 28"/>
            <p:cNvGrpSpPr>
              <a:grpSpLocks/>
            </p:cNvGrpSpPr>
            <p:nvPr/>
          </p:nvGrpSpPr>
          <p:grpSpPr bwMode="auto">
            <a:xfrm>
              <a:off x="528" y="1872"/>
              <a:ext cx="1152" cy="288"/>
              <a:chOff x="528" y="2736"/>
              <a:chExt cx="1152" cy="288"/>
            </a:xfrm>
          </p:grpSpPr>
          <p:sp>
            <p:nvSpPr>
              <p:cNvPr id="31769"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1770"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71" name="AutoShape 31"/>
              <p:cNvCxnSpPr>
                <a:cxnSpLocks noChangeShapeType="1"/>
                <a:stCxn id="31770" idx="1"/>
                <a:endCxn id="3177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1765" name="Group 32"/>
            <p:cNvGrpSpPr>
              <a:grpSpLocks/>
            </p:cNvGrpSpPr>
            <p:nvPr/>
          </p:nvGrpSpPr>
          <p:grpSpPr bwMode="auto">
            <a:xfrm>
              <a:off x="528" y="3299"/>
              <a:ext cx="1152" cy="288"/>
              <a:chOff x="528" y="3299"/>
              <a:chExt cx="1152" cy="288"/>
            </a:xfrm>
          </p:grpSpPr>
          <p:sp>
            <p:nvSpPr>
              <p:cNvPr id="31766"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1767" name="AutoShape 34"/>
              <p:cNvCxnSpPr>
                <a:cxnSpLocks noChangeShapeType="1"/>
                <a:stCxn id="31766" idx="1"/>
                <a:endCxn id="3176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68"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10369322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Constructing A Stack Frame	</a:t>
            </a:r>
            <a:r>
              <a:rPr lang="en-US" sz="2000" dirty="0" smtClean="0"/>
              <a:t>(9 of 10)</a:t>
            </a:r>
          </a:p>
        </p:txBody>
      </p:sp>
      <p:sp>
        <p:nvSpPr>
          <p:cNvPr id="32772"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solidFill>
                  <a:schemeClr val="tx1">
                    <a:lumMod val="50000"/>
                    <a:lumOff val="50000"/>
                  </a:schemeClr>
                </a:solidFill>
              </a:rPr>
              <a:t>Moves Stack Pointer</a:t>
            </a:r>
          </a:p>
          <a:p>
            <a:pPr lvl="2"/>
            <a:r>
              <a:rPr lang="en-US" dirty="0">
                <a:solidFill>
                  <a:schemeClr val="tx1">
                    <a:lumMod val="50000"/>
                    <a:lumOff val="50000"/>
                  </a:schemeClr>
                </a:solidFill>
              </a:rPr>
              <a:t>Allocates Memory For Local Variables</a:t>
            </a:r>
          </a:p>
          <a:p>
            <a:pPr lvl="2"/>
            <a:r>
              <a:rPr lang="en-US" dirty="0">
                <a:solidFill>
                  <a:schemeClr val="tx1">
                    <a:lumMod val="50000"/>
                    <a:lumOff val="50000"/>
                  </a:schemeClr>
                </a:solidFill>
              </a:rPr>
              <a:t>SP ← SP – Space Needed</a:t>
            </a:r>
            <a:br>
              <a:rPr lang="en-US" dirty="0">
                <a:solidFill>
                  <a:schemeClr val="tx1">
                    <a:lumMod val="50000"/>
                    <a:lumOff val="50000"/>
                  </a:schemeClr>
                </a:solidFill>
              </a:rPr>
            </a:br>
            <a:r>
              <a:rPr lang="en-US" dirty="0">
                <a:solidFill>
                  <a:schemeClr val="tx1">
                    <a:lumMod val="50000"/>
                    <a:lumOff val="50000"/>
                  </a:schemeClr>
                </a:solidFill>
              </a:rPr>
              <a:t>(Why -?)</a:t>
            </a:r>
          </a:p>
          <a:p>
            <a:pPr lvl="2"/>
            <a:r>
              <a:rPr lang="en-US" dirty="0">
                <a:solidFill>
                  <a:schemeClr val="tx1">
                    <a:lumMod val="50000"/>
                    <a:lumOff val="50000"/>
                  </a:schemeClr>
                </a:solidFill>
                <a:latin typeface="Courier New" pitchFamily="49" charset="0"/>
                <a:cs typeface="Courier New" pitchFamily="49" charset="0"/>
              </a:rPr>
              <a:t>sub $0x28, %esp</a:t>
            </a:r>
          </a:p>
          <a:p>
            <a:endParaRPr lang="en-US" dirty="0"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18</a:t>
            </a:fld>
            <a:endParaRPr lang="en-US">
              <a:solidFill>
                <a:prstClr val="black">
                  <a:tint val="75000"/>
                </a:prstClr>
              </a:solidFill>
            </a:endParaRPr>
          </a:p>
        </p:txBody>
      </p:sp>
      <p:grpSp>
        <p:nvGrpSpPr>
          <p:cNvPr id="32773" name="Group 23"/>
          <p:cNvGrpSpPr>
            <a:grpSpLocks/>
          </p:cNvGrpSpPr>
          <p:nvPr/>
        </p:nvGrpSpPr>
        <p:grpSpPr bwMode="auto">
          <a:xfrm>
            <a:off x="685800" y="2466975"/>
            <a:ext cx="3657600" cy="3781425"/>
            <a:chOff x="528" y="1794"/>
            <a:chExt cx="2304" cy="2382"/>
          </a:xfrm>
        </p:grpSpPr>
        <p:sp>
          <p:nvSpPr>
            <p:cNvPr id="32774"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2775"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76"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77"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78"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79"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2780"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2781" name="Rectangle 11"/>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2782"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2783" name="AutoShape 13"/>
            <p:cNvCxnSpPr>
              <a:cxnSpLocks noChangeShapeType="1"/>
              <a:stCxn id="32782" idx="1"/>
              <a:endCxn id="3278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4" name="Rectangle 15"/>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2785"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2786"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2787"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2788"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2789"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2790"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grpSp>
    </p:spTree>
    <p:extLst>
      <p:ext uri="{BB962C8B-B14F-4D97-AF65-F5344CB8AC3E}">
        <p14:creationId xmlns:p14="http://schemas.microsoft.com/office/powerpoint/2010/main" val="1402842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smtClean="0"/>
              <a:t>Constructing A Stack Frame	</a:t>
            </a:r>
            <a:r>
              <a:rPr lang="en-US" sz="2000" dirty="0" smtClean="0"/>
              <a:t>(10 of 10)</a:t>
            </a:r>
          </a:p>
        </p:txBody>
      </p:sp>
      <p:sp>
        <p:nvSpPr>
          <p:cNvPr id="33796" name="Rectangle 3"/>
          <p:cNvSpPr>
            <a:spLocks noGrp="1" noChangeArrowheads="1"/>
          </p:cNvSpPr>
          <p:nvPr>
            <p:ph idx="1"/>
          </p:nvPr>
        </p:nvSpPr>
        <p:spPr>
          <a:xfrm>
            <a:off x="4572000" y="1598411"/>
            <a:ext cx="4343400" cy="4878589"/>
          </a:xfrm>
        </p:spPr>
        <p:txBody>
          <a:bodyPr>
            <a:normAutofit/>
          </a:bodyPr>
          <a:lstStyle/>
          <a:p>
            <a:pPr marL="0" indent="0">
              <a:buNone/>
            </a:pPr>
            <a:r>
              <a:rPr lang="en-US" dirty="0" err="1"/>
              <a:t>Callee</a:t>
            </a:r>
            <a:endParaRPr lang="en-US" dirty="0"/>
          </a:p>
          <a:p>
            <a:r>
              <a:rPr lang="en-US" dirty="0"/>
              <a:t>Prologue</a:t>
            </a:r>
          </a:p>
          <a:p>
            <a:pPr lvl="1"/>
            <a:r>
              <a:rPr lang="en-US" dirty="0"/>
              <a:t>Pushes Base Pointer</a:t>
            </a:r>
          </a:p>
          <a:p>
            <a:pPr lvl="2"/>
            <a:r>
              <a:rPr lang="en-US" dirty="0">
                <a:latin typeface="Courier New" pitchFamily="49" charset="0"/>
                <a:cs typeface="Courier New" pitchFamily="49" charset="0"/>
              </a:rPr>
              <a:t>push %ebp</a:t>
            </a:r>
          </a:p>
          <a:p>
            <a:pPr lvl="1"/>
            <a:r>
              <a:rPr lang="en-US" dirty="0"/>
              <a:t>Moves Base Pointer</a:t>
            </a:r>
          </a:p>
          <a:p>
            <a:pPr lvl="2"/>
            <a:r>
              <a:rPr lang="en-US" dirty="0"/>
              <a:t>Base Pointer ← Stack Pointer</a:t>
            </a:r>
          </a:p>
          <a:p>
            <a:pPr lvl="2"/>
            <a:r>
              <a:rPr lang="en-US" dirty="0" err="1">
                <a:latin typeface="Courier New" pitchFamily="49" charset="0"/>
                <a:cs typeface="Courier New" pitchFamily="49" charset="0"/>
              </a:rPr>
              <a:t>mov</a:t>
            </a:r>
            <a:r>
              <a:rPr lang="en-US" dirty="0">
                <a:latin typeface="Courier New" pitchFamily="49" charset="0"/>
                <a:cs typeface="Courier New" pitchFamily="49" charset="0"/>
              </a:rPr>
              <a:t> %esp, %ebp</a:t>
            </a:r>
          </a:p>
          <a:p>
            <a:pPr lvl="1"/>
            <a:r>
              <a:rPr lang="en-US" dirty="0"/>
              <a:t>Moves Stack Pointer</a:t>
            </a:r>
          </a:p>
          <a:p>
            <a:pPr lvl="2"/>
            <a:r>
              <a:rPr lang="en-US" dirty="0"/>
              <a:t>Allocates Memory For Local Variables</a:t>
            </a:r>
          </a:p>
          <a:p>
            <a:pPr lvl="2"/>
            <a:r>
              <a:rPr lang="en-US" dirty="0"/>
              <a:t>SP ← SP – Space Needed</a:t>
            </a:r>
            <a:br>
              <a:rPr lang="en-US" dirty="0"/>
            </a:br>
            <a:r>
              <a:rPr lang="en-US" dirty="0"/>
              <a:t>(Why -?)</a:t>
            </a:r>
          </a:p>
          <a:p>
            <a:pPr lvl="2"/>
            <a:r>
              <a:rPr lang="en-US" dirty="0">
                <a:latin typeface="Courier New" pitchFamily="49" charset="0"/>
                <a:cs typeface="Courier New" pitchFamily="49" charset="0"/>
              </a:rPr>
              <a:t>sub $0x28, %esp</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19</a:t>
            </a:fld>
            <a:endParaRPr lang="en-US">
              <a:solidFill>
                <a:prstClr val="black">
                  <a:tint val="75000"/>
                </a:prstClr>
              </a:solidFill>
            </a:endParaRPr>
          </a:p>
        </p:txBody>
      </p:sp>
      <p:sp>
        <p:nvSpPr>
          <p:cNvPr id="33797" name="AutoShape 27">
            <a:hlinkClick r:id="rId3" action="ppaction://hlinksldjump" highlightClick="1"/>
          </p:cNvPr>
          <p:cNvSpPr>
            <a:spLocks noChangeArrowheads="1"/>
          </p:cNvSpPr>
          <p:nvPr/>
        </p:nvSpPr>
        <p:spPr bwMode="auto">
          <a:xfrm>
            <a:off x="640080" y="5791200"/>
            <a:ext cx="1752600" cy="457200"/>
          </a:xfrm>
          <a:prstGeom prst="actionButtonBlank">
            <a:avLst/>
          </a:prstGeom>
          <a:noFill/>
          <a:ln>
            <a:noFill/>
          </a:ln>
          <a:extLst/>
        </p:spPr>
        <p:txBody>
          <a:bodyPr wrap="none" anchor="ctr"/>
          <a:lstStyle/>
          <a:p>
            <a:r>
              <a:rPr lang="en-US" dirty="0">
                <a:solidFill>
                  <a:prstClr val="black"/>
                </a:solidFill>
                <a:hlinkClick r:id="rId3" action="ppaction://hlinksldjump"/>
              </a:rPr>
              <a:t>One More Time</a:t>
            </a:r>
            <a:endParaRPr lang="en-US" dirty="0">
              <a:solidFill>
                <a:prstClr val="black"/>
              </a:solidFill>
              <a:cs typeface="Arial" charset="0"/>
            </a:endParaRPr>
          </a:p>
        </p:txBody>
      </p:sp>
      <p:grpSp>
        <p:nvGrpSpPr>
          <p:cNvPr id="33798" name="Group 36"/>
          <p:cNvGrpSpPr>
            <a:grpSpLocks/>
          </p:cNvGrpSpPr>
          <p:nvPr/>
        </p:nvGrpSpPr>
        <p:grpSpPr bwMode="auto">
          <a:xfrm>
            <a:off x="685800" y="1676400"/>
            <a:ext cx="3657600" cy="4572000"/>
            <a:chOff x="528" y="1296"/>
            <a:chExt cx="2304" cy="2880"/>
          </a:xfrm>
        </p:grpSpPr>
        <p:sp>
          <p:nvSpPr>
            <p:cNvPr id="33799"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3800"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1"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2"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03"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04"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3805"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3806" name="Rectangle 17"/>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3807" name="Rectangle 18"/>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3808" name="Rectangle 19"/>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3809" name="Rectangle 20"/>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3810" name="Rectangle 21"/>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3811" name="Rectangle 22"/>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Previous Base Pointer</a:t>
              </a:r>
            </a:p>
          </p:txBody>
        </p:sp>
        <p:sp>
          <p:nvSpPr>
            <p:cNvPr id="33812" name="Rectangle 24"/>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3813" name="Group 28"/>
            <p:cNvGrpSpPr>
              <a:grpSpLocks/>
            </p:cNvGrpSpPr>
            <p:nvPr/>
          </p:nvGrpSpPr>
          <p:grpSpPr bwMode="auto">
            <a:xfrm>
              <a:off x="528" y="1296"/>
              <a:ext cx="1152" cy="288"/>
              <a:chOff x="528" y="2736"/>
              <a:chExt cx="1152" cy="288"/>
            </a:xfrm>
          </p:grpSpPr>
          <p:sp>
            <p:nvSpPr>
              <p:cNvPr id="33818" name="Rectangle 29"/>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3819" name="Rectangle 30"/>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20" name="AutoShape 31"/>
              <p:cNvCxnSpPr>
                <a:cxnSpLocks noChangeShapeType="1"/>
                <a:stCxn id="33819" idx="1"/>
                <a:endCxn id="3381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3814" name="Group 32"/>
            <p:cNvGrpSpPr>
              <a:grpSpLocks/>
            </p:cNvGrpSpPr>
            <p:nvPr/>
          </p:nvGrpSpPr>
          <p:grpSpPr bwMode="auto">
            <a:xfrm>
              <a:off x="528" y="1872"/>
              <a:ext cx="1152" cy="288"/>
              <a:chOff x="528" y="3299"/>
              <a:chExt cx="1152" cy="288"/>
            </a:xfrm>
          </p:grpSpPr>
          <p:sp>
            <p:nvSpPr>
              <p:cNvPr id="33815" name="Rectangle 33"/>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3816" name="AutoShape 34"/>
              <p:cNvCxnSpPr>
                <a:cxnSpLocks noChangeShapeType="1"/>
                <a:stCxn id="33815" idx="1"/>
                <a:endCxn id="3381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17" name="Rectangle 35"/>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6536781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Buffer Overflows</a:t>
            </a:r>
            <a:endParaRPr lang="en-US" dirty="0"/>
          </a:p>
        </p:txBody>
      </p:sp>
      <p:sp>
        <p:nvSpPr>
          <p:cNvPr id="3" name="Content Placeholder 2"/>
          <p:cNvSpPr>
            <a:spLocks noGrp="1"/>
          </p:cNvSpPr>
          <p:nvPr>
            <p:ph idx="1"/>
          </p:nvPr>
        </p:nvSpPr>
        <p:spPr>
          <a:xfrm>
            <a:off x="457200" y="1600200"/>
            <a:ext cx="5029200" cy="4525963"/>
          </a:xfrm>
        </p:spPr>
        <p:txBody>
          <a:bodyPr/>
          <a:lstStyle/>
          <a:p>
            <a:r>
              <a:rPr lang="en-US" dirty="0" smtClean="0"/>
              <a:t>Buffer</a:t>
            </a:r>
          </a:p>
          <a:p>
            <a:pPr lvl="1"/>
            <a:r>
              <a:rPr lang="en-US" dirty="0" smtClean="0"/>
              <a:t>Block or portion of memory allocated for data storage of programs (e.g. variables)</a:t>
            </a:r>
          </a:p>
          <a:p>
            <a:r>
              <a:rPr lang="en-US" dirty="0" smtClean="0"/>
              <a:t>When does a Buffer Overflow occur?</a:t>
            </a:r>
          </a:p>
          <a:p>
            <a:pPr lvl="1"/>
            <a:r>
              <a:rPr lang="en-US" dirty="0" smtClean="0"/>
              <a:t>Anytime the program writes more information into the buffer than the space it has allocated into memory</a:t>
            </a:r>
          </a:p>
          <a:p>
            <a:r>
              <a:rPr lang="en-US" dirty="0" smtClean="0"/>
              <a:t>Vulnerable functions</a:t>
            </a:r>
          </a:p>
          <a:p>
            <a:pPr lvl="1"/>
            <a:r>
              <a:rPr lang="en-US" dirty="0" err="1" smtClean="0"/>
              <a:t>strcpy</a:t>
            </a:r>
            <a:r>
              <a:rPr lang="en-US" dirty="0" smtClean="0"/>
              <a:t>(), </a:t>
            </a:r>
            <a:r>
              <a:rPr lang="en-US" dirty="0" err="1" smtClean="0"/>
              <a:t>strcat</a:t>
            </a:r>
            <a:r>
              <a:rPr lang="en-US" dirty="0" smtClean="0"/>
              <a:t>()</a:t>
            </a:r>
          </a:p>
          <a:p>
            <a:endParaRPr lang="en-US" dirty="0" smtClean="0"/>
          </a:p>
          <a:p>
            <a:pPr lvl="1"/>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00200"/>
            <a:ext cx="366166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06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dirty="0" smtClean="0"/>
              <a:t>Removing A Stack Frame	</a:t>
            </a:r>
            <a:r>
              <a:rPr lang="en-US" sz="2000" dirty="0" smtClean="0"/>
              <a:t>(1 of 6)</a:t>
            </a:r>
          </a:p>
        </p:txBody>
      </p:sp>
      <p:sp>
        <p:nvSpPr>
          <p:cNvPr id="34820" name="Rectangle 3"/>
          <p:cNvSpPr>
            <a:spLocks noGrp="1" noChangeArrowheads="1"/>
          </p:cNvSpPr>
          <p:nvPr>
            <p:ph idx="1"/>
          </p:nvPr>
        </p:nvSpPr>
        <p:spPr>
          <a:xfrm>
            <a:off x="4572000" y="1600200"/>
            <a:ext cx="4114800" cy="4525963"/>
          </a:xfrm>
        </p:spPr>
        <p:txBody>
          <a:bodyPr/>
          <a:lstStyle/>
          <a:p>
            <a:pPr marL="0" indent="0">
              <a:buNone/>
            </a:pPr>
            <a:r>
              <a:rPr lang="en-US" dirty="0" err="1" smtClean="0"/>
              <a:t>Callee</a:t>
            </a:r>
            <a:endParaRPr lang="en-US" dirty="0" smtClean="0"/>
          </a:p>
          <a:p>
            <a:r>
              <a:rPr lang="en-US" dirty="0" smtClean="0">
                <a:solidFill>
                  <a:schemeClr val="tx1">
                    <a:lumMod val="50000"/>
                    <a:lumOff val="50000"/>
                  </a:schemeClr>
                </a:solidFill>
              </a:rPr>
              <a:t>Epilogue</a:t>
            </a:r>
          </a:p>
          <a:p>
            <a:pPr lvl="1"/>
            <a:r>
              <a:rPr lang="en-US" dirty="0" smtClean="0">
                <a:solidFill>
                  <a:schemeClr val="tx1">
                    <a:lumMod val="50000"/>
                    <a:lumOff val="50000"/>
                  </a:schemeClr>
                </a:solidFill>
                <a:latin typeface="Courier New" pitchFamily="49" charset="0"/>
                <a:cs typeface="Courier New" pitchFamily="49" charset="0"/>
              </a:rPr>
              <a:t>leave</a:t>
            </a:r>
          </a:p>
          <a:p>
            <a:pPr marL="461963" lvl="2" indent="0">
              <a:buNone/>
            </a:pPr>
            <a:r>
              <a:rPr lang="en-US" dirty="0" smtClean="0">
                <a:solidFill>
                  <a:schemeClr val="tx1">
                    <a:lumMod val="50000"/>
                    <a:lumOff val="50000"/>
                  </a:schemeClr>
                </a:solidFill>
              </a:rPr>
              <a:t>(Implicit)</a:t>
            </a:r>
          </a:p>
          <a:p>
            <a:pPr lvl="2"/>
            <a:r>
              <a:rPr lang="en-US" dirty="0" smtClean="0">
                <a:solidFill>
                  <a:schemeClr val="tx1">
                    <a:lumMod val="50000"/>
                    <a:lumOff val="50000"/>
                  </a:schemeClr>
                </a:solidFill>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smtClean="0">
                <a:solidFill>
                  <a:schemeClr val="tx1">
                    <a:lumMod val="50000"/>
                    <a:lumOff val="50000"/>
                  </a:schemeClr>
                </a:solidFill>
                <a:latin typeface="Courier New" pitchFamily="49" charset="0"/>
                <a:cs typeface="Courier New" pitchFamily="49" charset="0"/>
              </a:rPr>
              <a:t>ret</a:t>
            </a:r>
          </a:p>
          <a:p>
            <a:pPr marL="461963" lvl="2" indent="0">
              <a:buNone/>
            </a:pPr>
            <a:r>
              <a:rPr lang="en-US" dirty="0" smtClean="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a:solidFill>
                  <a:schemeClr val="tx1">
                    <a:lumMod val="50000"/>
                    <a:lumOff val="50000"/>
                  </a:schemeClr>
                </a:solidFill>
                <a:latin typeface="Courier New" pitchFamily="49" charset="0"/>
                <a:cs typeface="Courier New" pitchFamily="49" charset="0"/>
              </a:rPr>
              <a:t>CALL</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20</a:t>
            </a:fld>
            <a:endParaRPr lang="en-US">
              <a:solidFill>
                <a:prstClr val="black">
                  <a:tint val="75000"/>
                </a:prstClr>
              </a:solidFill>
            </a:endParaRPr>
          </a:p>
        </p:txBody>
      </p:sp>
      <p:grpSp>
        <p:nvGrpSpPr>
          <p:cNvPr id="34821" name="Group 59"/>
          <p:cNvGrpSpPr>
            <a:grpSpLocks/>
          </p:cNvGrpSpPr>
          <p:nvPr/>
        </p:nvGrpSpPr>
        <p:grpSpPr bwMode="auto">
          <a:xfrm>
            <a:off x="685800" y="1676400"/>
            <a:ext cx="3657600" cy="4572000"/>
            <a:chOff x="528" y="1296"/>
            <a:chExt cx="2304" cy="2880"/>
          </a:xfrm>
        </p:grpSpPr>
        <p:sp>
          <p:nvSpPr>
            <p:cNvPr id="34822" name="Rectangle 30"/>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4823" name="Rectangle 31"/>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24" name="Rectangle 32"/>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25" name="Rectangle 33"/>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26" name="Rectangle 34"/>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27" name="Rectangle 35"/>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28" name="Rectangle 36"/>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4829" name="Rectangle 4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4830" name="Rectangle 4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4831" name="Rectangle 4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4832" name="Rectangle 4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4833" name="Rectangle 4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4834" name="Rectangle 4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4835" name="Rectangle 49"/>
            <p:cNvSpPr>
              <a:spLocks noChangeArrowheads="1"/>
            </p:cNvSpPr>
            <p:nvPr/>
          </p:nvSpPr>
          <p:spPr bwMode="auto">
            <a:xfrm>
              <a:off x="1680" y="129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4836" name="Group 51"/>
            <p:cNvGrpSpPr>
              <a:grpSpLocks/>
            </p:cNvGrpSpPr>
            <p:nvPr/>
          </p:nvGrpSpPr>
          <p:grpSpPr bwMode="auto">
            <a:xfrm>
              <a:off x="528" y="1296"/>
              <a:ext cx="1152" cy="288"/>
              <a:chOff x="528" y="2736"/>
              <a:chExt cx="1152" cy="288"/>
            </a:xfrm>
          </p:grpSpPr>
          <p:sp>
            <p:nvSpPr>
              <p:cNvPr id="34841" name="Rectangle 52"/>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4842" name="Rectangle 53"/>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43" name="AutoShape 54"/>
              <p:cNvCxnSpPr>
                <a:cxnSpLocks noChangeShapeType="1"/>
                <a:stCxn id="34842" idx="1"/>
                <a:endCxn id="34842"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4837" name="Group 55"/>
            <p:cNvGrpSpPr>
              <a:grpSpLocks/>
            </p:cNvGrpSpPr>
            <p:nvPr/>
          </p:nvGrpSpPr>
          <p:grpSpPr bwMode="auto">
            <a:xfrm>
              <a:off x="528" y="1872"/>
              <a:ext cx="1152" cy="288"/>
              <a:chOff x="528" y="3299"/>
              <a:chExt cx="1152" cy="288"/>
            </a:xfrm>
          </p:grpSpPr>
          <p:sp>
            <p:nvSpPr>
              <p:cNvPr id="34838" name="Rectangle 56"/>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4839" name="AutoShape 57"/>
              <p:cNvCxnSpPr>
                <a:cxnSpLocks noChangeShapeType="1"/>
                <a:stCxn id="34838" idx="1"/>
                <a:endCxn id="34838"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Rectangle 58"/>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24878155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Removing A Stack Frame	</a:t>
            </a:r>
            <a:r>
              <a:rPr lang="en-US" sz="2000" dirty="0" smtClean="0"/>
              <a:t>(2 of 6)</a:t>
            </a:r>
          </a:p>
        </p:txBody>
      </p:sp>
      <p:sp>
        <p:nvSpPr>
          <p:cNvPr id="35844" name="Rectangle 3"/>
          <p:cNvSpPr>
            <a:spLocks noGrp="1" noChangeArrowheads="1"/>
          </p:cNvSpPr>
          <p:nvPr>
            <p:ph idx="1"/>
          </p:nvPr>
        </p:nvSpPr>
        <p:spPr>
          <a:xfrm>
            <a:off x="4572000" y="1600200"/>
            <a:ext cx="4191000" cy="4510881"/>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solidFill>
                  <a:schemeClr val="tx1">
                    <a:lumMod val="50000"/>
                    <a:lumOff val="50000"/>
                  </a:schemeClr>
                </a:solidFill>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21</a:t>
            </a:fld>
            <a:endParaRPr lang="en-US">
              <a:solidFill>
                <a:prstClr val="black">
                  <a:tint val="75000"/>
                </a:prstClr>
              </a:solidFill>
            </a:endParaRPr>
          </a:p>
        </p:txBody>
      </p:sp>
      <p:sp>
        <p:nvSpPr>
          <p:cNvPr id="35845"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5846" name="Group 22"/>
          <p:cNvGrpSpPr>
            <a:grpSpLocks/>
          </p:cNvGrpSpPr>
          <p:nvPr/>
        </p:nvGrpSpPr>
        <p:grpSpPr bwMode="auto">
          <a:xfrm>
            <a:off x="685800" y="2466975"/>
            <a:ext cx="3657600" cy="3781425"/>
            <a:chOff x="528" y="1794"/>
            <a:chExt cx="2304" cy="2382"/>
          </a:xfrm>
        </p:grpSpPr>
        <p:sp>
          <p:nvSpPr>
            <p:cNvPr id="358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58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5854" name="Rectangle 12"/>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sp>
          <p:nvSpPr>
            <p:cNvPr id="35855"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5856"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5857"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5858"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5859"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5860" name="Rectangle 18"/>
            <p:cNvSpPr>
              <a:spLocks noChangeArrowheads="1"/>
            </p:cNvSpPr>
            <p:nvPr/>
          </p:nvSpPr>
          <p:spPr bwMode="auto">
            <a:xfrm>
              <a:off x="1680" y="187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5861" name="Rectangle 19"/>
            <p:cNvSpPr>
              <a:spLocks noChangeArrowheads="1"/>
            </p:cNvSpPr>
            <p:nvPr/>
          </p:nvSpPr>
          <p:spPr bwMode="auto">
            <a:xfrm>
              <a:off x="528" y="179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b="1" dirty="0">
                  <a:solidFill>
                    <a:prstClr val="black"/>
                  </a:solidFill>
                  <a:latin typeface="Courier New" pitchFamily="49" charset="0"/>
                </a:rPr>
                <a:t>%ebp</a:t>
              </a:r>
            </a:p>
          </p:txBody>
        </p:sp>
        <p:sp>
          <p:nvSpPr>
            <p:cNvPr id="35862" name="Rectangle 20"/>
            <p:cNvSpPr>
              <a:spLocks noChangeArrowheads="1"/>
            </p:cNvSpPr>
            <p:nvPr/>
          </p:nvSpPr>
          <p:spPr bwMode="auto">
            <a:xfrm>
              <a:off x="1392" y="187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5863" name="AutoShape 21"/>
            <p:cNvCxnSpPr>
              <a:cxnSpLocks noChangeShapeType="1"/>
              <a:stCxn id="35862" idx="1"/>
              <a:endCxn id="35862" idx="3"/>
            </p:cNvCxnSpPr>
            <p:nvPr/>
          </p:nvCxnSpPr>
          <p:spPr bwMode="auto">
            <a:xfrm>
              <a:off x="1392" y="194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3330974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dirty="0" smtClean="0"/>
              <a:t>Removing A Stack Frame	</a:t>
            </a:r>
            <a:r>
              <a:rPr lang="en-US" sz="2000" dirty="0" smtClean="0"/>
              <a:t>(3 of 6)</a:t>
            </a:r>
          </a:p>
        </p:txBody>
      </p:sp>
      <p:sp>
        <p:nvSpPr>
          <p:cNvPr id="36868"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solidFill>
                  <a:schemeClr val="tx1">
                    <a:lumMod val="50000"/>
                    <a:lumOff val="50000"/>
                  </a:schemeClr>
                </a:solidFill>
                <a:latin typeface="Courier New" pitchFamily="49" charset="0"/>
                <a:cs typeface="Courier New" pitchFamily="49" charset="0"/>
              </a:rPr>
              <a:t>ret</a:t>
            </a:r>
          </a:p>
          <a:p>
            <a:pPr marL="461963" lvl="2" indent="0">
              <a:buNone/>
            </a:pPr>
            <a:r>
              <a:rPr lang="en-US" dirty="0">
                <a:solidFill>
                  <a:schemeClr val="tx1">
                    <a:lumMod val="50000"/>
                    <a:lumOff val="50000"/>
                  </a:schemeClr>
                </a:solidFill>
              </a:rPr>
              <a:t>(Implicit)</a:t>
            </a:r>
          </a:p>
          <a:p>
            <a:pPr lvl="2"/>
            <a:r>
              <a:rPr lang="en-US" dirty="0">
                <a:solidFill>
                  <a:schemeClr val="tx1">
                    <a:lumMod val="50000"/>
                    <a:lumOff val="50000"/>
                  </a:schemeClr>
                </a:solidFill>
                <a:latin typeface="Courier New" pitchFamily="49" charset="0"/>
                <a:cs typeface="Courier New" pitchFamily="49" charset="0"/>
              </a:rPr>
              <a:t>pop %</a:t>
            </a:r>
            <a:r>
              <a:rPr lang="en-US" dirty="0" err="1">
                <a:solidFill>
                  <a:schemeClr val="tx1">
                    <a:lumMod val="50000"/>
                    <a:lumOff val="50000"/>
                  </a:schemeClr>
                </a:solidFill>
                <a:latin typeface="Courier New" pitchFamily="49" charset="0"/>
                <a:cs typeface="Courier New" pitchFamily="49" charset="0"/>
              </a:rPr>
              <a:t>eip</a:t>
            </a:r>
            <a:endParaRPr lang="en-US" dirty="0">
              <a:solidFill>
                <a:schemeClr val="tx1">
                  <a:lumMod val="50000"/>
                  <a:lumOff val="50000"/>
                </a:schemeClr>
              </a:solidFill>
              <a:latin typeface="Courier New" pitchFamily="49" charset="0"/>
              <a:cs typeface="Courier New" pitchFamily="49" charset="0"/>
            </a:endParaRPr>
          </a:p>
          <a:p>
            <a:pPr lvl="2"/>
            <a:r>
              <a:rPr lang="en-US" dirty="0">
                <a:solidFill>
                  <a:schemeClr val="tx1">
                    <a:lumMod val="50000"/>
                    <a:lumOff val="50000"/>
                  </a:schemeClr>
                </a:solidFill>
              </a:rPr>
              <a:t>&amp;Instruction After </a:t>
            </a:r>
            <a:r>
              <a:rPr lang="en-US" dirty="0" smtClean="0">
                <a:solidFill>
                  <a:schemeClr val="tx1">
                    <a:lumMod val="50000"/>
                    <a:lumOff val="50000"/>
                  </a:schemeClr>
                </a:solidFill>
                <a:latin typeface="Courier New" pitchFamily="49" charset="0"/>
                <a:cs typeface="Courier New" pitchFamily="49" charset="0"/>
              </a:rPr>
              <a:t>CALL</a:t>
            </a:r>
            <a:endParaRPr lang="en-US" dirty="0">
              <a:solidFill>
                <a:schemeClr val="tx1">
                  <a:lumMod val="50000"/>
                  <a:lumOff val="50000"/>
                </a:schemeClr>
              </a:solidFill>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22</a:t>
            </a:fld>
            <a:endParaRPr lang="en-US">
              <a:solidFill>
                <a:prstClr val="black">
                  <a:tint val="75000"/>
                </a:prstClr>
              </a:solidFill>
            </a:endParaRPr>
          </a:p>
        </p:txBody>
      </p:sp>
      <p:sp>
        <p:nvSpPr>
          <p:cNvPr id="36869"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6870" name="Group 37"/>
          <p:cNvGrpSpPr>
            <a:grpSpLocks/>
          </p:cNvGrpSpPr>
          <p:nvPr/>
        </p:nvGrpSpPr>
        <p:grpSpPr bwMode="auto">
          <a:xfrm>
            <a:off x="685800" y="2819400"/>
            <a:ext cx="3657600" cy="3429000"/>
            <a:chOff x="528" y="2016"/>
            <a:chExt cx="2304" cy="2160"/>
          </a:xfrm>
        </p:grpSpPr>
        <p:sp>
          <p:nvSpPr>
            <p:cNvPr id="3687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687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7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7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7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687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687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687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687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688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688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6882" name="Rectangle 17"/>
            <p:cNvSpPr>
              <a:spLocks noChangeArrowheads="1"/>
            </p:cNvSpPr>
            <p:nvPr/>
          </p:nvSpPr>
          <p:spPr bwMode="auto">
            <a:xfrm>
              <a:off x="1680" y="201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grpSp>
          <p:nvGrpSpPr>
            <p:cNvPr id="36883" name="Group 29"/>
            <p:cNvGrpSpPr>
              <a:grpSpLocks/>
            </p:cNvGrpSpPr>
            <p:nvPr/>
          </p:nvGrpSpPr>
          <p:grpSpPr bwMode="auto">
            <a:xfrm>
              <a:off x="528" y="2016"/>
              <a:ext cx="1152" cy="288"/>
              <a:chOff x="528" y="2736"/>
              <a:chExt cx="1152" cy="288"/>
            </a:xfrm>
          </p:grpSpPr>
          <p:sp>
            <p:nvSpPr>
              <p:cNvPr id="36888" name="Rectangle 30"/>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6889" name="Rectangle 31"/>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90" name="AutoShape 32"/>
              <p:cNvCxnSpPr>
                <a:cxnSpLocks noChangeShapeType="1"/>
                <a:stCxn id="36889" idx="1"/>
                <a:endCxn id="36889"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6884" name="Group 33"/>
            <p:cNvGrpSpPr>
              <a:grpSpLocks/>
            </p:cNvGrpSpPr>
            <p:nvPr/>
          </p:nvGrpSpPr>
          <p:grpSpPr bwMode="auto">
            <a:xfrm>
              <a:off x="528" y="3299"/>
              <a:ext cx="1152" cy="288"/>
              <a:chOff x="528" y="3299"/>
              <a:chExt cx="1152" cy="288"/>
            </a:xfrm>
          </p:grpSpPr>
          <p:sp>
            <p:nvSpPr>
              <p:cNvPr id="36885" name="Rectangle 34"/>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6886" name="AutoShape 35"/>
              <p:cNvCxnSpPr>
                <a:cxnSpLocks noChangeShapeType="1"/>
                <a:stCxn id="36885" idx="1"/>
                <a:endCxn id="36885"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87" name="Rectangle 36"/>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423561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dirty="0" smtClean="0"/>
              <a:t>Removing A Stack Frame	</a:t>
            </a:r>
            <a:r>
              <a:rPr lang="en-US" sz="2000" dirty="0" smtClean="0"/>
              <a:t>(4 of 6)</a:t>
            </a:r>
          </a:p>
        </p:txBody>
      </p:sp>
      <p:sp>
        <p:nvSpPr>
          <p:cNvPr id="37892" name="Rectangle 3"/>
          <p:cNvSpPr>
            <a:spLocks noGrp="1" noChangeArrowheads="1"/>
          </p:cNvSpPr>
          <p:nvPr>
            <p:ph idx="1"/>
          </p:nvPr>
        </p:nvSpPr>
        <p:spPr>
          <a:xfrm>
            <a:off x="4572000" y="1600200"/>
            <a:ext cx="4114800" cy="4525963"/>
          </a:xfrm>
        </p:spPr>
        <p:txBody>
          <a:bodyPr/>
          <a:lstStyle/>
          <a:p>
            <a:pPr marL="0" indent="0">
              <a:buNone/>
            </a:pPr>
            <a:r>
              <a:rPr lang="en-US" dirty="0" err="1"/>
              <a:t>Callee</a:t>
            </a:r>
            <a:endParaRPr lang="en-US" dirty="0"/>
          </a:p>
          <a:p>
            <a:r>
              <a:rPr lang="en-US" dirty="0"/>
              <a:t>Epilogue</a:t>
            </a:r>
          </a:p>
          <a:p>
            <a:pPr lvl="1"/>
            <a:r>
              <a:rPr lang="en-US" dirty="0">
                <a:latin typeface="Courier New" pitchFamily="49" charset="0"/>
                <a:cs typeface="Courier New" pitchFamily="49" charset="0"/>
              </a:rPr>
              <a:t>leave</a:t>
            </a:r>
          </a:p>
          <a:p>
            <a:pPr marL="461963" lvl="2" indent="0">
              <a:buNone/>
            </a:pPr>
            <a:r>
              <a:rPr lang="en-US" dirty="0"/>
              <a:t>(Implicit)</a:t>
            </a:r>
          </a:p>
          <a:p>
            <a:pPr lvl="2"/>
            <a:r>
              <a:rPr lang="en-US" dirty="0">
                <a:latin typeface="Courier New" pitchFamily="49" charset="0"/>
                <a:cs typeface="Courier New" pitchFamily="49" charset="0"/>
              </a:rPr>
              <a:t>move %ebp, %esp</a:t>
            </a:r>
          </a:p>
          <a:p>
            <a:pPr lvl="2"/>
            <a:r>
              <a:rPr lang="en-US" dirty="0">
                <a:latin typeface="Courier New" pitchFamily="49" charset="0"/>
                <a:cs typeface="Courier New" pitchFamily="49" charset="0"/>
              </a:rPr>
              <a:t>pop %ebp</a:t>
            </a:r>
          </a:p>
          <a:p>
            <a:pPr lvl="1"/>
            <a:r>
              <a:rPr lang="en-US" dirty="0">
                <a:latin typeface="Courier New" pitchFamily="49" charset="0"/>
                <a:cs typeface="Courier New" pitchFamily="49" charset="0"/>
              </a:rPr>
              <a:t>ret</a:t>
            </a:r>
          </a:p>
          <a:p>
            <a:pPr marL="461963" lvl="2" indent="0">
              <a:buNone/>
            </a:pPr>
            <a:r>
              <a:rPr lang="en-US" dirty="0"/>
              <a:t>(Implicit)</a:t>
            </a:r>
          </a:p>
          <a:p>
            <a:pPr lvl="2"/>
            <a:r>
              <a:rPr lang="en-US" dirty="0">
                <a:latin typeface="Courier New" pitchFamily="49" charset="0"/>
                <a:cs typeface="Courier New" pitchFamily="49" charset="0"/>
              </a:rPr>
              <a:t>pop %</a:t>
            </a:r>
            <a:r>
              <a:rPr lang="en-US" dirty="0" err="1">
                <a:latin typeface="Courier New" pitchFamily="49" charset="0"/>
                <a:cs typeface="Courier New" pitchFamily="49" charset="0"/>
              </a:rPr>
              <a:t>eip</a:t>
            </a:r>
            <a:endParaRPr lang="en-US" dirty="0">
              <a:latin typeface="Courier New" pitchFamily="49" charset="0"/>
              <a:cs typeface="Courier New" pitchFamily="49" charset="0"/>
            </a:endParaRPr>
          </a:p>
          <a:p>
            <a:pPr lvl="2"/>
            <a:r>
              <a:rPr lang="en-US" dirty="0"/>
              <a:t>&amp;Instruction After </a:t>
            </a:r>
            <a:r>
              <a:rPr lang="en-US" dirty="0" smtClean="0">
                <a:latin typeface="Courier New" pitchFamily="49" charset="0"/>
                <a:cs typeface="Courier New" pitchFamily="49" charset="0"/>
              </a:rPr>
              <a:t>CALL</a:t>
            </a:r>
            <a:endParaRPr lang="en-US" dirty="0">
              <a:latin typeface="Courier New" pitchFamily="49" charset="0"/>
              <a:cs typeface="Courier New" pitchFamily="49" charset="0"/>
            </a:endParaRP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23</a:t>
            </a:fld>
            <a:endParaRPr lang="en-US">
              <a:solidFill>
                <a:prstClr val="black">
                  <a:tint val="75000"/>
                </a:prstClr>
              </a:solidFill>
            </a:endParaRPr>
          </a:p>
        </p:txBody>
      </p:sp>
      <p:sp>
        <p:nvSpPr>
          <p:cNvPr id="37893"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4" name="Rectangle 34"/>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7895" name="Rectangle 39"/>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7896" name="Group 54"/>
          <p:cNvGrpSpPr>
            <a:grpSpLocks/>
          </p:cNvGrpSpPr>
          <p:nvPr/>
        </p:nvGrpSpPr>
        <p:grpSpPr bwMode="auto">
          <a:xfrm>
            <a:off x="685800" y="3048000"/>
            <a:ext cx="3657600" cy="3200400"/>
            <a:chOff x="528" y="2160"/>
            <a:chExt cx="2304" cy="2016"/>
          </a:xfrm>
        </p:grpSpPr>
        <p:sp>
          <p:nvSpPr>
            <p:cNvPr id="37897" name="Rectangle 27"/>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7898" name="Rectangle 28"/>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899" name="Rectangle 29"/>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0" name="Rectangle 30"/>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7901" name="Rectangle 31"/>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7902" name="Rectangle 32"/>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7903" name="Rectangle 33"/>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7904" name="Rectangle 35"/>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7905" name="Rectangle 36"/>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7906" name="Rectangle 37"/>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7907" name="Rectangle 38"/>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7908" name="Group 46"/>
            <p:cNvGrpSpPr>
              <a:grpSpLocks/>
            </p:cNvGrpSpPr>
            <p:nvPr/>
          </p:nvGrpSpPr>
          <p:grpSpPr bwMode="auto">
            <a:xfrm>
              <a:off x="528" y="2160"/>
              <a:ext cx="1152" cy="288"/>
              <a:chOff x="528" y="2736"/>
              <a:chExt cx="1152" cy="288"/>
            </a:xfrm>
          </p:grpSpPr>
          <p:sp>
            <p:nvSpPr>
              <p:cNvPr id="37913" name="Rectangle 4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7914" name="Rectangle 4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5" name="AutoShape 49"/>
              <p:cNvCxnSpPr>
                <a:cxnSpLocks noChangeShapeType="1"/>
                <a:stCxn id="37914" idx="1"/>
                <a:endCxn id="37914"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7909" name="Group 50"/>
            <p:cNvGrpSpPr>
              <a:grpSpLocks/>
            </p:cNvGrpSpPr>
            <p:nvPr/>
          </p:nvGrpSpPr>
          <p:grpSpPr bwMode="auto">
            <a:xfrm>
              <a:off x="528" y="3299"/>
              <a:ext cx="1152" cy="288"/>
              <a:chOff x="528" y="3299"/>
              <a:chExt cx="1152" cy="288"/>
            </a:xfrm>
          </p:grpSpPr>
          <p:sp>
            <p:nvSpPr>
              <p:cNvPr id="37910" name="Rectangle 5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7911" name="AutoShape 52"/>
              <p:cNvCxnSpPr>
                <a:cxnSpLocks noChangeShapeType="1"/>
                <a:stCxn id="37910" idx="1"/>
                <a:endCxn id="37910"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912" name="Rectangle 5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40321988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Removing A Stack Frame	</a:t>
            </a:r>
            <a:r>
              <a:rPr lang="en-US" sz="2000" smtClean="0"/>
              <a:t>(5 of 6)</a:t>
            </a:r>
            <a:endParaRPr lang="en-US" sz="2000" dirty="0" smtClean="0"/>
          </a:p>
        </p:txBody>
      </p:sp>
      <p:sp>
        <p:nvSpPr>
          <p:cNvPr id="38916" name="Rectangle 3"/>
          <p:cNvSpPr>
            <a:spLocks noGrp="1" noChangeArrowheads="1"/>
          </p:cNvSpPr>
          <p:nvPr>
            <p:ph idx="1"/>
          </p:nvPr>
        </p:nvSpPr>
        <p:spPr>
          <a:xfrm>
            <a:off x="4572000" y="1600200"/>
            <a:ext cx="4114800" cy="4525963"/>
          </a:xfrm>
        </p:spPr>
        <p:txBody>
          <a:bodyPr/>
          <a:lstStyle/>
          <a:p>
            <a:pPr marL="0" indent="0">
              <a:buNone/>
            </a:pPr>
            <a:r>
              <a:rPr lang="en-US" dirty="0" smtClean="0"/>
              <a:t>Caller</a:t>
            </a:r>
          </a:p>
          <a:p>
            <a:r>
              <a:rPr lang="en-US" dirty="0" smtClean="0">
                <a:solidFill>
                  <a:schemeClr val="tx1">
                    <a:lumMod val="50000"/>
                    <a:lumOff val="50000"/>
                  </a:schemeClr>
                </a:solidFill>
              </a:rPr>
              <a:t>Restore Stack Frame</a:t>
            </a:r>
            <a:br>
              <a:rPr lang="en-US" dirty="0" smtClean="0">
                <a:solidFill>
                  <a:schemeClr val="tx1">
                    <a:lumMod val="50000"/>
                    <a:lumOff val="50000"/>
                  </a:schemeClr>
                </a:solidFill>
              </a:rPr>
            </a:br>
            <a:r>
              <a:rPr lang="en-US" sz="1600" dirty="0" smtClean="0">
                <a:solidFill>
                  <a:schemeClr val="tx1">
                    <a:lumMod val="50000"/>
                    <a:lumOff val="50000"/>
                  </a:schemeClr>
                </a:solidFill>
              </a:rPr>
              <a:t>(Caller Knows Number of </a:t>
            </a:r>
            <a:r>
              <a:rPr lang="en-US" sz="1600" dirty="0" err="1" smtClean="0">
                <a:solidFill>
                  <a:schemeClr val="tx1">
                    <a:lumMod val="50000"/>
                    <a:lumOff val="50000"/>
                  </a:schemeClr>
                </a:solidFill>
              </a:rPr>
              <a:t>Args</a:t>
            </a:r>
            <a:r>
              <a:rPr lang="en-US" sz="1600" dirty="0" smtClean="0">
                <a:solidFill>
                  <a:schemeClr val="tx1">
                    <a:lumMod val="50000"/>
                    <a:lumOff val="50000"/>
                  </a:schemeClr>
                </a:solidFill>
              </a:rPr>
              <a:t> Pushed)</a:t>
            </a:r>
          </a:p>
          <a:p>
            <a:pPr lvl="1"/>
            <a:r>
              <a:rPr lang="en-US" dirty="0" smtClean="0">
                <a:solidFill>
                  <a:schemeClr val="tx1">
                    <a:lumMod val="50000"/>
                    <a:lumOff val="50000"/>
                  </a:schemeClr>
                </a:solidFill>
                <a:latin typeface="Courier New" pitchFamily="49" charset="0"/>
                <a:cs typeface="Courier New" pitchFamily="49" charset="0"/>
              </a:rPr>
              <a:t>add $0x##, %esp</a:t>
            </a:r>
          </a:p>
          <a:p>
            <a:pPr lvl="1"/>
            <a:r>
              <a:rPr lang="en-US" dirty="0" smtClean="0">
                <a:solidFill>
                  <a:schemeClr val="tx1">
                    <a:lumMod val="50000"/>
                    <a:lumOff val="50000"/>
                  </a:schemeClr>
                </a:solidFill>
                <a:latin typeface="Courier New" pitchFamily="49" charset="0"/>
                <a:cs typeface="Courier New" pitchFamily="49" charset="0"/>
              </a:rPr>
              <a:t>$0x##</a:t>
            </a:r>
            <a:r>
              <a:rPr lang="en-US" dirty="0" smtClean="0">
                <a:solidFill>
                  <a:schemeClr val="tx1">
                    <a:lumMod val="50000"/>
                    <a:lumOff val="50000"/>
                  </a:schemeClr>
                </a:solidFill>
              </a:rPr>
              <a:t> = 4 * N</a:t>
            </a:r>
          </a:p>
          <a:p>
            <a:pPr lvl="1"/>
            <a:r>
              <a:rPr lang="en-US" dirty="0" smtClean="0">
                <a:solidFill>
                  <a:schemeClr val="tx1">
                    <a:lumMod val="50000"/>
                    <a:lumOff val="50000"/>
                  </a:schemeClr>
                </a:solidFill>
              </a:rPr>
              <a:t>e.g., 4 </a:t>
            </a:r>
            <a:r>
              <a:rPr lang="en-US" dirty="0" err="1" smtClean="0">
                <a:solidFill>
                  <a:schemeClr val="tx1">
                    <a:lumMod val="50000"/>
                    <a:lumOff val="50000"/>
                  </a:schemeClr>
                </a:solidFill>
              </a:rPr>
              <a:t>args</a:t>
            </a:r>
            <a:r>
              <a:rPr lang="en-US" dirty="0" smtClean="0">
                <a:solidFill>
                  <a:schemeClr val="tx1">
                    <a:lumMod val="50000"/>
                    <a:lumOff val="50000"/>
                  </a:schemeClr>
                </a:solidFill>
              </a:rPr>
              <a:t/>
            </a:r>
            <a:br>
              <a:rPr lang="en-US" dirty="0" smtClean="0">
                <a:solidFill>
                  <a:schemeClr val="tx1">
                    <a:lumMod val="50000"/>
                    <a:lumOff val="50000"/>
                  </a:schemeClr>
                </a:solidFill>
              </a:rPr>
            </a:br>
            <a:r>
              <a:rPr lang="en-US" dirty="0" smtClean="0">
                <a:solidFill>
                  <a:schemeClr val="tx1">
                    <a:lumMod val="50000"/>
                    <a:lumOff val="50000"/>
                  </a:schemeClr>
                </a:solidFill>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24</a:t>
            </a:fld>
            <a:endParaRPr lang="en-US">
              <a:solidFill>
                <a:prstClr val="black">
                  <a:tint val="75000"/>
                </a:prstClr>
              </a:solidFill>
            </a:endParaRPr>
          </a:p>
        </p:txBody>
      </p:sp>
      <p:sp>
        <p:nvSpPr>
          <p:cNvPr id="38917"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8"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8919" name="Rectangle 18"/>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grpSp>
        <p:nvGrpSpPr>
          <p:cNvPr id="38920" name="Group 34"/>
          <p:cNvGrpSpPr>
            <a:grpSpLocks/>
          </p:cNvGrpSpPr>
          <p:nvPr/>
        </p:nvGrpSpPr>
        <p:grpSpPr bwMode="auto">
          <a:xfrm>
            <a:off x="685800" y="3048000"/>
            <a:ext cx="3657600" cy="3200400"/>
            <a:chOff x="528" y="2160"/>
            <a:chExt cx="2304" cy="2016"/>
          </a:xfrm>
        </p:grpSpPr>
        <p:sp>
          <p:nvSpPr>
            <p:cNvPr id="38921"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8922"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23"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24"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8925"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8926"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8927"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sp>
          <p:nvSpPr>
            <p:cNvPr id="38928" name="Rectangle 13"/>
            <p:cNvSpPr>
              <a:spLocks noChangeArrowheads="1"/>
            </p:cNvSpPr>
            <p:nvPr/>
          </p:nvSpPr>
          <p:spPr bwMode="auto">
            <a:xfrm>
              <a:off x="1680" y="259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N</a:t>
              </a:r>
            </a:p>
          </p:txBody>
        </p:sp>
        <p:sp>
          <p:nvSpPr>
            <p:cNvPr id="38929" name="Rectangle 14"/>
            <p:cNvSpPr>
              <a:spLocks noChangeArrowheads="1"/>
            </p:cNvSpPr>
            <p:nvPr/>
          </p:nvSpPr>
          <p:spPr bwMode="auto">
            <a:xfrm>
              <a:off x="1680" y="244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8930" name="Rectangle 15"/>
            <p:cNvSpPr>
              <a:spLocks noChangeArrowheads="1"/>
            </p:cNvSpPr>
            <p:nvPr/>
          </p:nvSpPr>
          <p:spPr bwMode="auto">
            <a:xfrm>
              <a:off x="1680" y="230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8931" name="Rectangle 16"/>
            <p:cNvSpPr>
              <a:spLocks noChangeArrowheads="1"/>
            </p:cNvSpPr>
            <p:nvPr/>
          </p:nvSpPr>
          <p:spPr bwMode="auto">
            <a:xfrm>
              <a:off x="1680" y="216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grpSp>
          <p:nvGrpSpPr>
            <p:cNvPr id="38932" name="Group 26"/>
            <p:cNvGrpSpPr>
              <a:grpSpLocks/>
            </p:cNvGrpSpPr>
            <p:nvPr/>
          </p:nvGrpSpPr>
          <p:grpSpPr bwMode="auto">
            <a:xfrm>
              <a:off x="528" y="2160"/>
              <a:ext cx="1152" cy="288"/>
              <a:chOff x="528" y="2736"/>
              <a:chExt cx="1152" cy="288"/>
            </a:xfrm>
          </p:grpSpPr>
          <p:sp>
            <p:nvSpPr>
              <p:cNvPr id="38937" name="Rectangle 27"/>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8938" name="Rectangle 28"/>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9" name="AutoShape 29"/>
              <p:cNvCxnSpPr>
                <a:cxnSpLocks noChangeShapeType="1"/>
                <a:stCxn id="38938" idx="1"/>
                <a:endCxn id="38938"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8933" name="Group 30"/>
            <p:cNvGrpSpPr>
              <a:grpSpLocks/>
            </p:cNvGrpSpPr>
            <p:nvPr/>
          </p:nvGrpSpPr>
          <p:grpSpPr bwMode="auto">
            <a:xfrm>
              <a:off x="528" y="3299"/>
              <a:ext cx="1152" cy="288"/>
              <a:chOff x="528" y="3299"/>
              <a:chExt cx="1152" cy="288"/>
            </a:xfrm>
          </p:grpSpPr>
          <p:sp>
            <p:nvSpPr>
              <p:cNvPr id="38934" name="Rectangle 31"/>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8935" name="AutoShape 32"/>
              <p:cNvCxnSpPr>
                <a:cxnSpLocks noChangeShapeType="1"/>
                <a:stCxn id="38934" idx="1"/>
                <a:endCxn id="38934"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6" name="Rectangle 33"/>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163197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dirty="0" smtClean="0"/>
              <a:t>Removing A Stack Frame	</a:t>
            </a:r>
            <a:r>
              <a:rPr lang="en-US" sz="2000" dirty="0" smtClean="0"/>
              <a:t>(6 of 6)</a:t>
            </a:r>
          </a:p>
        </p:txBody>
      </p:sp>
      <p:sp>
        <p:nvSpPr>
          <p:cNvPr id="39940" name="Rectangle 3"/>
          <p:cNvSpPr>
            <a:spLocks noGrp="1" noChangeArrowheads="1"/>
          </p:cNvSpPr>
          <p:nvPr>
            <p:ph idx="1"/>
          </p:nvPr>
        </p:nvSpPr>
        <p:spPr>
          <a:xfrm>
            <a:off x="4572000" y="1600200"/>
            <a:ext cx="4114800" cy="4525963"/>
          </a:xfrm>
        </p:spPr>
        <p:txBody>
          <a:bodyPr/>
          <a:lstStyle/>
          <a:p>
            <a:pPr marL="0" indent="0">
              <a:buNone/>
            </a:pPr>
            <a:r>
              <a:rPr lang="en-US" dirty="0"/>
              <a:t>Caller</a:t>
            </a:r>
          </a:p>
          <a:p>
            <a:r>
              <a:rPr lang="en-US" dirty="0"/>
              <a:t>Restore Stack Frame</a:t>
            </a:r>
            <a:br>
              <a:rPr lang="en-US" dirty="0"/>
            </a:br>
            <a:r>
              <a:rPr lang="en-US" sz="1600" dirty="0"/>
              <a:t>(Caller Knows Number of </a:t>
            </a:r>
            <a:r>
              <a:rPr lang="en-US" sz="1600" dirty="0" err="1"/>
              <a:t>Args</a:t>
            </a:r>
            <a:r>
              <a:rPr lang="en-US" sz="1600" dirty="0"/>
              <a:t> Pushed)</a:t>
            </a:r>
          </a:p>
          <a:p>
            <a:pPr lvl="1"/>
            <a:r>
              <a:rPr lang="en-US" dirty="0">
                <a:latin typeface="Courier New" pitchFamily="49" charset="0"/>
                <a:cs typeface="Courier New" pitchFamily="49" charset="0"/>
              </a:rPr>
              <a:t>add $0x##, %esp</a:t>
            </a:r>
          </a:p>
          <a:p>
            <a:pPr lvl="1"/>
            <a:r>
              <a:rPr lang="en-US" dirty="0">
                <a:latin typeface="Courier New" pitchFamily="49" charset="0"/>
                <a:cs typeface="Courier New" pitchFamily="49" charset="0"/>
              </a:rPr>
              <a:t>$0x##</a:t>
            </a:r>
            <a:r>
              <a:rPr lang="en-US" dirty="0"/>
              <a:t> = 4 * N</a:t>
            </a:r>
          </a:p>
          <a:p>
            <a:pPr lvl="1"/>
            <a:r>
              <a:rPr lang="en-US" dirty="0"/>
              <a:t>e.g., 4 </a:t>
            </a:r>
            <a:r>
              <a:rPr lang="en-US" dirty="0" err="1"/>
              <a:t>args</a:t>
            </a:r>
            <a:r>
              <a:rPr lang="en-US" dirty="0"/>
              <a:t/>
            </a:r>
            <a:br>
              <a:rPr lang="en-US" dirty="0"/>
            </a:br>
            <a:r>
              <a:rPr lang="en-US" dirty="0">
                <a:latin typeface="Courier New" pitchFamily="49" charset="0"/>
                <a:cs typeface="Courier New" pitchFamily="49" charset="0"/>
              </a:rPr>
              <a:t>add $0x10, %esp</a:t>
            </a:r>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25</a:t>
            </a:fld>
            <a:endParaRPr lang="en-US">
              <a:solidFill>
                <a:prstClr val="black">
                  <a:tint val="75000"/>
                </a:prstClr>
              </a:solidFill>
            </a:endParaRPr>
          </a:p>
        </p:txBody>
      </p:sp>
      <p:sp>
        <p:nvSpPr>
          <p:cNvPr id="39941" name="Rectangle 11"/>
          <p:cNvSpPr>
            <a:spLocks noChangeArrowheads="1"/>
          </p:cNvSpPr>
          <p:nvPr/>
        </p:nvSpPr>
        <p:spPr bwMode="auto">
          <a:xfrm>
            <a:off x="2209800" y="20574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2" name="Rectangle 12"/>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39943" name="Rectangle 17"/>
          <p:cNvSpPr>
            <a:spLocks noChangeArrowheads="1"/>
          </p:cNvSpPr>
          <p:nvPr/>
        </p:nvSpPr>
        <p:spPr bwMode="auto">
          <a:xfrm>
            <a:off x="2209800" y="2971800"/>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sz="1200">
              <a:solidFill>
                <a:prstClr val="black"/>
              </a:solidFill>
            </a:endParaRPr>
          </a:p>
        </p:txBody>
      </p:sp>
      <p:sp>
        <p:nvSpPr>
          <p:cNvPr id="588826" name="Text Box 26"/>
          <p:cNvSpPr txBox="1">
            <a:spLocks noChangeArrowheads="1"/>
          </p:cNvSpPr>
          <p:nvPr/>
        </p:nvSpPr>
        <p:spPr bwMode="auto">
          <a:xfrm>
            <a:off x="4724400" y="4876800"/>
            <a:ext cx="388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ctr" eaLnBrk="1" hangingPunct="1">
              <a:spcBef>
                <a:spcPct val="50000"/>
              </a:spcBef>
            </a:pPr>
            <a:r>
              <a:rPr lang="en-US" sz="2400" dirty="0">
                <a:solidFill>
                  <a:srgbClr val="18453B"/>
                </a:solidFill>
                <a:latin typeface="Calibri"/>
              </a:rPr>
              <a:t>Why </a:t>
            </a:r>
            <a:r>
              <a:rPr lang="en-US" sz="2400" dirty="0">
                <a:solidFill>
                  <a:srgbClr val="18453B"/>
                </a:solidFill>
                <a:latin typeface="Courier New" pitchFamily="49" charset="0"/>
                <a:cs typeface="Courier New" pitchFamily="49" charset="0"/>
              </a:rPr>
              <a:t>add</a:t>
            </a:r>
            <a:r>
              <a:rPr lang="en-US" sz="2400" dirty="0">
                <a:solidFill>
                  <a:srgbClr val="18453B"/>
                </a:solidFill>
                <a:latin typeface="Calibri"/>
              </a:rPr>
              <a:t>?</a:t>
            </a:r>
          </a:p>
          <a:p>
            <a:pPr algn="ctr" eaLnBrk="1" hangingPunct="1">
              <a:spcBef>
                <a:spcPct val="50000"/>
              </a:spcBef>
            </a:pPr>
            <a:r>
              <a:rPr lang="en-US" sz="2400" dirty="0">
                <a:solidFill>
                  <a:srgbClr val="18453B"/>
                </a:solidFill>
                <a:latin typeface="Calibri"/>
              </a:rPr>
              <a:t>Higher addresses are “down”.</a:t>
            </a:r>
          </a:p>
        </p:txBody>
      </p:sp>
      <p:grpSp>
        <p:nvGrpSpPr>
          <p:cNvPr id="39946" name="Group 35"/>
          <p:cNvGrpSpPr>
            <a:grpSpLocks/>
          </p:cNvGrpSpPr>
          <p:nvPr/>
        </p:nvGrpSpPr>
        <p:grpSpPr bwMode="auto">
          <a:xfrm>
            <a:off x="685800" y="3962400"/>
            <a:ext cx="3657600" cy="2286000"/>
            <a:chOff x="528" y="2736"/>
            <a:chExt cx="2304" cy="1440"/>
          </a:xfrm>
        </p:grpSpPr>
        <p:sp>
          <p:nvSpPr>
            <p:cNvPr id="39947" name="Rectangle 4"/>
            <p:cNvSpPr>
              <a:spLocks noChangeArrowheads="1"/>
            </p:cNvSpPr>
            <p:nvPr/>
          </p:nvSpPr>
          <p:spPr bwMode="auto">
            <a:xfrm>
              <a:off x="1680" y="403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M</a:t>
              </a:r>
            </a:p>
          </p:txBody>
        </p:sp>
        <p:sp>
          <p:nvSpPr>
            <p:cNvPr id="39948" name="Rectangle 5"/>
            <p:cNvSpPr>
              <a:spLocks noChangeArrowheads="1"/>
            </p:cNvSpPr>
            <p:nvPr/>
          </p:nvSpPr>
          <p:spPr bwMode="auto">
            <a:xfrm>
              <a:off x="1680" y="3888"/>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a:t>
              </a:r>
            </a:p>
          </p:txBody>
        </p:sp>
        <p:sp>
          <p:nvSpPr>
            <p:cNvPr id="39949" name="Rectangle 6"/>
            <p:cNvSpPr>
              <a:spLocks noChangeArrowheads="1"/>
            </p:cNvSpPr>
            <p:nvPr/>
          </p:nvSpPr>
          <p:spPr bwMode="auto">
            <a:xfrm>
              <a:off x="1680" y="3744"/>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2</a:t>
              </a:r>
            </a:p>
          </p:txBody>
        </p:sp>
        <p:sp>
          <p:nvSpPr>
            <p:cNvPr id="39950" name="Rectangle 7"/>
            <p:cNvSpPr>
              <a:spLocks noChangeArrowheads="1"/>
            </p:cNvSpPr>
            <p:nvPr/>
          </p:nvSpPr>
          <p:spPr bwMode="auto">
            <a:xfrm>
              <a:off x="1680" y="3600"/>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dirty="0">
                  <a:solidFill>
                    <a:prstClr val="black"/>
                  </a:solidFill>
                </a:rPr>
                <a:t>Arg 1</a:t>
              </a:r>
            </a:p>
          </p:txBody>
        </p:sp>
        <p:sp>
          <p:nvSpPr>
            <p:cNvPr id="39951" name="Rectangle 8"/>
            <p:cNvSpPr>
              <a:spLocks noChangeArrowheads="1"/>
            </p:cNvSpPr>
            <p:nvPr/>
          </p:nvSpPr>
          <p:spPr bwMode="auto">
            <a:xfrm>
              <a:off x="1680" y="3456"/>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Return Address</a:t>
              </a:r>
            </a:p>
          </p:txBody>
        </p:sp>
        <p:sp>
          <p:nvSpPr>
            <p:cNvPr id="39952" name="Rectangle 9"/>
            <p:cNvSpPr>
              <a:spLocks noChangeArrowheads="1"/>
            </p:cNvSpPr>
            <p:nvPr/>
          </p:nvSpPr>
          <p:spPr bwMode="auto">
            <a:xfrm>
              <a:off x="1680" y="3312"/>
              <a:ext cx="1152" cy="144"/>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Previous Base Pointer</a:t>
              </a:r>
            </a:p>
          </p:txBody>
        </p:sp>
        <p:sp>
          <p:nvSpPr>
            <p:cNvPr id="39953" name="Rectangle 10"/>
            <p:cNvSpPr>
              <a:spLocks noChangeArrowheads="1"/>
            </p:cNvSpPr>
            <p:nvPr/>
          </p:nvSpPr>
          <p:spPr bwMode="auto">
            <a:xfrm>
              <a:off x="1680" y="2736"/>
              <a:ext cx="1152" cy="576"/>
            </a:xfrm>
            <a:prstGeom prst="rect">
              <a:avLst/>
            </a:prstGeom>
            <a:solidFill>
              <a:srgbClr val="C0C0C0"/>
            </a:solidFill>
            <a:ln w="12700" algn="ctr">
              <a:solidFill>
                <a:schemeClr val="tx1"/>
              </a:solidFill>
              <a:miter lim="800000"/>
              <a:headEnd/>
              <a:tailEnd/>
            </a:ln>
          </p:spPr>
          <p:txBody>
            <a:bodyPr wrap="none" anchor="ctr"/>
            <a:lstStyle/>
            <a:p>
              <a:pPr algn="ctr"/>
              <a:r>
                <a:rPr lang="en-US" sz="1200">
                  <a:solidFill>
                    <a:prstClr val="black"/>
                  </a:solidFill>
                </a:rPr>
                <a:t>Local Variables</a:t>
              </a:r>
            </a:p>
          </p:txBody>
        </p:sp>
        <p:grpSp>
          <p:nvGrpSpPr>
            <p:cNvPr id="39954" name="Group 27"/>
            <p:cNvGrpSpPr>
              <a:grpSpLocks/>
            </p:cNvGrpSpPr>
            <p:nvPr/>
          </p:nvGrpSpPr>
          <p:grpSpPr bwMode="auto">
            <a:xfrm>
              <a:off x="528" y="2736"/>
              <a:ext cx="1152" cy="288"/>
              <a:chOff x="528" y="2736"/>
              <a:chExt cx="1152" cy="288"/>
            </a:xfrm>
          </p:grpSpPr>
          <p:sp>
            <p:nvSpPr>
              <p:cNvPr id="39959" name="Rectangle 28"/>
              <p:cNvSpPr>
                <a:spLocks noChangeArrowheads="1"/>
              </p:cNvSpPr>
              <p:nvPr/>
            </p:nvSpPr>
            <p:spPr bwMode="auto">
              <a:xfrm>
                <a:off x="528" y="27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%esp</a:t>
                </a:r>
              </a:p>
              <a:p>
                <a:pPr algn="r"/>
                <a:r>
                  <a:rPr lang="en-US" sz="1200" dirty="0">
                    <a:solidFill>
                      <a:prstClr val="black"/>
                    </a:solidFill>
                  </a:rPr>
                  <a:t>Stack Pointer</a:t>
                </a:r>
              </a:p>
            </p:txBody>
          </p:sp>
          <p:sp>
            <p:nvSpPr>
              <p:cNvPr id="39960" name="Rectangle 29"/>
              <p:cNvSpPr>
                <a:spLocks noChangeArrowheads="1"/>
              </p:cNvSpPr>
              <p:nvPr/>
            </p:nvSpPr>
            <p:spPr bwMode="auto">
              <a:xfrm>
                <a:off x="1392" y="2736"/>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61" name="AutoShape 30"/>
              <p:cNvCxnSpPr>
                <a:cxnSpLocks noChangeShapeType="1"/>
                <a:stCxn id="39960" idx="1"/>
                <a:endCxn id="39960" idx="3"/>
              </p:cNvCxnSpPr>
              <p:nvPr/>
            </p:nvCxnSpPr>
            <p:spPr bwMode="auto">
              <a:xfrm>
                <a:off x="1392" y="2808"/>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39955" name="Group 31"/>
            <p:cNvGrpSpPr>
              <a:grpSpLocks/>
            </p:cNvGrpSpPr>
            <p:nvPr/>
          </p:nvGrpSpPr>
          <p:grpSpPr bwMode="auto">
            <a:xfrm>
              <a:off x="528" y="3299"/>
              <a:ext cx="1152" cy="288"/>
              <a:chOff x="528" y="3299"/>
              <a:chExt cx="1152" cy="288"/>
            </a:xfrm>
          </p:grpSpPr>
          <p:sp>
            <p:nvSpPr>
              <p:cNvPr id="39956" name="Rectangle 32"/>
              <p:cNvSpPr>
                <a:spLocks noChangeArrowheads="1"/>
              </p:cNvSpPr>
              <p:nvPr/>
            </p:nvSpPr>
            <p:spPr bwMode="auto">
              <a:xfrm>
                <a:off x="1392" y="3302"/>
                <a:ext cx="2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a:endParaRPr lang="en-US" sz="1200">
                  <a:solidFill>
                    <a:prstClr val="black"/>
                  </a:solidFill>
                </a:endParaRPr>
              </a:p>
            </p:txBody>
          </p:sp>
          <p:cxnSp>
            <p:nvCxnSpPr>
              <p:cNvPr id="39957" name="AutoShape 33"/>
              <p:cNvCxnSpPr>
                <a:cxnSpLocks noChangeShapeType="1"/>
                <a:stCxn id="39956" idx="1"/>
                <a:endCxn id="39956" idx="3"/>
              </p:cNvCxnSpPr>
              <p:nvPr/>
            </p:nvCxnSpPr>
            <p:spPr bwMode="auto">
              <a:xfrm>
                <a:off x="1392" y="3374"/>
                <a:ext cx="28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8" name="Rectangle 34"/>
              <p:cNvSpPr>
                <a:spLocks noChangeArrowheads="1"/>
              </p:cNvSpPr>
              <p:nvPr/>
            </p:nvSpPr>
            <p:spPr bwMode="auto">
              <a:xfrm>
                <a:off x="528" y="3299"/>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tIns="0" bIns="0" anchor="ctr"/>
              <a:lstStyle/>
              <a:p>
                <a:pPr algn="r"/>
                <a:r>
                  <a:rPr lang="en-US" b="1" dirty="0">
                    <a:solidFill>
                      <a:prstClr val="black"/>
                    </a:solidFill>
                    <a:latin typeface="Courier New" pitchFamily="49" charset="0"/>
                  </a:rPr>
                  <a:t>%ebp</a:t>
                </a:r>
              </a:p>
              <a:p>
                <a:pPr algn="r"/>
                <a:r>
                  <a:rPr lang="en-US" sz="1200" dirty="0">
                    <a:solidFill>
                      <a:prstClr val="black"/>
                    </a:solidFill>
                  </a:rPr>
                  <a:t>Base Pointer</a:t>
                </a:r>
                <a:endParaRPr lang="en-US" dirty="0">
                  <a:solidFill>
                    <a:prstClr val="black"/>
                  </a:solidFill>
                </a:endParaRPr>
              </a:p>
            </p:txBody>
          </p:sp>
        </p:grpSp>
      </p:grpSp>
    </p:spTree>
    <p:extLst>
      <p:ext uri="{BB962C8B-B14F-4D97-AF65-F5344CB8AC3E}">
        <p14:creationId xmlns:p14="http://schemas.microsoft.com/office/powerpoint/2010/main" val="3360743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88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smtClean="0"/>
              <a:t>Nota Bene / Caveat / Warning</a:t>
            </a:r>
          </a:p>
        </p:txBody>
      </p:sp>
      <p:sp>
        <p:nvSpPr>
          <p:cNvPr id="40964" name="Rectangle 3"/>
          <p:cNvSpPr>
            <a:spLocks noGrp="1" noChangeArrowheads="1"/>
          </p:cNvSpPr>
          <p:nvPr>
            <p:ph idx="1"/>
          </p:nvPr>
        </p:nvSpPr>
        <p:spPr/>
        <p:txBody>
          <a:bodyPr>
            <a:normAutofit/>
          </a:bodyPr>
          <a:lstStyle/>
          <a:p>
            <a:r>
              <a:rPr lang="en-US" dirty="0" smtClean="0"/>
              <a:t>Actual Details Vary Depending On</a:t>
            </a:r>
          </a:p>
          <a:p>
            <a:pPr lvl="1"/>
            <a:r>
              <a:rPr lang="en-US" dirty="0" smtClean="0"/>
              <a:t>Operating System</a:t>
            </a:r>
          </a:p>
          <a:p>
            <a:pPr lvl="1"/>
            <a:r>
              <a:rPr lang="en-US" dirty="0" smtClean="0"/>
              <a:t>Processor</a:t>
            </a:r>
          </a:p>
          <a:p>
            <a:pPr lvl="1"/>
            <a:r>
              <a:rPr lang="en-US" dirty="0" smtClean="0"/>
              <a:t>Compiler</a:t>
            </a:r>
          </a:p>
          <a:p>
            <a:pPr lvl="1"/>
            <a:r>
              <a:rPr lang="en-US" dirty="0" smtClean="0"/>
              <a:t>Compiler Options</a:t>
            </a:r>
          </a:p>
          <a:p>
            <a:pPr lvl="1"/>
            <a:r>
              <a:rPr lang="en-US" dirty="0" smtClean="0"/>
              <a:t>Run-Time Environment</a:t>
            </a:r>
          </a:p>
          <a:p>
            <a:pPr lvl="1"/>
            <a:r>
              <a:rPr lang="en-US" dirty="0" smtClean="0"/>
              <a:t>Etc…</a:t>
            </a:r>
          </a:p>
          <a:p>
            <a:r>
              <a:rPr lang="en-US" dirty="0" smtClean="0"/>
              <a:t>This System</a:t>
            </a:r>
          </a:p>
          <a:p>
            <a:pPr lvl="1"/>
            <a:r>
              <a:rPr lang="en-US" dirty="0" smtClean="0"/>
              <a:t>x86 (32-Bit)</a:t>
            </a:r>
          </a:p>
          <a:p>
            <a:pPr lvl="1"/>
            <a:r>
              <a:rPr lang="en-US" dirty="0" err="1" smtClean="0"/>
              <a:t>gcc</a:t>
            </a:r>
            <a:endParaRPr lang="en-US" dirty="0" smtClean="0"/>
          </a:p>
        </p:txBody>
      </p:sp>
      <p:sp>
        <p:nvSpPr>
          <p:cNvPr id="2" name="Date Placeholder 1"/>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6386906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 Windows</a:t>
            </a:r>
            <a:endParaRPr lang="en-US" dirty="0"/>
          </a:p>
        </p:txBody>
      </p:sp>
      <p:sp>
        <p:nvSpPr>
          <p:cNvPr id="3" name="Content Placeholder 2"/>
          <p:cNvSpPr>
            <a:spLocks noGrp="1"/>
          </p:cNvSpPr>
          <p:nvPr>
            <p:ph idx="1"/>
          </p:nvPr>
        </p:nvSpPr>
        <p:spPr/>
        <p:txBody>
          <a:bodyPr>
            <a:normAutofit/>
          </a:bodyPr>
          <a:lstStyle/>
          <a:p>
            <a:r>
              <a:rPr lang="en-US" dirty="0" smtClean="0"/>
              <a:t>Run the vulnerable program with lots of input and watch if it explodes</a:t>
            </a:r>
          </a:p>
          <a:p>
            <a:r>
              <a:rPr lang="en-US" dirty="0" smtClean="0"/>
              <a:t>If it does explode, run it in </a:t>
            </a:r>
            <a:r>
              <a:rPr lang="en-US" dirty="0" err="1" smtClean="0"/>
              <a:t>Olly</a:t>
            </a:r>
            <a:r>
              <a:rPr lang="en-US" dirty="0" smtClean="0"/>
              <a:t> and check out the values when it crashes</a:t>
            </a:r>
          </a:p>
          <a:p>
            <a:r>
              <a:rPr lang="en-US" dirty="0" smtClean="0"/>
              <a:t>Disassemble it in IDA to get a better idea of the execution</a:t>
            </a:r>
          </a:p>
          <a:p>
            <a:r>
              <a:rPr lang="en-US" dirty="0" smtClean="0"/>
              <a:t>Craft some input, run it through </a:t>
            </a:r>
            <a:r>
              <a:rPr lang="en-US" dirty="0" err="1" smtClean="0"/>
              <a:t>nasm</a:t>
            </a:r>
            <a:r>
              <a:rPr lang="en-US" dirty="0" smtClean="0"/>
              <a:t> and </a:t>
            </a:r>
            <a:r>
              <a:rPr lang="en-US" dirty="0" err="1" smtClean="0"/>
              <a:t>objdump</a:t>
            </a:r>
            <a:r>
              <a:rPr lang="en-US" dirty="0" smtClean="0"/>
              <a:t> to get </a:t>
            </a:r>
            <a:r>
              <a:rPr lang="en-US" dirty="0" err="1" smtClean="0"/>
              <a:t>bytecode</a:t>
            </a:r>
            <a:endParaRPr lang="en-US" dirty="0" smtClean="0"/>
          </a:p>
          <a:p>
            <a:r>
              <a:rPr lang="en-US" dirty="0" smtClean="0"/>
              <a:t>Run the program with Perl giving it the </a:t>
            </a:r>
            <a:r>
              <a:rPr lang="en-US" dirty="0" err="1" smtClean="0"/>
              <a:t>bytecode</a:t>
            </a:r>
            <a:endParaRPr lang="en-US" dirty="0" smtClean="0"/>
          </a:p>
          <a:p>
            <a:r>
              <a:rPr lang="en-US" dirty="0" smtClean="0">
                <a:hlinkClick r:id="rId2"/>
              </a:rPr>
              <a:t>Do bad stuff</a:t>
            </a:r>
            <a:r>
              <a:rPr lang="en-US" dirty="0" smtClean="0"/>
              <a:t>!</a:t>
            </a:r>
          </a:p>
        </p:txBody>
      </p:sp>
    </p:spTree>
    <p:extLst>
      <p:ext uri="{BB962C8B-B14F-4D97-AF65-F5344CB8AC3E}">
        <p14:creationId xmlns:p14="http://schemas.microsoft.com/office/powerpoint/2010/main" val="1201785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a:t>
            </a:r>
            <a:endParaRPr lang="en-US" dirty="0"/>
          </a:p>
        </p:txBody>
      </p:sp>
      <p:sp>
        <p:nvSpPr>
          <p:cNvPr id="3" name="Content Placeholder 2"/>
          <p:cNvSpPr>
            <a:spLocks noGrp="1"/>
          </p:cNvSpPr>
          <p:nvPr>
            <p:ph idx="1"/>
          </p:nvPr>
        </p:nvSpPr>
        <p:spPr/>
        <p:txBody>
          <a:bodyPr/>
          <a:lstStyle/>
          <a:p>
            <a:r>
              <a:rPr lang="en-US" dirty="0" smtClean="0"/>
              <a:t>DEP</a:t>
            </a:r>
          </a:p>
          <a:p>
            <a:pPr lvl="1"/>
            <a:r>
              <a:rPr lang="en-US" dirty="0" err="1"/>
              <a:t>a</a:t>
            </a:r>
            <a:r>
              <a:rPr lang="en-US" dirty="0" err="1" smtClean="0"/>
              <a:t>lwaysoff</a:t>
            </a:r>
            <a:endParaRPr lang="en-US" dirty="0" smtClean="0"/>
          </a:p>
          <a:p>
            <a:pPr lvl="1"/>
            <a:endParaRPr lang="en-US" dirty="0"/>
          </a:p>
          <a:p>
            <a:pPr lvl="1"/>
            <a:endParaRPr lang="en-US" dirty="0" smtClean="0"/>
          </a:p>
          <a:p>
            <a:pPr lvl="1"/>
            <a:endParaRPr lang="en-US" dirty="0"/>
          </a:p>
          <a:p>
            <a:r>
              <a:rPr lang="en-US" dirty="0" smtClean="0"/>
              <a:t>GS – Visual C++ Compiler Flag</a:t>
            </a:r>
          </a:p>
          <a:p>
            <a:pPr lvl="1"/>
            <a:r>
              <a:rPr lang="en-US" dirty="0">
                <a:hlinkClick r:id="rId2"/>
              </a:rPr>
              <a:t>http://</a:t>
            </a:r>
            <a:r>
              <a:rPr lang="en-US" dirty="0" smtClean="0">
                <a:hlinkClick r:id="rId2"/>
              </a:rPr>
              <a:t>msdn.microsoft.com/en-us/library/Aa290051</a:t>
            </a:r>
            <a:endParaRPr lang="en-US" dirty="0" smtClean="0"/>
          </a:p>
          <a:p>
            <a:pPr lvl="1"/>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2" t="23187" r="-481" b="27934"/>
          <a:stretch/>
        </p:blipFill>
        <p:spPr bwMode="auto">
          <a:xfrm>
            <a:off x="640080" y="2590800"/>
            <a:ext cx="7955280" cy="8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9333" b="-29333"/>
          <a:stretch/>
        </p:blipFill>
        <p:spPr bwMode="auto">
          <a:xfrm>
            <a:off x="762000" y="4343400"/>
            <a:ext cx="71342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706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Windows</a:t>
            </a:r>
            <a:endParaRPr lang="en-US" dirty="0"/>
          </a:p>
        </p:txBody>
      </p:sp>
      <p:sp>
        <p:nvSpPr>
          <p:cNvPr id="3" name="Content Placeholder 2"/>
          <p:cNvSpPr>
            <a:spLocks noGrp="1"/>
          </p:cNvSpPr>
          <p:nvPr>
            <p:ph idx="1"/>
          </p:nvPr>
        </p:nvSpPr>
        <p:spPr/>
        <p:txBody>
          <a:bodyPr>
            <a:normAutofit/>
          </a:bodyPr>
          <a:lstStyle/>
          <a:p>
            <a:r>
              <a:rPr lang="en-US" dirty="0" smtClean="0">
                <a:hlinkClick r:id="rId2"/>
              </a:rPr>
              <a:t>Visual C++</a:t>
            </a:r>
            <a:endParaRPr lang="en-US" dirty="0" smtClean="0"/>
          </a:p>
          <a:p>
            <a:r>
              <a:rPr lang="en-US" dirty="0" smtClean="0">
                <a:hlinkClick r:id="rId3"/>
              </a:rPr>
              <a:t>Ida</a:t>
            </a:r>
            <a:endParaRPr lang="en-US" dirty="0" smtClean="0"/>
          </a:p>
          <a:p>
            <a:r>
              <a:rPr lang="en-US" dirty="0" err="1" smtClean="0">
                <a:hlinkClick r:id="rId3"/>
              </a:rPr>
              <a:t>Ollydbg</a:t>
            </a:r>
            <a:endParaRPr lang="en-US" dirty="0" smtClean="0"/>
          </a:p>
          <a:p>
            <a:endParaRPr lang="en-US" dirty="0" smtClean="0"/>
          </a:p>
          <a:p>
            <a:r>
              <a:rPr lang="en-US" dirty="0" smtClean="0"/>
              <a:t>Additional Tools</a:t>
            </a:r>
          </a:p>
          <a:p>
            <a:pPr lvl="1"/>
            <a:r>
              <a:rPr lang="en-US" dirty="0" smtClean="0">
                <a:hlinkClick r:id="rId4"/>
              </a:rPr>
              <a:t>Cygwin</a:t>
            </a:r>
            <a:r>
              <a:rPr lang="en-US" dirty="0" smtClean="0"/>
              <a:t> (</a:t>
            </a:r>
            <a:r>
              <a:rPr lang="en-US" dirty="0" err="1" smtClean="0">
                <a:hlinkClick r:id="rId5"/>
              </a:rPr>
              <a:t>arwin</a:t>
            </a:r>
            <a:r>
              <a:rPr lang="en-US" dirty="0" smtClean="0"/>
              <a:t>, </a:t>
            </a:r>
            <a:r>
              <a:rPr lang="en-US" dirty="0" err="1" smtClean="0"/>
              <a:t>nasm</a:t>
            </a:r>
            <a:r>
              <a:rPr lang="en-US" dirty="0" smtClean="0"/>
              <a:t>, </a:t>
            </a:r>
            <a:r>
              <a:rPr lang="en-US" dirty="0" err="1" smtClean="0"/>
              <a:t>objdump</a:t>
            </a:r>
            <a:r>
              <a:rPr lang="en-US" dirty="0" smtClean="0"/>
              <a:t>)</a:t>
            </a:r>
          </a:p>
          <a:p>
            <a:pPr lvl="1"/>
            <a:r>
              <a:rPr lang="en-US" dirty="0" err="1" smtClean="0">
                <a:hlinkClick r:id="rId6"/>
              </a:rPr>
              <a:t>Faultmon</a:t>
            </a:r>
            <a:endParaRPr lang="en-US" dirty="0" smtClean="0"/>
          </a:p>
          <a:p>
            <a:pPr lvl="1"/>
            <a:r>
              <a:rPr lang="en-US" dirty="0" smtClean="0">
                <a:hlinkClick r:id="rId7"/>
              </a:rPr>
              <a:t>Perl</a:t>
            </a:r>
            <a:r>
              <a:rPr lang="en-US" dirty="0" smtClean="0"/>
              <a:t> (Strawberry)</a:t>
            </a:r>
          </a:p>
        </p:txBody>
      </p:sp>
    </p:spTree>
    <p:extLst>
      <p:ext uri="{BB962C8B-B14F-4D97-AF65-F5344CB8AC3E}">
        <p14:creationId xmlns:p14="http://schemas.microsoft.com/office/powerpoint/2010/main" val="4095574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Day 1:</a:t>
            </a:r>
          </a:p>
          <a:p>
            <a:pPr lvl="1"/>
            <a:r>
              <a:rPr lang="en-US" dirty="0" smtClean="0"/>
              <a:t>Intro</a:t>
            </a:r>
            <a:endParaRPr lang="en-US" dirty="0" smtClean="0"/>
          </a:p>
          <a:p>
            <a:pPr lvl="2"/>
            <a:r>
              <a:rPr lang="en-US" dirty="0" smtClean="0"/>
              <a:t>Flavors of the attack</a:t>
            </a:r>
          </a:p>
          <a:p>
            <a:pPr lvl="1"/>
            <a:r>
              <a:rPr lang="en-US" dirty="0" smtClean="0"/>
              <a:t>What </a:t>
            </a:r>
            <a:r>
              <a:rPr lang="en-US" dirty="0" smtClean="0"/>
              <a:t>is this stack thing?</a:t>
            </a:r>
          </a:p>
          <a:p>
            <a:pPr lvl="2"/>
            <a:r>
              <a:rPr lang="en-US" dirty="0" smtClean="0"/>
              <a:t>Stack layout</a:t>
            </a:r>
          </a:p>
          <a:p>
            <a:pPr lvl="2"/>
            <a:r>
              <a:rPr lang="en-US" dirty="0" smtClean="0"/>
              <a:t>Program execution w/ stack</a:t>
            </a:r>
          </a:p>
          <a:p>
            <a:pPr lvl="1"/>
            <a:r>
              <a:rPr lang="en-US" dirty="0" smtClean="0"/>
              <a:t>Ok, so how do we attack it?</a:t>
            </a:r>
          </a:p>
          <a:p>
            <a:pPr lvl="2"/>
            <a:r>
              <a:rPr lang="en-US" dirty="0" smtClean="0"/>
              <a:t>Using debuggers and disassemblers</a:t>
            </a:r>
          </a:p>
          <a:p>
            <a:pPr lvl="2"/>
            <a:r>
              <a:rPr lang="en-US" dirty="0" smtClean="0"/>
              <a:t>Payload generation</a:t>
            </a:r>
          </a:p>
          <a:p>
            <a:r>
              <a:rPr lang="en-US" dirty="0" smtClean="0"/>
              <a:t>Day 2</a:t>
            </a:r>
          </a:p>
          <a:p>
            <a:pPr lvl="1"/>
            <a:r>
              <a:rPr lang="en-US" dirty="0" smtClean="0"/>
              <a:t>Discuss Homework</a:t>
            </a:r>
            <a:endParaRPr lang="en-US" dirty="0" smtClean="0"/>
          </a:p>
          <a:p>
            <a:pPr lvl="1"/>
            <a:r>
              <a:rPr lang="en-US" dirty="0" smtClean="0"/>
              <a:t>Elevation </a:t>
            </a:r>
            <a:r>
              <a:rPr lang="en-US" dirty="0" smtClean="0"/>
              <a:t>of </a:t>
            </a:r>
            <a:r>
              <a:rPr lang="en-US" dirty="0" smtClean="0"/>
              <a:t>privilege (</a:t>
            </a:r>
            <a:r>
              <a:rPr lang="en-US" dirty="0" err="1" smtClean="0"/>
              <a:t>libc</a:t>
            </a:r>
            <a:r>
              <a:rPr lang="en-US" dirty="0" smtClean="0"/>
              <a:t>)</a:t>
            </a:r>
            <a:endParaRPr lang="en-US" dirty="0" smtClean="0"/>
          </a:p>
          <a:p>
            <a:pPr lvl="1"/>
            <a:r>
              <a:rPr lang="en-US" dirty="0" smtClean="0"/>
              <a:t>Protecting your </a:t>
            </a:r>
            <a:r>
              <a:rPr lang="en-US" dirty="0" smtClean="0"/>
              <a:t>system</a:t>
            </a:r>
          </a:p>
          <a:p>
            <a:pPr lvl="1"/>
            <a:r>
              <a:rPr lang="en-US" dirty="0" smtClean="0"/>
              <a:t>Miscellaneous Attacks</a:t>
            </a:r>
            <a:endParaRPr lang="en-US" dirty="0" smtClean="0"/>
          </a:p>
          <a:p>
            <a:pPr lvl="1"/>
            <a:r>
              <a:rPr lang="en-US" dirty="0" smtClean="0"/>
              <a:t>Famous Attacks</a:t>
            </a:r>
            <a:endParaRPr lang="en-US" dirty="0"/>
          </a:p>
        </p:txBody>
      </p:sp>
    </p:spTree>
    <p:extLst>
      <p:ext uri="{BB962C8B-B14F-4D97-AF65-F5344CB8AC3E}">
        <p14:creationId xmlns:p14="http://schemas.microsoft.com/office/powerpoint/2010/main" val="643704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 - Disassembling</a:t>
            </a:r>
            <a:endParaRPr lang="en-US" dirty="0"/>
          </a:p>
        </p:txBody>
      </p:sp>
      <p:sp>
        <p:nvSpPr>
          <p:cNvPr id="3" name="Content Placeholder 2"/>
          <p:cNvSpPr>
            <a:spLocks noGrp="1"/>
          </p:cNvSpPr>
          <p:nvPr>
            <p:ph idx="1"/>
          </p:nvPr>
        </p:nvSpPr>
        <p:spPr/>
        <p:txBody>
          <a:bodyPr/>
          <a:lstStyle/>
          <a:p>
            <a:r>
              <a:rPr lang="en-US" dirty="0" smtClean="0"/>
              <a:t>Open the file</a:t>
            </a:r>
          </a:p>
          <a:p>
            <a:r>
              <a:rPr lang="en-US" dirty="0" smtClean="0"/>
              <a:t>Pass through the options</a:t>
            </a:r>
          </a:p>
          <a:p>
            <a:r>
              <a:rPr lang="en-US" dirty="0" smtClean="0"/>
              <a:t>Right click on the view and click Text View</a:t>
            </a:r>
            <a:endParaRPr lang="en-US" dirty="0"/>
          </a:p>
        </p:txBody>
      </p:sp>
    </p:spTree>
    <p:extLst>
      <p:ext uri="{BB962C8B-B14F-4D97-AF65-F5344CB8AC3E}">
        <p14:creationId xmlns:p14="http://schemas.microsoft.com/office/powerpoint/2010/main" val="1679836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OllyDbg</a:t>
            </a:r>
            <a:r>
              <a:rPr lang="en-US" dirty="0" smtClean="0"/>
              <a:t> - Debugging</a:t>
            </a:r>
            <a:endParaRPr lang="en-US" dirty="0"/>
          </a:p>
        </p:txBody>
      </p:sp>
      <p:sp>
        <p:nvSpPr>
          <p:cNvPr id="3" name="Content Placeholder 2"/>
          <p:cNvSpPr>
            <a:spLocks noGrp="1"/>
          </p:cNvSpPr>
          <p:nvPr>
            <p:ph idx="1"/>
          </p:nvPr>
        </p:nvSpPr>
        <p:spPr/>
        <p:txBody>
          <a:bodyPr/>
          <a:lstStyle/>
          <a:p>
            <a:r>
              <a:rPr lang="en-US" dirty="0" smtClean="0"/>
              <a:t>Open the .exe or attach to the running process</a:t>
            </a:r>
          </a:p>
          <a:p>
            <a:r>
              <a:rPr lang="en-US" dirty="0" smtClean="0"/>
              <a:t>Enter your data into the process</a:t>
            </a:r>
          </a:p>
          <a:p>
            <a:r>
              <a:rPr lang="en-US" dirty="0" smtClean="0"/>
              <a:t>Check out the stack, </a:t>
            </a:r>
            <a:r>
              <a:rPr lang="en-US" dirty="0" err="1" smtClean="0"/>
              <a:t>esp</a:t>
            </a:r>
            <a:r>
              <a:rPr lang="en-US" dirty="0" smtClean="0"/>
              <a:t>, </a:t>
            </a:r>
            <a:r>
              <a:rPr lang="en-US" dirty="0" err="1" smtClean="0"/>
              <a:t>ebp</a:t>
            </a:r>
            <a:r>
              <a:rPr lang="en-US" dirty="0" smtClean="0"/>
              <a:t>, and </a:t>
            </a:r>
            <a:r>
              <a:rPr lang="en-US" dirty="0" err="1" smtClean="0"/>
              <a:t>eip</a:t>
            </a:r>
            <a:r>
              <a:rPr lang="en-US" dirty="0" smtClean="0"/>
              <a:t> registers at the time of the crash</a:t>
            </a:r>
          </a:p>
          <a:p>
            <a:r>
              <a:rPr lang="en-US" dirty="0" smtClean="0"/>
              <a:t>If possible</a:t>
            </a:r>
          </a:p>
          <a:p>
            <a:pPr lvl="1"/>
            <a:r>
              <a:rPr lang="en-US" dirty="0" smtClean="0"/>
              <a:t>Open the source file</a:t>
            </a:r>
          </a:p>
          <a:p>
            <a:pPr lvl="1"/>
            <a:r>
              <a:rPr lang="en-US" dirty="0" smtClean="0"/>
              <a:t>Run until the buffer overflow should occur</a:t>
            </a:r>
          </a:p>
        </p:txBody>
      </p:sp>
    </p:spTree>
    <p:extLst>
      <p:ext uri="{BB962C8B-B14F-4D97-AF65-F5344CB8AC3E}">
        <p14:creationId xmlns:p14="http://schemas.microsoft.com/office/powerpoint/2010/main" val="274509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 Unix</a:t>
            </a:r>
            <a:endParaRPr lang="en-US" dirty="0"/>
          </a:p>
        </p:txBody>
      </p:sp>
      <p:sp>
        <p:nvSpPr>
          <p:cNvPr id="3" name="Content Placeholder 2"/>
          <p:cNvSpPr>
            <a:spLocks noGrp="1"/>
          </p:cNvSpPr>
          <p:nvPr>
            <p:ph idx="1"/>
          </p:nvPr>
        </p:nvSpPr>
        <p:spPr/>
        <p:txBody>
          <a:bodyPr/>
          <a:lstStyle/>
          <a:p>
            <a:r>
              <a:rPr lang="en-US" dirty="0" smtClean="0"/>
              <a:t>Run the test program with lots of large sized input until it explodes</a:t>
            </a:r>
          </a:p>
          <a:p>
            <a:r>
              <a:rPr lang="en-US" dirty="0" smtClean="0"/>
              <a:t>If it explodes, try running through GDB and see which information is being overwritten</a:t>
            </a:r>
          </a:p>
          <a:p>
            <a:r>
              <a:rPr lang="en-US" dirty="0" smtClean="0"/>
              <a:t>Using that information and a combination of </a:t>
            </a:r>
            <a:r>
              <a:rPr lang="en-US" dirty="0" err="1" smtClean="0"/>
              <a:t>nasm</a:t>
            </a:r>
            <a:r>
              <a:rPr lang="en-US" dirty="0" smtClean="0"/>
              <a:t> and </a:t>
            </a:r>
            <a:r>
              <a:rPr lang="en-US" dirty="0" err="1" smtClean="0"/>
              <a:t>objdump</a:t>
            </a:r>
            <a:r>
              <a:rPr lang="en-US" dirty="0" smtClean="0"/>
              <a:t> create some malicious shell code</a:t>
            </a:r>
          </a:p>
          <a:p>
            <a:r>
              <a:rPr lang="en-US" dirty="0" smtClean="0"/>
              <a:t>Enter the </a:t>
            </a:r>
            <a:r>
              <a:rPr lang="en-US" dirty="0" err="1" smtClean="0"/>
              <a:t>shellcode</a:t>
            </a:r>
            <a:r>
              <a:rPr lang="en-US" dirty="0" smtClean="0"/>
              <a:t> at different offsets until a shell appears</a:t>
            </a:r>
          </a:p>
          <a:p>
            <a:endParaRPr lang="en-US" dirty="0" smtClean="0"/>
          </a:p>
          <a:p>
            <a:r>
              <a:rPr lang="en-US" dirty="0" err="1" smtClean="0">
                <a:latin typeface="Consolas" pitchFamily="49" charset="0"/>
                <a:cs typeface="Consolas" pitchFamily="49" charset="0"/>
              </a:rPr>
              <a:t>rm</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rf</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78" t="21112" r="15778" b="22444"/>
          <a:stretch/>
        </p:blipFill>
        <p:spPr bwMode="auto">
          <a:xfrm>
            <a:off x="2590800" y="4699000"/>
            <a:ext cx="1201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1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Linux</a:t>
            </a:r>
            <a:endParaRPr lang="en-US" dirty="0"/>
          </a:p>
        </p:txBody>
      </p:sp>
      <p:sp>
        <p:nvSpPr>
          <p:cNvPr id="3" name="Content Placeholder 2"/>
          <p:cNvSpPr>
            <a:spLocks noGrp="1"/>
          </p:cNvSpPr>
          <p:nvPr>
            <p:ph idx="1"/>
          </p:nvPr>
        </p:nvSpPr>
        <p:spPr/>
        <p:txBody>
          <a:bodyPr/>
          <a:lstStyle/>
          <a:p>
            <a:r>
              <a:rPr lang="en-US" dirty="0" smtClean="0"/>
              <a:t>Turn off ASLR</a:t>
            </a:r>
          </a:p>
          <a:p>
            <a:pPr lvl="1"/>
            <a:r>
              <a:rPr lang="en-US" sz="1800" dirty="0" err="1" smtClean="0">
                <a:latin typeface="Consolas" pitchFamily="49" charset="0"/>
                <a:cs typeface="Consolas" pitchFamily="49" charset="0"/>
              </a:rPr>
              <a:t>sudo</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sh</a:t>
            </a:r>
            <a:r>
              <a:rPr lang="en-US" sz="1800" dirty="0" smtClean="0">
                <a:latin typeface="Consolas" pitchFamily="49" charset="0"/>
                <a:cs typeface="Consolas" pitchFamily="49" charset="0"/>
              </a:rPr>
              <a:t> –c ‘echo 0 &gt; /</a:t>
            </a:r>
            <a:r>
              <a:rPr lang="en-US" sz="1800" dirty="0" err="1" smtClean="0">
                <a:latin typeface="Consolas" pitchFamily="49" charset="0"/>
                <a:cs typeface="Consolas" pitchFamily="49" charset="0"/>
              </a:rPr>
              <a:t>proc</a:t>
            </a:r>
            <a:r>
              <a:rPr lang="en-US" sz="1800" dirty="0" smtClean="0">
                <a:latin typeface="Consolas" pitchFamily="49" charset="0"/>
                <a:cs typeface="Consolas" pitchFamily="49" charset="0"/>
              </a:rPr>
              <a:t>/sys/kernel/</a:t>
            </a:r>
            <a:r>
              <a:rPr lang="en-US" sz="1800" dirty="0" err="1" smtClean="0">
                <a:latin typeface="Consolas" pitchFamily="49" charset="0"/>
                <a:cs typeface="Consolas" pitchFamily="49" charset="0"/>
              </a:rPr>
              <a:t>randomize_va_space</a:t>
            </a:r>
            <a:r>
              <a:rPr lang="en-US" sz="1800" dirty="0" smtClean="0">
                <a:latin typeface="Consolas" pitchFamily="49" charset="0"/>
                <a:cs typeface="Consolas" pitchFamily="49" charset="0"/>
              </a:rPr>
              <a:t>’</a:t>
            </a:r>
          </a:p>
          <a:p>
            <a:pPr lvl="1"/>
            <a:r>
              <a:rPr lang="en-US" sz="1800" dirty="0" smtClean="0">
                <a:cs typeface="Consolas" pitchFamily="49" charset="0"/>
              </a:rPr>
              <a:t>Don’t randomize the address space in which programs execute</a:t>
            </a:r>
          </a:p>
          <a:p>
            <a:pPr lvl="1"/>
            <a:endParaRPr lang="en-US" dirty="0"/>
          </a:p>
          <a:p>
            <a:pPr lvl="1"/>
            <a:endParaRPr lang="en-US" dirty="0" smtClean="0"/>
          </a:p>
          <a:p>
            <a:r>
              <a:rPr lang="en-US" dirty="0" err="1" smtClean="0"/>
              <a:t>excecstack</a:t>
            </a:r>
            <a:r>
              <a:rPr lang="en-US" dirty="0" smtClean="0"/>
              <a:t> your binary</a:t>
            </a:r>
          </a:p>
          <a:p>
            <a:pPr lvl="1"/>
            <a:r>
              <a:rPr lang="en-US" dirty="0" smtClean="0"/>
              <a:t>We couldn’t find a system-wide setting for turning off DEP on Linux</a:t>
            </a:r>
          </a:p>
          <a:p>
            <a:pPr lvl="1"/>
            <a:r>
              <a:rPr lang="en-US" dirty="0" smtClean="0"/>
              <a:t>Workaround – </a:t>
            </a:r>
            <a:r>
              <a:rPr lang="en-US" dirty="0" err="1" smtClean="0">
                <a:latin typeface="Consolas" pitchFamily="49" charset="0"/>
                <a:cs typeface="Consolas" pitchFamily="49" charset="0"/>
              </a:rPr>
              <a:t>execstack</a:t>
            </a:r>
            <a:r>
              <a:rPr lang="en-US" dirty="0" smtClean="0">
                <a:latin typeface="Consolas" pitchFamily="49" charset="0"/>
                <a:cs typeface="Consolas" pitchFamily="49" charset="0"/>
              </a:rPr>
              <a:t> -s &lt;my binary&gt;</a:t>
            </a:r>
          </a:p>
          <a:p>
            <a:pPr lvl="1"/>
            <a:r>
              <a:rPr lang="en-US" dirty="0" smtClean="0">
                <a:cs typeface="Consolas" pitchFamily="49" charset="0"/>
              </a:rPr>
              <a:t>Formally tells the OS that you’re a terrible programmer and you don’t care if code you didn’t write executes on your behalf</a:t>
            </a:r>
          </a:p>
        </p:txBody>
      </p:sp>
    </p:spTree>
    <p:extLst>
      <p:ext uri="{BB962C8B-B14F-4D97-AF65-F5344CB8AC3E}">
        <p14:creationId xmlns:p14="http://schemas.microsoft.com/office/powerpoint/2010/main" val="792965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 Unix</a:t>
            </a:r>
            <a:endParaRPr lang="en-US" dirty="0"/>
          </a:p>
        </p:txBody>
      </p:sp>
      <p:sp>
        <p:nvSpPr>
          <p:cNvPr id="3" name="Content Placeholder 2"/>
          <p:cNvSpPr>
            <a:spLocks noGrp="1"/>
          </p:cNvSpPr>
          <p:nvPr>
            <p:ph idx="1"/>
          </p:nvPr>
        </p:nvSpPr>
        <p:spPr/>
        <p:txBody>
          <a:bodyPr>
            <a:normAutofit/>
          </a:bodyPr>
          <a:lstStyle/>
          <a:p>
            <a:r>
              <a:rPr lang="en-US" dirty="0" smtClean="0">
                <a:hlinkClick r:id="rId2"/>
              </a:rPr>
              <a:t>GCC</a:t>
            </a:r>
            <a:endParaRPr lang="en-US" dirty="0" smtClean="0"/>
          </a:p>
          <a:p>
            <a:r>
              <a:rPr lang="en-US" dirty="0" smtClean="0">
                <a:hlinkClick r:id="rId3"/>
              </a:rPr>
              <a:t>GDB</a:t>
            </a:r>
            <a:endParaRPr lang="en-US" dirty="0" smtClean="0"/>
          </a:p>
          <a:p>
            <a:endParaRPr lang="en-US" dirty="0" smtClean="0"/>
          </a:p>
          <a:p>
            <a:endParaRPr lang="en-US" dirty="0" smtClean="0"/>
          </a:p>
          <a:p>
            <a:r>
              <a:rPr lang="en-US" dirty="0" smtClean="0"/>
              <a:t>Additional Tools</a:t>
            </a:r>
          </a:p>
          <a:p>
            <a:pPr lvl="1"/>
            <a:r>
              <a:rPr lang="en-US" dirty="0" err="1" smtClean="0"/>
              <a:t>objdump</a:t>
            </a:r>
            <a:endParaRPr lang="en-US" dirty="0"/>
          </a:p>
          <a:p>
            <a:pPr lvl="1"/>
            <a:r>
              <a:rPr lang="en-US" dirty="0" err="1" smtClean="0"/>
              <a:t>nasm</a:t>
            </a:r>
            <a:endParaRPr lang="en-US" dirty="0" smtClean="0"/>
          </a:p>
          <a:p>
            <a:pPr lvl="1"/>
            <a:r>
              <a:rPr lang="en-US" dirty="0" err="1" smtClean="0"/>
              <a:t>execstack</a:t>
            </a:r>
            <a:endParaRPr lang="en-US" dirty="0" smtClean="0"/>
          </a:p>
        </p:txBody>
      </p:sp>
    </p:spTree>
    <p:extLst>
      <p:ext uri="{BB962C8B-B14F-4D97-AF65-F5344CB8AC3E}">
        <p14:creationId xmlns:p14="http://schemas.microsoft.com/office/powerpoint/2010/main" val="2226267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break &lt;symbol&gt;</a:t>
            </a:r>
          </a:p>
          <a:p>
            <a:pPr lvl="2"/>
            <a:r>
              <a:rPr lang="en-US" dirty="0" smtClean="0">
                <a:solidFill>
                  <a:schemeClr val="accent2">
                    <a:lumMod val="50000"/>
                  </a:schemeClr>
                </a:solidFill>
              </a:rPr>
              <a:t>Symbols include line number, function name, assembler label</a:t>
            </a:r>
          </a:p>
          <a:p>
            <a:pPr lvl="2"/>
            <a:r>
              <a:rPr lang="en-US" dirty="0">
                <a:solidFill>
                  <a:schemeClr val="accent2">
                    <a:lumMod val="50000"/>
                  </a:schemeClr>
                </a:solidFill>
              </a:rPr>
              <a:t>C</a:t>
            </a:r>
            <a:r>
              <a:rPr lang="en-US" dirty="0" smtClean="0">
                <a:solidFill>
                  <a:schemeClr val="accent2">
                    <a:lumMod val="50000"/>
                  </a:schemeClr>
                </a:solidFill>
              </a:rPr>
              <a:t>ommand also mapped to character ‘b’</a:t>
            </a:r>
          </a:p>
          <a:p>
            <a:pPr lvl="2"/>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54" y="4343400"/>
            <a:ext cx="750889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30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p>
          <a:p>
            <a:pPr lvl="1"/>
            <a:r>
              <a:rPr lang="en-US" dirty="0" smtClean="0">
                <a:solidFill>
                  <a:schemeClr val="accent2">
                    <a:lumMod val="50000"/>
                  </a:schemeClr>
                </a:solidFill>
              </a:rPr>
              <a:t>info frame</a:t>
            </a:r>
          </a:p>
          <a:p>
            <a:pPr lvl="2"/>
            <a:r>
              <a:rPr lang="en-US" dirty="0">
                <a:solidFill>
                  <a:schemeClr val="accent2">
                    <a:lumMod val="50000"/>
                  </a:schemeClr>
                </a:solidFill>
              </a:rPr>
              <a:t>P</a:t>
            </a:r>
            <a:r>
              <a:rPr lang="en-US" dirty="0" smtClean="0">
                <a:solidFill>
                  <a:schemeClr val="accent2">
                    <a:lumMod val="50000"/>
                  </a:schemeClr>
                </a:solidFill>
              </a:rPr>
              <a:t>rints everything the debugger knows about the current stack frame</a:t>
            </a:r>
          </a:p>
          <a:p>
            <a:pPr lvl="2"/>
            <a:r>
              <a:rPr lang="en-US" dirty="0" smtClean="0">
                <a:solidFill>
                  <a:schemeClr val="accent2">
                    <a:lumMod val="50000"/>
                  </a:schemeClr>
                </a:solidFill>
              </a:rPr>
              <a:t>Program needs to be executing</a:t>
            </a:r>
            <a:endParaRPr lang="en-US" dirty="0">
              <a:solidFill>
                <a:schemeClr val="accent2">
                  <a:lumMod val="50000"/>
                </a:schemeClr>
              </a:solidFill>
            </a:endParaRPr>
          </a:p>
          <a:p>
            <a:pPr lvl="2"/>
            <a:endParaRPr lang="en-US" dirty="0" smtClean="0">
              <a:solidFill>
                <a:schemeClr val="accent2">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6" y="4419600"/>
            <a:ext cx="807844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460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t>Making your program </a:t>
            </a:r>
            <a:r>
              <a:rPr lang="en-US" dirty="0" err="1" smtClean="0"/>
              <a:t>debuggable</a:t>
            </a:r>
            <a:endParaRPr lang="en-US" dirty="0" smtClean="0"/>
          </a:p>
          <a:p>
            <a:pPr lvl="1"/>
            <a:r>
              <a:rPr lang="en-US" dirty="0" err="1" smtClean="0"/>
              <a:t>gcc</a:t>
            </a:r>
            <a:r>
              <a:rPr lang="en-US" dirty="0" smtClean="0"/>
              <a:t> </a:t>
            </a:r>
            <a:r>
              <a:rPr lang="en-US" b="1" dirty="0" smtClean="0">
                <a:solidFill>
                  <a:srgbClr val="FF0000"/>
                </a:solidFill>
              </a:rPr>
              <a:t>-g  </a:t>
            </a:r>
            <a:r>
              <a:rPr lang="en-US" dirty="0" smtClean="0">
                <a:solidFill>
                  <a:schemeClr val="accent2">
                    <a:lumMod val="50000"/>
                  </a:schemeClr>
                </a:solidFill>
              </a:rPr>
              <a:t>-o  </a:t>
            </a:r>
            <a:r>
              <a:rPr lang="en-US" dirty="0" err="1" smtClean="0">
                <a:solidFill>
                  <a:schemeClr val="accent2">
                    <a:lumMod val="50000"/>
                  </a:schemeClr>
                </a:solidFill>
              </a:rPr>
              <a:t>my_program</a:t>
            </a:r>
            <a:r>
              <a:rPr lang="en-US" dirty="0" smtClean="0">
                <a:solidFill>
                  <a:schemeClr val="accent2">
                    <a:lumMod val="50000"/>
                  </a:schemeClr>
                </a:solidFill>
              </a:rPr>
              <a:t> </a:t>
            </a:r>
            <a:r>
              <a:rPr lang="en-US" dirty="0" err="1" smtClean="0">
                <a:solidFill>
                  <a:schemeClr val="accent2">
                    <a:lumMod val="50000"/>
                  </a:schemeClr>
                </a:solidFill>
              </a:rPr>
              <a:t>my_program.c</a:t>
            </a:r>
            <a:endParaRPr lang="en-US" dirty="0" smtClean="0">
              <a:solidFill>
                <a:schemeClr val="accent2">
                  <a:lumMod val="50000"/>
                </a:schemeClr>
              </a:solidFill>
            </a:endParaRPr>
          </a:p>
          <a:p>
            <a:endParaRPr lang="en-US" dirty="0">
              <a:solidFill>
                <a:schemeClr val="accent2">
                  <a:lumMod val="50000"/>
                </a:schemeClr>
              </a:solidFill>
            </a:endParaRPr>
          </a:p>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print, x/x</a:t>
            </a:r>
          </a:p>
          <a:p>
            <a:pPr lvl="2"/>
            <a:r>
              <a:rPr lang="en-US" dirty="0">
                <a:solidFill>
                  <a:schemeClr val="accent2">
                    <a:lumMod val="50000"/>
                  </a:schemeClr>
                </a:solidFill>
              </a:rPr>
              <a:t>P</a:t>
            </a:r>
            <a:r>
              <a:rPr lang="en-US" dirty="0" smtClean="0">
                <a:solidFill>
                  <a:schemeClr val="accent2">
                    <a:lumMod val="50000"/>
                  </a:schemeClr>
                </a:solidFill>
              </a:rPr>
              <a:t>rint the value of any symbol</a:t>
            </a:r>
          </a:p>
          <a:p>
            <a:pPr lvl="2"/>
            <a:r>
              <a:rPr lang="en-US" dirty="0" smtClean="0">
                <a:solidFill>
                  <a:schemeClr val="accent2">
                    <a:lumMod val="50000"/>
                  </a:schemeClr>
                </a:solidFill>
              </a:rPr>
              <a:t>Incredibly powerful with options</a:t>
            </a:r>
          </a:p>
          <a:p>
            <a:pPr lvl="2"/>
            <a:endParaRPr lang="en-US" dirty="0" smtClean="0">
              <a:solidFill>
                <a:schemeClr val="accent2">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236" y="4343400"/>
            <a:ext cx="7373529"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572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GCC &amp; GDB</a:t>
            </a:r>
            <a:endParaRPr lang="en-US" dirty="0"/>
          </a:p>
        </p:txBody>
      </p:sp>
      <p:sp>
        <p:nvSpPr>
          <p:cNvPr id="3" name="Content Placeholder 2"/>
          <p:cNvSpPr>
            <a:spLocks noGrp="1"/>
          </p:cNvSpPr>
          <p:nvPr>
            <p:ph idx="1"/>
          </p:nvPr>
        </p:nvSpPr>
        <p:spPr/>
        <p:txBody>
          <a:bodyPr/>
          <a:lstStyle/>
          <a:p>
            <a:r>
              <a:rPr lang="en-US" dirty="0" smtClean="0">
                <a:solidFill>
                  <a:schemeClr val="accent2">
                    <a:lumMod val="50000"/>
                  </a:schemeClr>
                </a:solidFill>
              </a:rPr>
              <a:t>Debugging for overflows</a:t>
            </a:r>
            <a:endParaRPr lang="en-US" dirty="0">
              <a:solidFill>
                <a:schemeClr val="accent2">
                  <a:lumMod val="50000"/>
                </a:schemeClr>
              </a:solidFill>
            </a:endParaRPr>
          </a:p>
          <a:p>
            <a:pPr lvl="1"/>
            <a:r>
              <a:rPr lang="en-US" dirty="0" smtClean="0">
                <a:solidFill>
                  <a:schemeClr val="accent2">
                    <a:lumMod val="50000"/>
                  </a:schemeClr>
                </a:solidFill>
              </a:rPr>
              <a:t>disassemble &lt;symbol&gt;</a:t>
            </a:r>
          </a:p>
          <a:p>
            <a:pPr lvl="2"/>
            <a:r>
              <a:rPr lang="en-US" dirty="0">
                <a:solidFill>
                  <a:schemeClr val="accent2">
                    <a:lumMod val="50000"/>
                  </a:schemeClr>
                </a:solidFill>
              </a:rPr>
              <a:t>D</a:t>
            </a:r>
            <a:r>
              <a:rPr lang="en-US" dirty="0" smtClean="0">
                <a:solidFill>
                  <a:schemeClr val="accent2">
                    <a:lumMod val="50000"/>
                  </a:schemeClr>
                </a:solidFill>
              </a:rPr>
              <a:t>umps the disassembly for a symbol</a:t>
            </a:r>
          </a:p>
          <a:p>
            <a:pPr lvl="2"/>
            <a:endParaRPr lang="en-US" dirty="0" smtClean="0">
              <a:solidFill>
                <a:schemeClr val="accent2">
                  <a:lumMod val="50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36" y="2724150"/>
            <a:ext cx="6812529"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3984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Shellcoding</a:t>
            </a:r>
            <a:endParaRPr lang="en-US" dirty="0"/>
          </a:p>
        </p:txBody>
      </p:sp>
      <p:sp>
        <p:nvSpPr>
          <p:cNvPr id="3" name="Content Placeholder 2"/>
          <p:cNvSpPr>
            <a:spLocks noGrp="1"/>
          </p:cNvSpPr>
          <p:nvPr>
            <p:ph idx="1"/>
          </p:nvPr>
        </p:nvSpPr>
        <p:spPr/>
        <p:txBody>
          <a:bodyPr>
            <a:normAutofit/>
          </a:bodyPr>
          <a:lstStyle/>
          <a:p>
            <a:r>
              <a:rPr lang="en-US" dirty="0" smtClean="0"/>
              <a:t>Find a solid assembly base (unless you want to write it all yourself…)</a:t>
            </a:r>
          </a:p>
          <a:p>
            <a:r>
              <a:rPr lang="en-US" dirty="0" smtClean="0"/>
              <a:t>Find your system call memory addresses with </a:t>
            </a:r>
            <a:r>
              <a:rPr lang="en-US" dirty="0" err="1" smtClean="0"/>
              <a:t>arwin</a:t>
            </a:r>
            <a:endParaRPr lang="en-US" dirty="0" smtClean="0"/>
          </a:p>
          <a:p>
            <a:r>
              <a:rPr lang="en-US" dirty="0" smtClean="0"/>
              <a:t>Decide what you want to do</a:t>
            </a:r>
          </a:p>
          <a:p>
            <a:r>
              <a:rPr lang="en-US" dirty="0" err="1" smtClean="0"/>
              <a:t>nasm</a:t>
            </a:r>
            <a:r>
              <a:rPr lang="en-US" dirty="0" smtClean="0"/>
              <a:t> into </a:t>
            </a:r>
            <a:r>
              <a:rPr lang="en-US" dirty="0" err="1" smtClean="0"/>
              <a:t>bytecode</a:t>
            </a:r>
            <a:endParaRPr lang="en-US" dirty="0" smtClean="0"/>
          </a:p>
          <a:p>
            <a:r>
              <a:rPr lang="en-US" dirty="0" err="1" smtClean="0"/>
              <a:t>Objdump</a:t>
            </a:r>
            <a:r>
              <a:rPr lang="en-US" dirty="0" smtClean="0"/>
              <a:t> to get the </a:t>
            </a:r>
            <a:r>
              <a:rPr lang="en-US" dirty="0" err="1" smtClean="0"/>
              <a:t>bytecode</a:t>
            </a:r>
            <a:r>
              <a:rPr lang="en-US" dirty="0" smtClean="0"/>
              <a:t> in text format</a:t>
            </a:r>
          </a:p>
          <a:p>
            <a:r>
              <a:rPr lang="en-US" dirty="0" smtClean="0"/>
              <a:t>Determine big-endian or little-endian (this is </a:t>
            </a:r>
            <a:r>
              <a:rPr lang="en-US" smtClean="0"/>
              <a:t>where that matters)</a:t>
            </a:r>
            <a:endParaRPr lang="en-US" dirty="0" smtClean="0"/>
          </a:p>
          <a:p>
            <a:endParaRPr lang="en-US" dirty="0"/>
          </a:p>
        </p:txBody>
      </p:sp>
    </p:spTree>
    <p:extLst>
      <p:ext uri="{BB962C8B-B14F-4D97-AF65-F5344CB8AC3E}">
        <p14:creationId xmlns:p14="http://schemas.microsoft.com/office/powerpoint/2010/main" val="1144610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r>
              <a:rPr lang="en-US" dirty="0" smtClean="0"/>
              <a:t>Heap Overflow</a:t>
            </a:r>
          </a:p>
          <a:p>
            <a:r>
              <a:rPr lang="en-US" dirty="0" smtClean="0"/>
              <a:t>Integer Overflow</a:t>
            </a:r>
          </a:p>
          <a:p>
            <a:r>
              <a:rPr lang="en-US" dirty="0" smtClean="0"/>
              <a:t>String Format Abuse</a:t>
            </a:r>
            <a:endParaRPr lang="en-US" dirty="0"/>
          </a:p>
        </p:txBody>
      </p:sp>
    </p:spTree>
    <p:extLst>
      <p:ext uri="{BB962C8B-B14F-4D97-AF65-F5344CB8AC3E}">
        <p14:creationId xmlns:p14="http://schemas.microsoft.com/office/powerpoint/2010/main" val="370580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(Intel x86) Windows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1400" dirty="0" err="1" smtClean="0"/>
              <a:t>jmp</a:t>
            </a:r>
            <a:r>
              <a:rPr lang="en-US" sz="1400" dirty="0" smtClean="0"/>
              <a:t> </a:t>
            </a:r>
            <a:r>
              <a:rPr lang="en-US" sz="1400" dirty="0"/>
              <a:t>short </a:t>
            </a:r>
            <a:r>
              <a:rPr lang="en-US" sz="1400" dirty="0" err="1"/>
              <a:t>GetCommand</a:t>
            </a:r>
            <a:r>
              <a:rPr lang="en-US" sz="1400" dirty="0"/>
              <a:t> </a:t>
            </a:r>
            <a:r>
              <a:rPr lang="en-US" sz="1400" dirty="0" smtClean="0"/>
              <a:t>	;</a:t>
            </a:r>
            <a:r>
              <a:rPr lang="en-US" sz="1400" dirty="0"/>
              <a:t>jump to the location of the command string</a:t>
            </a:r>
          </a:p>
          <a:p>
            <a:pPr marL="0" indent="0">
              <a:buNone/>
            </a:pPr>
            <a:r>
              <a:rPr lang="en-US" sz="1400" dirty="0" err="1"/>
              <a:t>CommandReturn</a:t>
            </a:r>
            <a:r>
              <a:rPr lang="en-US" sz="1400" dirty="0"/>
              <a:t>: </a:t>
            </a:r>
            <a:r>
              <a:rPr lang="en-US" sz="1400" dirty="0" smtClean="0"/>
              <a:t>	;</a:t>
            </a:r>
            <a:r>
              <a:rPr lang="en-US" sz="1400" dirty="0"/>
              <a:t>Define a label to call so that string address is pushed onto stack</a:t>
            </a:r>
          </a:p>
          <a:p>
            <a:pPr marL="0" indent="0">
              <a:buNone/>
            </a:pPr>
            <a:r>
              <a:rPr lang="en-US" sz="1400" dirty="0"/>
              <a:t>    pop </a:t>
            </a:r>
            <a:r>
              <a:rPr lang="en-US" sz="1400" dirty="0" err="1"/>
              <a:t>ebx</a:t>
            </a:r>
            <a:r>
              <a:rPr lang="en-US" sz="1400" dirty="0"/>
              <a:t> </a:t>
            </a:r>
            <a:r>
              <a:rPr lang="en-US" sz="1400" dirty="0" smtClean="0"/>
              <a:t>		;</a:t>
            </a:r>
            <a:r>
              <a:rPr lang="en-US" sz="1400" dirty="0" err="1"/>
              <a:t>ebx</a:t>
            </a:r>
            <a:r>
              <a:rPr lang="en-US" sz="1400" dirty="0"/>
              <a:t> now points to the string</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a:t>eax,eax</a:t>
            </a:r>
            <a:r>
              <a:rPr lang="en-US" sz="1400" dirty="0"/>
              <a:t> </a:t>
            </a:r>
            <a:r>
              <a:rPr lang="en-US" sz="1400" dirty="0" smtClean="0"/>
              <a:t>	;</a:t>
            </a:r>
            <a:r>
              <a:rPr lang="en-US" sz="1400" dirty="0"/>
              <a:t>empties out </a:t>
            </a:r>
            <a:r>
              <a:rPr lang="en-US" sz="1400" dirty="0" err="1" smtClean="0"/>
              <a:t>eax</a:t>
            </a:r>
            <a:endParaRPr lang="en-US" sz="1400" dirty="0" smtClean="0"/>
          </a:p>
          <a:p>
            <a:pPr marL="0" indent="0">
              <a:buNone/>
            </a:pPr>
            <a:r>
              <a:rPr lang="en-US" sz="1400" dirty="0"/>
              <a:t>  </a:t>
            </a:r>
            <a:r>
              <a:rPr lang="en-US" sz="1400" dirty="0" smtClean="0"/>
              <a:t>  </a:t>
            </a:r>
            <a:r>
              <a:rPr lang="en-US" sz="1400" dirty="0" err="1" smtClean="0"/>
              <a:t>mov</a:t>
            </a:r>
            <a:r>
              <a:rPr lang="en-US" sz="1400" dirty="0" smtClean="0"/>
              <a:t> </a:t>
            </a:r>
            <a:r>
              <a:rPr lang="en-US" sz="1400" dirty="0"/>
              <a:t>[</a:t>
            </a:r>
            <a:r>
              <a:rPr lang="en-US" sz="1400" dirty="0" err="1"/>
              <a:t>ebx</a:t>
            </a:r>
            <a:r>
              <a:rPr lang="en-US" sz="1400" dirty="0"/>
              <a:t> + </a:t>
            </a:r>
            <a:r>
              <a:rPr lang="en-US" sz="1400" dirty="0" smtClean="0"/>
              <a:t>7],</a:t>
            </a:r>
            <a:r>
              <a:rPr lang="en-US" sz="1400" dirty="0"/>
              <a:t>al  </a:t>
            </a:r>
            <a:r>
              <a:rPr lang="en-US" sz="1400" dirty="0" smtClean="0"/>
              <a:t>        ;insert </a:t>
            </a:r>
            <a:r>
              <a:rPr lang="en-US" sz="1400" dirty="0"/>
              <a:t>the NULL character</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a:t>
            </a:r>
            <a:r>
              <a:rPr lang="en-US" sz="1400" dirty="0" smtClean="0"/>
              <a:t>value</a:t>
            </a:r>
            <a:endParaRPr lang="en-US" sz="1400" dirty="0"/>
          </a:p>
          <a:p>
            <a:pPr marL="0" indent="0">
              <a:buNone/>
            </a:pPr>
            <a:r>
              <a:rPr lang="en-US" sz="1400" dirty="0"/>
              <a:t>    push </a:t>
            </a:r>
            <a:r>
              <a:rPr lang="en-US" sz="1400" dirty="0" err="1"/>
              <a:t>ebx</a:t>
            </a:r>
            <a:r>
              <a:rPr lang="en-US" sz="1400" dirty="0"/>
              <a:t> </a:t>
            </a:r>
            <a:r>
              <a:rPr lang="en-US" sz="1400" dirty="0" smtClean="0"/>
              <a:t>		;</a:t>
            </a:r>
            <a:r>
              <a:rPr lang="en-US" sz="1400" dirty="0"/>
              <a:t>push the command string onto the stack</a:t>
            </a:r>
          </a:p>
          <a:p>
            <a:pPr marL="0" indent="0">
              <a:buNone/>
            </a:pPr>
            <a:r>
              <a:rPr lang="en-US" sz="1400" dirty="0"/>
              <a:t>    </a:t>
            </a:r>
            <a:r>
              <a:rPr lang="en-US" sz="1400" dirty="0" err="1"/>
              <a:t>mov</a:t>
            </a:r>
            <a:r>
              <a:rPr lang="en-US" sz="1400" dirty="0"/>
              <a:t> ebx,0x7c86250d </a:t>
            </a:r>
            <a:r>
              <a:rPr lang="en-US" sz="1400" dirty="0" smtClean="0"/>
              <a:t>	;</a:t>
            </a:r>
            <a:r>
              <a:rPr lang="en-US" sz="1400" dirty="0"/>
              <a:t>place address of </a:t>
            </a:r>
            <a:r>
              <a:rPr lang="en-US" sz="1400" dirty="0" err="1"/>
              <a:t>WinExec</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WinExec</a:t>
            </a:r>
            <a:r>
              <a:rPr lang="en-US" sz="1400" dirty="0"/>
              <a:t>(</a:t>
            </a:r>
            <a:r>
              <a:rPr lang="en-US" sz="1400" dirty="0" err="1"/>
              <a:t>path,showcode</a:t>
            </a:r>
            <a:r>
              <a:rPr lang="en-US" sz="1400" dirty="0"/>
              <a:t>)</a:t>
            </a:r>
          </a:p>
          <a:p>
            <a:pPr marL="0" indent="0">
              <a:buNone/>
            </a:pPr>
            <a:endParaRPr lang="en-US" sz="1400" dirty="0"/>
          </a:p>
          <a:p>
            <a:pPr marL="0" indent="0">
              <a:buNone/>
            </a:pPr>
            <a:r>
              <a:rPr lang="en-US" sz="1400" dirty="0"/>
              <a:t>    </a:t>
            </a:r>
            <a:r>
              <a:rPr lang="en-US" sz="1400" dirty="0" err="1"/>
              <a:t>xor</a:t>
            </a:r>
            <a:r>
              <a:rPr lang="en-US" sz="1400" dirty="0"/>
              <a:t> </a:t>
            </a:r>
            <a:r>
              <a:rPr lang="en-US" sz="1400" dirty="0" err="1" smtClean="0"/>
              <a:t>eax,eax</a:t>
            </a:r>
            <a:r>
              <a:rPr lang="en-US" sz="1400" dirty="0" smtClean="0"/>
              <a:t>	;</a:t>
            </a:r>
            <a:r>
              <a:rPr lang="en-US" sz="1400" dirty="0"/>
              <a:t>zero the register </a:t>
            </a:r>
            <a:r>
              <a:rPr lang="en-US" sz="1400" dirty="0" smtClean="0"/>
              <a:t>to </a:t>
            </a:r>
            <a:r>
              <a:rPr lang="en-US" sz="1400" dirty="0"/>
              <a:t>clear </a:t>
            </a:r>
            <a:r>
              <a:rPr lang="en-US" sz="1400" dirty="0" err="1"/>
              <a:t>WinExec</a:t>
            </a:r>
            <a:r>
              <a:rPr lang="en-US" sz="1400" dirty="0"/>
              <a:t> return value (return values are often </a:t>
            </a:r>
            <a:r>
              <a:rPr lang="en-US" sz="1400" dirty="0" smtClean="0"/>
              <a:t>in </a:t>
            </a:r>
            <a:r>
              <a:rPr lang="en-US" sz="1400" dirty="0" err="1"/>
              <a:t>eax</a:t>
            </a:r>
            <a:r>
              <a:rPr lang="en-US" sz="1400" dirty="0"/>
              <a:t>)</a:t>
            </a:r>
          </a:p>
          <a:p>
            <a:pPr marL="0" indent="0">
              <a:buNone/>
            </a:pPr>
            <a:r>
              <a:rPr lang="en-US" sz="1400" dirty="0"/>
              <a:t>    push </a:t>
            </a:r>
            <a:r>
              <a:rPr lang="en-US" sz="1400" dirty="0" err="1"/>
              <a:t>eax</a:t>
            </a:r>
            <a:r>
              <a:rPr lang="en-US" sz="1400" dirty="0"/>
              <a:t> </a:t>
            </a:r>
            <a:r>
              <a:rPr lang="en-US" sz="1400" dirty="0" smtClean="0"/>
              <a:t>		;</a:t>
            </a:r>
            <a:r>
              <a:rPr lang="en-US" sz="1400" dirty="0"/>
              <a:t>push null onto stack as empty parameter value</a:t>
            </a:r>
          </a:p>
          <a:p>
            <a:pPr marL="0" indent="0">
              <a:buNone/>
            </a:pPr>
            <a:r>
              <a:rPr lang="en-US" sz="1400" dirty="0"/>
              <a:t>    </a:t>
            </a:r>
            <a:r>
              <a:rPr lang="en-US" sz="1400" dirty="0" err="1"/>
              <a:t>mov</a:t>
            </a:r>
            <a:r>
              <a:rPr lang="en-US" sz="1400" dirty="0"/>
              <a:t> ebx,0x7c81cb12 </a:t>
            </a:r>
            <a:r>
              <a:rPr lang="en-US" sz="1400" dirty="0" smtClean="0"/>
              <a:t>	;</a:t>
            </a:r>
            <a:r>
              <a:rPr lang="en-US" sz="1400" dirty="0"/>
              <a:t>place address of </a:t>
            </a:r>
            <a:r>
              <a:rPr lang="en-US" sz="1400" dirty="0" err="1"/>
              <a:t>ExitProcess</a:t>
            </a:r>
            <a:r>
              <a:rPr lang="en-US" sz="1400" dirty="0"/>
              <a:t> into </a:t>
            </a:r>
            <a:r>
              <a:rPr lang="en-US" sz="1400" dirty="0" err="1"/>
              <a:t>ebx</a:t>
            </a:r>
            <a:endParaRPr lang="en-US" sz="1400" dirty="0"/>
          </a:p>
          <a:p>
            <a:pPr marL="0" indent="0">
              <a:buNone/>
            </a:pPr>
            <a:r>
              <a:rPr lang="en-US" sz="1400" dirty="0"/>
              <a:t>    call </a:t>
            </a:r>
            <a:r>
              <a:rPr lang="en-US" sz="1400" dirty="0" err="1"/>
              <a:t>ebx</a:t>
            </a:r>
            <a:r>
              <a:rPr lang="en-US" sz="1400" dirty="0"/>
              <a:t> </a:t>
            </a:r>
            <a:r>
              <a:rPr lang="en-US" sz="1400" dirty="0" smtClean="0"/>
              <a:t>		;</a:t>
            </a:r>
            <a:r>
              <a:rPr lang="en-US" sz="1400" dirty="0"/>
              <a:t>call </a:t>
            </a:r>
            <a:r>
              <a:rPr lang="en-US" sz="1400" dirty="0" err="1"/>
              <a:t>ExitProcess</a:t>
            </a:r>
            <a:r>
              <a:rPr lang="en-US" sz="1400" dirty="0"/>
              <a:t>(0);</a:t>
            </a:r>
          </a:p>
          <a:p>
            <a:pPr marL="0" indent="0">
              <a:buNone/>
            </a:pPr>
            <a:endParaRPr lang="en-US" sz="1400" dirty="0"/>
          </a:p>
          <a:p>
            <a:pPr marL="0" indent="0">
              <a:buNone/>
            </a:pPr>
            <a:r>
              <a:rPr lang="en-US" sz="1400" dirty="0" err="1"/>
              <a:t>GetCommand</a:t>
            </a:r>
            <a:r>
              <a:rPr lang="en-US" sz="1400" dirty="0"/>
              <a:t>: </a:t>
            </a:r>
            <a:r>
              <a:rPr lang="en-US" sz="1400" dirty="0" smtClean="0"/>
              <a:t>	;</a:t>
            </a:r>
            <a:r>
              <a:rPr lang="en-US" sz="1400" dirty="0"/>
              <a:t>Define label for location of command string</a:t>
            </a:r>
          </a:p>
          <a:p>
            <a:pPr marL="0" indent="0">
              <a:buNone/>
            </a:pPr>
            <a:r>
              <a:rPr lang="en-US" sz="1400" dirty="0"/>
              <a:t>    call </a:t>
            </a:r>
            <a:r>
              <a:rPr lang="en-US" sz="1400" dirty="0" err="1" smtClean="0"/>
              <a:t>CommandReturn</a:t>
            </a:r>
            <a:r>
              <a:rPr lang="en-US" sz="1400" dirty="0" smtClean="0"/>
              <a:t>	;</a:t>
            </a:r>
            <a:r>
              <a:rPr lang="en-US" sz="1400" dirty="0"/>
              <a:t>call the return label so the return address (location of string) is pushed onto stack</a:t>
            </a:r>
          </a:p>
          <a:p>
            <a:pPr marL="0" indent="0">
              <a:buNone/>
            </a:pPr>
            <a:r>
              <a:rPr lang="en-US" sz="1400" dirty="0"/>
              <a:t>    </a:t>
            </a:r>
            <a:r>
              <a:rPr lang="en-US" sz="1400" dirty="0" err="1"/>
              <a:t>db</a:t>
            </a:r>
            <a:r>
              <a:rPr lang="en-US" sz="1400" dirty="0"/>
              <a:t> "</a:t>
            </a:r>
            <a:r>
              <a:rPr lang="en-US" sz="1400" dirty="0" err="1" smtClean="0"/>
              <a:t>cmd.exeN</a:t>
            </a:r>
            <a:r>
              <a:rPr lang="en-US" sz="1400" dirty="0" smtClean="0"/>
              <a:t>" 	;</a:t>
            </a:r>
            <a:r>
              <a:rPr lang="en-US" sz="1400" dirty="0"/>
              <a:t>Write the raw bytes into the </a:t>
            </a:r>
            <a:r>
              <a:rPr lang="en-US" sz="1400" dirty="0" err="1"/>
              <a:t>shellcode</a:t>
            </a:r>
            <a:r>
              <a:rPr lang="en-US" sz="1400" dirty="0"/>
              <a:t> that represent our string</a:t>
            </a:r>
            <a:r>
              <a:rPr lang="en-US" sz="1400" dirty="0" smtClean="0"/>
              <a:t>.</a:t>
            </a:r>
            <a:endParaRPr lang="en-US" sz="1400" dirty="0"/>
          </a:p>
        </p:txBody>
      </p:sp>
    </p:spTree>
    <p:extLst>
      <p:ext uri="{BB962C8B-B14F-4D97-AF65-F5344CB8AC3E}">
        <p14:creationId xmlns:p14="http://schemas.microsoft.com/office/powerpoint/2010/main" val="2086306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a:t>
            </a:r>
            <a:r>
              <a:rPr lang="en-US" dirty="0" err="1" smtClean="0"/>
              <a:t>Endianness</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Need to know byte ordering for return address</a:t>
            </a:r>
          </a:p>
          <a:p>
            <a:pPr lvl="1"/>
            <a:r>
              <a:rPr lang="en-US" dirty="0" smtClean="0"/>
              <a:t>For return address 0xbffff56c input “\x6c\xf5\</a:t>
            </a:r>
            <a:r>
              <a:rPr lang="en-US" dirty="0" err="1" smtClean="0"/>
              <a:t>xff</a:t>
            </a:r>
            <a:r>
              <a:rPr lang="en-US" dirty="0" smtClean="0"/>
              <a:t>\</a:t>
            </a:r>
            <a:r>
              <a:rPr lang="en-US" dirty="0" err="1" smtClean="0"/>
              <a:t>xbf</a:t>
            </a:r>
            <a:r>
              <a:rPr lang="en-US" dirty="0" smtClean="0"/>
              <a:t>”</a:t>
            </a:r>
          </a:p>
          <a:p>
            <a:r>
              <a:rPr lang="en-US" dirty="0" smtClean="0"/>
              <a:t>How?</a:t>
            </a:r>
          </a:p>
          <a:p>
            <a:pPr marL="457200" lvl="1"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60" y="3276600"/>
            <a:ext cx="796308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276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Two</a:t>
            </a:r>
            <a:endParaRPr lang="en-US" dirty="0"/>
          </a:p>
        </p:txBody>
      </p:sp>
      <p:sp>
        <p:nvSpPr>
          <p:cNvPr id="3" name="Subtitle 2"/>
          <p:cNvSpPr>
            <a:spLocks noGrp="1"/>
          </p:cNvSpPr>
          <p:nvPr>
            <p:ph type="subTitle" idx="1"/>
          </p:nvPr>
        </p:nvSpPr>
        <p:spPr/>
        <p:txBody>
          <a:bodyPr/>
          <a:lstStyle/>
          <a:p>
            <a:r>
              <a:rPr lang="en-US" dirty="0" smtClean="0"/>
              <a:t>Buffer </a:t>
            </a:r>
            <a:r>
              <a:rPr lang="en-US" dirty="0" err="1" smtClean="0"/>
              <a:t>Overflowin</a:t>
            </a:r>
            <a:endParaRPr lang="en-US" dirty="0"/>
          </a:p>
        </p:txBody>
      </p:sp>
    </p:spTree>
    <p:extLst>
      <p:ext uri="{BB962C8B-B14F-4D97-AF65-F5344CB8AC3E}">
        <p14:creationId xmlns:p14="http://schemas.microsoft.com/office/powerpoint/2010/main" val="2564060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Homework</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006216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 y="304800"/>
            <a:ext cx="9052560" cy="631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686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a:t>
            </a:r>
            <a:r>
              <a:rPr lang="en-US" dirty="0" err="1" smtClean="0"/>
              <a:t>LibC</a:t>
            </a:r>
            <a:r>
              <a:rPr lang="en-US" dirty="0" smtClean="0"/>
              <a:t> Attack</a:t>
            </a:r>
            <a:endParaRPr lang="en-US" dirty="0"/>
          </a:p>
        </p:txBody>
      </p:sp>
      <p:sp>
        <p:nvSpPr>
          <p:cNvPr id="3" name="Content Placeholder 2"/>
          <p:cNvSpPr>
            <a:spLocks noGrp="1"/>
          </p:cNvSpPr>
          <p:nvPr>
            <p:ph idx="1"/>
          </p:nvPr>
        </p:nvSpPr>
        <p:spPr/>
        <p:txBody>
          <a:bodyPr/>
          <a:lstStyle/>
          <a:p>
            <a:r>
              <a:rPr lang="en-US" dirty="0" smtClean="0"/>
              <a:t>Perform buffer overflow using </a:t>
            </a:r>
            <a:r>
              <a:rPr lang="en-US" dirty="0" err="1" smtClean="0"/>
              <a:t>shellcode</a:t>
            </a:r>
            <a:r>
              <a:rPr lang="en-US" dirty="0" smtClean="0"/>
              <a:t> to obtain a new shell</a:t>
            </a:r>
          </a:p>
          <a:p>
            <a:r>
              <a:rPr lang="en-US" dirty="0" smtClean="0"/>
              <a:t>Use </a:t>
            </a:r>
            <a:r>
              <a:rPr lang="en-US" dirty="0" err="1" smtClean="0"/>
              <a:t>LibC</a:t>
            </a:r>
            <a:r>
              <a:rPr lang="en-US" dirty="0" smtClean="0"/>
              <a:t> Functions</a:t>
            </a:r>
          </a:p>
          <a:p>
            <a:pPr lvl="1"/>
            <a:r>
              <a:rPr lang="en-US" dirty="0" smtClean="0"/>
              <a:t>System()</a:t>
            </a:r>
          </a:p>
          <a:p>
            <a:pPr lvl="1"/>
            <a:r>
              <a:rPr lang="en-US" dirty="0" err="1" smtClean="0"/>
              <a:t>Execve</a:t>
            </a:r>
            <a:r>
              <a:rPr lang="en-US" dirty="0" smtClean="0"/>
              <a:t>()/</a:t>
            </a:r>
            <a:r>
              <a:rPr lang="en-US" dirty="0" err="1" smtClean="0"/>
              <a:t>WinExec</a:t>
            </a:r>
            <a:r>
              <a:rPr lang="en-US" dirty="0" smtClean="0"/>
              <a:t>()</a:t>
            </a:r>
          </a:p>
          <a:p>
            <a:r>
              <a:rPr lang="en-US" dirty="0" smtClean="0"/>
              <a:t>Call the desired function directly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79591"/>
            <a:ext cx="6705600" cy="236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9259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Against Buffer Overflows</a:t>
            </a:r>
            <a:endParaRPr lang="en-US" dirty="0"/>
          </a:p>
        </p:txBody>
      </p:sp>
      <p:sp>
        <p:nvSpPr>
          <p:cNvPr id="3" name="Content Placeholder 2"/>
          <p:cNvSpPr>
            <a:spLocks noGrp="1"/>
          </p:cNvSpPr>
          <p:nvPr>
            <p:ph idx="1"/>
          </p:nvPr>
        </p:nvSpPr>
        <p:spPr/>
        <p:txBody>
          <a:bodyPr/>
          <a:lstStyle/>
          <a:p>
            <a:r>
              <a:rPr lang="en-US" dirty="0" smtClean="0"/>
              <a:t>Data Execution Prevention</a:t>
            </a:r>
          </a:p>
          <a:p>
            <a:pPr lvl="1"/>
            <a:r>
              <a:rPr lang="en-US" dirty="0" smtClean="0"/>
              <a:t>Linux, Mac, Windows</a:t>
            </a:r>
          </a:p>
          <a:p>
            <a:pPr lvl="1"/>
            <a:r>
              <a:rPr lang="en-US" dirty="0" smtClean="0"/>
              <a:t>Hardware Marks all locations in a process as non-executable unless the location explicitly contains executable code. </a:t>
            </a:r>
          </a:p>
          <a:p>
            <a:pPr lvl="1"/>
            <a:r>
              <a:rPr lang="en-US" dirty="0" smtClean="0"/>
              <a:t>If an app tries to run this code, an error is thrown, calling process terminated</a:t>
            </a:r>
          </a:p>
          <a:p>
            <a:r>
              <a:rPr lang="en-US" dirty="0" smtClean="0"/>
              <a:t>To Disable DEP –</a:t>
            </a:r>
          </a:p>
          <a:p>
            <a:pPr lvl="1"/>
            <a:r>
              <a:rPr lang="en-US" dirty="0" smtClean="0"/>
              <a:t>Windows – recovery and startup sessions, edit the system startup, replace the line </a:t>
            </a:r>
            <a:r>
              <a:rPr lang="en-US" dirty="0" err="1" smtClean="0"/>
              <a:t>OptIn</a:t>
            </a:r>
            <a:r>
              <a:rPr lang="en-US" dirty="0" smtClean="0"/>
              <a:t> with always out (/</a:t>
            </a:r>
            <a:r>
              <a:rPr lang="en-US" dirty="0" err="1" smtClean="0"/>
              <a:t>noexecute</a:t>
            </a:r>
            <a:r>
              <a:rPr lang="en-US" dirty="0" smtClean="0"/>
              <a:t>=</a:t>
            </a:r>
            <a:r>
              <a:rPr lang="en-US" dirty="0" err="1" smtClean="0"/>
              <a:t>AlwaysOff</a:t>
            </a:r>
            <a:r>
              <a:rPr lang="en-US" dirty="0" smtClean="0"/>
              <a:t>)</a:t>
            </a:r>
          </a:p>
          <a:p>
            <a:pPr lvl="1"/>
            <a:r>
              <a:rPr lang="en-US" dirty="0" smtClean="0"/>
              <a:t>Linux –</a:t>
            </a:r>
          </a:p>
          <a:p>
            <a:pPr lvl="2"/>
            <a:r>
              <a:rPr lang="en-US" dirty="0" smtClean="0"/>
              <a:t>Echo 0 &gt; /</a:t>
            </a:r>
            <a:r>
              <a:rPr lang="en-US" dirty="0" err="1" smtClean="0"/>
              <a:t>proc</a:t>
            </a:r>
            <a:r>
              <a:rPr lang="en-US" dirty="0" smtClean="0"/>
              <a:t>/sys/kernel/exec-shield</a:t>
            </a:r>
          </a:p>
          <a:p>
            <a:pPr lvl="2"/>
            <a:r>
              <a:rPr lang="en-US" dirty="0" smtClean="0"/>
              <a:t>Echo 0 &gt; /</a:t>
            </a:r>
            <a:r>
              <a:rPr lang="en-US" dirty="0" err="1" smtClean="0"/>
              <a:t>proc</a:t>
            </a:r>
            <a:r>
              <a:rPr lang="en-US" dirty="0" smtClean="0"/>
              <a:t>/sys/kernel/exec-shield-randomize</a:t>
            </a:r>
            <a:endParaRPr lang="en-US" dirty="0"/>
          </a:p>
        </p:txBody>
      </p:sp>
    </p:spTree>
    <p:extLst>
      <p:ext uri="{BB962C8B-B14F-4D97-AF65-F5344CB8AC3E}">
        <p14:creationId xmlns:p14="http://schemas.microsoft.com/office/powerpoint/2010/main" val="1819619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Continued</a:t>
            </a:r>
            <a:endParaRPr lang="en-US" dirty="0"/>
          </a:p>
        </p:txBody>
      </p:sp>
      <p:sp>
        <p:nvSpPr>
          <p:cNvPr id="3" name="Content Placeholder 2"/>
          <p:cNvSpPr>
            <a:spLocks noGrp="1"/>
          </p:cNvSpPr>
          <p:nvPr>
            <p:ph idx="1"/>
          </p:nvPr>
        </p:nvSpPr>
        <p:spPr/>
        <p:txBody>
          <a:bodyPr/>
          <a:lstStyle/>
          <a:p>
            <a:r>
              <a:rPr lang="en-US" dirty="0" smtClean="0"/>
              <a:t>Address Space Layout Randomization</a:t>
            </a:r>
          </a:p>
          <a:p>
            <a:pPr lvl="1"/>
            <a:r>
              <a:rPr lang="en-US" dirty="0" smtClean="0"/>
              <a:t>Randomly arranges the positions of key data areas</a:t>
            </a:r>
          </a:p>
          <a:p>
            <a:pPr lvl="2"/>
            <a:r>
              <a:rPr lang="en-US" dirty="0" smtClean="0"/>
              <a:t>E.g. positions of library, heap, stack</a:t>
            </a:r>
          </a:p>
          <a:p>
            <a:pPr lvl="1"/>
            <a:r>
              <a:rPr lang="en-US" dirty="0" smtClean="0"/>
              <a:t>If the location of </a:t>
            </a:r>
            <a:r>
              <a:rPr lang="en-US" dirty="0" err="1" smtClean="0"/>
              <a:t>lib.c</a:t>
            </a:r>
            <a:r>
              <a:rPr lang="en-US" dirty="0" smtClean="0"/>
              <a:t> changes </a:t>
            </a:r>
            <a:r>
              <a:rPr lang="en-US" dirty="0" err="1" smtClean="0"/>
              <a:t>everytime</a:t>
            </a:r>
            <a:r>
              <a:rPr lang="en-US" dirty="0" smtClean="0"/>
              <a:t>, then it will be hard to find the exact locations of different functions</a:t>
            </a:r>
          </a:p>
          <a:p>
            <a:r>
              <a:rPr lang="en-US" dirty="0" smtClean="0"/>
              <a:t>Turn off ASLR </a:t>
            </a:r>
          </a:p>
          <a:p>
            <a:pPr lvl="1"/>
            <a:r>
              <a:rPr lang="en-US" dirty="0" smtClean="0"/>
              <a:t>Linux – echo 0 &gt; /</a:t>
            </a:r>
            <a:r>
              <a:rPr lang="en-US" dirty="0" err="1" smtClean="0"/>
              <a:t>proc</a:t>
            </a:r>
            <a:r>
              <a:rPr lang="en-US" dirty="0" smtClean="0"/>
              <a:t>/sys/kernel/</a:t>
            </a:r>
            <a:r>
              <a:rPr lang="en-US" dirty="0" err="1" smtClean="0"/>
              <a:t>randomize_va_space</a:t>
            </a:r>
            <a:endParaRPr lang="en-US" dirty="0"/>
          </a:p>
        </p:txBody>
      </p:sp>
    </p:spTree>
    <p:extLst>
      <p:ext uri="{BB962C8B-B14F-4D97-AF65-F5344CB8AC3E}">
        <p14:creationId xmlns:p14="http://schemas.microsoft.com/office/powerpoint/2010/main" val="19409618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Canaries</a:t>
            </a:r>
            <a:endParaRPr lang="en-US" dirty="0"/>
          </a:p>
        </p:txBody>
      </p:sp>
      <p:sp>
        <p:nvSpPr>
          <p:cNvPr id="3" name="Content Placeholder 2"/>
          <p:cNvSpPr>
            <a:spLocks noGrp="1"/>
          </p:cNvSpPr>
          <p:nvPr>
            <p:ph idx="1"/>
          </p:nvPr>
        </p:nvSpPr>
        <p:spPr/>
        <p:txBody>
          <a:bodyPr/>
          <a:lstStyle/>
          <a:p>
            <a:r>
              <a:rPr lang="en-US" dirty="0" smtClean="0"/>
              <a:t>Known variables that are placed between a buffer and control data on the stack to monitor buffer overflows</a:t>
            </a:r>
          </a:p>
          <a:p>
            <a:pPr lvl="1"/>
            <a:r>
              <a:rPr lang="en-US" dirty="0" smtClean="0"/>
              <a:t>If there is a buffer overflow, first to go will be the canary</a:t>
            </a:r>
          </a:p>
          <a:p>
            <a:pPr lvl="1"/>
            <a:r>
              <a:rPr lang="en-US" dirty="0" smtClean="0"/>
              <a:t>Data then deemed corrupted</a:t>
            </a:r>
          </a:p>
          <a:p>
            <a:r>
              <a:rPr lang="en-US" dirty="0" smtClean="0"/>
              <a:t>3 Types – Terminator, Random, Random XOR</a:t>
            </a:r>
          </a:p>
          <a:p>
            <a:endParaRPr lang="en-US" dirty="0"/>
          </a:p>
        </p:txBody>
      </p:sp>
    </p:spTree>
    <p:extLst>
      <p:ext uri="{BB962C8B-B14F-4D97-AF65-F5344CB8AC3E}">
        <p14:creationId xmlns:p14="http://schemas.microsoft.com/office/powerpoint/2010/main" val="2718182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Bit</a:t>
            </a:r>
            <a:endParaRPr lang="en-US" dirty="0"/>
          </a:p>
        </p:txBody>
      </p:sp>
      <p:sp>
        <p:nvSpPr>
          <p:cNvPr id="3" name="Content Placeholder 2"/>
          <p:cNvSpPr>
            <a:spLocks noGrp="1"/>
          </p:cNvSpPr>
          <p:nvPr>
            <p:ph idx="1"/>
          </p:nvPr>
        </p:nvSpPr>
        <p:spPr/>
        <p:txBody>
          <a:bodyPr/>
          <a:lstStyle/>
          <a:p>
            <a:r>
              <a:rPr lang="en-US" dirty="0" smtClean="0"/>
              <a:t>Hardware level flagging of mistrusted input</a:t>
            </a:r>
          </a:p>
          <a:p>
            <a:r>
              <a:rPr lang="en-US" dirty="0" smtClean="0"/>
              <a:t>Bit flag indicates whether input is trusted or untrusted</a:t>
            </a:r>
          </a:p>
          <a:p>
            <a:r>
              <a:rPr lang="en-US" dirty="0" smtClean="0"/>
              <a:t>If user input enters function pointer or return address section of memory, an exception is raised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4622800" cy="3467100"/>
          </a:xfrm>
          <a:prstGeom prst="rect">
            <a:avLst/>
          </a:prstGeom>
        </p:spPr>
      </p:pic>
    </p:spTree>
    <p:extLst>
      <p:ext uri="{BB962C8B-B14F-4D97-AF65-F5344CB8AC3E}">
        <p14:creationId xmlns:p14="http://schemas.microsoft.com/office/powerpoint/2010/main" val="15527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t>Stack Overflow</a:t>
            </a:r>
          </a:p>
          <a:p>
            <a:pPr lvl="1"/>
            <a:r>
              <a:rPr lang="en-US" dirty="0" smtClean="0"/>
              <a:t>Buffer allocated on the stack</a:t>
            </a:r>
          </a:p>
          <a:p>
            <a:pPr lvl="1"/>
            <a:r>
              <a:rPr lang="en-US" dirty="0" smtClean="0"/>
              <a:t>Bounds aren’t checked on user input</a:t>
            </a:r>
          </a:p>
          <a:p>
            <a:pPr lvl="1"/>
            <a:r>
              <a:rPr lang="en-US" dirty="0" smtClean="0"/>
              <a:t>Input is copied using an unsafe method ( ‘gets’, ‘</a:t>
            </a:r>
            <a:r>
              <a:rPr lang="en-US" dirty="0" err="1" smtClean="0"/>
              <a:t>strcpy</a:t>
            </a:r>
            <a:r>
              <a:rPr lang="en-US" dirty="0" smtClean="0"/>
              <a:t>’, ‘</a:t>
            </a:r>
            <a:r>
              <a:rPr lang="en-US" dirty="0" err="1" smtClean="0"/>
              <a:t>strcat</a:t>
            </a:r>
            <a:r>
              <a:rPr lang="en-US" dirty="0" smtClean="0"/>
              <a:t>’ )</a:t>
            </a:r>
          </a:p>
          <a:p>
            <a:pPr lvl="1"/>
            <a:r>
              <a:rPr lang="en-US" dirty="0" smtClean="0"/>
              <a:t>Memory outside the allocated buffer is overwritten</a:t>
            </a:r>
          </a:p>
          <a:p>
            <a:r>
              <a:rPr lang="en-US" dirty="0" smtClean="0">
                <a:solidFill>
                  <a:schemeClr val="bg1">
                    <a:lumMod val="65000"/>
                  </a:schemeClr>
                </a:solidFill>
              </a:rPr>
              <a:t>Heap Overflow</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9795941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Morris Worm</a:t>
            </a:r>
            <a:endParaRPr lang="en-US" dirty="0"/>
          </a:p>
        </p:txBody>
      </p:sp>
      <p:sp>
        <p:nvSpPr>
          <p:cNvPr id="3" name="Content Placeholder 2"/>
          <p:cNvSpPr>
            <a:spLocks noGrp="1"/>
          </p:cNvSpPr>
          <p:nvPr>
            <p:ph idx="1"/>
          </p:nvPr>
        </p:nvSpPr>
        <p:spPr>
          <a:xfrm>
            <a:off x="228599" y="1600200"/>
            <a:ext cx="4950691" cy="5029200"/>
          </a:xfrm>
        </p:spPr>
        <p:txBody>
          <a:bodyPr>
            <a:normAutofit lnSpcReduction="10000"/>
          </a:bodyPr>
          <a:lstStyle/>
          <a:p>
            <a:r>
              <a:rPr lang="en-US" dirty="0" smtClean="0"/>
              <a:t>One of the first internet worms distributed via internet</a:t>
            </a:r>
          </a:p>
          <a:p>
            <a:pPr lvl="1"/>
            <a:r>
              <a:rPr lang="en-US" dirty="0" smtClean="0"/>
              <a:t>November 2, 1988</a:t>
            </a:r>
          </a:p>
          <a:p>
            <a:r>
              <a:rPr lang="en-US" dirty="0" smtClean="0"/>
              <a:t>Original Intent: Gauge the size of the internet</a:t>
            </a:r>
          </a:p>
          <a:p>
            <a:r>
              <a:rPr lang="en-US" dirty="0" smtClean="0"/>
              <a:t>Self Replicating, Self Propagating</a:t>
            </a:r>
          </a:p>
          <a:p>
            <a:r>
              <a:rPr lang="en-US" dirty="0" smtClean="0"/>
              <a:t>Buffer </a:t>
            </a:r>
            <a:r>
              <a:rPr lang="en-US" dirty="0"/>
              <a:t>overflow in </a:t>
            </a:r>
            <a:r>
              <a:rPr lang="en-US" dirty="0" smtClean="0"/>
              <a:t>finger</a:t>
            </a:r>
          </a:p>
          <a:p>
            <a:r>
              <a:rPr lang="en-US" dirty="0" smtClean="0"/>
              <a:t>Sentence</a:t>
            </a:r>
          </a:p>
          <a:p>
            <a:pPr lvl="1"/>
            <a:r>
              <a:rPr lang="en-US" dirty="0" smtClean="0"/>
              <a:t>400 Hours of community service</a:t>
            </a:r>
          </a:p>
          <a:p>
            <a:pPr lvl="1"/>
            <a:r>
              <a:rPr lang="en-US" dirty="0" smtClean="0"/>
              <a:t>$10,050 fine</a:t>
            </a:r>
          </a:p>
          <a:p>
            <a:pPr lvl="1"/>
            <a:r>
              <a:rPr lang="en-US" dirty="0" smtClean="0"/>
              <a:t>3 years of Probation</a:t>
            </a:r>
          </a:p>
          <a:p>
            <a:pPr lvl="1"/>
            <a:r>
              <a:rPr lang="en-US" dirty="0" smtClean="0"/>
              <a:t>Computer Science prof at MIT</a:t>
            </a:r>
          </a:p>
          <a:p>
            <a:r>
              <a:rPr lang="en-US" dirty="0" smtClean="0"/>
              <a:t>$10-$100 Million in Damage</a:t>
            </a:r>
          </a:p>
          <a:p>
            <a:pPr lvl="1"/>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91" y="2590800"/>
            <a:ext cx="38481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067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Red Worm</a:t>
            </a:r>
            <a:endParaRPr lang="en-US" dirty="0"/>
          </a:p>
        </p:txBody>
      </p:sp>
      <p:sp>
        <p:nvSpPr>
          <p:cNvPr id="3" name="Content Placeholder 2"/>
          <p:cNvSpPr>
            <a:spLocks noGrp="1"/>
          </p:cNvSpPr>
          <p:nvPr>
            <p:ph idx="1"/>
          </p:nvPr>
        </p:nvSpPr>
        <p:spPr>
          <a:xfrm>
            <a:off x="152400" y="1600200"/>
            <a:ext cx="5181600" cy="5029200"/>
          </a:xfrm>
        </p:spPr>
        <p:txBody>
          <a:bodyPr/>
          <a:lstStyle/>
          <a:p>
            <a:r>
              <a:rPr lang="en-US" dirty="0" smtClean="0"/>
              <a:t>July 13, 2001</a:t>
            </a:r>
          </a:p>
          <a:p>
            <a:r>
              <a:rPr lang="en-US" dirty="0" smtClean="0"/>
              <a:t>Code Red: Drinking Code Red Mountain Dew</a:t>
            </a:r>
          </a:p>
          <a:p>
            <a:r>
              <a:rPr lang="en-US" dirty="0" smtClean="0"/>
              <a:t>Defaced Websites</a:t>
            </a:r>
          </a:p>
          <a:p>
            <a:pPr lvl="1"/>
            <a:r>
              <a:rPr lang="en-US" dirty="0" smtClean="0"/>
              <a:t>“Hacked by Chinese!”</a:t>
            </a:r>
          </a:p>
          <a:p>
            <a:r>
              <a:rPr lang="en-US" dirty="0" smtClean="0"/>
              <a:t>Infected over 250,000 </a:t>
            </a:r>
            <a:br>
              <a:rPr lang="en-US" dirty="0" smtClean="0"/>
            </a:br>
            <a:r>
              <a:rPr lang="en-US" dirty="0" smtClean="0"/>
              <a:t>Machines</a:t>
            </a:r>
          </a:p>
          <a:p>
            <a:r>
              <a:rPr lang="en-US" dirty="0" smtClean="0"/>
              <a:t>Scanned the internet</a:t>
            </a:r>
          </a:p>
          <a:p>
            <a:pPr lvl="1"/>
            <a:r>
              <a:rPr lang="en-US" dirty="0" smtClean="0"/>
              <a:t>Found Vulnerable Machines</a:t>
            </a:r>
          </a:p>
          <a:p>
            <a:pPr lvl="1"/>
            <a:r>
              <a:rPr lang="en-US" dirty="0" smtClean="0"/>
              <a:t>Installed Itself</a:t>
            </a:r>
          </a:p>
          <a:p>
            <a:r>
              <a:rPr lang="en-US" dirty="0" smtClean="0"/>
              <a:t>Found Buffer Overflow Vulnerability in Microsoft’s IIS web server</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442210"/>
            <a:ext cx="4724400" cy="318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44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Stack Overflow</a:t>
            </a:r>
          </a:p>
          <a:p>
            <a:r>
              <a:rPr lang="en-US" dirty="0" smtClean="0"/>
              <a:t>Heap Overflow</a:t>
            </a:r>
          </a:p>
          <a:p>
            <a:pPr lvl="1"/>
            <a:r>
              <a:rPr lang="en-US" dirty="0" smtClean="0">
                <a:solidFill>
                  <a:schemeClr val="tx1"/>
                </a:solidFill>
              </a:rPr>
              <a:t>Similar to stack overflows, exploited via the same means</a:t>
            </a:r>
          </a:p>
          <a:p>
            <a:pPr lvl="1"/>
            <a:r>
              <a:rPr lang="en-US" dirty="0" smtClean="0">
                <a:solidFill>
                  <a:schemeClr val="tx1"/>
                </a:solidFill>
              </a:rPr>
              <a:t>Consequences include overwriting dynamically linked data</a:t>
            </a:r>
          </a:p>
          <a:p>
            <a:pPr lvl="1"/>
            <a:r>
              <a:rPr lang="en-US" dirty="0" smtClean="0">
                <a:solidFill>
                  <a:schemeClr val="tx1"/>
                </a:solidFill>
              </a:rPr>
              <a:t>Without memory protection, other applications’ memory can be corrupted</a:t>
            </a:r>
          </a:p>
          <a:p>
            <a:pPr lvl="1"/>
            <a:r>
              <a:rPr lang="en-US" dirty="0" smtClean="0">
                <a:solidFill>
                  <a:schemeClr val="tx1"/>
                </a:solidFill>
              </a:rPr>
              <a:t>Often used in </a:t>
            </a:r>
            <a:r>
              <a:rPr lang="en-US" dirty="0" err="1" smtClean="0">
                <a:solidFill>
                  <a:schemeClr val="tx1"/>
                </a:solidFill>
              </a:rPr>
              <a:t>Jailbreaking</a:t>
            </a:r>
            <a:r>
              <a:rPr lang="en-US" dirty="0" smtClean="0">
                <a:solidFill>
                  <a:schemeClr val="tx1"/>
                </a:solidFill>
              </a:rPr>
              <a:t> mobile devices</a:t>
            </a:r>
          </a:p>
          <a:p>
            <a:r>
              <a:rPr lang="en-US" dirty="0" smtClean="0">
                <a:solidFill>
                  <a:schemeClr val="bg1">
                    <a:lumMod val="65000"/>
                  </a:schemeClr>
                </a:solidFill>
              </a:rPr>
              <a:t>Integer Overflow</a:t>
            </a:r>
          </a:p>
          <a:p>
            <a:r>
              <a:rPr lang="en-US" dirty="0" smtClean="0">
                <a:solidFill>
                  <a:schemeClr val="bg1">
                    <a:lumMod val="65000"/>
                  </a:schemeClr>
                </a:solidFill>
              </a:rPr>
              <a:t>String Format Abuse</a:t>
            </a:r>
            <a:endParaRPr lang="en-US" dirty="0">
              <a:solidFill>
                <a:schemeClr val="bg1">
                  <a:lumMod val="6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t>Integer Overflow</a:t>
            </a:r>
          </a:p>
          <a:p>
            <a:pPr lvl="1"/>
            <a:r>
              <a:rPr lang="en-US" dirty="0" smtClean="0">
                <a:solidFill>
                  <a:schemeClr val="tx1"/>
                </a:solidFill>
              </a:rPr>
              <a:t>Integer input bounds are unchecked</a:t>
            </a:r>
          </a:p>
          <a:p>
            <a:pPr lvl="1"/>
            <a:r>
              <a:rPr lang="en-US" dirty="0" smtClean="0">
                <a:solidFill>
                  <a:schemeClr val="tx1"/>
                </a:solidFill>
              </a:rPr>
              <a:t>Generally some series of arithmetic operations causes a stored value to take on an unexpected value (negative values, 0, INT_MAX)</a:t>
            </a:r>
          </a:p>
          <a:p>
            <a:pPr lvl="1"/>
            <a:r>
              <a:rPr lang="en-US" dirty="0" smtClean="0">
                <a:solidFill>
                  <a:schemeClr val="tx1"/>
                </a:solidFill>
              </a:rPr>
              <a:t>Dangerous when input is tied to memory allocation size in some way</a:t>
            </a:r>
          </a:p>
          <a:p>
            <a:r>
              <a:rPr lang="en-US" dirty="0" smtClean="0">
                <a:solidFill>
                  <a:schemeClr val="accent2">
                    <a:lumMod val="75000"/>
                  </a:schemeClr>
                </a:solidFill>
              </a:rPr>
              <a:t>String Format Abuse</a:t>
            </a:r>
            <a:endParaRPr lang="en-US" dirty="0">
              <a:solidFill>
                <a:schemeClr val="accent2">
                  <a:lumMod val="75000"/>
                </a:schemeClr>
              </a:solidFill>
            </a:endParaRPr>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the Attack </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Stack Overflow</a:t>
            </a:r>
          </a:p>
          <a:p>
            <a:r>
              <a:rPr lang="en-US" dirty="0" smtClean="0">
                <a:solidFill>
                  <a:schemeClr val="accent2">
                    <a:lumMod val="75000"/>
                  </a:schemeClr>
                </a:solidFill>
              </a:rPr>
              <a:t>Heap Overflow</a:t>
            </a:r>
          </a:p>
          <a:p>
            <a:r>
              <a:rPr lang="en-US" dirty="0" smtClean="0">
                <a:solidFill>
                  <a:schemeClr val="accent2">
                    <a:lumMod val="75000"/>
                  </a:schemeClr>
                </a:solidFill>
              </a:rPr>
              <a:t>Integer Overflow</a:t>
            </a:r>
          </a:p>
          <a:p>
            <a:r>
              <a:rPr lang="en-US" dirty="0" smtClean="0"/>
              <a:t>String Format Abuse</a:t>
            </a:r>
          </a:p>
          <a:p>
            <a:pPr lvl="1"/>
            <a:r>
              <a:rPr lang="en-US" dirty="0" smtClean="0"/>
              <a:t>Abuses string format functions (‘</a:t>
            </a:r>
            <a:r>
              <a:rPr lang="en-US" dirty="0" err="1" smtClean="0"/>
              <a:t>fprintf</a:t>
            </a:r>
            <a:r>
              <a:rPr lang="en-US" dirty="0" smtClean="0"/>
              <a:t>’, ‘</a:t>
            </a:r>
            <a:r>
              <a:rPr lang="en-US" dirty="0" err="1" smtClean="0"/>
              <a:t>sprintf</a:t>
            </a:r>
            <a:r>
              <a:rPr lang="en-US" dirty="0" smtClean="0"/>
              <a:t>’, ‘</a:t>
            </a:r>
            <a:r>
              <a:rPr lang="en-US" dirty="0" err="1" smtClean="0"/>
              <a:t>printf</a:t>
            </a:r>
            <a:r>
              <a:rPr lang="en-US" dirty="0" smtClean="0"/>
              <a:t>’, etc.)</a:t>
            </a:r>
          </a:p>
          <a:p>
            <a:pPr lvl="1"/>
            <a:r>
              <a:rPr lang="en-US" dirty="0" smtClean="0"/>
              <a:t>Misuse: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a:t>
            </a:r>
          </a:p>
          <a:p>
            <a:pPr lvl="1"/>
            <a:r>
              <a:rPr lang="en-US" dirty="0" smtClean="0"/>
              <a:t>Abuse:   </a:t>
            </a:r>
            <a:r>
              <a:rPr lang="en-US" dirty="0" err="1" smtClean="0">
                <a:latin typeface="Consolas" pitchFamily="49" charset="0"/>
                <a:cs typeface="Consolas" pitchFamily="49" charset="0"/>
              </a:rPr>
              <a:t>userInput</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x%n%s%d</a:t>
            </a:r>
            <a:r>
              <a:rPr lang="en-US" dirty="0" smtClean="0">
                <a:latin typeface="Consolas" pitchFamily="49" charset="0"/>
                <a:cs typeface="Consolas" pitchFamily="49" charset="0"/>
              </a:rPr>
              <a:t>”;</a:t>
            </a:r>
            <a:endParaRPr lang="en-US" dirty="0" smtClean="0"/>
          </a:p>
          <a:p>
            <a:pPr lvl="1"/>
            <a:r>
              <a:rPr lang="en-US" dirty="0" err="1" smtClean="0"/>
              <a:t>DoS</a:t>
            </a:r>
            <a:r>
              <a:rPr lang="en-US" dirty="0" smtClean="0"/>
              <a:t> attack might inject enough format symbols to read protected memory =&gt; Segmentation fault.</a:t>
            </a:r>
            <a:endParaRPr lang="en-US" dirty="0"/>
          </a:p>
        </p:txBody>
      </p:sp>
    </p:spTree>
    <p:extLst>
      <p:ext uri="{BB962C8B-B14F-4D97-AF65-F5344CB8AC3E}">
        <p14:creationId xmlns:p14="http://schemas.microsoft.com/office/powerpoint/2010/main" val="346983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t>Constructing A Stack Frame</a:t>
            </a:r>
          </a:p>
        </p:txBody>
      </p:sp>
      <p:sp>
        <p:nvSpPr>
          <p:cNvPr id="23556" name="Rectangle 29"/>
          <p:cNvSpPr>
            <a:spLocks noGrp="1" noChangeArrowheads="1"/>
          </p:cNvSpPr>
          <p:nvPr>
            <p:ph idx="1"/>
          </p:nvPr>
        </p:nvSpPr>
        <p:spPr/>
        <p:txBody>
          <a:bodyPr>
            <a:normAutofit lnSpcReduction="10000"/>
          </a:bodyPr>
          <a:lstStyle/>
          <a:p>
            <a:r>
              <a:rPr lang="en-US" dirty="0" smtClean="0"/>
              <a:t>Who knows what?</a:t>
            </a:r>
          </a:p>
          <a:p>
            <a:pPr lvl="1"/>
            <a:r>
              <a:rPr lang="en-US" dirty="0" smtClean="0"/>
              <a:t>Caller</a:t>
            </a:r>
          </a:p>
          <a:p>
            <a:pPr lvl="2"/>
            <a:r>
              <a:rPr lang="en-US" dirty="0" smtClean="0"/>
              <a:t>E.g., </a:t>
            </a:r>
            <a:r>
              <a:rPr lang="en-US" dirty="0" smtClean="0">
                <a:latin typeface="Courier New" pitchFamily="49" charset="0"/>
                <a:cs typeface="Courier New" pitchFamily="49" charset="0"/>
              </a:rPr>
              <a:t>main</a:t>
            </a:r>
          </a:p>
          <a:p>
            <a:pPr lvl="2"/>
            <a:r>
              <a:rPr lang="en-US" dirty="0" smtClean="0"/>
              <a:t>Arguments (Number and Values) </a:t>
            </a:r>
            <a:r>
              <a:rPr lang="en-US" sz="1900" dirty="0" smtClean="0"/>
              <a:t>(</a:t>
            </a:r>
            <a:r>
              <a:rPr lang="en-US" sz="1900" dirty="0" err="1" smtClean="0"/>
              <a:t>Callee</a:t>
            </a:r>
            <a:r>
              <a:rPr lang="en-US" sz="1900" dirty="0" smtClean="0"/>
              <a:t> knows number but </a:t>
            </a:r>
            <a:r>
              <a:rPr lang="en-US" sz="1900" u="sng" dirty="0" smtClean="0"/>
              <a:t>not values</a:t>
            </a:r>
            <a:r>
              <a:rPr lang="en-US" sz="1900" dirty="0" smtClean="0"/>
              <a:t>.)</a:t>
            </a:r>
          </a:p>
          <a:p>
            <a:pPr lvl="2"/>
            <a:r>
              <a:rPr lang="en-US" dirty="0" smtClean="0"/>
              <a:t>Address of </a:t>
            </a:r>
            <a:r>
              <a:rPr lang="en-US" dirty="0" err="1" smtClean="0"/>
              <a:t>Callee</a:t>
            </a:r>
            <a:endParaRPr lang="en-US" dirty="0" smtClean="0"/>
          </a:p>
          <a:p>
            <a:pPr lvl="2"/>
            <a:r>
              <a:rPr lang="en-US" dirty="0" smtClean="0"/>
              <a:t>Address of Return</a:t>
            </a:r>
          </a:p>
          <a:p>
            <a:pPr lvl="1"/>
            <a:r>
              <a:rPr lang="en-US" dirty="0" err="1" smtClean="0"/>
              <a:t>Callee</a:t>
            </a:r>
            <a:endParaRPr lang="en-US" dirty="0" smtClean="0"/>
          </a:p>
          <a:p>
            <a:pPr lvl="2"/>
            <a:r>
              <a:rPr lang="en-US" dirty="0" smtClean="0"/>
              <a:t>E.g., </a:t>
            </a:r>
            <a:r>
              <a:rPr lang="en-US" dirty="0" smtClean="0">
                <a:latin typeface="Courier New" pitchFamily="49" charset="0"/>
                <a:cs typeface="Courier New" pitchFamily="49" charset="0"/>
              </a:rPr>
              <a:t>function</a:t>
            </a:r>
          </a:p>
          <a:p>
            <a:pPr lvl="2"/>
            <a:r>
              <a:rPr lang="en-US" dirty="0" smtClean="0"/>
              <a:t>Total Size of Local Variables</a:t>
            </a:r>
          </a:p>
          <a:p>
            <a:r>
              <a:rPr lang="en-US" dirty="0" smtClean="0"/>
              <a:t>Caller and </a:t>
            </a:r>
            <a:r>
              <a:rPr lang="en-US" dirty="0" err="1" smtClean="0"/>
              <a:t>Callee</a:t>
            </a:r>
            <a:r>
              <a:rPr lang="en-US" dirty="0" smtClean="0"/>
              <a:t> Do Their Part To</a:t>
            </a:r>
          </a:p>
          <a:p>
            <a:pPr lvl="1"/>
            <a:r>
              <a:rPr lang="en-US" dirty="0" smtClean="0"/>
              <a:t>Create Stack Frame</a:t>
            </a:r>
          </a:p>
          <a:p>
            <a:pPr lvl="1"/>
            <a:r>
              <a:rPr lang="en-US" dirty="0" smtClean="0"/>
              <a:t>Remove Stack Frame</a:t>
            </a:r>
          </a:p>
        </p:txBody>
      </p:sp>
      <p:sp>
        <p:nvSpPr>
          <p:cNvPr id="5" name="Date Placeholder 4"/>
          <p:cNvSpPr>
            <a:spLocks noGrp="1"/>
          </p:cNvSpPr>
          <p:nvPr>
            <p:ph type="dt" sz="half" idx="10"/>
          </p:nvPr>
        </p:nvSpPr>
        <p:spPr/>
        <p:txBody>
          <a:bodyPr/>
          <a:lstStyle/>
          <a:p>
            <a:r>
              <a:rPr lang="en-US" smtClean="0">
                <a:solidFill>
                  <a:prstClr val="black">
                    <a:tint val="75000"/>
                  </a:prstClr>
                </a:solidFill>
              </a:rPr>
              <a:t>CSE425, Computer Security</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Buffer Overflow</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47428353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TotalTime>
  <Words>3685</Words>
  <Application>Microsoft Office PowerPoint</Application>
  <PresentationFormat>On-screen Show (4:3)</PresentationFormat>
  <Paragraphs>869</Paragraphs>
  <Slides>51</Slides>
  <Notes>16</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Decatur</vt:lpstr>
      <vt:lpstr>Buffer Overflow Attacks</vt:lpstr>
      <vt:lpstr>Intro To Buffer Overflows</vt:lpstr>
      <vt:lpstr>Overview</vt:lpstr>
      <vt:lpstr>Flavors of the Attack </vt:lpstr>
      <vt:lpstr>Flavors of the Attack </vt:lpstr>
      <vt:lpstr>Flavors of the Attack </vt:lpstr>
      <vt:lpstr>Flavors of the Attack </vt:lpstr>
      <vt:lpstr>Flavors of the Attack </vt:lpstr>
      <vt:lpstr>Constructing A Stack Frame</vt:lpstr>
      <vt:lpstr>Constructing A Stack Frame (1 of 10)</vt:lpstr>
      <vt:lpstr>Constructing A Stack Frame (2 of 10)</vt:lpstr>
      <vt:lpstr>Constructing A Stack Frame (3 of 10)</vt:lpstr>
      <vt:lpstr>Constructing A Stack Frame (4 of 10)</vt:lpstr>
      <vt:lpstr>Constructing A Stack Frame (5 of 10)</vt:lpstr>
      <vt:lpstr>Constructing A Stack Frame (6 of 10)</vt:lpstr>
      <vt:lpstr>Constructing A Stack Frame (7 of 10)</vt:lpstr>
      <vt:lpstr>Constructing A Stack Frame (8 of 10)</vt:lpstr>
      <vt:lpstr>Constructing A Stack Frame (9 of 10)</vt:lpstr>
      <vt:lpstr>Constructing A Stack Frame (10 of 10)</vt:lpstr>
      <vt:lpstr>Removing A Stack Frame (1 of 6)</vt:lpstr>
      <vt:lpstr>Removing A Stack Frame (2 of 6)</vt:lpstr>
      <vt:lpstr>Removing A Stack Frame (3 of 6)</vt:lpstr>
      <vt:lpstr>Removing A Stack Frame (4 of 6)</vt:lpstr>
      <vt:lpstr>Removing A Stack Frame (5 of 6)</vt:lpstr>
      <vt:lpstr>Removing A Stack Frame (6 of 6)</vt:lpstr>
      <vt:lpstr>Nota Bene / Caveat / Warning</vt:lpstr>
      <vt:lpstr>General Overview - Windows</vt:lpstr>
      <vt:lpstr>Protection</vt:lpstr>
      <vt:lpstr>Tools - Windows</vt:lpstr>
      <vt:lpstr>Ida - Disassembling</vt:lpstr>
      <vt:lpstr>OllyDbg - Debugging</vt:lpstr>
      <vt:lpstr>General Overview Unix</vt:lpstr>
      <vt:lpstr>Protection Linux</vt:lpstr>
      <vt:lpstr>Tools - Unix</vt:lpstr>
      <vt:lpstr>GCC &amp; GDB</vt:lpstr>
      <vt:lpstr>GCC &amp; GDB</vt:lpstr>
      <vt:lpstr>GCC &amp; GDB</vt:lpstr>
      <vt:lpstr>GCC &amp; GDB</vt:lpstr>
      <vt:lpstr>Shellcoding</vt:lpstr>
      <vt:lpstr>Assembly (Intel x86) Windows</vt:lpstr>
      <vt:lpstr>Determining Endianness</vt:lpstr>
      <vt:lpstr>Day Two</vt:lpstr>
      <vt:lpstr>Review of Homework</vt:lpstr>
      <vt:lpstr>PowerPoint Presentation</vt:lpstr>
      <vt:lpstr>Return to LibC Attack</vt:lpstr>
      <vt:lpstr>Protection Against Buffer Overflows</vt:lpstr>
      <vt:lpstr>Protection Continued</vt:lpstr>
      <vt:lpstr>Canaries</vt:lpstr>
      <vt:lpstr>Secure Bit</vt:lpstr>
      <vt:lpstr>The Morris Worm</vt:lpstr>
      <vt:lpstr>The Code Red Worm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Attacks</dc:title>
  <dc:creator>Dennis</dc:creator>
  <cp:lastModifiedBy>Dennis</cp:lastModifiedBy>
  <cp:revision>44</cp:revision>
  <dcterms:created xsi:type="dcterms:W3CDTF">2012-03-28T03:26:56Z</dcterms:created>
  <dcterms:modified xsi:type="dcterms:W3CDTF">2012-04-24T22:25:29Z</dcterms:modified>
</cp:coreProperties>
</file>