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B7B98-3DF1-479F-AEEF-04D4159C2E0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B8912-57AD-4025-85C1-6BFD1B92114C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crappy old Fedora Core 4? Cause what I’ll show you won’t work</a:t>
            </a:r>
            <a:r>
              <a:rPr lang="en-US" baseline="0" dirty="0" smtClean="0"/>
              <a:t> directly on newer versions.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Introduction to Computer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Buffer Overflow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Dr. Wayne Dyksen Professor of Computer Science and Engineering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53F06-FDAB-4A00-BB98-A74B7A1516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AB2E4-717C-4A2F-9DEB-BC443E9E60E3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What does the caller know?</a:t>
            </a:r>
          </a:p>
          <a:p>
            <a:pPr eaLnBrk="1" hangingPunct="1"/>
            <a:r>
              <a:rPr lang="en-US" dirty="0" smtClean="0"/>
              <a:t>All it knows is the arguments and the name of the function.</a:t>
            </a:r>
          </a:p>
          <a:p>
            <a:pPr eaLnBrk="1" hangingPunct="1"/>
            <a:r>
              <a:rPr lang="en-US" dirty="0" smtClean="0"/>
              <a:t>In particular, it does *not* know anything about the function itself so it cannot allocate space for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%esp (the stack pointer) is moved implicitly by a push.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Recall %</a:t>
            </a:r>
            <a:r>
              <a:rPr lang="en-US" dirty="0" err="1" smtClean="0"/>
              <a:t>eip</a:t>
            </a:r>
            <a:r>
              <a:rPr lang="en-US" dirty="0" smtClean="0"/>
              <a:t> is the Extended Instruction Pointer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544F6-5FDC-4AD4-83DA-B4D3F9E253A1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Where is &amp;f?  In the text segment.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return address is the address of the statement after the CALL.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BBA55-A21B-450F-925C-C80C505583AE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Note the callee knows how much space it needs to allocate.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-?  Because the lower addresses are “up” so it needs to subtract to move the stack pointer “up”.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59846-DE42-4ADC-9161-ACBA621DB0E9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CF2EE-D935-4CC6-900E-23720624CE58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06381-1223-4383-9063-0EF4DF21B1B3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</a:t>
            </a:r>
            <a:r>
              <a:rPr lang="en-US" dirty="0" err="1" smtClean="0"/>
              <a:t>eip</a:t>
            </a:r>
            <a:r>
              <a:rPr lang="en-US" dirty="0" smtClean="0"/>
              <a:t> pops the value of the Return Address off of the stack and load is into %</a:t>
            </a:r>
            <a:r>
              <a:rPr lang="en-US" dirty="0" err="1" smtClean="0"/>
              <a:t>eip</a:t>
            </a:r>
            <a:r>
              <a:rPr lang="en-US" dirty="0" smtClean="0"/>
              <a:t>, thereby causing the program execution to jump to the Return Address.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64DCC-794F-43F8-A5EC-CFD5C5642118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pop %eip pops the value of the Return Address off of the stack and load is into %eip, thereby causing the program execution to jump to the Return Address.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(2 of 10)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685800" y="3733800"/>
            <a:ext cx="3657600" cy="2514600"/>
            <a:chOff x="528" y="2592"/>
            <a:chExt cx="2304" cy="158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grpSp>
          <p:nvGrpSpPr>
            <p:cNvPr id="25614" name="Group 20"/>
            <p:cNvGrpSpPr>
              <a:grpSpLocks/>
            </p:cNvGrpSpPr>
            <p:nvPr/>
          </p:nvGrpSpPr>
          <p:grpSpPr bwMode="auto">
            <a:xfrm>
              <a:off x="528" y="2592"/>
              <a:ext cx="1152" cy="288"/>
              <a:chOff x="528" y="2736"/>
              <a:chExt cx="1152" cy="288"/>
            </a:xfrm>
          </p:grpSpPr>
          <p:sp>
            <p:nvSpPr>
              <p:cNvPr id="25619" name="Rectangle 21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5620" name="Rectangle 22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21" name="AutoShape 23"/>
              <p:cNvCxnSpPr>
                <a:cxnSpLocks noChangeShapeType="1"/>
                <a:stCxn id="25620" idx="1"/>
                <a:endCxn id="2562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Group 24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5616" name="Rectangle 25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17" name="AutoShape 26"/>
              <p:cNvCxnSpPr>
                <a:cxnSpLocks noChangeShapeType="1"/>
                <a:stCxn id="25616" idx="1"/>
                <a:endCxn id="2561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Rectangle 27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2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(3 </a:t>
            </a:r>
            <a:r>
              <a:rPr lang="en-US" sz="2000" smtClean="0"/>
              <a:t>of 10)</a:t>
            </a:r>
            <a:endParaRPr lang="en-US" sz="20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85800" y="3505200"/>
            <a:ext cx="3657600" cy="2743200"/>
            <a:chOff x="528" y="2448"/>
            <a:chExt cx="2304" cy="172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grpSp>
          <p:nvGrpSpPr>
            <p:cNvPr id="26639" name="Group 21"/>
            <p:cNvGrpSpPr>
              <a:grpSpLocks/>
            </p:cNvGrpSpPr>
            <p:nvPr/>
          </p:nvGrpSpPr>
          <p:grpSpPr bwMode="auto">
            <a:xfrm>
              <a:off x="528" y="2448"/>
              <a:ext cx="1152" cy="288"/>
              <a:chOff x="528" y="2736"/>
              <a:chExt cx="1152" cy="288"/>
            </a:xfrm>
          </p:grpSpPr>
          <p:sp>
            <p:nvSpPr>
              <p:cNvPr id="26644" name="Rectangle 2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6645" name="Rectangle 2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6" name="AutoShape 24"/>
              <p:cNvCxnSpPr>
                <a:cxnSpLocks noChangeShapeType="1"/>
                <a:stCxn id="26645" idx="1"/>
                <a:endCxn id="2664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0" name="Group 25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6641" name="Rectangle 2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2" name="AutoShape 27"/>
              <p:cNvCxnSpPr>
                <a:cxnSpLocks noChangeShapeType="1"/>
                <a:stCxn id="26641" idx="1"/>
                <a:endCxn id="2664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3" name="Rectangle 2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5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(4 of 10)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10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685800" y="3276600"/>
            <a:ext cx="3657600" cy="2971800"/>
            <a:chOff x="528" y="2304"/>
            <a:chExt cx="2304" cy="1872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528" y="2304"/>
              <a:ext cx="1152" cy="288"/>
              <a:chOff x="528" y="2736"/>
              <a:chExt cx="1152" cy="288"/>
            </a:xfrm>
          </p:grpSpPr>
          <p:sp>
            <p:nvSpPr>
              <p:cNvPr id="27669" name="Rectangle 2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7670" name="Rectangle 2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71" name="AutoShape 25"/>
              <p:cNvCxnSpPr>
                <a:cxnSpLocks noChangeShapeType="1"/>
                <a:stCxn id="27670" idx="1"/>
                <a:endCxn id="276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5" name="Group 26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7666" name="Rectangle 2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67" name="AutoShape 28"/>
              <p:cNvCxnSpPr>
                <a:cxnSpLocks noChangeShapeType="1"/>
                <a:stCxn id="27666" idx="1"/>
                <a:endCxn id="276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Rectangle 2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8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(5 of 10)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677" name="Group 31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8" name="Rectangle 21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28689" name="Group 23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28694" name="Rectangle 24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8695" name="Rectangle 2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6" name="AutoShape 26"/>
              <p:cNvCxnSpPr>
                <a:cxnSpLocks noChangeShapeType="1"/>
                <a:stCxn id="28695" idx="1"/>
                <a:endCxn id="2869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90" name="Group 27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8691" name="Rectangle 28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2" name="AutoShape 29"/>
              <p:cNvCxnSpPr>
                <a:cxnSpLocks noChangeShapeType="1"/>
                <a:stCxn id="28691" idx="1"/>
                <a:endCxn id="2869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3" name="Rectangle 30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99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(6 of 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/>
              <a:t>Pushes Return Address</a:t>
            </a:r>
          </a:p>
          <a:p>
            <a:pPr lvl="2"/>
            <a:r>
              <a:rPr lang="en-US" dirty="0"/>
              <a:t>&amp;Instruction After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/>
              <a:t>Implicitly</a:t>
            </a:r>
          </a:p>
          <a:p>
            <a:pPr lvl="2"/>
            <a:r>
              <a:rPr lang="en-US" dirty="0"/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 ←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800" y="5046785"/>
            <a:ext cx="1219200" cy="1066800"/>
            <a:chOff x="7696200" y="5638800"/>
            <a:chExt cx="1219200" cy="1066800"/>
          </a:xfrm>
        </p:grpSpPr>
        <p:sp>
          <p:nvSpPr>
            <p:cNvPr id="29701" name="AutoShape 24"/>
            <p:cNvSpPr>
              <a:spLocks/>
            </p:cNvSpPr>
            <p:nvPr/>
          </p:nvSpPr>
          <p:spPr bwMode="auto">
            <a:xfrm>
              <a:off x="7696200" y="5638800"/>
              <a:ext cx="304800" cy="1066800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02" name="Text Box 25"/>
            <p:cNvSpPr txBox="1">
              <a:spLocks noChangeArrowheads="1"/>
            </p:cNvSpPr>
            <p:nvPr/>
          </p:nvSpPr>
          <p:spPr bwMode="auto">
            <a:xfrm>
              <a:off x="8001000" y="5881688"/>
              <a:ext cx="9144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18453B"/>
                  </a:solidFill>
                </a:rPr>
                <a:t>Where is &amp;</a:t>
              </a:r>
              <a:r>
                <a:rPr lang="en-US" dirty="0">
                  <a:solidFill>
                    <a:srgbClr val="18453B"/>
                  </a:solidFill>
                  <a:latin typeface="Courier New" pitchFamily="49" charset="0"/>
                </a:rPr>
                <a:t>f</a:t>
              </a:r>
              <a:r>
                <a:rPr lang="en-US" dirty="0">
                  <a:solidFill>
                    <a:srgbClr val="18453B"/>
                  </a:solidFill>
                </a:rPr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1676400"/>
            <a:ext cx="3670300" cy="4572000"/>
            <a:chOff x="685800" y="1676400"/>
            <a:chExt cx="3670300" cy="4572000"/>
          </a:xfrm>
        </p:grpSpPr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2514600" y="6019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514600" y="5791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514600" y="5562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514600" y="5334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2514600" y="5105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2514600" y="4876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2514600" y="3962400"/>
              <a:ext cx="1828800" cy="9144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2514600" y="3733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514600" y="3505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2514600" y="3276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2514600" y="3048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2514600" y="2819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16" name="Rectangle 27"/>
            <p:cNvSpPr>
              <a:spLocks noChangeArrowheads="1"/>
            </p:cNvSpPr>
            <p:nvPr/>
          </p:nvSpPr>
          <p:spPr bwMode="auto">
            <a:xfrm>
              <a:off x="2514600" y="190500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2514600" y="1676400"/>
              <a:ext cx="1828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9718" name="AutoShape 30"/>
            <p:cNvCxnSpPr>
              <a:cxnSpLocks noChangeShapeType="1"/>
              <a:stCxn id="29715" idx="3"/>
              <a:endCxn id="29717" idx="3"/>
            </p:cNvCxnSpPr>
            <p:nvPr/>
          </p:nvCxnSpPr>
          <p:spPr bwMode="auto">
            <a:xfrm flipV="1">
              <a:off x="4343400" y="1790700"/>
              <a:ext cx="12700" cy="1143000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9" name="Group 32"/>
            <p:cNvGrpSpPr>
              <a:grpSpLocks/>
            </p:cNvGrpSpPr>
            <p:nvPr/>
          </p:nvGrpSpPr>
          <p:grpSpPr bwMode="auto">
            <a:xfrm>
              <a:off x="685800" y="2819400"/>
              <a:ext cx="1828800" cy="457200"/>
              <a:chOff x="528" y="2736"/>
              <a:chExt cx="1152" cy="288"/>
            </a:xfrm>
          </p:grpSpPr>
          <p:sp>
            <p:nvSpPr>
              <p:cNvPr id="29724" name="Rectangle 3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9725" name="Rectangle 3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6" name="AutoShape 35"/>
              <p:cNvCxnSpPr>
                <a:cxnSpLocks noChangeShapeType="1"/>
                <a:stCxn id="29725" idx="1"/>
                <a:endCxn id="2972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0" name="Group 36"/>
            <p:cNvGrpSpPr>
              <a:grpSpLocks/>
            </p:cNvGrpSpPr>
            <p:nvPr/>
          </p:nvGrpSpPr>
          <p:grpSpPr bwMode="auto">
            <a:xfrm>
              <a:off x="685800" y="4856163"/>
              <a:ext cx="1828800" cy="457200"/>
              <a:chOff x="528" y="3299"/>
              <a:chExt cx="1152" cy="288"/>
            </a:xfrm>
          </p:grpSpPr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2" name="AutoShape 38"/>
              <p:cNvCxnSpPr>
                <a:cxnSpLocks noChangeShapeType="1"/>
                <a:stCxn id="29721" idx="1"/>
                <a:endCxn id="2972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9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(7 of 10)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2672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725" name="Group 36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0733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35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7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0738" name="Group 24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0743" name="Rectangle 25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0744" name="Rectangle 2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5" name="AutoShape 27"/>
              <p:cNvCxnSpPr>
                <a:cxnSpLocks noChangeShapeType="1"/>
                <a:stCxn id="30744" idx="1"/>
                <a:endCxn id="3074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9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0740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1" name="AutoShape 34"/>
              <p:cNvCxnSpPr>
                <a:cxnSpLocks noChangeShapeType="1"/>
                <a:stCxn id="30740" idx="1"/>
                <a:endCxn id="3074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2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32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(8 of 10)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685800" y="2590800"/>
            <a:ext cx="3659188" cy="3657600"/>
            <a:chOff x="528" y="1872"/>
            <a:chExt cx="2305" cy="2304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1758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9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cxnSp>
          <p:nvCxnSpPr>
            <p:cNvPr id="31763" name="AutoShape 26"/>
            <p:cNvCxnSpPr>
              <a:cxnSpLocks noChangeShapeType="1"/>
              <a:stCxn id="31762" idx="3"/>
              <a:endCxn id="31755" idx="3"/>
            </p:cNvCxnSpPr>
            <p:nvPr/>
          </p:nvCxnSpPr>
          <p:spPr bwMode="auto">
            <a:xfrm>
              <a:off x="2832" y="1944"/>
              <a:ext cx="1" cy="1440"/>
            </a:xfrm>
            <a:prstGeom prst="bent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2736"/>
              <a:chExt cx="1152" cy="288"/>
            </a:xfrm>
          </p:grpSpPr>
          <p:sp>
            <p:nvSpPr>
              <p:cNvPr id="31769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1770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71" name="AutoShape 31"/>
              <p:cNvCxnSpPr>
                <a:cxnSpLocks noChangeShapeType="1"/>
                <a:stCxn id="31770" idx="1"/>
                <a:endCxn id="317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5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1766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67" name="AutoShape 34"/>
              <p:cNvCxnSpPr>
                <a:cxnSpLocks noChangeShapeType="1"/>
                <a:stCxn id="31766" idx="1"/>
                <a:endCxn id="317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8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3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(9 of 10)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2783" name="AutoShape 13"/>
            <p:cNvCxnSpPr>
              <a:cxnSpLocks noChangeShapeType="1"/>
              <a:stCxn id="32782" idx="1"/>
              <a:endCxn id="3278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392" y="330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(10 of 10)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/>
              <a:t>Moves Stack Pointer</a:t>
            </a:r>
          </a:p>
          <a:p>
            <a:pPr lvl="2"/>
            <a:r>
              <a:rPr lang="en-US" dirty="0"/>
              <a:t>Allocates Memory For Local Variables</a:t>
            </a:r>
          </a:p>
          <a:p>
            <a:pPr lvl="2"/>
            <a:r>
              <a:rPr lang="en-US" dirty="0"/>
              <a:t>SP ← SP – Space Needed</a:t>
            </a:r>
            <a:br>
              <a:rPr lang="en-US" dirty="0"/>
            </a:br>
            <a:r>
              <a:rPr lang="en-US" dirty="0"/>
              <a:t>(Why -?)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sub $0x28, %esp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" y="5791200"/>
            <a:ext cx="1752600" cy="457200"/>
          </a:xfrm>
          <a:prstGeom prst="actionButtonBlank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  <a:hlinkClick r:id="rId3" action="ppaction://hlinksldjump"/>
              </a:rPr>
              <a:t>One More Time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33798" name="Group 36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3806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3813" name="Group 28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3818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3819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20" name="AutoShape 31"/>
              <p:cNvCxnSpPr>
                <a:cxnSpLocks noChangeShapeType="1"/>
                <a:stCxn id="33819" idx="1"/>
                <a:endCxn id="3381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14" name="Group 32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3815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16" name="AutoShape 34"/>
              <p:cNvCxnSpPr>
                <a:cxnSpLocks noChangeShapeType="1"/>
                <a:stCxn id="33815" idx="1"/>
                <a:endCxn id="3381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7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6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(1 of 6)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4822" name="Rectangle 30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4823" name="Rectangle 31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24" name="Rectangle 32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25" name="Rectangle 33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26" name="Rectangle 34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28" name="Rectangle 36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4829" name="Rectangle 4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4830" name="Rectangle 4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31" name="Rectangle 4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32" name="Rectangle 4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33" name="Rectangle 4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34" name="Rectangle 4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35" name="Rectangle 49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4841" name="Rectangle 5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4842" name="Rectangle 5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43" name="AutoShape 54"/>
              <p:cNvCxnSpPr>
                <a:cxnSpLocks noChangeShapeType="1"/>
                <a:stCxn id="34842" idx="1"/>
                <a:endCxn id="34842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37" name="Group 55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4838" name="Rectangle 5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39" name="AutoShape 57"/>
              <p:cNvCxnSpPr>
                <a:cxnSpLocks noChangeShapeType="1"/>
                <a:stCxn id="34838" idx="1"/>
                <a:endCxn id="34838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0" name="Rectangle 5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1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(2 of 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91000" cy="45108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5863" name="AutoShape 21"/>
            <p:cNvCxnSpPr>
              <a:cxnSpLocks noChangeShapeType="1"/>
              <a:stCxn id="35862" idx="1"/>
              <a:endCxn id="3586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30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(3 of 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6870" name="Group 37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6883" name="Group 29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6888" name="Rectangle 30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6889" name="Rectangle 31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90" name="AutoShape 32"/>
              <p:cNvCxnSpPr>
                <a:cxnSpLocks noChangeShapeType="1"/>
                <a:stCxn id="36889" idx="1"/>
                <a:endCxn id="3688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884" name="Group 33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86" name="AutoShape 35"/>
              <p:cNvCxnSpPr>
                <a:cxnSpLocks noChangeShapeType="1"/>
                <a:stCxn id="36885" idx="1"/>
                <a:endCxn id="3688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7" name="Rectangle 36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3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(4 of 6)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&amp;Instruction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4" name="Rectangle 34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7896" name="Group 5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7897" name="Rectangle 27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7898" name="Rectangle 28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899" name="Rectangle 29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7902" name="Rectangle 32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7903" name="Rectangle 33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7904" name="Rectangle 35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906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7" name="Rectangle 38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7908" name="Group 4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7913" name="Rectangle 4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7914" name="Rectangle 4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5" name="AutoShape 49"/>
              <p:cNvCxnSpPr>
                <a:cxnSpLocks noChangeShapeType="1"/>
                <a:stCxn id="37914" idx="1"/>
                <a:endCxn id="3791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909" name="Group 5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7910" name="Rectangle 5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1" name="AutoShape 52"/>
              <p:cNvCxnSpPr>
                <a:cxnSpLocks noChangeShapeType="1"/>
                <a:stCxn id="37910" idx="1"/>
                <a:endCxn id="3791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2" name="Rectangle 5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9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Stack Frame	</a:t>
            </a:r>
            <a:r>
              <a:rPr lang="en-US" sz="2000" smtClean="0"/>
              <a:t>(5 of 6)</a:t>
            </a:r>
            <a:endParaRPr lang="en-US" sz="20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Stack Frame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 Knows Number of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4 * 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e.g., 4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8920" name="Group 3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892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892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8932" name="Group 2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8937" name="Rectangle 2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8938" name="Rectangle 2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9" name="AutoShape 29"/>
              <p:cNvCxnSpPr>
                <a:cxnSpLocks noChangeShapeType="1"/>
                <a:stCxn id="38938" idx="1"/>
                <a:endCxn id="38938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3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5" name="AutoShape 32"/>
              <p:cNvCxnSpPr>
                <a:cxnSpLocks noChangeShapeType="1"/>
                <a:stCxn id="38934" idx="1"/>
                <a:endCxn id="38934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6" name="Rectangle 3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1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(6 of 6)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Restore Stack Frame</a:t>
            </a:r>
            <a:br>
              <a:rPr lang="en-US" dirty="0"/>
            </a:br>
            <a:r>
              <a:rPr lang="en-US" sz="1600" dirty="0"/>
              <a:t>(Caller Knows Number of </a:t>
            </a:r>
            <a:r>
              <a:rPr lang="en-US" sz="1600" dirty="0" err="1"/>
              <a:t>Args</a:t>
            </a:r>
            <a:r>
              <a:rPr lang="en-US" sz="1600" dirty="0"/>
              <a:t> Pushed)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/>
              <a:t> = 4 * N</a:t>
            </a:r>
          </a:p>
          <a:p>
            <a:pPr lvl="1"/>
            <a:r>
              <a:rPr lang="en-US" dirty="0"/>
              <a:t>e.g., 4 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724400" y="48768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Why </a:t>
            </a:r>
            <a:r>
              <a:rPr lang="en-US" sz="2400" dirty="0">
                <a:solidFill>
                  <a:srgbClr val="18453B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>
                <a:solidFill>
                  <a:srgbClr val="18453B"/>
                </a:solidFill>
                <a:latin typeface="Calibri"/>
              </a:rPr>
              <a:t>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Higher addresses are “down”.</a:t>
            </a:r>
          </a:p>
        </p:txBody>
      </p:sp>
      <p:grpSp>
        <p:nvGrpSpPr>
          <p:cNvPr id="39946" name="Group 35"/>
          <p:cNvGrpSpPr>
            <a:grpSpLocks/>
          </p:cNvGrpSpPr>
          <p:nvPr/>
        </p:nvGrpSpPr>
        <p:grpSpPr bwMode="auto">
          <a:xfrm>
            <a:off x="685800" y="3962400"/>
            <a:ext cx="3657600" cy="2286000"/>
            <a:chOff x="528" y="2736"/>
            <a:chExt cx="2304" cy="1440"/>
          </a:xfrm>
        </p:grpSpPr>
        <p:sp>
          <p:nvSpPr>
            <p:cNvPr id="399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>
              <a:off x="528" y="2736"/>
              <a:ext cx="1152" cy="288"/>
              <a:chOff x="528" y="2736"/>
              <a:chExt cx="1152" cy="288"/>
            </a:xfrm>
          </p:grpSpPr>
          <p:sp>
            <p:nvSpPr>
              <p:cNvPr id="39959" name="Rectangle 28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9960" name="Rectangle 2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61" name="AutoShape 30"/>
              <p:cNvCxnSpPr>
                <a:cxnSpLocks noChangeShapeType="1"/>
                <a:stCxn id="39960" idx="1"/>
                <a:endCxn id="3996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5" name="Group 31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9956" name="Rectangle 32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57" name="AutoShape 33"/>
              <p:cNvCxnSpPr>
                <a:cxnSpLocks noChangeShapeType="1"/>
                <a:stCxn id="39956" idx="1"/>
                <a:endCxn id="3995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8" name="Rectangle 34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4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 Bene / Caveat / Warning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Details Vary Depending On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Compiler Options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This System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9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/>
              <a:t>eax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"calc.exe" </a:t>
            </a:r>
            <a:r>
              <a:rPr lang="en-US" sz="1400" dirty="0" smtClean="0"/>
              <a:t>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string.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0x00 </a:t>
            </a:r>
            <a:r>
              <a:rPr lang="en-US" sz="1400" dirty="0" smtClean="0"/>
              <a:t>		;</a:t>
            </a:r>
            <a:r>
              <a:rPr lang="en-US" sz="1400" dirty="0"/>
              <a:t>Terminate our string with a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Exploit is in injecting format symbols into input being inserted into a format function (‘%x’, ‘%s’, ‘%n’ is a fun one…writes #chars into a pointer)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unallocated memory =&gt; </a:t>
            </a:r>
            <a:r>
              <a:rPr lang="en-US" smtClean="0"/>
              <a:t>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</a:t>
            </a:r>
          </a:p>
        </p:txBody>
      </p:sp>
      <p:sp>
        <p:nvSpPr>
          <p:cNvPr id="23556" name="Rectangle 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knows what?</a:t>
            </a:r>
          </a:p>
          <a:p>
            <a:pPr lvl="1"/>
            <a:r>
              <a:rPr lang="en-US" dirty="0" smtClean="0"/>
              <a:t>Caller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2"/>
            <a:r>
              <a:rPr lang="en-US" dirty="0" smtClean="0"/>
              <a:t>Arguments (Number and Values) </a:t>
            </a:r>
            <a:r>
              <a:rPr lang="en-US" sz="1900" dirty="0" smtClean="0"/>
              <a:t>(</a:t>
            </a:r>
            <a:r>
              <a:rPr lang="en-US" sz="1900" dirty="0" err="1" smtClean="0"/>
              <a:t>Callee</a:t>
            </a:r>
            <a:r>
              <a:rPr lang="en-US" sz="1900" dirty="0" smtClean="0"/>
              <a:t> knows number but </a:t>
            </a:r>
            <a:r>
              <a:rPr lang="en-US" sz="1900" u="sng" dirty="0" smtClean="0"/>
              <a:t>not values</a:t>
            </a:r>
            <a:r>
              <a:rPr lang="en-US" sz="1900" dirty="0" smtClean="0"/>
              <a:t>.)</a:t>
            </a:r>
          </a:p>
          <a:p>
            <a:pPr lvl="2"/>
            <a:r>
              <a:rPr lang="en-US" dirty="0" smtClean="0"/>
              <a:t>Address of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Address of Return</a:t>
            </a:r>
          </a:p>
          <a:p>
            <a:pPr lvl="1"/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pPr lvl="2"/>
            <a:r>
              <a:rPr lang="en-US" dirty="0" smtClean="0"/>
              <a:t>Total Size of Local Variables</a:t>
            </a:r>
          </a:p>
          <a:p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Do Their Part To</a:t>
            </a:r>
          </a:p>
          <a:p>
            <a:pPr lvl="1"/>
            <a:r>
              <a:rPr lang="en-US" dirty="0" smtClean="0"/>
              <a:t>Create Stack Frame</a:t>
            </a:r>
          </a:p>
          <a:p>
            <a:pPr lvl="1"/>
            <a:r>
              <a:rPr lang="en-US" dirty="0" smtClean="0"/>
              <a:t>Remove Stack Frame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 of 10)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Arguments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To Left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…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962400"/>
            <a:ext cx="4114800" cy="2286000"/>
            <a:chOff x="228600" y="3962400"/>
            <a:chExt cx="4114800" cy="2286000"/>
          </a:xfrm>
        </p:grpSpPr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28600" y="3962400"/>
              <a:ext cx="914400" cy="2286000"/>
              <a:chOff x="0" y="2736"/>
              <a:chExt cx="576" cy="1440"/>
            </a:xfrm>
          </p:grpSpPr>
          <p:sp>
            <p:nvSpPr>
              <p:cNvPr id="24600" name="AutoShape 20"/>
              <p:cNvSpPr>
                <a:spLocks/>
              </p:cNvSpPr>
              <p:nvPr/>
            </p:nvSpPr>
            <p:spPr bwMode="auto">
              <a:xfrm>
                <a:off x="336" y="2736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1" name="Text Box 21"/>
              <p:cNvSpPr txBox="1">
                <a:spLocks noChangeArrowheads="1"/>
              </p:cNvSpPr>
              <p:nvPr/>
            </p:nvSpPr>
            <p:spPr bwMode="auto">
              <a:xfrm rot="10800000">
                <a:off x="0" y="2736"/>
                <a:ext cx="336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Current Stack Frame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(Function Call with M Arguments)</a:t>
                </a:r>
              </a:p>
            </p:txBody>
          </p:sp>
        </p:grpSp>
        <p:grpSp>
          <p:nvGrpSpPr>
            <p:cNvPr id="24583" name="Group 25"/>
            <p:cNvGrpSpPr>
              <a:grpSpLocks/>
            </p:cNvGrpSpPr>
            <p:nvPr/>
          </p:nvGrpSpPr>
          <p:grpSpPr bwMode="auto">
            <a:xfrm>
              <a:off x="685800" y="3962400"/>
              <a:ext cx="3657600" cy="2286000"/>
              <a:chOff x="528" y="2736"/>
              <a:chExt cx="2304" cy="1440"/>
            </a:xfrm>
          </p:grpSpPr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1680" y="403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M</a:t>
                </a:r>
              </a:p>
            </p:txBody>
          </p:sp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1680" y="3888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prstClr val="black"/>
                    </a:solidFill>
                  </a:rPr>
                  <a:t>:</a:t>
                </a:r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1680" y="3744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2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1680" y="3600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1</a:t>
                </a:r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Return Address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Previous Base Pointer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576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Local Variables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592" name="Group 23"/>
              <p:cNvGrpSpPr>
                <a:grpSpLocks/>
              </p:cNvGrpSpPr>
              <p:nvPr/>
            </p:nvGrpSpPr>
            <p:grpSpPr bwMode="auto">
              <a:xfrm>
                <a:off x="528" y="2736"/>
                <a:ext cx="1152" cy="288"/>
                <a:chOff x="528" y="2736"/>
                <a:chExt cx="1152" cy="288"/>
              </a:xfrm>
            </p:grpSpPr>
            <p:sp>
              <p:nvSpPr>
                <p:cNvPr id="24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27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%esp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Stack Pointer</a:t>
                  </a:r>
                </a:p>
              </p:txBody>
            </p:sp>
            <p:sp>
              <p:nvSpPr>
                <p:cNvPr id="24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9" name="AutoShape 16"/>
                <p:cNvCxnSpPr>
                  <a:cxnSpLocks noChangeShapeType="1"/>
                  <a:stCxn id="24598" idx="1"/>
                  <a:endCxn id="24598" idx="3"/>
                </p:cNvCxnSpPr>
                <p:nvPr/>
              </p:nvCxnSpPr>
              <p:spPr bwMode="auto">
                <a:xfrm>
                  <a:off x="1392" y="2808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593" name="Group 24"/>
              <p:cNvGrpSpPr>
                <a:grpSpLocks/>
              </p:cNvGrpSpPr>
              <p:nvPr/>
            </p:nvGrpSpPr>
            <p:grpSpPr bwMode="auto">
              <a:xfrm>
                <a:off x="528" y="3299"/>
                <a:ext cx="1152" cy="288"/>
                <a:chOff x="528" y="3299"/>
                <a:chExt cx="1152" cy="288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2" y="3302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5" name="AutoShape 19"/>
                <p:cNvCxnSpPr>
                  <a:cxnSpLocks noChangeShapeType="1"/>
                  <a:stCxn id="24594" idx="1"/>
                  <a:endCxn id="24594" idx="3"/>
                </p:cNvCxnSpPr>
                <p:nvPr/>
              </p:nvCxnSpPr>
              <p:spPr bwMode="auto">
                <a:xfrm>
                  <a:off x="1392" y="3374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96" name="Rectangle 22"/>
                <p:cNvSpPr>
                  <a:spLocks noChangeArrowheads="1"/>
                </p:cNvSpPr>
                <p:nvPr/>
              </p:nvSpPr>
              <p:spPr bwMode="auto">
                <a:xfrm>
                  <a:off x="528" y="3299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%ebp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Base Pointer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09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2586</Words>
  <Application>Microsoft Office PowerPoint</Application>
  <PresentationFormat>On-screen Show (4:3)</PresentationFormat>
  <Paragraphs>711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Constructing A Stack Frame</vt:lpstr>
      <vt:lpstr>Constructing A Stack Frame (1 of 10)</vt:lpstr>
      <vt:lpstr>Constructing A Stack Frame (2 of 10)</vt:lpstr>
      <vt:lpstr>Constructing A Stack Frame (3 of 10)</vt:lpstr>
      <vt:lpstr>Constructing A Stack Frame (4 of 10)</vt:lpstr>
      <vt:lpstr>Constructing A Stack Frame (5 of 10)</vt:lpstr>
      <vt:lpstr>Constructing A Stack Frame (6 of 10)</vt:lpstr>
      <vt:lpstr>Constructing A Stack Frame (7 of 10)</vt:lpstr>
      <vt:lpstr>Constructing A Stack Frame (8 of 10)</vt:lpstr>
      <vt:lpstr>Constructing A Stack Frame (9 of 10)</vt:lpstr>
      <vt:lpstr>Constructing A Stack Frame (10 of 10)</vt:lpstr>
      <vt:lpstr>Removing A Stack Frame (1 of 6)</vt:lpstr>
      <vt:lpstr>Removing A Stack Frame (2 of 6)</vt:lpstr>
      <vt:lpstr>Removing A Stack Frame (3 of 6)</vt:lpstr>
      <vt:lpstr>Removing A Stack Frame (4 of 6)</vt:lpstr>
      <vt:lpstr>Removing A Stack Frame (5 of 6)</vt:lpstr>
      <vt:lpstr>Removing A Stack Frame (6 of 6)</vt:lpstr>
      <vt:lpstr>Nota Bene / Caveat / Warning</vt:lpstr>
      <vt:lpstr>General Overview - Windows</vt:lpstr>
      <vt:lpstr>Tools - Windows</vt:lpstr>
      <vt:lpstr>Ida - Disassembling</vt:lpstr>
      <vt:lpstr>OllyDbg - Debugging</vt:lpstr>
      <vt:lpstr>Shellcoding</vt:lpstr>
      <vt:lpstr>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Andrew</cp:lastModifiedBy>
  <cp:revision>16</cp:revision>
  <dcterms:created xsi:type="dcterms:W3CDTF">2012-03-28T03:26:56Z</dcterms:created>
  <dcterms:modified xsi:type="dcterms:W3CDTF">2012-03-29T22:35:55Z</dcterms:modified>
</cp:coreProperties>
</file>