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28" r:id="rId33"/>
    <p:sldId id="312" r:id="rId34"/>
    <p:sldId id="313" r:id="rId35"/>
    <p:sldId id="305" r:id="rId36"/>
    <p:sldId id="306" r:id="rId37"/>
    <p:sldId id="307" r:id="rId38"/>
    <p:sldId id="308" r:id="rId39"/>
    <p:sldId id="309" r:id="rId40"/>
    <p:sldId id="286" r:id="rId41"/>
    <p:sldId id="325" r:id="rId42"/>
    <p:sldId id="316" r:id="rId43"/>
    <p:sldId id="327" r:id="rId44"/>
    <p:sldId id="326" r:id="rId45"/>
    <p:sldId id="322" r:id="rId46"/>
    <p:sldId id="318" r:id="rId47"/>
    <p:sldId id="319" r:id="rId48"/>
    <p:sldId id="320" r:id="rId49"/>
    <p:sldId id="315" r:id="rId50"/>
    <p:sldId id="323" r:id="rId51"/>
    <p:sldId id="324" r:id="rId52"/>
    <p:sldId id="32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28"/>
            <p14:sldId id="312"/>
            <p14:sldId id="313"/>
            <p14:sldId id="305"/>
            <p14:sldId id="306"/>
            <p14:sldId id="307"/>
            <p14:sldId id="308"/>
            <p14:sldId id="309"/>
            <p14:sldId id="286"/>
            <p14:sldId id="325"/>
            <p14:sldId id="316"/>
            <p14:sldId id="327"/>
            <p14:sldId id="326"/>
            <p14:sldId id="322"/>
            <p14:sldId id="318"/>
            <p14:sldId id="319"/>
            <p14:sldId id="320"/>
            <p14:sldId id="315"/>
            <p14:sldId id="323"/>
            <p14:sldId id="324"/>
            <p14:sldId id="3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5" autoAdjust="0"/>
  </p:normalViewPr>
  <p:slideViewPr>
    <p:cSldViewPr>
      <p:cViewPr varScale="1">
        <p:scale>
          <a:sx n="67" d="100"/>
          <a:sy n="67"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5/1/2012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46</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ASLR</a:t>
            </a:r>
            <a:r>
              <a:rPr lang="en-US" baseline="0" dirty="0" smtClean="0"/>
              <a:t> in windows and if so how to turn it off? </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worm took advantage of a buffer overflow in the </a:t>
            </a:r>
            <a:r>
              <a:rPr lang="en-US" i="1" dirty="0" smtClean="0"/>
              <a:t>finger</a:t>
            </a:r>
            <a:r>
              <a:rPr lang="en-US" dirty="0" smtClean="0"/>
              <a:t> service, a service that dispenses information about the set of users logged into a UNIX-based computer system.</a:t>
            </a:r>
            <a:r>
              <a:rPr lang="en-US" sz="1200" b="0" i="0" u="none" strike="noStrike" kern="1200" baseline="0" dirty="0" smtClean="0">
                <a:solidFill>
                  <a:schemeClr val="tx1"/>
                </a:solidFill>
                <a:latin typeface="+mn-lt"/>
                <a:ea typeface="+mn-ea"/>
                <a:cs typeface="+mn-cs"/>
              </a:rPr>
              <a:t> Due to a coding error, it created new copies as</a:t>
            </a:r>
          </a:p>
          <a:p>
            <a:r>
              <a:rPr lang="en-US" sz="1200" b="0" i="0" u="none" strike="noStrike" kern="1200" baseline="0" dirty="0" smtClean="0">
                <a:solidFill>
                  <a:schemeClr val="tx1"/>
                </a:solidFill>
                <a:latin typeface="+mn-lt"/>
                <a:ea typeface="+mn-ea"/>
                <a:cs typeface="+mn-cs"/>
              </a:rPr>
              <a:t>fast as it could and overloaded infected machines</a:t>
            </a:r>
            <a:endParaRPr lang="en-US" dirty="0" smtClean="0"/>
          </a:p>
          <a:p>
            <a:r>
              <a:rPr lang="en-US" dirty="0" smtClean="0"/>
              <a:t>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Robert T. Morris was convicted of violating the computer Fraud and Abuse Act (Title 18), and sentenced to three years of probation, 400 hours of community service, a fine of $10,050, and the costs of his supervision. His appeal, filed in December, 1990, was rejected the following March. </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worm scanned the internet, identified vulnerable systems and infected these</a:t>
            </a:r>
          </a:p>
          <a:p>
            <a:r>
              <a:rPr lang="en-US" sz="1200" b="0" i="0" u="none" strike="noStrike" kern="1200" baseline="0" dirty="0" smtClean="0">
                <a:solidFill>
                  <a:schemeClr val="tx1"/>
                </a:solidFill>
                <a:latin typeface="+mn-lt"/>
                <a:ea typeface="+mn-ea"/>
                <a:cs typeface="+mn-cs"/>
              </a:rPr>
              <a:t>systems by installing itself. The rate of scanning grew rapidly because each newly</a:t>
            </a:r>
          </a:p>
          <a:p>
            <a:r>
              <a:rPr lang="en-US" sz="1200" b="0" i="0" u="none" strike="noStrike" kern="1200" baseline="0" dirty="0" smtClean="0">
                <a:solidFill>
                  <a:schemeClr val="tx1"/>
                </a:solidFill>
                <a:latin typeface="+mn-lt"/>
                <a:ea typeface="+mn-ea"/>
                <a:cs typeface="+mn-cs"/>
              </a:rPr>
              <a:t>installed worm joined others already in existence. Not only did the worm result in</a:t>
            </a:r>
          </a:p>
          <a:p>
            <a:r>
              <a:rPr lang="en-US" sz="1200" b="0" i="0" u="none" strike="noStrike" kern="1200" baseline="0" dirty="0" smtClean="0">
                <a:solidFill>
                  <a:schemeClr val="tx1"/>
                </a:solidFill>
                <a:latin typeface="+mn-lt"/>
                <a:ea typeface="+mn-ea"/>
                <a:cs typeface="+mn-cs"/>
              </a:rPr>
              <a:t>defaced web pages on the systems it infected, but its uncontrolled growth in scanning</a:t>
            </a:r>
          </a:p>
          <a:p>
            <a:r>
              <a:rPr lang="en-US" sz="1200" b="0" i="0" u="none" strike="noStrike" kern="1200" baseline="0" dirty="0" smtClean="0">
                <a:solidFill>
                  <a:schemeClr val="tx1"/>
                </a:solidFill>
                <a:latin typeface="+mn-lt"/>
                <a:ea typeface="+mn-ea"/>
                <a:cs typeface="+mn-cs"/>
              </a:rPr>
              <a:t>resulted in a decrease of speed across the internet—a denial of service attack—and led</a:t>
            </a:r>
          </a:p>
          <a:p>
            <a:r>
              <a:rPr lang="en-US" sz="1200" b="0" i="0" u="none" strike="noStrike" kern="1200" baseline="0" dirty="0" smtClean="0">
                <a:solidFill>
                  <a:schemeClr val="tx1"/>
                </a:solidFill>
                <a:latin typeface="+mn-lt"/>
                <a:ea typeface="+mn-ea"/>
                <a:cs typeface="+mn-cs"/>
              </a:rPr>
              <a:t>to widespread outages among all types of systems, not just the Microsoft Internet</a:t>
            </a:r>
          </a:p>
          <a:p>
            <a:r>
              <a:rPr lang="en-US" sz="1200" b="0" i="0" u="none" strike="noStrike" kern="1200" baseline="0" dirty="0" smtClean="0">
                <a:solidFill>
                  <a:schemeClr val="tx1"/>
                </a:solidFill>
                <a:latin typeface="+mn-lt"/>
                <a:ea typeface="+mn-ea"/>
                <a:cs typeface="+mn-cs"/>
              </a:rPr>
              <a:t>Information Server (IIS) systems it infected directly.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shows the rapid spread of the Code Red infestation. The worm was programmed to switch from an "infection phase" to an "attack phase" at midnight GMT on July 20. The abrupt leveling off of the infection appears to be due to this switch. </a:t>
            </a:r>
            <a:endParaRPr lang="en-US" dirty="0" smtClean="0"/>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51</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2</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5/1/2012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5/1/2012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youtube.com/watch?v=51lGCTgqE_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266602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Homework</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06216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04800"/>
            <a:ext cx="9052560" cy="631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8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Relevant in 2199</a:t>
            </a:r>
            <a:endParaRPr lang="en-US" dirty="0"/>
          </a:p>
        </p:txBody>
      </p:sp>
      <p:sp>
        <p:nvSpPr>
          <p:cNvPr id="3" name="Content Placeholder 2"/>
          <p:cNvSpPr>
            <a:spLocks noGrp="1"/>
          </p:cNvSpPr>
          <p:nvPr>
            <p:ph idx="1"/>
          </p:nvPr>
        </p:nvSpPr>
        <p:spPr/>
        <p:txBody>
          <a:bodyPr/>
          <a:lstStyle/>
          <a:p>
            <a:r>
              <a:rPr lang="en-US" dirty="0">
                <a:hlinkClick r:id="rId2"/>
              </a:rPr>
              <a:t>http://www.youtube.com/watch?v=51lGCTgqE_w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133600"/>
            <a:ext cx="8153400" cy="451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42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TotalTime>
  <Words>3681</Words>
  <Application>Microsoft Office PowerPoint</Application>
  <PresentationFormat>On-screen Show (4:3)</PresentationFormat>
  <Paragraphs>868</Paragraphs>
  <Slides>52</Slides>
  <Notes>17</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Shellcoding</vt:lpstr>
      <vt:lpstr>General Overview Unix</vt:lpstr>
      <vt:lpstr>Protection Linux</vt:lpstr>
      <vt:lpstr>Tools - Unix</vt:lpstr>
      <vt:lpstr>GCC &amp; GDB</vt:lpstr>
      <vt:lpstr>GCC &amp; GDB</vt:lpstr>
      <vt:lpstr>GCC &amp; GDB</vt:lpstr>
      <vt:lpstr>GCC &amp; GDB</vt:lpstr>
      <vt:lpstr>Assembly (Intel x86) Windows</vt:lpstr>
      <vt:lpstr>Determining Endianness</vt:lpstr>
      <vt:lpstr>Day Two</vt:lpstr>
      <vt:lpstr>Review of Homework</vt:lpstr>
      <vt:lpstr>PowerPoint Presentation</vt:lpstr>
      <vt:lpstr>Return to LibC Attack</vt:lpstr>
      <vt:lpstr>Protection Against Buffer Overflows</vt:lpstr>
      <vt:lpstr>Protection Continued</vt:lpstr>
      <vt:lpstr>Canaries</vt:lpstr>
      <vt:lpstr>Secure Bit</vt:lpstr>
      <vt:lpstr>The Morris Worm</vt:lpstr>
      <vt:lpstr>The Code Red Worm</vt:lpstr>
      <vt:lpstr>Still Relevant in 2199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cp:lastModifiedBy>
  <cp:revision>45</cp:revision>
  <dcterms:created xsi:type="dcterms:W3CDTF">2012-03-28T03:26:56Z</dcterms:created>
  <dcterms:modified xsi:type="dcterms:W3CDTF">2012-05-02T01:52:31Z</dcterms:modified>
</cp:coreProperties>
</file>