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21"/>
  </p:notesMasterIdLst>
  <p:handoutMasterIdLst>
    <p:handoutMasterId r:id="rId22"/>
  </p:handoutMasterIdLst>
  <p:sldIdLst>
    <p:sldId id="318" r:id="rId2"/>
    <p:sldId id="319" r:id="rId3"/>
    <p:sldId id="297" r:id="rId4"/>
    <p:sldId id="298" r:id="rId5"/>
    <p:sldId id="308" r:id="rId6"/>
    <p:sldId id="299" r:id="rId7"/>
    <p:sldId id="300" r:id="rId8"/>
    <p:sldId id="301" r:id="rId9"/>
    <p:sldId id="305" r:id="rId10"/>
    <p:sldId id="306" r:id="rId11"/>
    <p:sldId id="307" r:id="rId12"/>
    <p:sldId id="310" r:id="rId13"/>
    <p:sldId id="311" r:id="rId14"/>
    <p:sldId id="312" r:id="rId15"/>
    <p:sldId id="313" r:id="rId16"/>
    <p:sldId id="314" r:id="rId17"/>
    <p:sldId id="315" r:id="rId18"/>
    <p:sldId id="316" r:id="rId19"/>
    <p:sldId id="317"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9E2A"/>
    <a:srgbClr val="FFCC00"/>
    <a:srgbClr val="99CCFF"/>
    <a:srgbClr val="F38C03"/>
    <a:srgbClr val="FFFF00"/>
    <a:srgbClr val="F2800E"/>
    <a:srgbClr val="FF7F00"/>
    <a:srgbClr val="FF0D0D"/>
    <a:srgbClr val="FF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24" autoAdjust="0"/>
    <p:restoredTop sz="44167" autoAdjust="0"/>
  </p:normalViewPr>
  <p:slideViewPr>
    <p:cSldViewPr>
      <p:cViewPr varScale="1">
        <p:scale>
          <a:sx n="91" d="100"/>
          <a:sy n="91" d="100"/>
        </p:scale>
        <p:origin x="-20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0" d="100"/>
          <a:sy n="60" d="100"/>
        </p:scale>
        <p:origin x="-249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hr-H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6505A621-3910-4FB0-8D65-E2916619D1CF}" type="datetimeFigureOut">
              <a:rPr lang="sr-Latn-CS"/>
              <a:pPr>
                <a:defRPr/>
              </a:pPr>
              <a:t>27.10.2016.</a:t>
            </a:fld>
            <a:endParaRPr lang="hr-H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hr-H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0B335A5-0C7E-4987-8A4D-6F6C75C0728C}" type="slidenum">
              <a:rPr lang="hr-HR"/>
              <a:pPr>
                <a:defRPr/>
              </a:pPr>
              <a:t>‹#›</a:t>
            </a:fld>
            <a:endParaRPr lang="hr-HR" dirty="0"/>
          </a:p>
        </p:txBody>
      </p:sp>
    </p:spTree>
    <p:extLst>
      <p:ext uri="{BB962C8B-B14F-4D97-AF65-F5344CB8AC3E}">
        <p14:creationId xmlns:p14="http://schemas.microsoft.com/office/powerpoint/2010/main" val="1887551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hr-H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7A2E780-3B23-47B9-A07C-64E45AB65B93}" type="datetimeFigureOut">
              <a:rPr lang="sr-Latn-CS"/>
              <a:pPr>
                <a:defRPr/>
              </a:pPr>
              <a:t>27.10.2016.</a:t>
            </a:fld>
            <a:endParaRPr lang="hr-H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hr-HR"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hr-HR"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hr-H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51EE213A-F1B2-4EB6-B1B3-C65A16570ABD}" type="slidenum">
              <a:rPr lang="hr-HR"/>
              <a:pPr>
                <a:defRPr/>
              </a:pPr>
              <a:t>‹#›</a:t>
            </a:fld>
            <a:endParaRPr lang="hr-HR" dirty="0"/>
          </a:p>
        </p:txBody>
      </p:sp>
    </p:spTree>
    <p:extLst>
      <p:ext uri="{BB962C8B-B14F-4D97-AF65-F5344CB8AC3E}">
        <p14:creationId xmlns:p14="http://schemas.microsoft.com/office/powerpoint/2010/main" val="18692885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0B6CC-DF53-4B3F-A43C-5B2C8B835909}" type="slidenum">
              <a:rPr lang="en-US"/>
              <a:pPr/>
              <a:t>1</a:t>
            </a:fld>
            <a:endParaRPr lang="en-US"/>
          </a:p>
        </p:txBody>
      </p:sp>
      <p:sp>
        <p:nvSpPr>
          <p:cNvPr id="5017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sr-Latn-C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0B6CC-DF53-4B3F-A43C-5B2C8B835909}" type="slidenum">
              <a:rPr lang="en-US"/>
              <a:pPr/>
              <a:t>2</a:t>
            </a:fld>
            <a:endParaRPr lang="en-US"/>
          </a:p>
        </p:txBody>
      </p:sp>
      <p:sp>
        <p:nvSpPr>
          <p:cNvPr id="5017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sr-Latn-C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vi-VN" dirty="0" smtClean="0"/>
              <a:t>Mikrookruženje - dobavljači</a:t>
            </a:r>
          </a:p>
          <a:p>
            <a:r>
              <a:rPr lang="vi-VN" dirty="0" smtClean="0"/>
              <a:t>Dobavljači su tvrtke i pojedinci koji pružaju resurse koje tvrtka treba kako bi proizvela robu i usluge. Trendovi i razvoj koji utječu na dobavljače mogu također snažno utjecati na marketinški plan tvrtke. Pretpostavimo da voditelj restorana odluči za vikend ponuditi živog jastoga kao specijalitet. Slijedi poziv dobavljaču morske hrane koji obeća da će nabaviti 200 jastoga za specijalnu vikend ponudu. U petak ujutro dobavljač zove i izvještava da su jastozi zapeli prilikom pošiljke iz Bostona te neće biti isporučeni prije subote ujutro. Menadžer sada ima zadatak pronaći alternativan izvor ili razočarati goste koji imaju rezervacije za petak uvečer.</a:t>
            </a:r>
          </a:p>
          <a:p>
            <a:r>
              <a:rPr lang="vi-VN" dirty="0" smtClean="0"/>
              <a:t>U drugom slučaju, lanac restorana želio je dodati svom jelovniku novo jelo od školjke jakobove kapice. Uredima tvrtke trebalo je šest mjeseci da dovedu jelo od jakobove kapice do savršenstva. Tijekom razvijanja novog jela cijena jakobovih kapica se udvostručila. Restoran bi sada trebao naplaćivati višu cijenu od one koju bi kupci bili spremni platiti. Projekt je odbačen. Marketinška uprava mora obratiti pažnju na promjene u dostupnosti zaliha (na koju utječu nestašice i štrajkovi) i troškovima nabave.</a:t>
            </a:r>
          </a:p>
          <a:p>
            <a:r>
              <a:rPr lang="vi-VN" dirty="0" smtClean="0"/>
              <a:t>Neki su hoteli sklopili ugovore s restoranima da im dobavljaju hranu i piće. The Lenox Hotel u Bostonu dogovorio je s upravom poznatog bostonskog restorana Anago da premjesti svoj restoran u The Lenox New York Palace postigao je da se Le Cirque, jedan od najpopularnijih njujorških restorana, premjesti u Pala</a:t>
            </a:r>
            <a:r>
              <a:rPr lang="hr-HR" dirty="0" smtClean="0"/>
              <a:t>c</a:t>
            </a:r>
            <a:r>
              <a:rPr lang="vi-VN" dirty="0" smtClean="0"/>
              <a:t>e. New York, New York u Las Vegasu potpisao j</a:t>
            </a:r>
            <a:r>
              <a:rPr lang="hr-HR" dirty="0" smtClean="0"/>
              <a:t>e</a:t>
            </a:r>
            <a:r>
              <a:rPr lang="vi-VN" dirty="0" smtClean="0"/>
              <a:t> ugovor s restoranima ARC da vode njegove restorane. Ovi i drugi hoteli dovode renomirane restorane u svoje prostore da bi stvorili vrijednost za svoje goste i kako bi goste restorana upoznali s hotelom. Izmještanje djelatnosti vezanih uz hranu i piće omogućuje hotelu da se koncentrira na smještaj dok stručnjacima za hranu i piće prepuštaju bavljenje tim područjem u okrilju hotela. Na papiru ovo izgleda odlično, a i u stvarnom životu često dobro funkcionira. Međutim, izmještanje nije jednostavno kao sto možda izgleda. Rad kavane važan je poslovnim klijentima. Zapravo u fokusnim su nam grupama poslovni ljudi rekli da je ključni čimbenik u odabiru hotela često činjenica ima li hotel kavanu pogodnu za poslovne sastanke. Problem za neke hotele koji su unajmili neke djelatnosti od elitnijih tvrtki jest da menadžeri boljih restorana često nisu zainteresirani za rad kavana i usluga posluživanja u sobu pa ove djelatnosti iz tog razloga često trpe. Drugi je problem što unajmljivanje restoranskih usluga ograničava korištenje hotelskog prostora putem ugovora o najmu. To se može javiti kao problem kada hotel odluči preurediti i promijeniti izgled zajedničkih prostorija. Kada se gost hotela na recepciji požali na lošu restoransku uslugu, odgovor da hotel ne upravlja restoranom nije prihvatljiv. Stoga je potrebno da se programi obnavljanja usluga dogovore između restorana i hotela. Kao i bilo koji drugi dobavljač, dobavljači hrane i pića za hotel trebaju biti pomno odabrani.</a:t>
            </a:r>
          </a:p>
        </p:txBody>
      </p:sp>
      <p:sp>
        <p:nvSpPr>
          <p:cNvPr id="4" name="Slide Number Placeholder 3"/>
          <p:cNvSpPr>
            <a:spLocks noGrp="1"/>
          </p:cNvSpPr>
          <p:nvPr>
            <p:ph type="sldNum" sz="quarter" idx="10"/>
          </p:nvPr>
        </p:nvSpPr>
        <p:spPr/>
        <p:txBody>
          <a:bodyPr/>
          <a:lstStyle/>
          <a:p>
            <a:pPr>
              <a:defRPr/>
            </a:pPr>
            <a:fld id="{51EE213A-F1B2-4EB6-B1B3-C65A16570ABD}" type="slidenum">
              <a:rPr lang="hr-HR" smtClean="0"/>
              <a:pPr>
                <a:defRPr/>
              </a:pPr>
              <a:t>8</a:t>
            </a:fld>
            <a:endParaRPr lang="hr-H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a:prstGeom prst="rect">
            <a:avLst/>
          </a:prstGeom>
        </p:spPr>
        <p:txBody>
          <a:bodyPr lIns="45720" tIns="0" rIns="45720" bIns="0" anchor="b">
            <a:normAutofit/>
            <a:scene3d>
              <a:camera prst="orthographicFront"/>
              <a:lightRig rig="soft" dir="t">
                <a:rot lat="0" lon="0" rev="17220000"/>
              </a:lightRig>
            </a:scene3d>
            <a:sp3d prstMaterial="softEdge"/>
          </a:bodyPr>
          <a:lstStyle>
            <a:lvl1pPr>
              <a:defRPr sz="5400" b="1" cap="all" baseline="0">
                <a:ln w="6350">
                  <a:noFill/>
                </a:ln>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smtClean="0"/>
              <a:t>Click to edit Master title style</a:t>
            </a:r>
            <a:endParaRPr lang="en-US" dirty="0"/>
          </a:p>
        </p:txBody>
      </p:sp>
      <p:sp>
        <p:nvSpPr>
          <p:cNvPr id="9" name="Subtitle 8"/>
          <p:cNvSpPr>
            <a:spLocks noGrp="1"/>
          </p:cNvSpPr>
          <p:nvPr>
            <p:ph type="subTitle" idx="1"/>
          </p:nvPr>
        </p:nvSpPr>
        <p:spPr>
          <a:xfrm>
            <a:off x="1371600" y="3331698"/>
            <a:ext cx="6400800" cy="1752600"/>
          </a:xfrm>
          <a:prstGeom prst="rect">
            <a:avLst/>
          </a:prstGeom>
        </p:spPr>
        <p:txBody>
          <a:bodyPr/>
          <a:lstStyle>
            <a:lvl1pPr marL="0" indent="0" algn="ctr">
              <a:buNone/>
              <a:defRPr>
                <a:solidFill>
                  <a:schemeClr val="tx1"/>
                </a:solidFill>
                <a:latin typeface="Calibri" pitchFamily="34" charset="0"/>
                <a:cs typeface="Calibri"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2844" y="857232"/>
            <a:ext cx="4354544" cy="750887"/>
          </a:xfrm>
          <a:prstGeom prst="rect">
            <a:avLst/>
          </a:prstGeom>
        </p:spPr>
        <p:txBody>
          <a:bodyPr anchor="ctr"/>
          <a:lstStyle>
            <a:lvl1pPr marL="0" indent="0">
              <a:buNone/>
              <a:defRPr sz="2800" b="1" cap="all" baseline="0">
                <a:solidFill>
                  <a:schemeClr val="tx1"/>
                </a:solidFill>
                <a:effectLst/>
                <a:latin typeface="Calibri" pitchFamily="34" charset="0"/>
                <a:cs typeface="Calibri" pitchFamily="34" charset="0"/>
              </a:defRPr>
            </a:lvl1pPr>
            <a:lvl2pPr>
              <a:buNone/>
              <a:defRPr sz="2000" b="1"/>
            </a:lvl2pPr>
            <a:lvl3pPr>
              <a:buNone/>
              <a:defRPr sz="1800" b="1"/>
            </a:lvl3pPr>
            <a:lvl4pPr>
              <a:buNone/>
              <a:defRPr sz="1600" b="1"/>
            </a:lvl4pPr>
            <a:lvl5pPr>
              <a:buNone/>
              <a:defRPr sz="1600" b="1"/>
            </a:lvl5pPr>
          </a:lstStyle>
          <a:p>
            <a:pPr lvl="0"/>
            <a:r>
              <a:rPr lang="en-US" dirty="0" smtClean="0"/>
              <a:t>Click to edit Master text styles</a:t>
            </a:r>
          </a:p>
        </p:txBody>
      </p:sp>
      <p:sp>
        <p:nvSpPr>
          <p:cNvPr id="4" name="Text Placeholder 3"/>
          <p:cNvSpPr>
            <a:spLocks noGrp="1"/>
          </p:cNvSpPr>
          <p:nvPr>
            <p:ph type="body" sz="half" idx="3"/>
          </p:nvPr>
        </p:nvSpPr>
        <p:spPr>
          <a:xfrm>
            <a:off x="4645025" y="857232"/>
            <a:ext cx="4284693" cy="750887"/>
          </a:xfrm>
          <a:prstGeom prst="rect">
            <a:avLst/>
          </a:prstGeom>
        </p:spPr>
        <p:txBody>
          <a:bodyPr anchor="ctr"/>
          <a:lstStyle>
            <a:lvl1pPr marL="0" indent="0">
              <a:buNone/>
              <a:defRPr sz="2800" b="1" cap="all" baseline="0">
                <a:solidFill>
                  <a:schemeClr val="tx1"/>
                </a:solidFill>
                <a:effectLst/>
                <a:latin typeface="Calibri" pitchFamily="34" charset="0"/>
                <a:cs typeface="Calibri" pitchFamily="34" charset="0"/>
              </a:defRPr>
            </a:lvl1pPr>
            <a:lvl2pPr>
              <a:buNone/>
              <a:defRPr sz="2000" b="1"/>
            </a:lvl2pPr>
            <a:lvl3pPr>
              <a:buNone/>
              <a:defRPr sz="1800" b="1"/>
            </a:lvl3pPr>
            <a:lvl4pPr>
              <a:buNone/>
              <a:defRPr sz="1600" b="1"/>
            </a:lvl4pPr>
            <a:lvl5pPr>
              <a:buNone/>
              <a:defRPr sz="1600" b="1"/>
            </a:lvl5pPr>
          </a:lstStyle>
          <a:p>
            <a:pPr lvl="0"/>
            <a:r>
              <a:rPr lang="en-US" dirty="0" smtClean="0"/>
              <a:t>Click to edit Master text styles</a:t>
            </a:r>
          </a:p>
        </p:txBody>
      </p:sp>
      <p:sp>
        <p:nvSpPr>
          <p:cNvPr id="5" name="Content Placeholder 4"/>
          <p:cNvSpPr>
            <a:spLocks noGrp="1"/>
          </p:cNvSpPr>
          <p:nvPr>
            <p:ph sz="quarter" idx="2"/>
          </p:nvPr>
        </p:nvSpPr>
        <p:spPr>
          <a:xfrm>
            <a:off x="142844" y="1684320"/>
            <a:ext cx="4354544" cy="4959390"/>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4645025" y="1684320"/>
            <a:ext cx="4284693" cy="4959390"/>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642918"/>
            <a:ext cx="8229600" cy="5857916"/>
          </a:xfrm>
          <a:prstGeom prst="rect">
            <a:avLst/>
          </a:prstGeom>
        </p:spPr>
        <p:txBody>
          <a:bodyPr vert="eaVert"/>
          <a:lstStyle>
            <a:lvl1pPr>
              <a:buFont typeface="Calibri" pitchFamily="34" charset="0"/>
              <a:buChar char="—"/>
              <a:defRPr>
                <a:latin typeface="Calibri" pitchFamily="34" charset="0"/>
                <a:cs typeface="Calibri" pitchFamily="34" charset="0"/>
              </a:defRPr>
            </a:lvl1pPr>
            <a:lvl2pPr indent="-360000">
              <a:buFont typeface="Calibri" pitchFamily="34" charset="0"/>
              <a:buChar char="—"/>
              <a:defRPr>
                <a:latin typeface="Calibri" pitchFamily="34" charset="0"/>
                <a:cs typeface="Calibri" pitchFamily="34" charset="0"/>
              </a:defRPr>
            </a:lvl2pPr>
            <a:lvl3pPr indent="-360000">
              <a:buFont typeface="Calibri" pitchFamily="34" charset="0"/>
              <a:buChar char="—"/>
              <a:defRPr>
                <a:latin typeface="Calibri" pitchFamily="34" charset="0"/>
                <a:cs typeface="Calibri" pitchFamily="34" charset="0"/>
              </a:defRPr>
            </a:lvl3pPr>
            <a:lvl4pPr indent="-360000">
              <a:buFont typeface="Calibri" pitchFamily="34" charset="0"/>
              <a:buChar char="—"/>
              <a:defRPr>
                <a:latin typeface="Calibri" pitchFamily="34" charset="0"/>
                <a:cs typeface="Calibri" pitchFamily="34" charset="0"/>
              </a:defRPr>
            </a:lvl4pPr>
            <a:lvl5pPr indent="-360000">
              <a:buFont typeface="Calibri" pitchFamily="34" charset="0"/>
              <a:buChar char="—"/>
              <a:defRPr>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85794"/>
            <a:ext cx="9144000" cy="5929354"/>
          </a:xfrm>
          <a:prstGeom prst="rect">
            <a:avLst/>
          </a:prstGeom>
        </p:spPr>
        <p:txBody>
          <a:bodyPr/>
          <a:lstStyle>
            <a:lvl1pPr>
              <a:buFont typeface="Calibri" pitchFamily="34" charset="0"/>
              <a:buChar char="—"/>
              <a:defRPr>
                <a:latin typeface="Calibri" pitchFamily="34" charset="0"/>
                <a:cs typeface="Calibri" pitchFamily="34" charset="0"/>
              </a:defRPr>
            </a:lvl1pPr>
            <a:lvl2pPr>
              <a:buFont typeface="Calibri" pitchFamily="34" charset="0"/>
              <a:buChar char="—"/>
              <a:defRPr>
                <a:latin typeface="Calibri" pitchFamily="34" charset="0"/>
                <a:cs typeface="Calibri" pitchFamily="34" charset="0"/>
              </a:defRPr>
            </a:lvl2pPr>
            <a:lvl3pPr>
              <a:buFont typeface="Calibri" pitchFamily="34" charset="0"/>
              <a:buChar char="—"/>
              <a:defRPr>
                <a:latin typeface="Calibri" pitchFamily="34" charset="0"/>
                <a:cs typeface="Calibri" pitchFamily="34" charset="0"/>
              </a:defRPr>
            </a:lvl3pPr>
            <a:lvl4pPr>
              <a:buFont typeface="Calibri" pitchFamily="34" charset="0"/>
              <a:buChar char="—"/>
              <a:defRPr>
                <a:latin typeface="Calibri" pitchFamily="34" charset="0"/>
                <a:cs typeface="Calibri" pitchFamily="34" charset="0"/>
              </a:defRPr>
            </a:lvl4pPr>
            <a:lvl5pPr>
              <a:buFont typeface="Calibri" pitchFamily="34" charset="0"/>
              <a:buChar cha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cxnSp>
        <p:nvCxnSpPr>
          <p:cNvPr id="10" name="Straight Connector 9"/>
          <p:cNvCxnSpPr/>
          <p:nvPr/>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p:cNvCxnSpPr/>
          <p:nvPr/>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4"/>
          <p:cNvSpPr>
            <a:spLocks noGrp="1"/>
          </p:cNvSpPr>
          <p:nvPr>
            <p:ph sz="quarter" idx="2"/>
          </p:nvPr>
        </p:nvSpPr>
        <p:spPr>
          <a:xfrm>
            <a:off x="142844" y="857232"/>
            <a:ext cx="4354544" cy="5786478"/>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4"/>
          </p:nvPr>
        </p:nvSpPr>
        <p:spPr>
          <a:xfrm>
            <a:off x="4645025" y="857232"/>
            <a:ext cx="4284693" cy="5786478"/>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6" name="Straight Connector 5"/>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2844" y="857232"/>
            <a:ext cx="4354544" cy="750887"/>
          </a:xfrm>
          <a:prstGeom prst="rect">
            <a:avLst/>
          </a:prstGeom>
        </p:spPr>
        <p:txBody>
          <a:bodyPr anchor="ctr"/>
          <a:lstStyle>
            <a:lvl1pPr marL="0" indent="0">
              <a:buNone/>
              <a:defRPr sz="2800" b="1" cap="all" baseline="0">
                <a:solidFill>
                  <a:schemeClr val="tx1"/>
                </a:solidFill>
                <a:effectLst/>
                <a:latin typeface="Calibri" pitchFamily="34" charset="0"/>
                <a:cs typeface="Calibri" pitchFamily="34" charset="0"/>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857232"/>
            <a:ext cx="4284693" cy="750887"/>
          </a:xfrm>
          <a:prstGeom prst="rect">
            <a:avLst/>
          </a:prstGeom>
        </p:spPr>
        <p:txBody>
          <a:bodyPr anchor="ctr"/>
          <a:lstStyle>
            <a:lvl1pPr marL="0" indent="0">
              <a:buNone/>
              <a:defRPr sz="2800" b="1" cap="all" baseline="0">
                <a:solidFill>
                  <a:schemeClr val="tx1"/>
                </a:solidFill>
                <a:effectLst/>
                <a:latin typeface="Calibri" pitchFamily="34" charset="0"/>
                <a:cs typeface="Calibri" pitchFamily="34" charset="0"/>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142844" y="1684320"/>
            <a:ext cx="4354544" cy="4959390"/>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5" y="1684320"/>
            <a:ext cx="4284693" cy="4959390"/>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p:cNvCxnSpPr/>
          <p:nvPr/>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hasCustomPrompt="1"/>
          </p:nvPr>
        </p:nvSpPr>
        <p:spPr>
          <a:xfrm>
            <a:off x="428596" y="71414"/>
            <a:ext cx="8572560"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7" name="Straight Connector 6"/>
          <p:cNvCxnSpPr/>
          <p:nvPr/>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714356"/>
            <a:ext cx="8229600" cy="5786478"/>
          </a:xfrm>
          <a:prstGeom prst="rect">
            <a:avLst/>
          </a:prstGeom>
        </p:spPr>
        <p:txBody>
          <a:bodyPr vert="eaVert"/>
          <a:lstStyle>
            <a:lvl1pPr>
              <a:buFont typeface="Calibri" pitchFamily="34" charset="0"/>
              <a:buChar char="—"/>
              <a:defRPr>
                <a:latin typeface="Calibri" pitchFamily="34" charset="0"/>
                <a:cs typeface="Calibri" pitchFamily="34" charset="0"/>
              </a:defRPr>
            </a:lvl1pPr>
            <a:lvl2pPr indent="-360000">
              <a:buFont typeface="Calibri" pitchFamily="34" charset="0"/>
              <a:buChar char="—"/>
              <a:defRPr>
                <a:latin typeface="Calibri" pitchFamily="34" charset="0"/>
                <a:cs typeface="Calibri" pitchFamily="34" charset="0"/>
              </a:defRPr>
            </a:lvl2pPr>
            <a:lvl3pPr indent="-360000">
              <a:buFont typeface="Calibri" pitchFamily="34" charset="0"/>
              <a:buChar char="—"/>
              <a:defRPr>
                <a:latin typeface="Calibri" pitchFamily="34" charset="0"/>
                <a:cs typeface="Calibri" pitchFamily="34" charset="0"/>
              </a:defRPr>
            </a:lvl3pPr>
            <a:lvl4pPr indent="-360000">
              <a:buFont typeface="Calibri" pitchFamily="34" charset="0"/>
              <a:buChar char="—"/>
              <a:defRPr>
                <a:latin typeface="Calibri" pitchFamily="34" charset="0"/>
                <a:cs typeface="Calibri" pitchFamily="34" charset="0"/>
              </a:defRPr>
            </a:lvl4pPr>
            <a:lvl5pPr indent="-360000">
              <a:buFont typeface="Calibri" pitchFamily="34" charset="0"/>
              <a:buChar char="—"/>
              <a:defRPr>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85794"/>
            <a:ext cx="9144000" cy="5929354"/>
          </a:xfrm>
          <a:prstGeom prst="rect">
            <a:avLst/>
          </a:prstGeom>
        </p:spPr>
        <p:txBody>
          <a:bodyPr/>
          <a:lstStyle>
            <a:lvl1pPr>
              <a:buFont typeface="Calibri" pitchFamily="34" charset="0"/>
              <a:buChar char="—"/>
              <a:defRPr>
                <a:latin typeface="Calibri" pitchFamily="34" charset="0"/>
                <a:cs typeface="Calibri" pitchFamily="34" charset="0"/>
              </a:defRPr>
            </a:lvl1pPr>
            <a:lvl2pPr>
              <a:buFont typeface="Calibri" pitchFamily="34" charset="0"/>
              <a:buChar char="—"/>
              <a:defRPr>
                <a:latin typeface="Calibri" pitchFamily="34" charset="0"/>
                <a:cs typeface="Calibri" pitchFamily="34" charset="0"/>
              </a:defRPr>
            </a:lvl2pPr>
            <a:lvl3pPr>
              <a:buFont typeface="Calibri" pitchFamily="34" charset="0"/>
              <a:buChar char="—"/>
              <a:defRPr>
                <a:latin typeface="Calibri" pitchFamily="34" charset="0"/>
                <a:cs typeface="Calibri" pitchFamily="34" charset="0"/>
              </a:defRPr>
            </a:lvl3pPr>
            <a:lvl4pPr>
              <a:buFont typeface="Calibri" pitchFamily="34" charset="0"/>
              <a:buChar char="—"/>
              <a:defRPr>
                <a:latin typeface="Calibri" pitchFamily="34" charset="0"/>
                <a:cs typeface="Calibri" pitchFamily="34" charset="0"/>
              </a:defRPr>
            </a:lvl4pPr>
            <a:lvl5pPr>
              <a:buFont typeface="Calibri" pitchFamily="34" charset="0"/>
              <a:buChar char="—"/>
              <a:defRPr>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0" name="Straight Connector 9"/>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cxnSp>
        <p:nvCxnSpPr>
          <p:cNvPr id="9" name="Straight Connector 8"/>
          <p:cNvCxnSpPr/>
          <p:nvPr userDrawn="1"/>
        </p:nvCxnSpPr>
        <p:spPr>
          <a:xfrm>
            <a:off x="500063" y="641330"/>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4"/>
          <p:cNvSpPr>
            <a:spLocks noGrp="1"/>
          </p:cNvSpPr>
          <p:nvPr>
            <p:ph sz="quarter" idx="2"/>
          </p:nvPr>
        </p:nvSpPr>
        <p:spPr>
          <a:xfrm>
            <a:off x="142844" y="857232"/>
            <a:ext cx="4354544" cy="5786478"/>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5"/>
          <p:cNvSpPr>
            <a:spLocks noGrp="1"/>
          </p:cNvSpPr>
          <p:nvPr>
            <p:ph sz="quarter" idx="4"/>
          </p:nvPr>
        </p:nvSpPr>
        <p:spPr>
          <a:xfrm>
            <a:off x="4645025" y="857232"/>
            <a:ext cx="4284693" cy="5786478"/>
          </a:xfrm>
          <a:prstGeom prst="rect">
            <a:avLst/>
          </a:prstGeom>
        </p:spPr>
        <p:txBody>
          <a:bodyPr/>
          <a:lstStyle>
            <a:lvl1pPr>
              <a:buFont typeface="Arial" pitchFamily="34" charset="0"/>
              <a:buChar char="—"/>
              <a:defRPr sz="2400">
                <a:latin typeface="Calibri" pitchFamily="34" charset="0"/>
                <a:cs typeface="Calibri" pitchFamily="34" charset="0"/>
              </a:defRPr>
            </a:lvl1pPr>
            <a:lvl2pPr indent="-360000">
              <a:buFont typeface="Arial" pitchFamily="34" charset="0"/>
              <a:buChar char="—"/>
              <a:defRPr sz="2000">
                <a:latin typeface="Calibri" pitchFamily="34" charset="0"/>
                <a:cs typeface="Calibri" pitchFamily="34" charset="0"/>
              </a:defRPr>
            </a:lvl2pPr>
            <a:lvl3pPr indent="-360000">
              <a:buFont typeface="Arial" pitchFamily="34" charset="0"/>
              <a:buChar char="—"/>
              <a:defRPr sz="1800">
                <a:latin typeface="Calibri" pitchFamily="34" charset="0"/>
                <a:cs typeface="Calibri" pitchFamily="34" charset="0"/>
              </a:defRPr>
            </a:lvl3pPr>
            <a:lvl4pPr indent="-360000">
              <a:buFont typeface="Arial" pitchFamily="34" charset="0"/>
              <a:buChar char="—"/>
              <a:defRPr sz="1600">
                <a:latin typeface="Calibri" pitchFamily="34" charset="0"/>
                <a:cs typeface="Calibri" pitchFamily="34" charset="0"/>
              </a:defRPr>
            </a:lvl4pPr>
            <a:lvl5pPr indent="-360000">
              <a:buFont typeface="Arial" pitchFamily="34" charset="0"/>
              <a:buChar char="—"/>
              <a:defRPr sz="16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hasCustomPrompt="1"/>
          </p:nvPr>
        </p:nvSpPr>
        <p:spPr>
          <a:xfrm>
            <a:off x="428596" y="71414"/>
            <a:ext cx="8715404" cy="571504"/>
          </a:xfrm>
          <a:prstGeom prst="rect">
            <a:avLst/>
          </a:prstGeom>
        </p:spPr>
        <p:txBody>
          <a:bodyPr>
            <a:scene3d>
              <a:camera prst="orthographicFront"/>
              <a:lightRig rig="soft" dir="t">
                <a:rot lat="0" lon="0" rev="16800000"/>
              </a:lightRig>
            </a:scene3d>
            <a:sp3d prstMaterial="softEdge"/>
          </a:bodyPr>
          <a:lstStyle>
            <a:lvl1pPr algn="l">
              <a:defRPr b="1">
                <a:solidFill>
                  <a:srgbClr val="FFC000"/>
                </a:solidFill>
                <a:effectLst>
                  <a:outerShdw blurRad="38100" dist="38100" dir="2700000" algn="tl">
                    <a:srgbClr val="000000">
                      <a:alpha val="43137"/>
                    </a:srgbClr>
                  </a:outerShdw>
                </a:effectLst>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688" r:id="rId8"/>
    <p:sldLayoutId id="2147483690" r:id="rId9"/>
    <p:sldLayoutId id="2147483691" r:id="rId10"/>
    <p:sldLayoutId id="2147483696" r:id="rId11"/>
  </p:sldLayoutIdLst>
  <p:txStyles>
    <p:titleStyle>
      <a:lvl1pPr algn="l" rtl="0" eaLnBrk="1" fontAlgn="base" hangingPunct="1">
        <a:spcBef>
          <a:spcPct val="0"/>
        </a:spcBef>
        <a:spcAft>
          <a:spcPct val="0"/>
        </a:spcAft>
        <a:defRPr sz="3600" b="1" kern="1200">
          <a:ln w="6350">
            <a:noFill/>
          </a:ln>
          <a:solidFill>
            <a:schemeClr val="tx1"/>
          </a:solidFill>
          <a:effectLst>
            <a:outerShdw blurRad="114300" dist="101600" dir="2700000" algn="tl" rotWithShape="0">
              <a:srgbClr val="000000">
                <a:alpha val="40000"/>
              </a:srgbClr>
            </a:outerShdw>
          </a:effectLst>
          <a:latin typeface="Trebuchet MS" pitchFamily="34" charset="0"/>
          <a:ea typeface="+mj-ea"/>
          <a:cs typeface="+mj-cs"/>
        </a:defRPr>
      </a:lvl1pPr>
      <a:lvl2pPr algn="l" rtl="0" eaLnBrk="1" fontAlgn="base" hangingPunct="1">
        <a:spcBef>
          <a:spcPct val="0"/>
        </a:spcBef>
        <a:spcAft>
          <a:spcPct val="0"/>
        </a:spcAft>
        <a:defRPr sz="3600" b="1">
          <a:solidFill>
            <a:schemeClr val="tx1"/>
          </a:solidFill>
          <a:latin typeface="Trebuchet MS" pitchFamily="34" charset="0"/>
        </a:defRPr>
      </a:lvl2pPr>
      <a:lvl3pPr algn="l" rtl="0" eaLnBrk="1" fontAlgn="base" hangingPunct="1">
        <a:spcBef>
          <a:spcPct val="0"/>
        </a:spcBef>
        <a:spcAft>
          <a:spcPct val="0"/>
        </a:spcAft>
        <a:defRPr sz="3600" b="1">
          <a:solidFill>
            <a:schemeClr val="tx1"/>
          </a:solidFill>
          <a:latin typeface="Trebuchet MS" pitchFamily="34" charset="0"/>
        </a:defRPr>
      </a:lvl3pPr>
      <a:lvl4pPr algn="l" rtl="0" eaLnBrk="1" fontAlgn="base" hangingPunct="1">
        <a:spcBef>
          <a:spcPct val="0"/>
        </a:spcBef>
        <a:spcAft>
          <a:spcPct val="0"/>
        </a:spcAft>
        <a:defRPr sz="3600" b="1">
          <a:solidFill>
            <a:schemeClr val="tx1"/>
          </a:solidFill>
          <a:latin typeface="Trebuchet MS" pitchFamily="34" charset="0"/>
        </a:defRPr>
      </a:lvl4pPr>
      <a:lvl5pPr algn="l" rtl="0" eaLnBrk="1" fontAlgn="base" hangingPunct="1">
        <a:spcBef>
          <a:spcPct val="0"/>
        </a:spcBef>
        <a:spcAft>
          <a:spcPct val="0"/>
        </a:spcAft>
        <a:defRPr sz="3600" b="1">
          <a:solidFill>
            <a:schemeClr val="tx1"/>
          </a:solidFill>
          <a:latin typeface="Trebuchet MS" pitchFamily="34" charset="0"/>
        </a:defRPr>
      </a:lvl5pPr>
      <a:lvl6pPr marL="457200" algn="l" rtl="0" eaLnBrk="1" fontAlgn="base" hangingPunct="1">
        <a:spcBef>
          <a:spcPct val="0"/>
        </a:spcBef>
        <a:spcAft>
          <a:spcPct val="0"/>
        </a:spcAft>
        <a:defRPr sz="3600" b="1">
          <a:solidFill>
            <a:schemeClr val="tx1"/>
          </a:solidFill>
          <a:latin typeface="Trebuchet MS" pitchFamily="34" charset="0"/>
        </a:defRPr>
      </a:lvl6pPr>
      <a:lvl7pPr marL="914400" algn="l" rtl="0" eaLnBrk="1" fontAlgn="base" hangingPunct="1">
        <a:spcBef>
          <a:spcPct val="0"/>
        </a:spcBef>
        <a:spcAft>
          <a:spcPct val="0"/>
        </a:spcAft>
        <a:defRPr sz="3600" b="1">
          <a:solidFill>
            <a:schemeClr val="tx1"/>
          </a:solidFill>
          <a:latin typeface="Trebuchet MS" pitchFamily="34" charset="0"/>
        </a:defRPr>
      </a:lvl7pPr>
      <a:lvl8pPr marL="1371600" algn="l" rtl="0" eaLnBrk="1" fontAlgn="base" hangingPunct="1">
        <a:spcBef>
          <a:spcPct val="0"/>
        </a:spcBef>
        <a:spcAft>
          <a:spcPct val="0"/>
        </a:spcAft>
        <a:defRPr sz="3600" b="1">
          <a:solidFill>
            <a:schemeClr val="tx1"/>
          </a:solidFill>
          <a:latin typeface="Trebuchet MS" pitchFamily="34" charset="0"/>
        </a:defRPr>
      </a:lvl8pPr>
      <a:lvl9pPr marL="1828800" algn="l" rtl="0" eaLnBrk="1" fontAlgn="base" hangingPunct="1">
        <a:spcBef>
          <a:spcPct val="0"/>
        </a:spcBef>
        <a:spcAft>
          <a:spcPct val="0"/>
        </a:spcAft>
        <a:defRPr sz="3600" b="1">
          <a:solidFill>
            <a:schemeClr val="tx1"/>
          </a:solidFill>
          <a:latin typeface="Trebuchet MS" pitchFamily="34" charset="0"/>
        </a:defRPr>
      </a:lvl9pPr>
    </p:titleStyle>
    <p:bodyStyle>
      <a:lvl1pPr marL="547688" indent="-411163" algn="l" rtl="0" eaLnBrk="1" fontAlgn="base" hangingPunct="1">
        <a:spcBef>
          <a:spcPct val="20000"/>
        </a:spcBef>
        <a:spcAft>
          <a:spcPct val="0"/>
        </a:spcAft>
        <a:buClr>
          <a:srgbClr val="F9F9F9"/>
        </a:buClr>
        <a:buSzPct val="65000"/>
        <a:buFont typeface="Wingdings 2" pitchFamily="18" charset="2"/>
        <a:buChar char=""/>
        <a:defRPr sz="2800" kern="1200">
          <a:solidFill>
            <a:schemeClr val="tx1"/>
          </a:solidFill>
          <a:latin typeface="Arial" pitchFamily="34" charset="0"/>
          <a:ea typeface="+mn-ea"/>
          <a:cs typeface="Arial" pitchFamily="34" charset="0"/>
        </a:defRPr>
      </a:lvl1pPr>
      <a:lvl2pPr marL="868363" indent="-282575" algn="l" rtl="0" eaLnBrk="1" fontAlgn="base" hangingPunct="1">
        <a:spcBef>
          <a:spcPct val="20000"/>
        </a:spcBef>
        <a:spcAft>
          <a:spcPct val="0"/>
        </a:spcAft>
        <a:buClr>
          <a:schemeClr val="tx1"/>
        </a:buClr>
        <a:buSzPct val="80000"/>
        <a:buFont typeface="Wingdings 2" pitchFamily="18" charset="2"/>
        <a:buChar char=""/>
        <a:defRPr sz="2400" kern="1200">
          <a:solidFill>
            <a:schemeClr val="tx1"/>
          </a:solidFill>
          <a:latin typeface="Arial" pitchFamily="34" charset="0"/>
          <a:ea typeface="+mn-ea"/>
          <a:cs typeface="Arial" pitchFamily="34" charset="0"/>
        </a:defRPr>
      </a:lvl2pPr>
      <a:lvl3pPr marL="1133475" indent="-228600" algn="l" rtl="0" eaLnBrk="1" fontAlgn="base" hangingPunct="1">
        <a:spcBef>
          <a:spcPct val="20000"/>
        </a:spcBef>
        <a:spcAft>
          <a:spcPct val="0"/>
        </a:spcAft>
        <a:buClr>
          <a:schemeClr val="tx1"/>
        </a:buClr>
        <a:buSzPct val="95000"/>
        <a:buFont typeface="Wingdings" pitchFamily="2" charset="2"/>
        <a:buChar char=""/>
        <a:defRPr sz="2200" kern="1200">
          <a:solidFill>
            <a:schemeClr val="tx1"/>
          </a:solidFill>
          <a:latin typeface="Arial" pitchFamily="34" charset="0"/>
          <a:ea typeface="+mn-ea"/>
          <a:cs typeface="Arial" pitchFamily="34" charset="0"/>
        </a:defRPr>
      </a:lvl3pPr>
      <a:lvl4pPr marL="1352550" indent="-182563" algn="l" rtl="0" eaLnBrk="1" fontAlgn="base" hangingPunct="1">
        <a:spcBef>
          <a:spcPct val="20000"/>
        </a:spcBef>
        <a:spcAft>
          <a:spcPct val="0"/>
        </a:spcAft>
        <a:buClr>
          <a:schemeClr val="tx1"/>
        </a:buClr>
        <a:buSzPct val="100000"/>
        <a:buFont typeface="Wingdings 3" pitchFamily="18" charset="2"/>
        <a:buChar char=""/>
        <a:defRPr sz="2000" kern="1200">
          <a:solidFill>
            <a:schemeClr val="tx1"/>
          </a:solidFill>
          <a:latin typeface="Arial" pitchFamily="34" charset="0"/>
          <a:ea typeface="+mn-ea"/>
          <a:cs typeface="Arial" pitchFamily="34" charset="0"/>
        </a:defRPr>
      </a:lvl4pPr>
      <a:lvl5pPr marL="1544638" indent="-182563" algn="l" rtl="0" eaLnBrk="1" fontAlgn="base" hangingPunct="1">
        <a:spcBef>
          <a:spcPct val="20000"/>
        </a:spcBef>
        <a:spcAft>
          <a:spcPct val="0"/>
        </a:spcAft>
        <a:buClr>
          <a:schemeClr val="tx1"/>
        </a:buClr>
        <a:buFont typeface="Wingdings 2" pitchFamily="18" charset="2"/>
        <a:buChar char=""/>
        <a:defRPr sz="2000" kern="1200">
          <a:solidFill>
            <a:schemeClr val="tx1"/>
          </a:solidFill>
          <a:latin typeface="Arial" pitchFamily="34" charset="0"/>
          <a:ea typeface="+mn-ea"/>
          <a:cs typeface="Arial" pitchFamily="34" charset="0"/>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ravokutnik 22"/>
          <p:cNvSpPr/>
          <p:nvPr/>
        </p:nvSpPr>
        <p:spPr>
          <a:xfrm>
            <a:off x="71438" y="776600"/>
            <a:ext cx="9072562" cy="6324808"/>
          </a:xfrm>
          <a:prstGeom prst="rect">
            <a:avLst/>
          </a:prstGeom>
        </p:spPr>
        <p:txBody>
          <a:bodyPr wrap="square">
            <a:spAutoFit/>
          </a:bodyPr>
          <a:lstStyle/>
          <a:p>
            <a:pPr marL="288000" indent="-288000">
              <a:spcBef>
                <a:spcPts val="600"/>
              </a:spcBef>
              <a:buClr>
                <a:schemeClr val="tx1"/>
              </a:buClr>
              <a:buFont typeface="Calibri" pitchFamily="34" charset="0"/>
              <a:buChar char="─"/>
            </a:pPr>
            <a:r>
              <a:rPr lang="hr-HR" sz="2400" b="1" dirty="0">
                <a:solidFill>
                  <a:srgbClr val="FFC000"/>
                </a:solidFill>
                <a:latin typeface="Calibri" panose="020F0502020204030204" pitchFamily="34" charset="0"/>
              </a:rPr>
              <a:t>MARKETINŠKI PROCES </a:t>
            </a:r>
            <a:r>
              <a:rPr lang="hr-HR" sz="2100" dirty="0">
                <a:latin typeface="Calibri" panose="020F0502020204030204" pitchFamily="34" charset="0"/>
              </a:rPr>
              <a:t>– </a:t>
            </a:r>
            <a:r>
              <a:rPr lang="hr-HR" sz="2200" dirty="0">
                <a:latin typeface="Calibri" panose="020F0502020204030204" pitchFamily="34" charset="0"/>
              </a:rPr>
              <a:t>niz aktivnosti koje se poduzimaju kako bi jedan proizvod ili usluga mogli zadovoljiti potrebe potrošača, a da se pritom ostvari očekivana dobit</a:t>
            </a:r>
          </a:p>
          <a:p>
            <a:pPr marL="288000" indent="-288000">
              <a:spcBef>
                <a:spcPts val="600"/>
              </a:spcBef>
              <a:buClr>
                <a:schemeClr val="tx1"/>
              </a:buClr>
              <a:buFont typeface="Calibri" pitchFamily="34" charset="0"/>
              <a:buChar char="─"/>
            </a:pPr>
            <a:r>
              <a:rPr lang="hr-HR" sz="2200" b="1" dirty="0">
                <a:solidFill>
                  <a:srgbClr val="FFC000"/>
                </a:solidFill>
                <a:latin typeface="Calibri" panose="020F0502020204030204" pitchFamily="34" charset="0"/>
              </a:rPr>
              <a:t>marketinški proces </a:t>
            </a:r>
            <a:r>
              <a:rPr lang="hr-HR" sz="2200" dirty="0">
                <a:latin typeface="Calibri" panose="020F0502020204030204" pitchFamily="34" charset="0"/>
              </a:rPr>
              <a:t>se sastoji od sljedećih koraka:</a:t>
            </a:r>
          </a:p>
          <a:p>
            <a:pPr marL="745200" lvl="1" indent="-288000">
              <a:spcBef>
                <a:spcPts val="0"/>
              </a:spcBef>
              <a:buClr>
                <a:schemeClr val="tx1"/>
              </a:buClr>
              <a:buFont typeface="Calibri" pitchFamily="34" charset="0"/>
              <a:buChar char="─"/>
            </a:pPr>
            <a:r>
              <a:rPr lang="hr-HR" sz="2200" dirty="0">
                <a:latin typeface="Calibri" panose="020F0502020204030204" pitchFamily="34" charset="0"/>
              </a:rPr>
              <a:t>istraživanje tržišta</a:t>
            </a:r>
          </a:p>
          <a:p>
            <a:pPr marL="745200" lvl="1" indent="-288000">
              <a:spcBef>
                <a:spcPts val="0"/>
              </a:spcBef>
              <a:buClr>
                <a:schemeClr val="tx1"/>
              </a:buClr>
              <a:buFont typeface="Calibri" pitchFamily="34" charset="0"/>
              <a:buChar char="─"/>
            </a:pPr>
            <a:r>
              <a:rPr lang="hr-HR" sz="2200" dirty="0">
                <a:latin typeface="Calibri" panose="020F0502020204030204" pitchFamily="34" charset="0"/>
              </a:rPr>
              <a:t>izbor i definiranje marketinške strategije</a:t>
            </a:r>
          </a:p>
          <a:p>
            <a:pPr marL="745200" lvl="1" indent="-288000">
              <a:spcBef>
                <a:spcPts val="0"/>
              </a:spcBef>
              <a:buClr>
                <a:schemeClr val="tx1"/>
              </a:buClr>
              <a:buFont typeface="Calibri" pitchFamily="34" charset="0"/>
              <a:buChar char="─"/>
            </a:pPr>
            <a:r>
              <a:rPr lang="hr-HR" sz="2200" dirty="0">
                <a:latin typeface="Calibri" panose="020F0502020204030204" pitchFamily="34" charset="0"/>
              </a:rPr>
              <a:t>planiranje marketinškog miksa</a:t>
            </a:r>
          </a:p>
          <a:p>
            <a:pPr marL="745200" lvl="1" indent="-288000">
              <a:spcBef>
                <a:spcPts val="0"/>
              </a:spcBef>
              <a:buClr>
                <a:schemeClr val="tx1"/>
              </a:buClr>
              <a:buFont typeface="Calibri" pitchFamily="34" charset="0"/>
              <a:buChar char="─"/>
            </a:pPr>
            <a:r>
              <a:rPr lang="hr-HR" sz="2200" dirty="0">
                <a:latin typeface="Calibri" panose="020F0502020204030204" pitchFamily="34" charset="0"/>
              </a:rPr>
              <a:t>realizacija i kontrola</a:t>
            </a:r>
          </a:p>
          <a:p>
            <a:pPr marL="288000" indent="-288000">
              <a:spcBef>
                <a:spcPts val="1800"/>
              </a:spcBef>
              <a:buClr>
                <a:schemeClr val="tx1"/>
              </a:buClr>
              <a:buFont typeface="Calibri" pitchFamily="34" charset="0"/>
              <a:buChar char="─"/>
            </a:pPr>
            <a:r>
              <a:rPr lang="hr-HR" sz="2400" b="1" dirty="0" smtClean="0">
                <a:solidFill>
                  <a:srgbClr val="FFC000"/>
                </a:solidFill>
                <a:latin typeface="Calibri" panose="020F0502020204030204" pitchFamily="34" charset="0"/>
              </a:rPr>
              <a:t>MARKETINŠKI MIKS </a:t>
            </a:r>
            <a:r>
              <a:rPr lang="hr-HR" sz="2100" dirty="0" smtClean="0">
                <a:latin typeface="Calibri" panose="020F0502020204030204" pitchFamily="34" charset="0"/>
              </a:rPr>
              <a:t>(splet) </a:t>
            </a:r>
            <a:r>
              <a:rPr lang="hr-HR" sz="2100" dirty="0">
                <a:latin typeface="Calibri" panose="020F0502020204030204" pitchFamily="34" charset="0"/>
              </a:rPr>
              <a:t>se sastoji od 4 komponente:</a:t>
            </a:r>
          </a:p>
          <a:p>
            <a:pPr marL="914400" lvl="1" indent="-457200">
              <a:spcBef>
                <a:spcPts val="600"/>
              </a:spcBef>
              <a:buClr>
                <a:schemeClr val="tx1"/>
              </a:buClr>
              <a:buFont typeface="+mj-lt"/>
              <a:buAutoNum type="arabicPeriod"/>
            </a:pPr>
            <a:r>
              <a:rPr lang="hr-HR" sz="2400" b="1" dirty="0">
                <a:solidFill>
                  <a:srgbClr val="FFC000"/>
                </a:solidFill>
                <a:latin typeface="Calibri" panose="020F0502020204030204" pitchFamily="34" charset="0"/>
              </a:rPr>
              <a:t>proizvod</a:t>
            </a:r>
            <a:r>
              <a:rPr lang="hr-HR" sz="2400" dirty="0">
                <a:solidFill>
                  <a:srgbClr val="FFC000"/>
                </a:solidFill>
                <a:latin typeface="Calibri" panose="020F0502020204030204" pitchFamily="34" charset="0"/>
              </a:rPr>
              <a:t> </a:t>
            </a:r>
            <a:r>
              <a:rPr lang="hr-HR" sz="2100" dirty="0">
                <a:latin typeface="Calibri" panose="020F0502020204030204" pitchFamily="34" charset="0"/>
              </a:rPr>
              <a:t>– ukupnost roba i usluga koje tvrtka nudi na tržištu</a:t>
            </a:r>
          </a:p>
          <a:p>
            <a:pPr marL="914400" lvl="1" indent="-457200">
              <a:spcBef>
                <a:spcPts val="600"/>
              </a:spcBef>
              <a:buClr>
                <a:schemeClr val="tx1"/>
              </a:buClr>
              <a:buFont typeface="+mj-lt"/>
              <a:buAutoNum type="arabicPeriod"/>
            </a:pPr>
            <a:r>
              <a:rPr lang="hr-HR" sz="2400" b="1" dirty="0">
                <a:solidFill>
                  <a:srgbClr val="FFC000"/>
                </a:solidFill>
                <a:latin typeface="Calibri" panose="020F0502020204030204" pitchFamily="34" charset="0"/>
              </a:rPr>
              <a:t>distribucija</a:t>
            </a:r>
            <a:r>
              <a:rPr lang="hr-HR" sz="2400" dirty="0">
                <a:solidFill>
                  <a:srgbClr val="FFC000"/>
                </a:solidFill>
                <a:latin typeface="Calibri" panose="020F0502020204030204" pitchFamily="34" charset="0"/>
              </a:rPr>
              <a:t> </a:t>
            </a:r>
            <a:r>
              <a:rPr lang="hr-HR" sz="2100" dirty="0">
                <a:latin typeface="Calibri" panose="020F0502020204030204" pitchFamily="34" charset="0"/>
              </a:rPr>
              <a:t>– sve aktivnosti koje proizvod neke tvrtke čine dostupnim ciljanom tržištu </a:t>
            </a:r>
          </a:p>
          <a:p>
            <a:pPr marL="914400" lvl="1" indent="-457200">
              <a:spcBef>
                <a:spcPts val="600"/>
              </a:spcBef>
              <a:buClr>
                <a:schemeClr val="tx1"/>
              </a:buClr>
              <a:buFont typeface="+mj-lt"/>
              <a:buAutoNum type="arabicPeriod"/>
            </a:pPr>
            <a:r>
              <a:rPr lang="hr-HR" sz="2400" b="1" dirty="0">
                <a:solidFill>
                  <a:srgbClr val="FFC000"/>
                </a:solidFill>
                <a:latin typeface="Calibri" panose="020F0502020204030204" pitchFamily="34" charset="0"/>
              </a:rPr>
              <a:t>promocija</a:t>
            </a:r>
            <a:r>
              <a:rPr lang="hr-HR" sz="2400" dirty="0">
                <a:solidFill>
                  <a:srgbClr val="FFC000"/>
                </a:solidFill>
                <a:latin typeface="Calibri" panose="020F0502020204030204" pitchFamily="34" charset="0"/>
              </a:rPr>
              <a:t> </a:t>
            </a:r>
            <a:r>
              <a:rPr lang="hr-HR" sz="2100" dirty="0">
                <a:latin typeface="Calibri" panose="020F0502020204030204" pitchFamily="34" charset="0"/>
              </a:rPr>
              <a:t>– aktivnosti  koje šalju poruku o proizvodu te potiču proces kupnje (komunikacija između proizvođača i potrošača)</a:t>
            </a:r>
          </a:p>
          <a:p>
            <a:pPr marL="914400" lvl="1" indent="-457200">
              <a:spcBef>
                <a:spcPts val="600"/>
              </a:spcBef>
              <a:buClr>
                <a:schemeClr val="tx1"/>
              </a:buClr>
              <a:buFont typeface="+mj-lt"/>
              <a:buAutoNum type="arabicPeriod"/>
            </a:pPr>
            <a:r>
              <a:rPr lang="hr-HR" sz="2400" b="1" dirty="0" smtClean="0">
                <a:solidFill>
                  <a:srgbClr val="FFC000"/>
                </a:solidFill>
                <a:latin typeface="Calibri" panose="020F0502020204030204" pitchFamily="34" charset="0"/>
              </a:rPr>
              <a:t>cijena</a:t>
            </a:r>
            <a:r>
              <a:rPr lang="hr-HR" sz="2400" dirty="0" smtClean="0">
                <a:solidFill>
                  <a:srgbClr val="FFC000"/>
                </a:solidFill>
                <a:latin typeface="Calibri" panose="020F0502020204030204" pitchFamily="34" charset="0"/>
              </a:rPr>
              <a:t> </a:t>
            </a:r>
            <a:r>
              <a:rPr lang="hr-HR" sz="2100" dirty="0" smtClean="0">
                <a:latin typeface="Calibri" panose="020F0502020204030204" pitchFamily="34" charset="0"/>
              </a:rPr>
              <a:t>– </a:t>
            </a:r>
            <a:r>
              <a:rPr lang="vi-VN" sz="2100" dirty="0">
                <a:latin typeface="Calibri" panose="020F0502020204030204" pitchFamily="34" charset="0"/>
              </a:rPr>
              <a:t>novčani</a:t>
            </a:r>
            <a:r>
              <a:rPr lang="hr-HR" sz="2100" dirty="0">
                <a:latin typeface="Calibri" panose="020F0502020204030204" pitchFamily="34" charset="0"/>
              </a:rPr>
              <a:t> </a:t>
            </a:r>
            <a:r>
              <a:rPr lang="vi-VN" sz="2100" dirty="0">
                <a:latin typeface="Calibri" panose="020F0502020204030204" pitchFamily="34" charset="0"/>
              </a:rPr>
              <a:t>iskaz vrijednosti koji kupac plaća u zamjenu za proizvod</a:t>
            </a:r>
            <a:endParaRPr lang="hr-HR" sz="2100" dirty="0">
              <a:latin typeface="Calibri" panose="020F0502020204030204" pitchFamily="34" charset="0"/>
            </a:endParaRPr>
          </a:p>
          <a:p>
            <a:pPr>
              <a:spcBef>
                <a:spcPts val="600"/>
              </a:spcBef>
              <a:buClr>
                <a:schemeClr val="tx1"/>
              </a:buClr>
            </a:pPr>
            <a:endParaRPr lang="hr-HR" sz="2100" dirty="0">
              <a:latin typeface="Calibri" panose="020F0502020204030204" pitchFamily="34" charset="0"/>
            </a:endParaRPr>
          </a:p>
        </p:txBody>
      </p:sp>
      <p:sp>
        <p:nvSpPr>
          <p:cNvPr id="19" name="Title 18"/>
          <p:cNvSpPr>
            <a:spLocks noGrp="1"/>
          </p:cNvSpPr>
          <p:nvPr>
            <p:ph type="title"/>
          </p:nvPr>
        </p:nvSpPr>
        <p:spPr/>
        <p:txBody>
          <a:bodyPr/>
          <a:lstStyle/>
          <a:p>
            <a:r>
              <a:rPr lang="hr-HR" dirty="0" smtClean="0"/>
              <a:t>MARKETINŠKI PROCES I SPLET     	    </a:t>
            </a:r>
            <a:r>
              <a:rPr lang="hr-HR" sz="2400" b="0" dirty="0" smtClean="0"/>
              <a:t>(plan ploče)</a:t>
            </a:r>
            <a:endParaRPr lang="hr-HR" b="0" dirty="0"/>
          </a:p>
        </p:txBody>
      </p:sp>
    </p:spTree>
    <p:extLst>
      <p:ext uri="{BB962C8B-B14F-4D97-AF65-F5344CB8AC3E}">
        <p14:creationId xmlns:p14="http://schemas.microsoft.com/office/powerpoint/2010/main" val="154211838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42918"/>
            <a:ext cx="9144000" cy="5857916"/>
          </a:xfrm>
        </p:spPr>
        <p:txBody>
          <a:bodyPr/>
          <a:lstStyle/>
          <a:p>
            <a:pPr marL="360000" lvl="0" indent="-360000">
              <a:spcBef>
                <a:spcPts val="1200"/>
              </a:spcBef>
              <a:buSzPct val="100000"/>
              <a:buFont typeface="Calibri" pitchFamily="34" charset="0"/>
              <a:buChar char="─"/>
            </a:pPr>
            <a:r>
              <a:rPr lang="hr-HR" sz="2600" dirty="0" smtClean="0">
                <a:solidFill>
                  <a:prstClr val="white"/>
                </a:solidFill>
              </a:rPr>
              <a:t>sadašnji i potencijalni potrošači</a:t>
            </a:r>
          </a:p>
          <a:p>
            <a:pPr marL="360000" lvl="0" indent="-360000">
              <a:spcBef>
                <a:spcPts val="1200"/>
              </a:spcBef>
              <a:buSzPct val="100000"/>
              <a:buFont typeface="Calibri" pitchFamily="34" charset="0"/>
              <a:buChar char="─"/>
            </a:pPr>
            <a:r>
              <a:rPr lang="hr-HR" sz="2600" b="1" dirty="0" smtClean="0"/>
              <a:t>6 tipova kupaca (tržišta):</a:t>
            </a:r>
          </a:p>
          <a:p>
            <a:pPr marL="777875" lvl="1" indent="-457200">
              <a:spcBef>
                <a:spcPts val="0"/>
              </a:spcBef>
              <a:buSzPct val="100000"/>
              <a:buFont typeface="+mj-lt"/>
              <a:buAutoNum type="arabicPeriod"/>
            </a:pPr>
            <a:r>
              <a:rPr lang="hr-HR" dirty="0" smtClean="0">
                <a:solidFill>
                  <a:prstClr val="white"/>
                </a:solidFill>
              </a:rPr>
              <a:t>tržišta </a:t>
            </a:r>
            <a:r>
              <a:rPr lang="hr-HR" b="1" dirty="0" smtClean="0">
                <a:solidFill>
                  <a:srgbClr val="FFC000"/>
                </a:solidFill>
              </a:rPr>
              <a:t>krajnje potrošnje</a:t>
            </a:r>
          </a:p>
          <a:p>
            <a:pPr marL="777875" lvl="1" indent="-457200">
              <a:lnSpc>
                <a:spcPct val="150000"/>
              </a:lnSpc>
              <a:spcBef>
                <a:spcPts val="1800"/>
              </a:spcBef>
              <a:buSzPct val="100000"/>
              <a:buFont typeface="+mj-lt"/>
              <a:buAutoNum type="arabicPeriod"/>
            </a:pPr>
            <a:r>
              <a:rPr lang="hr-HR" dirty="0" smtClean="0">
                <a:solidFill>
                  <a:prstClr val="white"/>
                </a:solidFill>
              </a:rPr>
              <a:t>tržišta </a:t>
            </a:r>
            <a:r>
              <a:rPr lang="hr-HR" b="1" dirty="0" smtClean="0">
                <a:solidFill>
                  <a:srgbClr val="FFC000"/>
                </a:solidFill>
              </a:rPr>
              <a:t>poslovne potrošnje</a:t>
            </a:r>
          </a:p>
          <a:p>
            <a:pPr marL="777875" lvl="1" indent="-457200">
              <a:lnSpc>
                <a:spcPct val="150000"/>
              </a:lnSpc>
              <a:spcBef>
                <a:spcPts val="1200"/>
              </a:spcBef>
              <a:buSzPct val="100000"/>
              <a:buFont typeface="+mj-lt"/>
              <a:buAutoNum type="arabicPeriod"/>
            </a:pPr>
            <a:r>
              <a:rPr lang="hr-HR" dirty="0" smtClean="0">
                <a:solidFill>
                  <a:prstClr val="white"/>
                </a:solidFill>
              </a:rPr>
              <a:t>tržišta </a:t>
            </a:r>
            <a:r>
              <a:rPr lang="hr-HR" b="1" dirty="0" smtClean="0">
                <a:solidFill>
                  <a:srgbClr val="FFC000"/>
                </a:solidFill>
              </a:rPr>
              <a:t>preprodavača</a:t>
            </a:r>
          </a:p>
          <a:p>
            <a:pPr marL="777875" lvl="1" indent="-457200">
              <a:lnSpc>
                <a:spcPct val="150000"/>
              </a:lnSpc>
              <a:spcBef>
                <a:spcPts val="1200"/>
              </a:spcBef>
              <a:buSzPct val="100000"/>
              <a:buFont typeface="+mj-lt"/>
              <a:buAutoNum type="arabicPeriod"/>
            </a:pPr>
            <a:r>
              <a:rPr lang="hr-HR" b="1" dirty="0" smtClean="0">
                <a:solidFill>
                  <a:srgbClr val="FFC000"/>
                </a:solidFill>
              </a:rPr>
              <a:t>institucijska </a:t>
            </a:r>
            <a:r>
              <a:rPr lang="hr-HR" dirty="0" smtClean="0"/>
              <a:t>tržišta</a:t>
            </a:r>
          </a:p>
          <a:p>
            <a:pPr marL="777875" lvl="1" indent="-457200">
              <a:lnSpc>
                <a:spcPct val="150000"/>
              </a:lnSpc>
              <a:spcBef>
                <a:spcPts val="4200"/>
              </a:spcBef>
              <a:buSzPct val="100000"/>
              <a:buFont typeface="+mj-lt"/>
              <a:buAutoNum type="arabicPeriod"/>
            </a:pPr>
            <a:r>
              <a:rPr lang="hr-HR" b="1" dirty="0" smtClean="0">
                <a:solidFill>
                  <a:srgbClr val="FFC000"/>
                </a:solidFill>
              </a:rPr>
              <a:t>vladina </a:t>
            </a:r>
            <a:r>
              <a:rPr lang="hr-HR" dirty="0" smtClean="0"/>
              <a:t>tržišta</a:t>
            </a:r>
          </a:p>
          <a:p>
            <a:pPr marL="777875" lvl="1" indent="-457200">
              <a:lnSpc>
                <a:spcPct val="150000"/>
              </a:lnSpc>
              <a:spcBef>
                <a:spcPts val="1800"/>
              </a:spcBef>
              <a:buSzPct val="100000"/>
              <a:buFont typeface="+mj-lt"/>
              <a:buAutoNum type="arabicPeriod"/>
            </a:pPr>
            <a:r>
              <a:rPr lang="hr-HR" b="1" dirty="0" smtClean="0">
                <a:solidFill>
                  <a:srgbClr val="FFC000"/>
                </a:solidFill>
              </a:rPr>
              <a:t>međunarodna </a:t>
            </a:r>
            <a:r>
              <a:rPr lang="hr-HR" dirty="0" smtClean="0"/>
              <a:t>tržišta</a:t>
            </a:r>
          </a:p>
        </p:txBody>
      </p:sp>
      <p:sp>
        <p:nvSpPr>
          <p:cNvPr id="3" name="Title 2"/>
          <p:cNvSpPr>
            <a:spLocks noGrp="1"/>
          </p:cNvSpPr>
          <p:nvPr>
            <p:ph type="title"/>
          </p:nvPr>
        </p:nvSpPr>
        <p:spPr/>
        <p:txBody>
          <a:bodyPr/>
          <a:lstStyle/>
          <a:p>
            <a:r>
              <a:rPr lang="hr-HR" b="0" dirty="0" smtClean="0">
                <a:solidFill>
                  <a:schemeClr val="tx1"/>
                </a:solidFill>
                <a:effectLst/>
              </a:rPr>
              <a:t>MIKROOKRUŽENJE – </a:t>
            </a:r>
            <a:r>
              <a:rPr lang="hr-HR" dirty="0" smtClean="0"/>
              <a:t>KUPCI</a:t>
            </a:r>
            <a:endParaRPr lang="hr-HR" dirty="0"/>
          </a:p>
        </p:txBody>
      </p:sp>
      <p:sp>
        <p:nvSpPr>
          <p:cNvPr id="4" name="TextBox 3"/>
          <p:cNvSpPr txBox="1"/>
          <p:nvPr/>
        </p:nvSpPr>
        <p:spPr>
          <a:xfrm>
            <a:off x="963250" y="1934010"/>
            <a:ext cx="8072462" cy="400110"/>
          </a:xfrm>
          <a:prstGeom prst="rect">
            <a:avLst/>
          </a:prstGeom>
          <a:noFill/>
        </p:spPr>
        <p:txBody>
          <a:bodyPr wrap="square" rtlCol="0">
            <a:spAutoFit/>
          </a:bodyPr>
          <a:lstStyle/>
          <a:p>
            <a:pPr marL="252000" indent="-252000">
              <a:buClr>
                <a:schemeClr val="tx1"/>
              </a:buClr>
              <a:buFont typeface="Calibri" panose="020F0502020204030204" pitchFamily="34" charset="0"/>
              <a:buChar char="‒"/>
            </a:pPr>
            <a:r>
              <a:rPr lang="hr-HR" sz="2000" dirty="0" smtClean="0">
                <a:latin typeface="Calibri" pitchFamily="34" charset="0"/>
                <a:cs typeface="Calibri" pitchFamily="34" charset="0"/>
              </a:rPr>
              <a:t>pojedinci i kućanstva koji kupuju proizvode i usluge za osobnu potrošnju</a:t>
            </a:r>
            <a:endParaRPr lang="hr-HR" sz="2000" dirty="0">
              <a:latin typeface="Calibri" pitchFamily="34" charset="0"/>
              <a:cs typeface="Calibri" pitchFamily="34" charset="0"/>
            </a:endParaRPr>
          </a:p>
        </p:txBody>
      </p:sp>
      <p:sp>
        <p:nvSpPr>
          <p:cNvPr id="5" name="TextBox 4"/>
          <p:cNvSpPr txBox="1"/>
          <p:nvPr/>
        </p:nvSpPr>
        <p:spPr>
          <a:xfrm>
            <a:off x="963250" y="2671700"/>
            <a:ext cx="8072462" cy="400110"/>
          </a:xfrm>
          <a:prstGeom prst="rect">
            <a:avLst/>
          </a:prstGeom>
          <a:noFill/>
        </p:spPr>
        <p:txBody>
          <a:bodyPr wrap="square" rtlCol="0">
            <a:spAutoFit/>
          </a:bodyPr>
          <a:lstStyle/>
          <a:p>
            <a:pPr marL="252000" indent="-252000">
              <a:buClr>
                <a:schemeClr val="tx1"/>
              </a:buClr>
              <a:buFont typeface="Calibri" panose="020F0502020204030204" pitchFamily="34" charset="0"/>
              <a:buChar char="‒"/>
            </a:pPr>
            <a:r>
              <a:rPr lang="hr-HR" sz="2000" dirty="0" smtClean="0">
                <a:latin typeface="Calibri" pitchFamily="34" charset="0"/>
                <a:cs typeface="Calibri" pitchFamily="34" charset="0"/>
              </a:rPr>
              <a:t>kupuju robu i usluge </a:t>
            </a:r>
            <a:r>
              <a:rPr lang="hr-HR" sz="2000" u="sng" dirty="0" smtClean="0">
                <a:latin typeface="Calibri" pitchFamily="34" charset="0"/>
                <a:cs typeface="Calibri" pitchFamily="34" charset="0"/>
              </a:rPr>
              <a:t>za daljnju obradu ili korištenje u proizvodnji</a:t>
            </a:r>
            <a:endParaRPr lang="hr-HR" sz="2000" u="sng" dirty="0">
              <a:latin typeface="Calibri" pitchFamily="34" charset="0"/>
              <a:cs typeface="Calibri" pitchFamily="34" charset="0"/>
            </a:endParaRPr>
          </a:p>
        </p:txBody>
      </p:sp>
      <p:sp>
        <p:nvSpPr>
          <p:cNvPr id="6" name="TextBox 5"/>
          <p:cNvSpPr txBox="1"/>
          <p:nvPr/>
        </p:nvSpPr>
        <p:spPr>
          <a:xfrm>
            <a:off x="963250" y="3357562"/>
            <a:ext cx="8072462" cy="400110"/>
          </a:xfrm>
          <a:prstGeom prst="rect">
            <a:avLst/>
          </a:prstGeom>
          <a:noFill/>
        </p:spPr>
        <p:txBody>
          <a:bodyPr wrap="square" rtlCol="0">
            <a:spAutoFit/>
          </a:bodyPr>
          <a:lstStyle/>
          <a:p>
            <a:pPr marL="252000" indent="-252000">
              <a:buClr>
                <a:schemeClr val="tx1"/>
              </a:buClr>
              <a:buFont typeface="Calibri" panose="020F0502020204030204" pitchFamily="34" charset="0"/>
              <a:buChar char="‒"/>
            </a:pPr>
            <a:r>
              <a:rPr lang="hr-HR" sz="2000" dirty="0" smtClean="0">
                <a:latin typeface="Calibri" pitchFamily="34" charset="0"/>
                <a:cs typeface="Calibri" pitchFamily="34" charset="0"/>
              </a:rPr>
              <a:t>kupuju robu i usluge kako bi ih </a:t>
            </a:r>
            <a:r>
              <a:rPr lang="hr-HR" sz="2000" u="sng" dirty="0" smtClean="0">
                <a:latin typeface="Calibri" pitchFamily="34" charset="0"/>
                <a:cs typeface="Calibri" pitchFamily="34" charset="0"/>
              </a:rPr>
              <a:t>preprodavali i ostvarili dobit</a:t>
            </a:r>
            <a:endParaRPr lang="hr-HR" sz="2000" u="sng" dirty="0">
              <a:latin typeface="Calibri" pitchFamily="34" charset="0"/>
              <a:cs typeface="Calibri" pitchFamily="34" charset="0"/>
            </a:endParaRPr>
          </a:p>
        </p:txBody>
      </p:sp>
      <p:sp>
        <p:nvSpPr>
          <p:cNvPr id="7" name="TextBox 6"/>
          <p:cNvSpPr txBox="1"/>
          <p:nvPr/>
        </p:nvSpPr>
        <p:spPr>
          <a:xfrm>
            <a:off x="963250" y="4071942"/>
            <a:ext cx="8072462" cy="707886"/>
          </a:xfrm>
          <a:prstGeom prst="rect">
            <a:avLst/>
          </a:prstGeom>
          <a:noFill/>
        </p:spPr>
        <p:txBody>
          <a:bodyPr wrap="square" rtlCol="0">
            <a:spAutoFit/>
          </a:bodyPr>
          <a:lstStyle/>
          <a:p>
            <a:pPr marL="252000" indent="-252000">
              <a:buClr>
                <a:schemeClr val="tx1"/>
              </a:buClr>
              <a:buFont typeface="Calibri" panose="020F0502020204030204" pitchFamily="34" charset="0"/>
              <a:buChar char="‒"/>
            </a:pPr>
            <a:r>
              <a:rPr lang="pl-PL" sz="2000" dirty="0" smtClean="0">
                <a:latin typeface="Calibri" pitchFamily="34" charset="0"/>
                <a:cs typeface="Calibri" pitchFamily="34" charset="0"/>
              </a:rPr>
              <a:t>sastoje se od škola, bolnica, staračkih domova, zatvora i drugih institucija koje nabavljaju robu i usluge </a:t>
            </a:r>
            <a:r>
              <a:rPr lang="pl-PL" sz="2000" u="sng" dirty="0" smtClean="0">
                <a:latin typeface="Calibri" pitchFamily="34" charset="0"/>
                <a:cs typeface="Calibri" pitchFamily="34" charset="0"/>
              </a:rPr>
              <a:t>za osobe o kojima skrbe</a:t>
            </a:r>
            <a:endParaRPr lang="hr-HR" sz="2000" u="sng" dirty="0">
              <a:latin typeface="Calibri" pitchFamily="34" charset="0"/>
              <a:cs typeface="Calibri" pitchFamily="34" charset="0"/>
            </a:endParaRPr>
          </a:p>
        </p:txBody>
      </p:sp>
      <p:sp>
        <p:nvSpPr>
          <p:cNvPr id="8" name="TextBox 7"/>
          <p:cNvSpPr txBox="1"/>
          <p:nvPr/>
        </p:nvSpPr>
        <p:spPr>
          <a:xfrm>
            <a:off x="963250" y="5143512"/>
            <a:ext cx="8072462" cy="400110"/>
          </a:xfrm>
          <a:prstGeom prst="rect">
            <a:avLst/>
          </a:prstGeom>
          <a:noFill/>
        </p:spPr>
        <p:txBody>
          <a:bodyPr wrap="square" rtlCol="0">
            <a:spAutoFit/>
          </a:bodyPr>
          <a:lstStyle/>
          <a:p>
            <a:pPr marL="252000" indent="-252000">
              <a:buClr>
                <a:schemeClr val="tx1"/>
              </a:buClr>
              <a:buFont typeface="Calibri" panose="020F0502020204030204" pitchFamily="34" charset="0"/>
              <a:buChar char="‒"/>
            </a:pPr>
            <a:r>
              <a:rPr lang="pl-PL" sz="2000" dirty="0" smtClean="0">
                <a:latin typeface="Calibri" pitchFamily="34" charset="0"/>
                <a:cs typeface="Calibri" pitchFamily="34" charset="0"/>
              </a:rPr>
              <a:t>vladine agencije koje kupuju robu i usluge </a:t>
            </a:r>
            <a:r>
              <a:rPr lang="pl-PL" sz="2000" u="sng" dirty="0" smtClean="0">
                <a:latin typeface="Calibri" pitchFamily="34" charset="0"/>
                <a:cs typeface="Calibri" pitchFamily="34" charset="0"/>
              </a:rPr>
              <a:t>za javnu potrošnju</a:t>
            </a:r>
            <a:endParaRPr lang="hr-HR" sz="2000" u="sng" dirty="0">
              <a:latin typeface="Calibri" pitchFamily="34" charset="0"/>
              <a:cs typeface="Calibri" pitchFamily="34" charset="0"/>
            </a:endParaRPr>
          </a:p>
        </p:txBody>
      </p:sp>
      <p:sp>
        <p:nvSpPr>
          <p:cNvPr id="9" name="TextBox 8"/>
          <p:cNvSpPr txBox="1"/>
          <p:nvPr/>
        </p:nvSpPr>
        <p:spPr>
          <a:xfrm>
            <a:off x="963250" y="5935824"/>
            <a:ext cx="8072462" cy="707886"/>
          </a:xfrm>
          <a:prstGeom prst="rect">
            <a:avLst/>
          </a:prstGeom>
          <a:noFill/>
        </p:spPr>
        <p:txBody>
          <a:bodyPr wrap="square" rtlCol="0">
            <a:spAutoFit/>
          </a:bodyPr>
          <a:lstStyle/>
          <a:p>
            <a:pPr marL="252000" indent="-252000">
              <a:buClr>
                <a:schemeClr val="tx1"/>
              </a:buClr>
              <a:buFont typeface="Calibri" panose="020F0502020204030204" pitchFamily="34" charset="0"/>
              <a:buChar char="‒"/>
            </a:pPr>
            <a:r>
              <a:rPr lang="vi-VN" sz="2000" dirty="0" smtClean="0">
                <a:latin typeface="Calibri" pitchFamily="34" charset="0"/>
                <a:cs typeface="Calibri" pitchFamily="34" charset="0"/>
              </a:rPr>
              <a:t>predstavljaju kupce u drugim zemljama i uključuju potrošače,</a:t>
            </a:r>
            <a:r>
              <a:rPr lang="hr-HR" sz="2000" dirty="0" smtClean="0">
                <a:latin typeface="Calibri" pitchFamily="34" charset="0"/>
                <a:cs typeface="Calibri" pitchFamily="34" charset="0"/>
              </a:rPr>
              <a:t> </a:t>
            </a:r>
            <a:r>
              <a:rPr lang="vi-VN" sz="2000" dirty="0" smtClean="0">
                <a:latin typeface="Calibri" pitchFamily="34" charset="0"/>
                <a:cs typeface="Calibri" pitchFamily="34" charset="0"/>
              </a:rPr>
              <a:t>proizvođače, preprodavače i vlade</a:t>
            </a:r>
            <a:endParaRPr lang="hr-HR" sz="2000" dirty="0">
              <a:latin typeface="Calibri" pitchFamily="34" charset="0"/>
              <a:cs typeface="Calibr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50"/>
                                        <p:tgtEl>
                                          <p:spTgt spid="2">
                                            <p:txEl>
                                              <p:pRg st="1" end="1"/>
                                            </p:txEl>
                                          </p:spTgt>
                                        </p:tgtEl>
                                      </p:cBhvr>
                                    </p:animEffect>
                                  </p:childTnLst>
                                </p:cTn>
                              </p:par>
                            </p:childTnLst>
                          </p:cTn>
                        </p:par>
                        <p:par>
                          <p:cTn id="13" fill="hold">
                            <p:stCondLst>
                              <p:cond delay="250"/>
                            </p:stCondLst>
                            <p:childTnLst>
                              <p:par>
                                <p:cTn id="14" presetID="10" presetClass="entr" presetSubtype="0" fill="hold" grpId="0"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250"/>
                                        <p:tgtEl>
                                          <p:spTgt spid="2">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250"/>
                                        <p:tgtEl>
                                          <p:spTgt spid="2">
                                            <p:txEl>
                                              <p:pRg st="3" end="3"/>
                                            </p:txEl>
                                          </p:spTgt>
                                        </p:tgtEl>
                                      </p:cBhvr>
                                    </p:animEffect>
                                  </p:childTnLst>
                                </p:cTn>
                              </p:par>
                            </p:childTnLst>
                          </p:cTn>
                        </p:par>
                        <p:par>
                          <p:cTn id="21" fill="hold">
                            <p:stCondLst>
                              <p:cond delay="750"/>
                            </p:stCondLst>
                            <p:childTnLst>
                              <p:par>
                                <p:cTn id="22" presetID="10" presetClass="entr" presetSubtype="0" fill="hold" grpId="0" nodeType="after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250"/>
                                        <p:tgtEl>
                                          <p:spTgt spid="2">
                                            <p:txEl>
                                              <p:pRg st="4" end="4"/>
                                            </p:txEl>
                                          </p:spTgt>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250"/>
                                        <p:tgtEl>
                                          <p:spTgt spid="2">
                                            <p:txEl>
                                              <p:pRg st="5" end="5"/>
                                            </p:txEl>
                                          </p:spTgt>
                                        </p:tgtEl>
                                      </p:cBhvr>
                                    </p:animEffect>
                                  </p:childTnLst>
                                </p:cTn>
                              </p:par>
                            </p:childTnLst>
                          </p:cTn>
                        </p:par>
                        <p:par>
                          <p:cTn id="29" fill="hold">
                            <p:stCondLst>
                              <p:cond delay="1250"/>
                            </p:stCondLst>
                            <p:childTnLst>
                              <p:par>
                                <p:cTn id="30" presetID="10" presetClass="entr" presetSubtype="0" fill="hold" grpId="0" nodeType="after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250"/>
                                        <p:tgtEl>
                                          <p:spTgt spid="2">
                                            <p:txEl>
                                              <p:pRg st="6" end="6"/>
                                            </p:txEl>
                                          </p:spTgt>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fade">
                                      <p:cBhvr>
                                        <p:cTn id="36" dur="250"/>
                                        <p:tgtEl>
                                          <p:spTgt spid="2">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Effect transition="in" filter="wipe(left)">
                                      <p:cBhvr>
                                        <p:cTn id="41" dur="250"/>
                                        <p:tgtEl>
                                          <p:spTgt spid="4">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
                                            <p:txEl>
                                              <p:pRg st="0" end="0"/>
                                            </p:txEl>
                                          </p:spTgt>
                                        </p:tgtEl>
                                        <p:attrNameLst>
                                          <p:attrName>style.visibility</p:attrName>
                                        </p:attrNameLst>
                                      </p:cBhvr>
                                      <p:to>
                                        <p:strVal val="visible"/>
                                      </p:to>
                                    </p:set>
                                    <p:animEffect transition="in" filter="wipe(left)">
                                      <p:cBhvr>
                                        <p:cTn id="46" dur="250"/>
                                        <p:tgtEl>
                                          <p:spTgt spid="5">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animEffect transition="in" filter="wipe(left)">
                                      <p:cBhvr>
                                        <p:cTn id="51" dur="250"/>
                                        <p:tgtEl>
                                          <p:spTgt spid="6">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
                                            <p:txEl>
                                              <p:pRg st="0" end="0"/>
                                            </p:txEl>
                                          </p:spTgt>
                                        </p:tgtEl>
                                        <p:attrNameLst>
                                          <p:attrName>style.visibility</p:attrName>
                                        </p:attrNameLst>
                                      </p:cBhvr>
                                      <p:to>
                                        <p:strVal val="visible"/>
                                      </p:to>
                                    </p:set>
                                    <p:animEffect transition="in" filter="wipe(left)">
                                      <p:cBhvr>
                                        <p:cTn id="56" dur="250"/>
                                        <p:tgtEl>
                                          <p:spTgt spid="7">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8">
                                            <p:txEl>
                                              <p:pRg st="0" end="0"/>
                                            </p:txEl>
                                          </p:spTgt>
                                        </p:tgtEl>
                                        <p:attrNameLst>
                                          <p:attrName>style.visibility</p:attrName>
                                        </p:attrNameLst>
                                      </p:cBhvr>
                                      <p:to>
                                        <p:strVal val="visible"/>
                                      </p:to>
                                    </p:set>
                                    <p:animEffect transition="in" filter="wipe(left)">
                                      <p:cBhvr>
                                        <p:cTn id="61" dur="250"/>
                                        <p:tgtEl>
                                          <p:spTgt spid="8">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9">
                                            <p:txEl>
                                              <p:pRg st="0" end="0"/>
                                            </p:txEl>
                                          </p:spTgt>
                                        </p:tgtEl>
                                        <p:attrNameLst>
                                          <p:attrName>style.visibility</p:attrName>
                                        </p:attrNameLst>
                                      </p:cBhvr>
                                      <p:to>
                                        <p:strVal val="visible"/>
                                      </p:to>
                                    </p:set>
                                    <p:animEffect transition="in" filter="wipe(left)">
                                      <p:cBhvr>
                                        <p:cTn id="66" dur="25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build="allAtOnce"/>
      <p:bldP spid="5" grpId="0" build="allAtOnce"/>
      <p:bldP spid="6" grpId="0" build="allAtOnce"/>
      <p:bldP spid="7" grpId="0" build="allAtOnce"/>
      <p:bldP spid="8" grpId="0" build="allAtOnce"/>
      <p:bldP spid="9"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14356"/>
            <a:ext cx="9144000" cy="1143008"/>
          </a:xfrm>
        </p:spPr>
        <p:txBody>
          <a:bodyPr/>
          <a:lstStyle/>
          <a:p>
            <a:pPr marL="360000" lvl="0" indent="-360000">
              <a:spcBef>
                <a:spcPts val="1200"/>
              </a:spcBef>
              <a:buSzPct val="100000"/>
              <a:buFont typeface="Calibri" pitchFamily="34" charset="0"/>
              <a:buChar char="─"/>
            </a:pPr>
            <a:r>
              <a:rPr lang="hr-HR" sz="2600" dirty="0" smtClean="0">
                <a:solidFill>
                  <a:prstClr val="white"/>
                </a:solidFill>
              </a:rPr>
              <a:t>utječu na tvrtku </a:t>
            </a:r>
            <a:r>
              <a:rPr lang="hr-HR" sz="2600" dirty="0" smtClean="0">
                <a:solidFill>
                  <a:prstClr val="white"/>
                </a:solidFill>
              </a:rPr>
              <a:t>kako bi bila </a:t>
            </a:r>
            <a:r>
              <a:rPr lang="hr-HR" sz="2600" dirty="0" smtClean="0">
                <a:solidFill>
                  <a:prstClr val="white"/>
                </a:solidFill>
              </a:rPr>
              <a:t>bolja i uspješnija od konkurencije stalnim poboljšanjem ponude i usluga</a:t>
            </a:r>
          </a:p>
        </p:txBody>
      </p:sp>
      <p:sp>
        <p:nvSpPr>
          <p:cNvPr id="3" name="Title 2"/>
          <p:cNvSpPr>
            <a:spLocks noGrp="1"/>
          </p:cNvSpPr>
          <p:nvPr>
            <p:ph type="title"/>
          </p:nvPr>
        </p:nvSpPr>
        <p:spPr/>
        <p:txBody>
          <a:bodyPr/>
          <a:lstStyle/>
          <a:p>
            <a:r>
              <a:rPr lang="hr-HR" b="0" dirty="0" smtClean="0">
                <a:solidFill>
                  <a:schemeClr val="tx1"/>
                </a:solidFill>
                <a:effectLst/>
              </a:rPr>
              <a:t>MIKROOKRUŽENJE –</a:t>
            </a:r>
            <a:r>
              <a:rPr lang="hr-HR" dirty="0" smtClean="0"/>
              <a:t> KONKURENTI</a:t>
            </a:r>
            <a:endParaRPr lang="hr-HR" dirty="0"/>
          </a:p>
        </p:txBody>
      </p:sp>
      <p:grpSp>
        <p:nvGrpSpPr>
          <p:cNvPr id="10" name="Group 9"/>
          <p:cNvGrpSpPr/>
          <p:nvPr/>
        </p:nvGrpSpPr>
        <p:grpSpPr>
          <a:xfrm>
            <a:off x="428596" y="2000240"/>
            <a:ext cx="8715404" cy="571504"/>
            <a:chOff x="428596" y="3143248"/>
            <a:chExt cx="8715404" cy="571504"/>
          </a:xfrm>
        </p:grpSpPr>
        <p:sp>
          <p:nvSpPr>
            <p:cNvPr id="11" name="Title 2"/>
            <p:cNvSpPr txBox="1">
              <a:spLocks/>
            </p:cNvSpPr>
            <p:nvPr/>
          </p:nvSpPr>
          <p:spPr>
            <a:xfrm>
              <a:off x="428596" y="3143248"/>
              <a:ext cx="8715404" cy="571504"/>
            </a:xfrm>
            <a:prstGeom prst="rect">
              <a:avLst/>
            </a:prstGeom>
          </p:spPr>
          <p:txBody>
            <a:bodyPr>
              <a:scene3d>
                <a:camera prst="orthographicFront"/>
                <a:lightRig rig="soft" dir="t">
                  <a:rot lat="0" lon="0" rev="16800000"/>
                </a:lightRig>
              </a:scene3d>
              <a:sp3d prstMaterial="softEdge"/>
            </a:bodyPr>
            <a:lstStyle/>
            <a:p>
              <a:pPr lvl="0"/>
              <a:r>
                <a:rPr lang="hr-HR" sz="3600" dirty="0" smtClean="0">
                  <a:ln w="6350">
                    <a:noFill/>
                  </a:ln>
                  <a:latin typeface="Calibri" pitchFamily="34" charset="0"/>
                  <a:ea typeface="+mj-ea"/>
                  <a:cs typeface="Calibri" pitchFamily="34" charset="0"/>
                </a:rPr>
                <a:t>MIKROOKRUŽENJE – </a:t>
              </a:r>
              <a:r>
                <a:rPr lang="hr-HR" sz="3600" b="1" dirty="0" smtClean="0">
                  <a:ln w="6350">
                    <a:noFill/>
                  </a:ln>
                  <a:solidFill>
                    <a:srgbClr val="FFC000"/>
                  </a:solidFill>
                  <a:effectLst>
                    <a:outerShdw blurRad="38100" dist="38100" dir="2700000" algn="tl">
                      <a:srgbClr val="000000">
                        <a:alpha val="43137"/>
                      </a:srgbClr>
                    </a:outerShdw>
                  </a:effectLst>
                  <a:latin typeface="Calibri" pitchFamily="34" charset="0"/>
                  <a:ea typeface="+mj-ea"/>
                  <a:cs typeface="Calibri" pitchFamily="34" charset="0"/>
                </a:rPr>
                <a:t>JAVNOST</a:t>
              </a:r>
              <a:endParaRPr kumimoji="0" lang="hr-HR" sz="3600" b="1" i="0" u="none" strike="noStrike" kern="1200" cap="none" spc="0" normalizeH="0" baseline="0" noProof="0" dirty="0">
                <a:ln w="6350">
                  <a:noFill/>
                </a:ln>
                <a:solidFill>
                  <a:srgbClr val="FFC000"/>
                </a:solidFill>
                <a:effectLst>
                  <a:outerShdw blurRad="38100" dist="38100" dir="2700000" algn="tl">
                    <a:srgbClr val="000000">
                      <a:alpha val="43137"/>
                    </a:srgbClr>
                  </a:outerShdw>
                </a:effectLst>
                <a:uLnTx/>
                <a:uFillTx/>
                <a:latin typeface="Calibri" pitchFamily="34" charset="0"/>
                <a:ea typeface="+mj-ea"/>
                <a:cs typeface="Calibri" pitchFamily="34" charset="0"/>
              </a:endParaRPr>
            </a:p>
          </p:txBody>
        </p:sp>
        <p:cxnSp>
          <p:nvCxnSpPr>
            <p:cNvPr id="12" name="Straight Connector 11"/>
            <p:cNvCxnSpPr/>
            <p:nvPr/>
          </p:nvCxnSpPr>
          <p:spPr>
            <a:xfrm>
              <a:off x="500063" y="3713164"/>
              <a:ext cx="821531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Content Placeholder 1"/>
          <p:cNvSpPr txBox="1">
            <a:spLocks/>
          </p:cNvSpPr>
          <p:nvPr/>
        </p:nvSpPr>
        <p:spPr>
          <a:xfrm>
            <a:off x="0" y="2714620"/>
            <a:ext cx="9144000" cy="1714512"/>
          </a:xfrm>
          <a:prstGeom prst="rect">
            <a:avLst/>
          </a:prstGeom>
        </p:spPr>
        <p:txBody>
          <a:bodyPr/>
          <a:lstStyle/>
          <a:p>
            <a:pPr marL="360000" marR="0" lvl="0" indent="-360000" algn="l" defTabSz="914400" rtl="0" eaLnBrk="1" fontAlgn="base" latinLnBrk="0" hangingPunct="1">
              <a:lnSpc>
                <a:spcPct val="100000"/>
              </a:lnSpc>
              <a:spcBef>
                <a:spcPts val="1200"/>
              </a:spcBef>
              <a:spcAft>
                <a:spcPct val="0"/>
              </a:spcAft>
              <a:buClr>
                <a:srgbClr val="F9F9F9"/>
              </a:buClr>
              <a:buSzPct val="100000"/>
              <a:buFont typeface="Calibri" pitchFamily="34" charset="0"/>
              <a:buChar char="─"/>
              <a:tabLst/>
              <a:defRPr/>
            </a:pPr>
            <a:r>
              <a:rPr kumimoji="0" lang="hr-HR" sz="2600" b="0" i="0" u="none" strike="noStrike" kern="1200" cap="none" spc="0" normalizeH="0" baseline="0" noProof="0" dirty="0" smtClean="0">
                <a:ln>
                  <a:noFill/>
                </a:ln>
                <a:solidFill>
                  <a:prstClr val="white"/>
                </a:solidFill>
                <a:uLnTx/>
                <a:uFillTx/>
                <a:latin typeface="Calibri" pitchFamily="34" charset="0"/>
                <a:ea typeface="+mn-ea"/>
                <a:cs typeface="Calibri" pitchFamily="34" charset="0"/>
              </a:rPr>
              <a:t>bilo</a:t>
            </a:r>
            <a:r>
              <a:rPr kumimoji="0" lang="hr-HR" sz="2600" b="0" i="0" u="none" strike="noStrike" kern="1200" cap="none" spc="0" normalizeH="0" noProof="0" dirty="0" smtClean="0">
                <a:ln>
                  <a:noFill/>
                </a:ln>
                <a:solidFill>
                  <a:prstClr val="white"/>
                </a:solidFill>
                <a:uLnTx/>
                <a:uFillTx/>
                <a:latin typeface="Calibri" pitchFamily="34" charset="0"/>
                <a:ea typeface="+mn-ea"/>
                <a:cs typeface="Calibri" pitchFamily="34" charset="0"/>
              </a:rPr>
              <a:t> koja skupina koja </a:t>
            </a:r>
            <a:r>
              <a:rPr kumimoji="0" lang="hr-HR" sz="2600" b="1" i="0" u="none" strike="noStrike" kern="1200" cap="none" spc="0" normalizeH="0" noProof="0" dirty="0" smtClean="0">
                <a:ln>
                  <a:noFill/>
                </a:ln>
                <a:solidFill>
                  <a:srgbClr val="FFC000"/>
                </a:solidFill>
                <a:uLnTx/>
                <a:uFillTx/>
                <a:latin typeface="Calibri" pitchFamily="34" charset="0"/>
                <a:ea typeface="+mn-ea"/>
                <a:cs typeface="Calibri" pitchFamily="34" charset="0"/>
              </a:rPr>
              <a:t>ima stvaran ili potencijalan interes i utjecaj</a:t>
            </a:r>
            <a:r>
              <a:rPr kumimoji="0" lang="hr-HR" sz="2600" b="0" i="0" u="none" strike="noStrike" kern="1200" cap="none" spc="0" normalizeH="0" noProof="0" dirty="0" smtClean="0">
                <a:ln>
                  <a:noFill/>
                </a:ln>
                <a:solidFill>
                  <a:prstClr val="white"/>
                </a:solidFill>
                <a:uLnTx/>
                <a:uFillTx/>
                <a:latin typeface="Calibri" pitchFamily="34" charset="0"/>
                <a:ea typeface="+mn-ea"/>
                <a:cs typeface="Calibri" pitchFamily="34" charset="0"/>
              </a:rPr>
              <a:t> </a:t>
            </a:r>
            <a:r>
              <a:rPr kumimoji="0" lang="hr-HR" sz="2600" b="1" i="0" u="none" strike="noStrike" kern="1200" cap="none" spc="0" normalizeH="0" noProof="0" dirty="0" smtClean="0">
                <a:ln>
                  <a:noFill/>
                </a:ln>
                <a:solidFill>
                  <a:srgbClr val="FFC000"/>
                </a:solidFill>
                <a:uLnTx/>
                <a:uFillTx/>
                <a:latin typeface="Calibri" pitchFamily="34" charset="0"/>
                <a:ea typeface="+mn-ea"/>
                <a:cs typeface="Calibri" pitchFamily="34" charset="0"/>
              </a:rPr>
              <a:t>na sposobnost tvrtke </a:t>
            </a:r>
            <a:r>
              <a:rPr kumimoji="0" lang="hr-HR" sz="2600" b="0" i="0" u="none" strike="noStrike" kern="1200" cap="none" spc="0" normalizeH="0" noProof="0" dirty="0" smtClean="0">
                <a:ln>
                  <a:noFill/>
                </a:ln>
                <a:solidFill>
                  <a:prstClr val="white"/>
                </a:solidFill>
                <a:uLnTx/>
                <a:uFillTx/>
                <a:latin typeface="Calibri" pitchFamily="34" charset="0"/>
                <a:ea typeface="+mn-ea"/>
                <a:cs typeface="Calibri" pitchFamily="34" charset="0"/>
              </a:rPr>
              <a:t>da ostvari svoje ciljeve</a:t>
            </a:r>
          </a:p>
          <a:p>
            <a:pPr marL="817200" lvl="1" indent="-360000">
              <a:spcBef>
                <a:spcPts val="1200"/>
              </a:spcBef>
              <a:buClr>
                <a:srgbClr val="F9F9F9"/>
              </a:buClr>
              <a:buSzPct val="100000"/>
              <a:buFont typeface="Calibri" pitchFamily="34" charset="0"/>
              <a:buChar char="─"/>
              <a:defRPr/>
            </a:pPr>
            <a:r>
              <a:rPr lang="hr-HR" sz="2600" dirty="0" smtClean="0">
                <a:solidFill>
                  <a:prstClr val="white"/>
                </a:solidFill>
                <a:latin typeface="Calibri" pitchFamily="34" charset="0"/>
                <a:cs typeface="Calibri" pitchFamily="34" charset="0"/>
              </a:rPr>
              <a:t>tipovi javnosti: mediji, vlada, udruge građana…</a:t>
            </a:r>
            <a:endParaRPr kumimoji="0" lang="hr-HR" sz="2600" b="0" i="0" u="none" strike="noStrike" kern="1200" cap="none" spc="0" normalizeH="0" noProof="0" dirty="0" smtClean="0">
              <a:ln>
                <a:noFill/>
              </a:ln>
              <a:solidFill>
                <a:prstClr val="white"/>
              </a:solidFill>
              <a:uLnTx/>
              <a:uFillTx/>
              <a:latin typeface="Calibri" pitchFamily="34" charset="0"/>
              <a:cs typeface="Calibri" pitchFamily="34" charset="0"/>
            </a:endParaRPr>
          </a:p>
          <a:p>
            <a:pPr marL="817200" lvl="1" indent="-360000">
              <a:spcBef>
                <a:spcPts val="1200"/>
              </a:spcBef>
              <a:buClr>
                <a:srgbClr val="F9F9F9"/>
              </a:buClr>
              <a:buSzPct val="100000"/>
              <a:buFont typeface="Calibri" pitchFamily="34" charset="0"/>
              <a:buChar char="─"/>
            </a:pPr>
            <a:r>
              <a:rPr lang="hr-HR" sz="2600" i="1" baseline="0" dirty="0" smtClean="0">
                <a:solidFill>
                  <a:prstClr val="white"/>
                </a:solidFill>
                <a:latin typeface="Calibri" pitchFamily="34" charset="0"/>
                <a:cs typeface="Calibri" pitchFamily="34" charset="0"/>
              </a:rPr>
              <a:t>primjer sa GMO pilećom salamom</a:t>
            </a:r>
            <a:endParaRPr kumimoji="0" lang="hr-HR" sz="2600" b="0" i="1" u="none" strike="noStrike" kern="1200" cap="none" spc="0" normalizeH="0" baseline="0" noProof="0" dirty="0" smtClean="0">
              <a:ln>
                <a:noFill/>
              </a:ln>
              <a:solidFill>
                <a:prstClr val="white"/>
              </a:solidFill>
              <a:uLnTx/>
              <a:uFillTx/>
              <a:latin typeface="Calibri" pitchFamily="34" charset="0"/>
              <a:cs typeface="Calibr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250"/>
                                        <p:tgtEl>
                                          <p:spTgt spid="10"/>
                                        </p:tgtEl>
                                      </p:cBhvr>
                                    </p:animEffect>
                                  </p:childTnLst>
                                </p:cTn>
                              </p:par>
                            </p:childTnLst>
                          </p:cTn>
                        </p:par>
                        <p:par>
                          <p:cTn id="13" fill="hold">
                            <p:stCondLst>
                              <p:cond delay="250"/>
                            </p:stCondLst>
                            <p:childTnLst>
                              <p:par>
                                <p:cTn id="14" presetID="10" presetClass="entr" presetSubtype="0" fill="hold" grpId="0" nodeType="after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250"/>
                                        <p:tgtEl>
                                          <p:spTgt spid="13">
                                            <p:txEl>
                                              <p:pRg st="0" end="0"/>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3">
                                            <p:txEl>
                                              <p:pRg st="1" end="1"/>
                                            </p:txEl>
                                          </p:spTgt>
                                        </p:tgtEl>
                                        <p:attrNameLst>
                                          <p:attrName>style.visibility</p:attrName>
                                        </p:attrNameLst>
                                      </p:cBhvr>
                                      <p:to>
                                        <p:strVal val="visible"/>
                                      </p:to>
                                    </p:set>
                                    <p:animEffect transition="in" filter="fade">
                                      <p:cBhvr>
                                        <p:cTn id="20" dur="250"/>
                                        <p:tgtEl>
                                          <p:spTgt spid="13">
                                            <p:txEl>
                                              <p:pRg st="1" end="1"/>
                                            </p:txEl>
                                          </p:spTgt>
                                        </p:tgtEl>
                                      </p:cBhvr>
                                    </p:animEffect>
                                  </p:childTnLst>
                                </p:cTn>
                              </p:par>
                            </p:childTnLst>
                          </p:cTn>
                        </p:par>
                        <p:par>
                          <p:cTn id="21" fill="hold">
                            <p:stCondLst>
                              <p:cond delay="750"/>
                            </p:stCondLst>
                            <p:childTnLst>
                              <p:par>
                                <p:cTn id="22" presetID="10" presetClass="entr" presetSubtype="0" fill="hold" grpId="0" nodeType="afterEffect">
                                  <p:stCondLst>
                                    <p:cond delay="0"/>
                                  </p:stCondLst>
                                  <p:childTnLst>
                                    <p:set>
                                      <p:cBhvr>
                                        <p:cTn id="23" dur="1" fill="hold">
                                          <p:stCondLst>
                                            <p:cond delay="0"/>
                                          </p:stCondLst>
                                        </p:cTn>
                                        <p:tgtEl>
                                          <p:spTgt spid="13">
                                            <p:txEl>
                                              <p:pRg st="2" end="2"/>
                                            </p:txEl>
                                          </p:spTgt>
                                        </p:tgtEl>
                                        <p:attrNameLst>
                                          <p:attrName>style.visibility</p:attrName>
                                        </p:attrNameLst>
                                      </p:cBhvr>
                                      <p:to>
                                        <p:strVal val="visible"/>
                                      </p:to>
                                    </p:set>
                                    <p:animEffect transition="in" filter="fade">
                                      <p:cBhvr>
                                        <p:cTn id="24" dur="25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 y="785794"/>
            <a:ext cx="9144000" cy="5929354"/>
          </a:xfrm>
        </p:spPr>
        <p:txBody>
          <a:bodyPr/>
          <a:lstStyle/>
          <a:p>
            <a:pPr marL="360000" lvl="1" indent="-457200">
              <a:spcBef>
                <a:spcPts val="3600"/>
              </a:spcBef>
              <a:buClr>
                <a:srgbClr val="F9F9F9"/>
              </a:buClr>
              <a:buSzPct val="65000"/>
            </a:pPr>
            <a:r>
              <a:rPr lang="hr-HR" dirty="0" smtClean="0"/>
              <a:t>Sile makrookruženja </a:t>
            </a:r>
            <a:r>
              <a:rPr lang="hr-HR" b="1" dirty="0" smtClean="0">
                <a:solidFill>
                  <a:srgbClr val="FFCC00"/>
                </a:solidFill>
              </a:rPr>
              <a:t>oblikuju prilike </a:t>
            </a:r>
            <a:r>
              <a:rPr lang="hr-HR" dirty="0" smtClean="0"/>
              <a:t>i </a:t>
            </a:r>
            <a:r>
              <a:rPr lang="hr-HR" b="1" dirty="0" smtClean="0">
                <a:solidFill>
                  <a:srgbClr val="FFCC00"/>
                </a:solidFill>
              </a:rPr>
              <a:t>predstavljaju prijetnje</a:t>
            </a:r>
            <a:r>
              <a:rPr lang="hr-HR" dirty="0" smtClean="0"/>
              <a:t> za tvrtku, a to su</a:t>
            </a:r>
            <a:r>
              <a:rPr lang="hr-HR" sz="2600" dirty="0" smtClean="0"/>
              <a:t>:   </a:t>
            </a:r>
          </a:p>
          <a:p>
            <a:pPr marL="1326937" lvl="2" indent="-514350">
              <a:spcBef>
                <a:spcPts val="1200"/>
              </a:spcBef>
              <a:buSzPct val="100000"/>
              <a:buFont typeface="+mj-lt"/>
              <a:buAutoNum type="arabicPeriod"/>
            </a:pPr>
            <a:r>
              <a:rPr lang="hr-HR" sz="2800" b="1" dirty="0" smtClean="0">
                <a:solidFill>
                  <a:srgbClr val="FFCC00"/>
                </a:solidFill>
              </a:rPr>
              <a:t>demografsko </a:t>
            </a:r>
            <a:r>
              <a:rPr lang="hr-HR" sz="2800" dirty="0" smtClean="0"/>
              <a:t>okruženje</a:t>
            </a:r>
            <a:endParaRPr lang="hr-HR" sz="2800" b="1" dirty="0" smtClean="0"/>
          </a:p>
          <a:p>
            <a:pPr marL="1326937" lvl="2" indent="-514350">
              <a:spcBef>
                <a:spcPts val="1200"/>
              </a:spcBef>
              <a:buSzPct val="100000"/>
              <a:buFont typeface="+mj-lt"/>
              <a:buAutoNum type="arabicPeriod"/>
            </a:pPr>
            <a:r>
              <a:rPr lang="hr-HR" sz="2800" b="1" dirty="0" smtClean="0">
                <a:solidFill>
                  <a:srgbClr val="FFCC00"/>
                </a:solidFill>
              </a:rPr>
              <a:t>gospodarsko</a:t>
            </a:r>
            <a:r>
              <a:rPr lang="hr-HR" sz="2800" dirty="0" smtClean="0"/>
              <a:t> okruženje</a:t>
            </a:r>
          </a:p>
          <a:p>
            <a:pPr marL="1326937" lvl="2" indent="-514350">
              <a:spcBef>
                <a:spcPts val="1200"/>
              </a:spcBef>
              <a:buSzPct val="100000"/>
              <a:buFont typeface="+mj-lt"/>
              <a:buAutoNum type="arabicPeriod"/>
            </a:pPr>
            <a:r>
              <a:rPr lang="hr-HR" sz="2800" b="1" dirty="0" smtClean="0">
                <a:solidFill>
                  <a:srgbClr val="FFCC00"/>
                </a:solidFill>
              </a:rPr>
              <a:t>prirodno</a:t>
            </a:r>
            <a:r>
              <a:rPr lang="hr-HR" sz="2800" dirty="0" smtClean="0"/>
              <a:t> okruženje</a:t>
            </a:r>
          </a:p>
          <a:p>
            <a:pPr marL="1326937" lvl="2" indent="-514350">
              <a:spcBef>
                <a:spcPts val="1200"/>
              </a:spcBef>
              <a:buSzPct val="100000"/>
              <a:buFont typeface="+mj-lt"/>
              <a:buAutoNum type="arabicPeriod"/>
            </a:pPr>
            <a:r>
              <a:rPr lang="hr-HR" sz="2800" b="1" dirty="0" smtClean="0">
                <a:solidFill>
                  <a:srgbClr val="FFCC00"/>
                </a:solidFill>
              </a:rPr>
              <a:t>tehnološko</a:t>
            </a:r>
            <a:r>
              <a:rPr lang="hr-HR" sz="2800" dirty="0" smtClean="0"/>
              <a:t> okruženje</a:t>
            </a:r>
          </a:p>
          <a:p>
            <a:pPr marL="1326937" lvl="2" indent="-514350">
              <a:spcBef>
                <a:spcPts val="1200"/>
              </a:spcBef>
              <a:buSzPct val="100000"/>
              <a:buFont typeface="+mj-lt"/>
              <a:buAutoNum type="arabicPeriod"/>
            </a:pPr>
            <a:r>
              <a:rPr lang="hr-HR" sz="2800" b="1" dirty="0" smtClean="0">
                <a:solidFill>
                  <a:srgbClr val="FFCC00"/>
                </a:solidFill>
              </a:rPr>
              <a:t>političko</a:t>
            </a:r>
            <a:r>
              <a:rPr lang="hr-HR" sz="2800" dirty="0" smtClean="0"/>
              <a:t> okruženje</a:t>
            </a:r>
          </a:p>
          <a:p>
            <a:pPr marL="1326937" lvl="2" indent="-514350">
              <a:spcBef>
                <a:spcPts val="1200"/>
              </a:spcBef>
              <a:buSzPct val="100000"/>
              <a:buFont typeface="+mj-lt"/>
              <a:buAutoNum type="arabicPeriod"/>
            </a:pPr>
            <a:r>
              <a:rPr lang="hr-HR" sz="2800" b="1" dirty="0" smtClean="0">
                <a:solidFill>
                  <a:srgbClr val="FFCC00"/>
                </a:solidFill>
              </a:rPr>
              <a:t>kulturno</a:t>
            </a:r>
            <a:r>
              <a:rPr lang="hr-HR" sz="2800" dirty="0" smtClean="0"/>
              <a:t> okruženje</a:t>
            </a:r>
          </a:p>
          <a:p>
            <a:pPr marL="684000" indent="-457200">
              <a:spcBef>
                <a:spcPts val="2400"/>
              </a:spcBef>
              <a:buSzPct val="100000"/>
            </a:pPr>
            <a:r>
              <a:rPr lang="hr-HR" sz="2400" dirty="0" smtClean="0"/>
              <a:t>sile makrookruženja poduzeću </a:t>
            </a:r>
            <a:r>
              <a:rPr lang="hr-HR" sz="2400" b="1" dirty="0" smtClean="0">
                <a:solidFill>
                  <a:srgbClr val="FFC000"/>
                </a:solidFill>
              </a:rPr>
              <a:t>otvaraju mogućnosti</a:t>
            </a:r>
            <a:r>
              <a:rPr lang="hr-HR" sz="2400" dirty="0" smtClean="0"/>
              <a:t>, ali mogu </a:t>
            </a:r>
            <a:r>
              <a:rPr lang="hr-HR" sz="2400" b="1" dirty="0" smtClean="0">
                <a:solidFill>
                  <a:srgbClr val="FFC000"/>
                </a:solidFill>
              </a:rPr>
              <a:t>stvoriti i ograničenja</a:t>
            </a:r>
            <a:r>
              <a:rPr lang="hr-HR" sz="2400" dirty="0" smtClean="0"/>
              <a:t> u poslovanju</a:t>
            </a:r>
          </a:p>
        </p:txBody>
      </p:sp>
      <p:sp>
        <p:nvSpPr>
          <p:cNvPr id="3" name="Title 2"/>
          <p:cNvSpPr>
            <a:spLocks noGrp="1"/>
          </p:cNvSpPr>
          <p:nvPr>
            <p:ph type="title"/>
          </p:nvPr>
        </p:nvSpPr>
        <p:spPr/>
        <p:txBody>
          <a:bodyPr/>
          <a:lstStyle/>
          <a:p>
            <a:r>
              <a:rPr lang="hr-HR" dirty="0" smtClean="0"/>
              <a:t>MAKROOKRUŽENJE</a:t>
            </a:r>
            <a:endParaRPr lang="hr-H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50"/>
                                        <p:tgtEl>
                                          <p:spTgt spid="2">
                                            <p:txEl>
                                              <p:pRg st="1" end="1"/>
                                            </p:txEl>
                                          </p:spTgt>
                                        </p:tgtEl>
                                      </p:cBhvr>
                                    </p:animEffect>
                                  </p:childTnLst>
                                </p:cTn>
                              </p:par>
                            </p:childTnLst>
                          </p:cTn>
                        </p:par>
                        <p:par>
                          <p:cTn id="11" fill="hold">
                            <p:stCondLst>
                              <p:cond delay="250"/>
                            </p:stCondLst>
                            <p:childTnLst>
                              <p:par>
                                <p:cTn id="12" presetID="10" presetClass="entr" presetSubtype="0" fill="hold" grpId="0" nodeType="after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250"/>
                                        <p:tgtEl>
                                          <p:spTgt spid="2">
                                            <p:txEl>
                                              <p:pRg st="2" end="2"/>
                                            </p:txEl>
                                          </p:spTgt>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250"/>
                                        <p:tgtEl>
                                          <p:spTgt spid="2">
                                            <p:txEl>
                                              <p:pRg st="3" end="3"/>
                                            </p:txEl>
                                          </p:spTgt>
                                        </p:tgtEl>
                                      </p:cBhvr>
                                    </p:animEffect>
                                  </p:childTnLst>
                                </p:cTn>
                              </p:par>
                            </p:childTnLst>
                          </p:cTn>
                        </p:par>
                        <p:par>
                          <p:cTn id="19" fill="hold">
                            <p:stCondLst>
                              <p:cond delay="750"/>
                            </p:stCondLst>
                            <p:childTnLst>
                              <p:par>
                                <p:cTn id="20" presetID="10" presetClass="entr" presetSubtype="0" fill="hold" grpId="0" nodeType="after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250"/>
                                        <p:tgtEl>
                                          <p:spTgt spid="2">
                                            <p:txEl>
                                              <p:pRg st="4" end="4"/>
                                            </p:txEl>
                                          </p:spTgt>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250"/>
                                        <p:tgtEl>
                                          <p:spTgt spid="2">
                                            <p:txEl>
                                              <p:pRg st="5" end="5"/>
                                            </p:txEl>
                                          </p:spTgt>
                                        </p:tgtEl>
                                      </p:cBhvr>
                                    </p:animEffect>
                                  </p:childTnLst>
                                </p:cTn>
                              </p:par>
                            </p:childTnLst>
                          </p:cTn>
                        </p:par>
                        <p:par>
                          <p:cTn id="27" fill="hold">
                            <p:stCondLst>
                              <p:cond delay="1250"/>
                            </p:stCondLst>
                            <p:childTnLst>
                              <p:par>
                                <p:cTn id="28" presetID="10" presetClass="entr" presetSubtype="0" fill="hold" grpId="0" nodeType="after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fade">
                                      <p:cBhvr>
                                        <p:cTn id="30" dur="250"/>
                                        <p:tgtEl>
                                          <p:spTgt spid="2">
                                            <p:txEl>
                                              <p:pRg st="6" end="6"/>
                                            </p:txEl>
                                          </p:spTgt>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fade">
                                      <p:cBhvr>
                                        <p:cTn id="34" dur="25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57232"/>
            <a:ext cx="9144000" cy="6000768"/>
          </a:xfrm>
        </p:spPr>
        <p:txBody>
          <a:bodyPr/>
          <a:lstStyle/>
          <a:p>
            <a:pPr marL="360000" lvl="0" indent="-360000">
              <a:spcBef>
                <a:spcPts val="600"/>
              </a:spcBef>
              <a:buSzPct val="100000"/>
              <a:buFont typeface="Calibri" pitchFamily="34" charset="0"/>
              <a:buChar char="─"/>
            </a:pPr>
            <a:r>
              <a:rPr lang="hr-HR" sz="2600" dirty="0" smtClean="0">
                <a:solidFill>
                  <a:prstClr val="white"/>
                </a:solidFill>
              </a:rPr>
              <a:t>promjena </a:t>
            </a:r>
            <a:r>
              <a:rPr lang="hr-HR" sz="2600" b="1" dirty="0" smtClean="0">
                <a:solidFill>
                  <a:srgbClr val="FFC000"/>
                </a:solidFill>
              </a:rPr>
              <a:t>dobne strukture	</a:t>
            </a:r>
          </a:p>
          <a:p>
            <a:pPr marL="680675" lvl="1" indent="-360000">
              <a:spcBef>
                <a:spcPts val="600"/>
              </a:spcBef>
              <a:buSzPct val="100000"/>
              <a:buNone/>
            </a:pPr>
            <a:r>
              <a:rPr lang="hr-HR" sz="2200" b="1" i="1" dirty="0" smtClean="0"/>
              <a:t>	</a:t>
            </a:r>
            <a:r>
              <a:rPr lang="hr-HR" sz="2200" b="1" i="1" dirty="0" err="1" smtClean="0"/>
              <a:t>babyboomeri</a:t>
            </a:r>
            <a:r>
              <a:rPr lang="hr-HR" sz="2200" i="1" dirty="0" smtClean="0"/>
              <a:t>, </a:t>
            </a:r>
            <a:r>
              <a:rPr lang="hr-HR" sz="2200" b="1" i="1" dirty="0" smtClean="0"/>
              <a:t>generacija X </a:t>
            </a:r>
            <a:r>
              <a:rPr lang="hr-HR" sz="2200" i="1" dirty="0" smtClean="0"/>
              <a:t>i </a:t>
            </a:r>
            <a:r>
              <a:rPr lang="hr-HR" sz="2200" b="1" i="1" dirty="0" smtClean="0"/>
              <a:t>generacija Y</a:t>
            </a:r>
          </a:p>
          <a:p>
            <a:pPr marL="680675" lvl="1" indent="-360000">
              <a:spcBef>
                <a:spcPts val="0"/>
              </a:spcBef>
              <a:buSzPct val="100000"/>
              <a:buNone/>
            </a:pPr>
            <a:r>
              <a:rPr lang="hr-HR" sz="2200" i="1" dirty="0" smtClean="0"/>
              <a:t>	 </a:t>
            </a:r>
            <a:r>
              <a:rPr lang="hr-HR" sz="2000" i="1" dirty="0" smtClean="0"/>
              <a:t>  (1946.-64.)        (1965.-76.)         (1977.-94.)</a:t>
            </a:r>
            <a:endParaRPr lang="hr-HR" sz="2200" i="1" dirty="0" smtClean="0"/>
          </a:p>
          <a:p>
            <a:pPr marL="360000" lvl="0" indent="-360000">
              <a:spcBef>
                <a:spcPts val="600"/>
              </a:spcBef>
              <a:buSzPct val="100000"/>
              <a:buFont typeface="Calibri" pitchFamily="34" charset="0"/>
              <a:buChar char="─"/>
            </a:pPr>
            <a:r>
              <a:rPr lang="hr-HR" sz="2600" dirty="0" smtClean="0">
                <a:solidFill>
                  <a:prstClr val="white"/>
                </a:solidFill>
              </a:rPr>
              <a:t>promjene u </a:t>
            </a:r>
            <a:r>
              <a:rPr lang="hr-HR" sz="2600" b="1" dirty="0" smtClean="0">
                <a:solidFill>
                  <a:srgbClr val="FFC000"/>
                </a:solidFill>
              </a:rPr>
              <a:t>tipovima obitelji</a:t>
            </a:r>
            <a:endParaRPr lang="hr-HR" sz="2200" i="1" dirty="0" smtClean="0"/>
          </a:p>
          <a:p>
            <a:pPr marL="680675" lvl="1" indent="-360000">
              <a:spcBef>
                <a:spcPts val="600"/>
              </a:spcBef>
              <a:buSzPct val="100000"/>
              <a:buFont typeface="Calibri" pitchFamily="34" charset="0"/>
              <a:buChar char="─"/>
            </a:pPr>
            <a:r>
              <a:rPr lang="hr-HR" sz="2200" i="1" dirty="0" smtClean="0"/>
              <a:t>manje obitelji s djecom, samci, samohrani roditelji</a:t>
            </a:r>
          </a:p>
          <a:p>
            <a:pPr marL="360000" lvl="0" indent="-360000">
              <a:spcBef>
                <a:spcPts val="600"/>
              </a:spcBef>
              <a:buSzPct val="100000"/>
              <a:buFont typeface="Calibri" pitchFamily="34" charset="0"/>
              <a:buChar char="─"/>
            </a:pPr>
            <a:r>
              <a:rPr lang="hr-HR" sz="2600" dirty="0" smtClean="0">
                <a:solidFill>
                  <a:prstClr val="white"/>
                </a:solidFill>
              </a:rPr>
              <a:t>promjene u </a:t>
            </a:r>
            <a:r>
              <a:rPr lang="hr-HR" sz="2600" b="1" dirty="0" smtClean="0">
                <a:solidFill>
                  <a:srgbClr val="FFC000"/>
                </a:solidFill>
              </a:rPr>
              <a:t>obrazovanosti stanovništva</a:t>
            </a:r>
          </a:p>
          <a:p>
            <a:pPr marL="360000" lvl="0" indent="-360000">
              <a:spcBef>
                <a:spcPts val="600"/>
              </a:spcBef>
              <a:buSzPct val="100000"/>
              <a:buFont typeface="Calibri" pitchFamily="34" charset="0"/>
              <a:buChar char="─"/>
            </a:pPr>
            <a:r>
              <a:rPr lang="hr-HR" sz="2600" dirty="0" smtClean="0">
                <a:solidFill>
                  <a:prstClr val="white"/>
                </a:solidFill>
              </a:rPr>
              <a:t>promjene u </a:t>
            </a:r>
            <a:r>
              <a:rPr lang="hr-HR" sz="2600" b="1" dirty="0" smtClean="0">
                <a:solidFill>
                  <a:srgbClr val="FFC000"/>
                </a:solidFill>
              </a:rPr>
              <a:t>tokovima</a:t>
            </a:r>
            <a:r>
              <a:rPr lang="hr-HR" sz="2600" dirty="0" smtClean="0">
                <a:solidFill>
                  <a:prstClr val="white"/>
                </a:solidFill>
              </a:rPr>
              <a:t> </a:t>
            </a:r>
            <a:r>
              <a:rPr lang="hr-HR" sz="2600" b="1" dirty="0" smtClean="0">
                <a:solidFill>
                  <a:srgbClr val="FFC000"/>
                </a:solidFill>
              </a:rPr>
              <a:t>migracija</a:t>
            </a:r>
          </a:p>
          <a:p>
            <a:pPr marL="360000" lvl="0" indent="-360000">
              <a:spcBef>
                <a:spcPts val="600"/>
              </a:spcBef>
              <a:buSzPct val="100000"/>
              <a:buFont typeface="Calibri" pitchFamily="34" charset="0"/>
              <a:buChar char="─"/>
            </a:pPr>
            <a:r>
              <a:rPr lang="hr-HR" sz="2600" dirty="0" smtClean="0">
                <a:solidFill>
                  <a:prstClr val="white"/>
                </a:solidFill>
              </a:rPr>
              <a:t>rastuća </a:t>
            </a:r>
            <a:r>
              <a:rPr lang="hr-HR" sz="2600" b="1" dirty="0" smtClean="0">
                <a:solidFill>
                  <a:srgbClr val="FFC000"/>
                </a:solidFill>
              </a:rPr>
              <a:t>raznolikost populacije</a:t>
            </a:r>
          </a:p>
          <a:p>
            <a:pPr marL="360000" lvl="0" indent="-360000">
              <a:spcBef>
                <a:spcPts val="600"/>
              </a:spcBef>
              <a:buSzPct val="100000"/>
              <a:buFont typeface="Calibri" pitchFamily="34" charset="0"/>
              <a:buChar char="─"/>
            </a:pPr>
            <a:r>
              <a:rPr lang="hr-HR" sz="2600" b="1" dirty="0" smtClean="0">
                <a:solidFill>
                  <a:srgbClr val="FFC000"/>
                </a:solidFill>
              </a:rPr>
              <a:t>brzi rast </a:t>
            </a:r>
            <a:r>
              <a:rPr lang="hr-HR" sz="2600" dirty="0" smtClean="0">
                <a:solidFill>
                  <a:prstClr val="white"/>
                </a:solidFill>
              </a:rPr>
              <a:t>populacije</a:t>
            </a:r>
          </a:p>
          <a:p>
            <a:pPr marL="360000" lvl="0" indent="-360000">
              <a:spcBef>
                <a:spcPts val="1800"/>
              </a:spcBef>
              <a:buSzPct val="100000"/>
              <a:buFont typeface="Calibri" pitchFamily="34" charset="0"/>
              <a:buChar char="─"/>
            </a:pPr>
            <a:r>
              <a:rPr lang="hr-HR" sz="2200" i="1" dirty="0" smtClean="0">
                <a:solidFill>
                  <a:prstClr val="white"/>
                </a:solidFill>
              </a:rPr>
              <a:t>starenje stanovništva</a:t>
            </a:r>
          </a:p>
          <a:p>
            <a:pPr marL="360000" lvl="0" indent="-360000">
              <a:spcBef>
                <a:spcPts val="0"/>
              </a:spcBef>
              <a:buSzPct val="100000"/>
              <a:buFont typeface="Calibri" pitchFamily="34" charset="0"/>
              <a:buChar char="─"/>
            </a:pPr>
            <a:r>
              <a:rPr lang="hr-HR" sz="2200" i="1" dirty="0" smtClean="0">
                <a:solidFill>
                  <a:prstClr val="white"/>
                </a:solidFill>
              </a:rPr>
              <a:t>manji broj djece u obiteljima – češće putovanje</a:t>
            </a:r>
          </a:p>
          <a:p>
            <a:pPr marL="360000" lvl="0" indent="-360000">
              <a:spcBef>
                <a:spcPts val="0"/>
              </a:spcBef>
              <a:buSzPct val="100000"/>
              <a:buFont typeface="Calibri" pitchFamily="34" charset="0"/>
              <a:buChar char="─"/>
            </a:pPr>
            <a:r>
              <a:rPr lang="hr-HR" sz="2200" i="1" dirty="0" smtClean="0">
                <a:solidFill>
                  <a:prstClr val="white"/>
                </a:solidFill>
              </a:rPr>
              <a:t>migracije selo – grad – bitno za određivanje restorana i trgovačkih centara</a:t>
            </a:r>
          </a:p>
          <a:p>
            <a:pPr marL="360000" lvl="0" indent="-360000">
              <a:spcBef>
                <a:spcPts val="0"/>
              </a:spcBef>
              <a:buSzPct val="100000"/>
              <a:buFont typeface="Calibri" pitchFamily="34" charset="0"/>
              <a:buChar char="─"/>
            </a:pPr>
            <a:r>
              <a:rPr lang="hr-HR" sz="2200" i="1" dirty="0" smtClean="0">
                <a:solidFill>
                  <a:prstClr val="white"/>
                </a:solidFill>
              </a:rPr>
              <a:t>veći broj razvoda – više obitelji sa jednim roditeljem – češći posjeti rodbini</a:t>
            </a:r>
            <a:endParaRPr lang="hr-HR" sz="2200" dirty="0" smtClean="0">
              <a:solidFill>
                <a:prstClr val="white"/>
              </a:solidFill>
            </a:endParaRPr>
          </a:p>
        </p:txBody>
      </p:sp>
      <p:sp>
        <p:nvSpPr>
          <p:cNvPr id="3" name="Title 2"/>
          <p:cNvSpPr>
            <a:spLocks noGrp="1"/>
          </p:cNvSpPr>
          <p:nvPr>
            <p:ph type="title"/>
          </p:nvPr>
        </p:nvSpPr>
        <p:spPr/>
        <p:txBody>
          <a:bodyPr/>
          <a:lstStyle/>
          <a:p>
            <a:r>
              <a:rPr lang="hr-HR" dirty="0" smtClean="0"/>
              <a:t>DEMOGRAFSKO OKRUŽENJE</a:t>
            </a:r>
            <a:endParaRPr lang="hr-HR" dirty="0"/>
          </a:p>
        </p:txBody>
      </p:sp>
      <p:sp>
        <p:nvSpPr>
          <p:cNvPr id="10" name="Right Brace 9"/>
          <p:cNvSpPr/>
          <p:nvPr/>
        </p:nvSpPr>
        <p:spPr>
          <a:xfrm>
            <a:off x="6143636" y="928670"/>
            <a:ext cx="714380" cy="3929090"/>
          </a:xfrm>
          <a:prstGeom prst="rightBrace">
            <a:avLst>
              <a:gd name="adj1" fmla="val 98237"/>
              <a:gd name="adj2" fmla="val 50000"/>
            </a:avLst>
          </a:prstGeom>
          <a:ln w="5715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hr-HR"/>
          </a:p>
        </p:txBody>
      </p:sp>
      <p:sp>
        <p:nvSpPr>
          <p:cNvPr id="11" name="Rectangle 10"/>
          <p:cNvSpPr/>
          <p:nvPr/>
        </p:nvSpPr>
        <p:spPr>
          <a:xfrm>
            <a:off x="6643702" y="2214554"/>
            <a:ext cx="2500298" cy="1143008"/>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3200" b="1" dirty="0" smtClean="0">
                <a:solidFill>
                  <a:srgbClr val="FFC000"/>
                </a:solidFill>
                <a:latin typeface="Calibri" pitchFamily="34" charset="0"/>
                <a:cs typeface="Calibri" pitchFamily="34" charset="0"/>
              </a:rPr>
              <a:t>demografski faktori</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50"/>
                                        <p:tgtEl>
                                          <p:spTgt spid="2">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50"/>
                                        <p:tgtEl>
                                          <p:spTgt spid="2">
                                            <p:txEl>
                                              <p:pRg st="5" end="5"/>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250"/>
                                        <p:tgtEl>
                                          <p:spTgt spid="2">
                                            <p:txEl>
                                              <p:pRg st="6" end="6"/>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250"/>
                                        <p:tgtEl>
                                          <p:spTgt spid="2">
                                            <p:txEl>
                                              <p:pRg st="7" end="7"/>
                                            </p:txEl>
                                          </p:spTgt>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fade">
                                      <p:cBhvr>
                                        <p:cTn id="39" dur="250"/>
                                        <p:tgtEl>
                                          <p:spTgt spid="2">
                                            <p:txEl>
                                              <p:pRg st="8" end="8"/>
                                            </p:txEl>
                                          </p:spTgt>
                                        </p:tgtEl>
                                      </p:cBhvr>
                                    </p:animEffect>
                                  </p:childTnLst>
                                </p:cTn>
                              </p:par>
                            </p:childTnLst>
                          </p:cTn>
                        </p:par>
                        <p:par>
                          <p:cTn id="40" fill="hold">
                            <p:stCondLst>
                              <p:cond delay="2250"/>
                            </p:stCondLst>
                            <p:childTnLst>
                              <p:par>
                                <p:cTn id="41" presetID="22" presetClass="entr" presetSubtype="8"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250"/>
                                        <p:tgtEl>
                                          <p:spTgt spid="10"/>
                                        </p:tgtEl>
                                      </p:cBhvr>
                                    </p:animEffect>
                                  </p:childTnLst>
                                </p:cTn>
                              </p:par>
                            </p:childTnLst>
                          </p:cTn>
                        </p:par>
                        <p:par>
                          <p:cTn id="44" fill="hold">
                            <p:stCondLst>
                              <p:cond delay="2500"/>
                            </p:stCondLst>
                            <p:childTnLst>
                              <p:par>
                                <p:cTn id="45" presetID="22" presetClass="entr" presetSubtype="8"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250"/>
                                        <p:tgtEl>
                                          <p:spTgt spid="11"/>
                                        </p:tgtEl>
                                      </p:cBhvr>
                                    </p:animEffect>
                                  </p:childTnLst>
                                </p:cTn>
                              </p:par>
                            </p:childTnLst>
                          </p:cTn>
                        </p:par>
                        <p:par>
                          <p:cTn id="48" fill="hold">
                            <p:stCondLst>
                              <p:cond delay="2750"/>
                            </p:stCondLst>
                            <p:childTnLst>
                              <p:par>
                                <p:cTn id="49" presetID="10" presetClass="entr" presetSubtype="0" fill="hold" grpId="0" nodeType="afterEffect">
                                  <p:stCondLst>
                                    <p:cond delay="0"/>
                                  </p:stCondLst>
                                  <p:childTnLst>
                                    <p:set>
                                      <p:cBhvr>
                                        <p:cTn id="50" dur="1" fill="hold">
                                          <p:stCondLst>
                                            <p:cond delay="0"/>
                                          </p:stCondLst>
                                        </p:cTn>
                                        <p:tgtEl>
                                          <p:spTgt spid="2">
                                            <p:txEl>
                                              <p:pRg st="9" end="9"/>
                                            </p:txEl>
                                          </p:spTgt>
                                        </p:tgtEl>
                                        <p:attrNameLst>
                                          <p:attrName>style.visibility</p:attrName>
                                        </p:attrNameLst>
                                      </p:cBhvr>
                                      <p:to>
                                        <p:strVal val="visible"/>
                                      </p:to>
                                    </p:set>
                                    <p:animEffect transition="in" filter="fade">
                                      <p:cBhvr>
                                        <p:cTn id="51" dur="250"/>
                                        <p:tgtEl>
                                          <p:spTgt spid="2">
                                            <p:txEl>
                                              <p:pRg st="9" end="9"/>
                                            </p:txEl>
                                          </p:spTgt>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animEffect transition="in" filter="fade">
                                      <p:cBhvr>
                                        <p:cTn id="55" dur="250"/>
                                        <p:tgtEl>
                                          <p:spTgt spid="2">
                                            <p:txEl>
                                              <p:pRg st="10" end="10"/>
                                            </p:txEl>
                                          </p:spTgt>
                                        </p:tgtEl>
                                      </p:cBhvr>
                                    </p:animEffect>
                                  </p:childTnLst>
                                </p:cTn>
                              </p:par>
                            </p:childTnLst>
                          </p:cTn>
                        </p:par>
                        <p:par>
                          <p:cTn id="56" fill="hold">
                            <p:stCondLst>
                              <p:cond delay="3250"/>
                            </p:stCondLst>
                            <p:childTnLst>
                              <p:par>
                                <p:cTn id="57" presetID="10" presetClass="entr" presetSubtype="0" fill="hold" grpId="0" nodeType="afterEffect">
                                  <p:stCondLst>
                                    <p:cond delay="0"/>
                                  </p:stCondLst>
                                  <p:childTnLst>
                                    <p:set>
                                      <p:cBhvr>
                                        <p:cTn id="58" dur="1" fill="hold">
                                          <p:stCondLst>
                                            <p:cond delay="0"/>
                                          </p:stCondLst>
                                        </p:cTn>
                                        <p:tgtEl>
                                          <p:spTgt spid="2">
                                            <p:txEl>
                                              <p:pRg st="11" end="11"/>
                                            </p:txEl>
                                          </p:spTgt>
                                        </p:tgtEl>
                                        <p:attrNameLst>
                                          <p:attrName>style.visibility</p:attrName>
                                        </p:attrNameLst>
                                      </p:cBhvr>
                                      <p:to>
                                        <p:strVal val="visible"/>
                                      </p:to>
                                    </p:set>
                                    <p:animEffect transition="in" filter="fade">
                                      <p:cBhvr>
                                        <p:cTn id="59" dur="250"/>
                                        <p:tgtEl>
                                          <p:spTgt spid="2">
                                            <p:txEl>
                                              <p:pRg st="11" end="11"/>
                                            </p:txEl>
                                          </p:spTgt>
                                        </p:tgtEl>
                                      </p:cBhvr>
                                    </p:animEffect>
                                  </p:childTnLst>
                                </p:cTn>
                              </p:par>
                            </p:childTnLst>
                          </p:cTn>
                        </p:par>
                        <p:par>
                          <p:cTn id="60" fill="hold">
                            <p:stCondLst>
                              <p:cond delay="3500"/>
                            </p:stCondLst>
                            <p:childTnLst>
                              <p:par>
                                <p:cTn id="61" presetID="10" presetClass="entr" presetSubtype="0" fill="hold" grpId="0" nodeType="afterEffect">
                                  <p:stCondLst>
                                    <p:cond delay="0"/>
                                  </p:stCondLst>
                                  <p:childTnLst>
                                    <p:set>
                                      <p:cBhvr>
                                        <p:cTn id="62" dur="1" fill="hold">
                                          <p:stCondLst>
                                            <p:cond delay="0"/>
                                          </p:stCondLst>
                                        </p:cTn>
                                        <p:tgtEl>
                                          <p:spTgt spid="2">
                                            <p:txEl>
                                              <p:pRg st="12" end="12"/>
                                            </p:txEl>
                                          </p:spTgt>
                                        </p:tgtEl>
                                        <p:attrNameLst>
                                          <p:attrName>style.visibility</p:attrName>
                                        </p:attrNameLst>
                                      </p:cBhvr>
                                      <p:to>
                                        <p:strVal val="visible"/>
                                      </p:to>
                                    </p:set>
                                    <p:animEffect transition="in" filter="fade">
                                      <p:cBhvr>
                                        <p:cTn id="63" dur="25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0"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857232"/>
            <a:ext cx="8929718" cy="5643602"/>
          </a:xfrm>
        </p:spPr>
        <p:txBody>
          <a:bodyPr/>
          <a:lstStyle/>
          <a:p>
            <a:pPr marL="360000" lvl="0" indent="-360000">
              <a:spcBef>
                <a:spcPts val="1800"/>
              </a:spcBef>
              <a:buSzPct val="100000"/>
              <a:buFont typeface="Calibri" pitchFamily="34" charset="0"/>
              <a:buChar char="─"/>
            </a:pPr>
            <a:r>
              <a:rPr lang="hr-HR" sz="2600" dirty="0" smtClean="0">
                <a:solidFill>
                  <a:prstClr val="white"/>
                </a:solidFill>
              </a:rPr>
              <a:t>uključuje čimbenike koji utječu na </a:t>
            </a:r>
            <a:r>
              <a:rPr lang="hr-HR" sz="2600" b="1" dirty="0" smtClean="0">
                <a:solidFill>
                  <a:srgbClr val="FFC000"/>
                </a:solidFill>
              </a:rPr>
              <a:t>kupovnu moć potrošača </a:t>
            </a:r>
            <a:r>
              <a:rPr lang="hr-HR" sz="2600" dirty="0" smtClean="0">
                <a:solidFill>
                  <a:prstClr val="white"/>
                </a:solidFill>
              </a:rPr>
              <a:t>i njihov </a:t>
            </a:r>
            <a:r>
              <a:rPr lang="hr-HR" sz="2600" b="1" dirty="0" smtClean="0">
                <a:solidFill>
                  <a:srgbClr val="FFC000"/>
                </a:solidFill>
              </a:rPr>
              <a:t>način potrošnje</a:t>
            </a:r>
          </a:p>
          <a:p>
            <a:pPr marL="360000" lvl="0" indent="-360000">
              <a:spcBef>
                <a:spcPts val="1800"/>
              </a:spcBef>
              <a:buSzPct val="100000"/>
              <a:buFont typeface="Calibri" pitchFamily="34" charset="0"/>
              <a:buChar char="─"/>
            </a:pPr>
            <a:r>
              <a:rPr lang="hr-HR" sz="2600" dirty="0" smtClean="0"/>
              <a:t>treba obratiti pozornost na trendove koji utječu na kupovnu moć potrošača</a:t>
            </a:r>
          </a:p>
          <a:p>
            <a:pPr marL="360000" lvl="0" indent="-360000">
              <a:spcBef>
                <a:spcPts val="1800"/>
              </a:spcBef>
              <a:buSzPct val="100000"/>
              <a:buFont typeface="Calibri" pitchFamily="34" charset="0"/>
              <a:buChar char="─"/>
            </a:pPr>
            <a:r>
              <a:rPr lang="hr-HR" sz="2600" dirty="0" smtClean="0"/>
              <a:t>trend – </a:t>
            </a:r>
            <a:r>
              <a:rPr lang="hr-HR" b="1" dirty="0" smtClean="0">
                <a:solidFill>
                  <a:srgbClr val="FFC000"/>
                </a:solidFill>
              </a:rPr>
              <a:t>vrijednost za novac</a:t>
            </a:r>
            <a:r>
              <a:rPr lang="hr-HR" sz="2600" dirty="0" smtClean="0"/>
              <a:t> </a:t>
            </a:r>
            <a:r>
              <a:rPr lang="hr-HR" sz="2600" dirty="0" smtClean="0">
                <a:sym typeface="Wingdings" pitchFamily="2" charset="2"/>
              </a:rPr>
              <a:t>– odnos vrijednosti proizvoda i usluge uz prihvatljivu cijenu</a:t>
            </a:r>
          </a:p>
          <a:p>
            <a:pPr marL="360000" lvl="0" indent="-360000">
              <a:spcBef>
                <a:spcPts val="1800"/>
              </a:spcBef>
              <a:buSzPct val="100000"/>
              <a:buFont typeface="Calibri" pitchFamily="34" charset="0"/>
              <a:buChar char="─"/>
            </a:pPr>
            <a:r>
              <a:rPr lang="hr-HR" sz="2400" i="1" dirty="0" smtClean="0"/>
              <a:t>u razvijenim zemljama dohodak po osobi koji stoji na raspolaganju nakon podmirenja osnovnih troškova života, omogućio je da </a:t>
            </a:r>
            <a:r>
              <a:rPr lang="hr-HR" sz="2400" b="1" i="1" dirty="0" smtClean="0">
                <a:solidFill>
                  <a:srgbClr val="FFC000"/>
                </a:solidFill>
              </a:rPr>
              <a:t>2/3 stanovništva </a:t>
            </a:r>
            <a:r>
              <a:rPr lang="hr-HR" sz="2400" i="1" dirty="0" smtClean="0"/>
              <a:t>odlazi provesti odmor izvan mjesta prebivališta</a:t>
            </a:r>
          </a:p>
        </p:txBody>
      </p:sp>
      <p:sp>
        <p:nvSpPr>
          <p:cNvPr id="3" name="Title 2"/>
          <p:cNvSpPr>
            <a:spLocks noGrp="1"/>
          </p:cNvSpPr>
          <p:nvPr>
            <p:ph type="title"/>
          </p:nvPr>
        </p:nvSpPr>
        <p:spPr/>
        <p:txBody>
          <a:bodyPr/>
          <a:lstStyle/>
          <a:p>
            <a:r>
              <a:rPr lang="hr-HR" dirty="0" smtClean="0"/>
              <a:t>GOSPODARSKO OKRUŽENJE</a:t>
            </a:r>
            <a:endParaRPr lang="hr-H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158" y="785794"/>
            <a:ext cx="8786842" cy="5715040"/>
          </a:xfrm>
        </p:spPr>
        <p:txBody>
          <a:bodyPr/>
          <a:lstStyle/>
          <a:p>
            <a:pPr marL="360000" lvl="0" indent="-360000">
              <a:spcBef>
                <a:spcPts val="1800"/>
              </a:spcBef>
              <a:buSzPct val="100000"/>
              <a:buFont typeface="Calibri" pitchFamily="34" charset="0"/>
              <a:buChar char="─"/>
            </a:pPr>
            <a:r>
              <a:rPr lang="hr-HR" sz="2600" dirty="0" smtClean="0">
                <a:solidFill>
                  <a:prstClr val="white"/>
                </a:solidFill>
              </a:rPr>
              <a:t>odlikuje se </a:t>
            </a:r>
            <a:r>
              <a:rPr lang="hr-HR" sz="2600" b="1" dirty="0" smtClean="0">
                <a:solidFill>
                  <a:srgbClr val="FFC000"/>
                </a:solidFill>
              </a:rPr>
              <a:t>promjenama</a:t>
            </a:r>
            <a:r>
              <a:rPr lang="hr-HR" sz="2600" dirty="0" smtClean="0">
                <a:solidFill>
                  <a:prstClr val="white"/>
                </a:solidFill>
              </a:rPr>
              <a:t> koje s vremenom nastaju </a:t>
            </a:r>
            <a:r>
              <a:rPr lang="hr-HR" sz="2600" b="1" dirty="0" smtClean="0">
                <a:solidFill>
                  <a:srgbClr val="FFC000"/>
                </a:solidFill>
              </a:rPr>
              <a:t>u prirodi</a:t>
            </a:r>
            <a:r>
              <a:rPr lang="hr-HR" sz="2600" dirty="0" smtClean="0">
                <a:solidFill>
                  <a:prstClr val="white"/>
                </a:solidFill>
              </a:rPr>
              <a:t>, ponajviše zbog ljudskog djelovanja</a:t>
            </a:r>
          </a:p>
          <a:p>
            <a:pPr marL="945787" lvl="2" indent="-360000">
              <a:spcBef>
                <a:spcPts val="1200"/>
              </a:spcBef>
              <a:buSzPct val="100000"/>
              <a:buFont typeface="Calibri" pitchFamily="34" charset="0"/>
              <a:buChar char="─"/>
            </a:pPr>
            <a:r>
              <a:rPr lang="hr-HR" sz="2400" dirty="0" smtClean="0">
                <a:solidFill>
                  <a:prstClr val="white"/>
                </a:solidFill>
              </a:rPr>
              <a:t>nestašica sirovina </a:t>
            </a:r>
            <a:r>
              <a:rPr lang="hr-HR" sz="2400" i="1" dirty="0" smtClean="0">
                <a:solidFill>
                  <a:prstClr val="white"/>
                </a:solidFill>
              </a:rPr>
              <a:t>(fosilna goriva)</a:t>
            </a:r>
          </a:p>
          <a:p>
            <a:pPr marL="945787" lvl="2" indent="-360000">
              <a:spcBef>
                <a:spcPts val="1200"/>
              </a:spcBef>
              <a:buSzPct val="100000"/>
              <a:buFont typeface="Calibri" pitchFamily="34" charset="0"/>
              <a:buChar char="─"/>
            </a:pPr>
            <a:r>
              <a:rPr lang="hr-HR" sz="2400" dirty="0" smtClean="0"/>
              <a:t>povećani troškovi energije</a:t>
            </a:r>
          </a:p>
          <a:p>
            <a:pPr marL="945787" lvl="2" indent="-360000">
              <a:spcBef>
                <a:spcPts val="1200"/>
              </a:spcBef>
              <a:buSzPct val="100000"/>
              <a:buFont typeface="Calibri" pitchFamily="34" charset="0"/>
              <a:buChar char="─"/>
            </a:pPr>
            <a:r>
              <a:rPr lang="hr-HR" sz="2400" dirty="0" smtClean="0"/>
              <a:t>povećana razina zagađenja </a:t>
            </a:r>
          </a:p>
          <a:p>
            <a:pPr marL="945787" lvl="2" indent="-360000">
              <a:spcBef>
                <a:spcPts val="1200"/>
              </a:spcBef>
              <a:buSzPct val="100000"/>
              <a:buFont typeface="Calibri" pitchFamily="34" charset="0"/>
              <a:buChar char="─"/>
            </a:pPr>
            <a:r>
              <a:rPr lang="hr-HR" sz="2400" dirty="0" smtClean="0"/>
              <a:t>vladina intervencija u upravljanje prirodnim resursima</a:t>
            </a:r>
          </a:p>
          <a:p>
            <a:pPr marL="360000" indent="-360000">
              <a:spcBef>
                <a:spcPts val="1800"/>
              </a:spcBef>
              <a:buSzPct val="100000"/>
              <a:buFont typeface="Calibri" pitchFamily="34" charset="0"/>
              <a:buChar char="─"/>
            </a:pPr>
            <a:r>
              <a:rPr lang="hr-HR" sz="2600" dirty="0" smtClean="0"/>
              <a:t>potencijalne </a:t>
            </a:r>
            <a:r>
              <a:rPr lang="hr-HR" sz="2600" dirty="0" smtClean="0"/>
              <a:t>prilike </a:t>
            </a:r>
            <a:r>
              <a:rPr lang="hr-HR" sz="2600" dirty="0" smtClean="0"/>
              <a:t>za tvrtke koje mogu stvoriti nova rješenja i odgovoriti na izazove prirodnog okruženja</a:t>
            </a:r>
          </a:p>
          <a:p>
            <a:pPr marL="360000" indent="-360000">
              <a:spcBef>
                <a:spcPts val="1800"/>
              </a:spcBef>
              <a:buSzPct val="100000"/>
              <a:buFont typeface="Calibri" pitchFamily="34" charset="0"/>
              <a:buChar char="─"/>
            </a:pPr>
            <a:r>
              <a:rPr lang="hr-HR" sz="2600" dirty="0" smtClean="0"/>
              <a:t>očuvanost prirode znatno utječe na odabir turističke destinacije</a:t>
            </a:r>
          </a:p>
          <a:p>
            <a:pPr marL="360000" indent="-360000">
              <a:spcBef>
                <a:spcPts val="1800"/>
              </a:spcBef>
              <a:buSzPct val="100000"/>
              <a:buFont typeface="Calibri" pitchFamily="34" charset="0"/>
              <a:buChar char="─"/>
            </a:pPr>
            <a:r>
              <a:rPr lang="hr-HR" sz="2600" dirty="0" smtClean="0"/>
              <a:t>negativne posljedice turizma na okoliš</a:t>
            </a:r>
          </a:p>
        </p:txBody>
      </p:sp>
      <p:sp>
        <p:nvSpPr>
          <p:cNvPr id="3" name="Title 2"/>
          <p:cNvSpPr>
            <a:spLocks noGrp="1"/>
          </p:cNvSpPr>
          <p:nvPr>
            <p:ph type="title"/>
          </p:nvPr>
        </p:nvSpPr>
        <p:spPr/>
        <p:txBody>
          <a:bodyPr/>
          <a:lstStyle/>
          <a:p>
            <a:r>
              <a:rPr lang="hr-HR" dirty="0" smtClean="0"/>
              <a:t>PRIRODNO OKRUŽENJE</a:t>
            </a:r>
            <a:endParaRPr lang="hr-H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50"/>
                                        <p:tgtEl>
                                          <p:spTgt spid="2">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50"/>
                                        <p:tgtEl>
                                          <p:spTgt spid="2">
                                            <p:txEl>
                                              <p:pRg st="5" end="5"/>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250"/>
                                        <p:tgtEl>
                                          <p:spTgt spid="2">
                                            <p:txEl>
                                              <p:pRg st="6" end="6"/>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25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2844" y="857232"/>
            <a:ext cx="9001156" cy="5643602"/>
          </a:xfrm>
        </p:spPr>
        <p:txBody>
          <a:bodyPr/>
          <a:lstStyle/>
          <a:p>
            <a:pPr marL="360000" lvl="0" indent="-360000">
              <a:spcBef>
                <a:spcPts val="1800"/>
              </a:spcBef>
              <a:buSzPct val="100000"/>
              <a:buFont typeface="Calibri" pitchFamily="34" charset="0"/>
              <a:buChar char="─"/>
            </a:pPr>
            <a:r>
              <a:rPr lang="hr-HR" sz="2400" dirty="0" smtClean="0"/>
              <a:t>karakteriziraju brze tehnološke promjene</a:t>
            </a:r>
          </a:p>
          <a:p>
            <a:pPr marL="360000" lvl="0" indent="-360000">
              <a:spcBef>
                <a:spcPts val="1800"/>
              </a:spcBef>
              <a:buSzPct val="100000"/>
              <a:buFont typeface="Calibri" pitchFamily="34" charset="0"/>
              <a:buChar char="─"/>
            </a:pPr>
            <a:r>
              <a:rPr lang="hr-HR" sz="2400" b="1" dirty="0" smtClean="0">
                <a:solidFill>
                  <a:srgbClr val="FFC000"/>
                </a:solidFill>
              </a:rPr>
              <a:t>Internet</a:t>
            </a:r>
            <a:r>
              <a:rPr lang="hr-HR" sz="2400" dirty="0" smtClean="0">
                <a:solidFill>
                  <a:prstClr val="white"/>
                </a:solidFill>
              </a:rPr>
              <a:t> kao novi distribucijski kanal</a:t>
            </a:r>
          </a:p>
          <a:p>
            <a:pPr marL="360000" lvl="0" indent="-360000">
              <a:spcBef>
                <a:spcPts val="1800"/>
              </a:spcBef>
              <a:buSzPct val="100000"/>
              <a:buFont typeface="Calibri" pitchFamily="34" charset="0"/>
              <a:buChar char="─"/>
            </a:pPr>
            <a:r>
              <a:rPr lang="vi-VN" sz="2400" dirty="0" smtClean="0">
                <a:solidFill>
                  <a:prstClr val="white"/>
                </a:solidFill>
              </a:rPr>
              <a:t>u turizmu tehnologija ima ključnu ulogu pri pruža</a:t>
            </a:r>
            <a:r>
              <a:rPr lang="hr-HR" sz="2400" dirty="0" smtClean="0">
                <a:solidFill>
                  <a:prstClr val="white"/>
                </a:solidFill>
              </a:rPr>
              <a:t>n</a:t>
            </a:r>
            <a:r>
              <a:rPr lang="vi-VN" sz="2400" dirty="0" smtClean="0">
                <a:solidFill>
                  <a:prstClr val="white"/>
                </a:solidFill>
              </a:rPr>
              <a:t>ju brzih i točnih informacija i u posredovanju između ponude i potražnje </a:t>
            </a:r>
            <a:endParaRPr lang="hr-HR" sz="2400" dirty="0" smtClean="0">
              <a:solidFill>
                <a:prstClr val="white"/>
              </a:solidFill>
            </a:endParaRPr>
          </a:p>
          <a:p>
            <a:pPr marL="360000" lvl="0" indent="-360000">
              <a:spcBef>
                <a:spcPts val="1800"/>
              </a:spcBef>
              <a:buSzPct val="100000"/>
              <a:buFont typeface="Calibri" pitchFamily="34" charset="0"/>
              <a:buChar char="─"/>
            </a:pPr>
            <a:r>
              <a:rPr lang="vi-VN" sz="2400" i="1" dirty="0" smtClean="0">
                <a:solidFill>
                  <a:prstClr val="white"/>
                </a:solidFill>
              </a:rPr>
              <a:t>informacijsko-</a:t>
            </a:r>
            <a:r>
              <a:rPr lang="hr-HR" sz="2400" i="1" dirty="0" smtClean="0">
                <a:solidFill>
                  <a:prstClr val="white"/>
                </a:solidFill>
              </a:rPr>
              <a:t>rezervacijski sustavi, “chek-in”, “chek-</a:t>
            </a:r>
            <a:r>
              <a:rPr lang="hr-HR" sz="2400" i="1" dirty="0" err="1" smtClean="0">
                <a:solidFill>
                  <a:prstClr val="white"/>
                </a:solidFill>
              </a:rPr>
              <a:t>out</a:t>
            </a:r>
            <a:r>
              <a:rPr lang="hr-HR" sz="2400" i="1" dirty="0" smtClean="0">
                <a:solidFill>
                  <a:prstClr val="white"/>
                </a:solidFill>
              </a:rPr>
              <a:t>” usluge, kupnja karata putem interneta, informatička infrastruktura u hotelima i privatnom smještaju... </a:t>
            </a:r>
          </a:p>
        </p:txBody>
      </p:sp>
      <p:sp>
        <p:nvSpPr>
          <p:cNvPr id="3" name="Title 2"/>
          <p:cNvSpPr>
            <a:spLocks noGrp="1"/>
          </p:cNvSpPr>
          <p:nvPr>
            <p:ph type="title"/>
          </p:nvPr>
        </p:nvSpPr>
        <p:spPr/>
        <p:txBody>
          <a:bodyPr/>
          <a:lstStyle/>
          <a:p>
            <a:r>
              <a:rPr lang="hr-HR" dirty="0" smtClean="0"/>
              <a:t>TEHNOLOŠKO OKRUŽENJE</a:t>
            </a:r>
            <a:endParaRPr lang="hr-H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2844" y="857232"/>
            <a:ext cx="9001156" cy="4155944"/>
          </a:xfrm>
        </p:spPr>
        <p:txBody>
          <a:bodyPr/>
          <a:lstStyle/>
          <a:p>
            <a:pPr marL="360000" lvl="0" indent="-360000">
              <a:spcBef>
                <a:spcPts val="1800"/>
              </a:spcBef>
              <a:buSzPct val="100000"/>
              <a:buFont typeface="Calibri" pitchFamily="34" charset="0"/>
              <a:buChar char="─"/>
            </a:pPr>
            <a:r>
              <a:rPr lang="hr-HR" sz="2400" dirty="0" smtClean="0"/>
              <a:t>čine </a:t>
            </a:r>
            <a:r>
              <a:rPr lang="hr-HR" sz="2400" b="1" dirty="0" smtClean="0">
                <a:solidFill>
                  <a:srgbClr val="FFC000"/>
                </a:solidFill>
              </a:rPr>
              <a:t>zakoni</a:t>
            </a:r>
            <a:r>
              <a:rPr lang="hr-HR" sz="2400" dirty="0" smtClean="0"/>
              <a:t> i različite </a:t>
            </a:r>
            <a:r>
              <a:rPr lang="hr-HR" sz="2400" b="1" dirty="0" smtClean="0">
                <a:solidFill>
                  <a:srgbClr val="FFC000"/>
                </a:solidFill>
              </a:rPr>
              <a:t>interesne skupine </a:t>
            </a:r>
            <a:r>
              <a:rPr lang="hr-HR" sz="2400" dirty="0" smtClean="0"/>
              <a:t>čiji su stavovi i djelovanje u društvu zapaženi</a:t>
            </a:r>
          </a:p>
          <a:p>
            <a:pPr marL="360000" lvl="0" indent="-360000">
              <a:spcBef>
                <a:spcPts val="1800"/>
              </a:spcBef>
              <a:buSzPct val="100000"/>
              <a:buFont typeface="Calibri" pitchFamily="34" charset="0"/>
              <a:buChar char="─"/>
            </a:pPr>
            <a:r>
              <a:rPr lang="hr-HR" sz="2400" dirty="0" smtClean="0"/>
              <a:t>ukoliko je politička situacija nestabilna to može snažno utjecati na zanimanje za turističkim uslugama </a:t>
            </a:r>
            <a:r>
              <a:rPr lang="hr-HR" sz="2400" i="1" dirty="0" smtClean="0"/>
              <a:t>(npr. Domovinski rat i rat na Kosovu)</a:t>
            </a:r>
          </a:p>
          <a:p>
            <a:pPr marL="360000" lvl="0" indent="-360000">
              <a:spcBef>
                <a:spcPts val="1800"/>
              </a:spcBef>
              <a:buSzPct val="100000"/>
              <a:buFont typeface="Calibri" pitchFamily="34" charset="0"/>
              <a:buChar char="─"/>
            </a:pPr>
            <a:r>
              <a:rPr lang="hr-HR" sz="2400" b="1" dirty="0" smtClean="0">
                <a:solidFill>
                  <a:srgbClr val="FFC000"/>
                </a:solidFill>
              </a:rPr>
              <a:t>povećanje poreza </a:t>
            </a:r>
            <a:r>
              <a:rPr lang="hr-HR" sz="2400" dirty="0" smtClean="0"/>
              <a:t>može negativno utjecati na turistička kretanja </a:t>
            </a:r>
            <a:r>
              <a:rPr lang="hr-HR" sz="2400" i="1" dirty="0" smtClean="0"/>
              <a:t>(primjer New York i povećanje poreza na iznajmljivanje soba</a:t>
            </a:r>
            <a:r>
              <a:rPr lang="hr-HR" sz="2400" i="1" dirty="0" smtClean="0"/>
              <a:t>)</a:t>
            </a:r>
            <a:endParaRPr lang="hr-HR" sz="2400" i="1" dirty="0" smtClean="0"/>
          </a:p>
        </p:txBody>
      </p:sp>
      <p:sp>
        <p:nvSpPr>
          <p:cNvPr id="3" name="Title 2"/>
          <p:cNvSpPr>
            <a:spLocks noGrp="1"/>
          </p:cNvSpPr>
          <p:nvPr>
            <p:ph type="title"/>
          </p:nvPr>
        </p:nvSpPr>
        <p:spPr/>
        <p:txBody>
          <a:bodyPr/>
          <a:lstStyle/>
          <a:p>
            <a:r>
              <a:rPr lang="hr-HR" dirty="0" smtClean="0"/>
              <a:t>POLITIČKO OKRUŽENJE</a:t>
            </a:r>
            <a:endParaRPr lang="hr-H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2844" y="857232"/>
            <a:ext cx="9001156" cy="5500726"/>
          </a:xfrm>
        </p:spPr>
        <p:txBody>
          <a:bodyPr/>
          <a:lstStyle/>
          <a:p>
            <a:pPr marL="360000" lvl="0" indent="-360000">
              <a:spcBef>
                <a:spcPts val="1800"/>
              </a:spcBef>
              <a:buSzPct val="100000"/>
              <a:buFont typeface="Calibri" pitchFamily="34" charset="0"/>
              <a:buChar char="─"/>
            </a:pPr>
            <a:r>
              <a:rPr lang="hr-HR" sz="2400" dirty="0" smtClean="0"/>
              <a:t>sastoji se od institucija i drugih sila koje utječu na osnovne vrijednosti, doživljaje, sklonosti i ponašanje društva</a:t>
            </a:r>
          </a:p>
          <a:p>
            <a:pPr marL="360000" lvl="0" indent="-360000">
              <a:spcBef>
                <a:spcPts val="1800"/>
              </a:spcBef>
              <a:buSzPct val="100000"/>
              <a:buFont typeface="Calibri" pitchFamily="34" charset="0"/>
              <a:buChar char="─"/>
            </a:pPr>
            <a:r>
              <a:rPr lang="hr-HR" sz="2400" dirty="0" smtClean="0"/>
              <a:t>globalni trend u turizmu je </a:t>
            </a:r>
            <a:r>
              <a:rPr lang="hr-HR" sz="2400" b="1" dirty="0" smtClean="0">
                <a:solidFill>
                  <a:srgbClr val="FFC000"/>
                </a:solidFill>
              </a:rPr>
              <a:t>zahtjev za autentičnošću</a:t>
            </a:r>
          </a:p>
          <a:p>
            <a:pPr marL="360000" lvl="0" indent="-360000">
              <a:spcBef>
                <a:spcPts val="1800"/>
              </a:spcBef>
              <a:buSzPct val="100000"/>
              <a:buFont typeface="Calibri" pitchFamily="34" charset="0"/>
              <a:buChar char="─"/>
            </a:pPr>
            <a:r>
              <a:rPr lang="hr-HR" sz="2400" dirty="0" smtClean="0"/>
              <a:t>upoznavanje lokalnih običaja i kulture (materijalne i nematerijalne)</a:t>
            </a:r>
          </a:p>
          <a:p>
            <a:pPr marL="360000" lvl="0" indent="-360000">
              <a:spcBef>
                <a:spcPts val="1800"/>
              </a:spcBef>
              <a:buSzPct val="100000"/>
              <a:buFont typeface="Calibri" pitchFamily="34" charset="0"/>
              <a:buChar char="─"/>
            </a:pPr>
            <a:r>
              <a:rPr lang="hr-HR" sz="2400" dirty="0" smtClean="0"/>
              <a:t>razvoj turizma potiče obnovu i zaštitu spomenika kulture, organizaciju kulturnih manifestacija i priredbi, obnavljanje starih običaja, </a:t>
            </a:r>
            <a:r>
              <a:rPr lang="hr-HR" sz="2400" dirty="0" err="1" smtClean="0"/>
              <a:t>obrta..</a:t>
            </a:r>
            <a:r>
              <a:rPr lang="hr-HR" sz="2400" dirty="0" smtClean="0"/>
              <a:t>.</a:t>
            </a:r>
          </a:p>
          <a:p>
            <a:pPr marL="360000" lvl="0" indent="-360000">
              <a:spcBef>
                <a:spcPts val="1800"/>
              </a:spcBef>
              <a:buSzPct val="100000"/>
              <a:buFont typeface="Calibri" pitchFamily="34" charset="0"/>
              <a:buChar char="─"/>
            </a:pPr>
            <a:r>
              <a:rPr lang="hr-HR" sz="2400" i="1" dirty="0" smtClean="0"/>
              <a:t>npr. Pag - srednjovjekovni grad, </a:t>
            </a:r>
            <a:r>
              <a:rPr lang="hr-HR" sz="2400" i="1" dirty="0" err="1" smtClean="0"/>
              <a:t>Špancirfest</a:t>
            </a:r>
            <a:r>
              <a:rPr lang="hr-HR" sz="2400" i="1" dirty="0" smtClean="0"/>
              <a:t> i </a:t>
            </a:r>
            <a:r>
              <a:rPr lang="hr-HR" sz="2400" i="1" dirty="0" err="1" smtClean="0"/>
              <a:t>sl</a:t>
            </a:r>
            <a:r>
              <a:rPr lang="hr-HR" sz="2400" i="1" dirty="0" smtClean="0"/>
              <a:t>. </a:t>
            </a:r>
          </a:p>
          <a:p>
            <a:pPr marL="360000" lvl="0" indent="-360000">
              <a:spcBef>
                <a:spcPts val="1800"/>
              </a:spcBef>
              <a:buSzPct val="100000"/>
              <a:buFont typeface="Calibri" pitchFamily="34" charset="0"/>
              <a:buChar char="─"/>
            </a:pPr>
            <a:r>
              <a:rPr lang="hr-HR" sz="2400" dirty="0" smtClean="0"/>
              <a:t>negativan utjecaj turizma na kulturu (masovni turizam i slabljenje </a:t>
            </a:r>
            <a:br>
              <a:rPr lang="hr-HR" sz="2400" dirty="0" smtClean="0"/>
            </a:br>
            <a:r>
              <a:rPr lang="hr-HR" sz="2400" dirty="0" smtClean="0"/>
              <a:t>izvornog identiteta, </a:t>
            </a:r>
            <a:r>
              <a:rPr lang="hr-HR" sz="2400" dirty="0" err="1" smtClean="0"/>
              <a:t>gastronomija..</a:t>
            </a:r>
            <a:r>
              <a:rPr lang="hr-HR" sz="2400" dirty="0" smtClean="0"/>
              <a:t>.)</a:t>
            </a:r>
          </a:p>
        </p:txBody>
      </p:sp>
      <p:sp>
        <p:nvSpPr>
          <p:cNvPr id="3" name="Title 2"/>
          <p:cNvSpPr>
            <a:spLocks noGrp="1"/>
          </p:cNvSpPr>
          <p:nvPr>
            <p:ph type="title"/>
          </p:nvPr>
        </p:nvSpPr>
        <p:spPr/>
        <p:txBody>
          <a:bodyPr/>
          <a:lstStyle/>
          <a:p>
            <a:r>
              <a:rPr lang="hr-HR" dirty="0" smtClean="0"/>
              <a:t>KULTURNO OKRUŽENJE</a:t>
            </a:r>
            <a:endParaRPr lang="hr-H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50"/>
                                        <p:tgtEl>
                                          <p:spTgt spid="2">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5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857752" y="785794"/>
            <a:ext cx="3214710" cy="5429288"/>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MAKROOKRUŽENJE</a:t>
            </a:r>
          </a:p>
        </p:txBody>
      </p:sp>
      <p:sp>
        <p:nvSpPr>
          <p:cNvPr id="15" name="Rectangle 14"/>
          <p:cNvSpPr/>
          <p:nvPr/>
        </p:nvSpPr>
        <p:spPr>
          <a:xfrm>
            <a:off x="1214854" y="785794"/>
            <a:ext cx="3214710" cy="5429288"/>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lstStyle/>
          <a:p>
            <a:pPr algn="ctr">
              <a:spcBef>
                <a:spcPts val="1200"/>
              </a:spcBef>
            </a:pP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MIKROOKRUŽENJE</a:t>
            </a:r>
          </a:p>
        </p:txBody>
      </p:sp>
      <p:sp>
        <p:nvSpPr>
          <p:cNvPr id="5" name="Rectangle 4"/>
          <p:cNvSpPr/>
          <p:nvPr/>
        </p:nvSpPr>
        <p:spPr>
          <a:xfrm>
            <a:off x="1393009" y="2301815"/>
            <a:ext cx="2858400" cy="612000"/>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opskrbljivači </a:t>
            </a:r>
          </a:p>
        </p:txBody>
      </p:sp>
      <p:sp>
        <p:nvSpPr>
          <p:cNvPr id="6" name="Rectangle 5"/>
          <p:cNvSpPr/>
          <p:nvPr/>
        </p:nvSpPr>
        <p:spPr>
          <a:xfrm>
            <a:off x="5036347" y="2359797"/>
            <a:ext cx="2857520" cy="612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gospodarsko</a:t>
            </a:r>
          </a:p>
        </p:txBody>
      </p:sp>
      <p:sp>
        <p:nvSpPr>
          <p:cNvPr id="7" name="Rectangle 6"/>
          <p:cNvSpPr/>
          <p:nvPr/>
        </p:nvSpPr>
        <p:spPr>
          <a:xfrm>
            <a:off x="1393009" y="2993512"/>
            <a:ext cx="2858400" cy="928694"/>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marketinški posrednici</a:t>
            </a:r>
          </a:p>
        </p:txBody>
      </p:sp>
      <p:sp>
        <p:nvSpPr>
          <p:cNvPr id="8" name="Rectangle 7"/>
          <p:cNvSpPr/>
          <p:nvPr/>
        </p:nvSpPr>
        <p:spPr>
          <a:xfrm>
            <a:off x="5036347" y="3117040"/>
            <a:ext cx="2857520" cy="612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prirodno </a:t>
            </a:r>
          </a:p>
        </p:txBody>
      </p:sp>
      <p:sp>
        <p:nvSpPr>
          <p:cNvPr id="9" name="Rectangle 8"/>
          <p:cNvSpPr/>
          <p:nvPr/>
        </p:nvSpPr>
        <p:spPr>
          <a:xfrm>
            <a:off x="1393009" y="4001903"/>
            <a:ext cx="2858400" cy="612000"/>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kupci </a:t>
            </a:r>
          </a:p>
        </p:txBody>
      </p:sp>
      <p:sp>
        <p:nvSpPr>
          <p:cNvPr id="10" name="Rectangle 9"/>
          <p:cNvSpPr/>
          <p:nvPr/>
        </p:nvSpPr>
        <p:spPr>
          <a:xfrm>
            <a:off x="5036347" y="3874283"/>
            <a:ext cx="2857520" cy="612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tehnološko </a:t>
            </a:r>
          </a:p>
        </p:txBody>
      </p:sp>
      <p:sp>
        <p:nvSpPr>
          <p:cNvPr id="11" name="Rectangle 10"/>
          <p:cNvSpPr/>
          <p:nvPr/>
        </p:nvSpPr>
        <p:spPr>
          <a:xfrm>
            <a:off x="1393009" y="4693600"/>
            <a:ext cx="2858400" cy="612000"/>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konkurenti</a:t>
            </a:r>
          </a:p>
        </p:txBody>
      </p:sp>
      <p:sp>
        <p:nvSpPr>
          <p:cNvPr id="12" name="Rectangle 11"/>
          <p:cNvSpPr/>
          <p:nvPr/>
        </p:nvSpPr>
        <p:spPr>
          <a:xfrm>
            <a:off x="5036347" y="4631526"/>
            <a:ext cx="2857520" cy="612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političko </a:t>
            </a:r>
          </a:p>
        </p:txBody>
      </p:sp>
      <p:sp>
        <p:nvSpPr>
          <p:cNvPr id="13" name="Rectangle 12"/>
          <p:cNvSpPr/>
          <p:nvPr/>
        </p:nvSpPr>
        <p:spPr>
          <a:xfrm>
            <a:off x="1393009" y="5385296"/>
            <a:ext cx="2858400" cy="612000"/>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javnost</a:t>
            </a:r>
          </a:p>
        </p:txBody>
      </p:sp>
      <p:sp>
        <p:nvSpPr>
          <p:cNvPr id="14" name="Rectangle 13"/>
          <p:cNvSpPr/>
          <p:nvPr/>
        </p:nvSpPr>
        <p:spPr>
          <a:xfrm>
            <a:off x="5036347" y="5388768"/>
            <a:ext cx="2857520" cy="612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kulturno </a:t>
            </a:r>
          </a:p>
        </p:txBody>
      </p:sp>
      <p:sp>
        <p:nvSpPr>
          <p:cNvPr id="17" name="Rectangle 16"/>
          <p:cNvSpPr/>
          <p:nvPr/>
        </p:nvSpPr>
        <p:spPr>
          <a:xfrm>
            <a:off x="1393009" y="1610118"/>
            <a:ext cx="2858400" cy="612000"/>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tvrtka</a:t>
            </a:r>
          </a:p>
        </p:txBody>
      </p:sp>
      <p:sp>
        <p:nvSpPr>
          <p:cNvPr id="18" name="Rectangle 17"/>
          <p:cNvSpPr/>
          <p:nvPr/>
        </p:nvSpPr>
        <p:spPr>
          <a:xfrm>
            <a:off x="5036347" y="1602554"/>
            <a:ext cx="2857520" cy="612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demografsko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50"/>
                                        <p:tgtEl>
                                          <p:spTgt spid="5"/>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50"/>
                                        <p:tgtEl>
                                          <p:spTgt spid="7"/>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50"/>
                                        <p:tgtEl>
                                          <p:spTgt spid="9"/>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250"/>
                                        <p:tgtEl>
                                          <p:spTgt spid="11"/>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250"/>
                                        <p:tgtEl>
                                          <p:spTgt spid="13"/>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250"/>
                                        <p:tgtEl>
                                          <p:spTgt spid="18"/>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250"/>
                                        <p:tgtEl>
                                          <p:spTgt spid="6"/>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250"/>
                                        <p:tgtEl>
                                          <p:spTgt spid="8"/>
                                        </p:tgtEl>
                                      </p:cBhvr>
                                    </p:animEffect>
                                  </p:childTnLst>
                                </p:cTn>
                              </p:par>
                            </p:childTnLst>
                          </p:cTn>
                        </p:par>
                        <p:par>
                          <p:cTn id="40" fill="hold">
                            <p:stCondLst>
                              <p:cond delay="2250"/>
                            </p:stCondLst>
                            <p:childTnLst>
                              <p:par>
                                <p:cTn id="41" presetID="10"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250"/>
                                        <p:tgtEl>
                                          <p:spTgt spid="10"/>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250"/>
                                        <p:tgtEl>
                                          <p:spTgt spid="12"/>
                                        </p:tgtEl>
                                      </p:cBhvr>
                                    </p:animEffect>
                                  </p:childTnLst>
                                </p:cTn>
                              </p:par>
                            </p:childTnLst>
                          </p:cTn>
                        </p:par>
                        <p:par>
                          <p:cTn id="48" fill="hold">
                            <p:stCondLst>
                              <p:cond delay="2750"/>
                            </p:stCondLst>
                            <p:childTnLst>
                              <p:par>
                                <p:cTn id="49" presetID="10"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250"/>
                                        <p:tgtEl>
                                          <p:spTgt spid="14"/>
                                        </p:tgtEl>
                                      </p:cBhvr>
                                    </p:animEffect>
                                  </p:childTnLst>
                                </p:cTn>
                              </p:par>
                            </p:childTnLst>
                          </p:cTn>
                        </p:par>
                        <p:par>
                          <p:cTn id="52" fill="hold">
                            <p:stCondLst>
                              <p:cond delay="3000"/>
                            </p:stCondLst>
                            <p:childTnLst>
                              <p:par>
                                <p:cTn id="53" presetID="22" presetClass="entr" presetSubtype="1" fill="hold" grpId="0" nodeType="afterEffect">
                                  <p:stCondLst>
                                    <p:cond delay="0"/>
                                  </p:stCondLst>
                                  <p:childTnLst>
                                    <p:set>
                                      <p:cBhvr>
                                        <p:cTn id="54" dur="1" fill="hold">
                                          <p:stCondLst>
                                            <p:cond delay="0"/>
                                          </p:stCondLst>
                                        </p:cTn>
                                        <p:tgtEl>
                                          <p:spTgt spid="15">
                                            <p:bg/>
                                          </p:spTgt>
                                        </p:tgtEl>
                                        <p:attrNameLst>
                                          <p:attrName>style.visibility</p:attrName>
                                        </p:attrNameLst>
                                      </p:cBhvr>
                                      <p:to>
                                        <p:strVal val="visible"/>
                                      </p:to>
                                    </p:set>
                                    <p:animEffect transition="in" filter="wipe(up)">
                                      <p:cBhvr>
                                        <p:cTn id="55" dur="250"/>
                                        <p:tgtEl>
                                          <p:spTgt spid="15">
                                            <p:bg/>
                                          </p:spTgt>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up)">
                                      <p:cBhvr>
                                        <p:cTn id="58" dur="250"/>
                                        <p:tgtEl>
                                          <p:spTgt spid="15">
                                            <p:txEl>
                                              <p:pRg st="0" end="0"/>
                                            </p:txEl>
                                          </p:spTgt>
                                        </p:tgtEl>
                                      </p:cBhvr>
                                    </p:animEffect>
                                  </p:childTnLst>
                                </p:cTn>
                              </p:par>
                            </p:childTnLst>
                          </p:cTn>
                        </p:par>
                        <p:par>
                          <p:cTn id="59" fill="hold">
                            <p:stCondLst>
                              <p:cond delay="3250"/>
                            </p:stCondLst>
                            <p:childTnLst>
                              <p:par>
                                <p:cTn id="60" presetID="22" presetClass="entr" presetSubtype="1" fill="hold" grpId="0" nodeType="afterEffect">
                                  <p:stCondLst>
                                    <p:cond delay="0"/>
                                  </p:stCondLst>
                                  <p:childTnLst>
                                    <p:set>
                                      <p:cBhvr>
                                        <p:cTn id="61" dur="1" fill="hold">
                                          <p:stCondLst>
                                            <p:cond delay="0"/>
                                          </p:stCondLst>
                                        </p:cTn>
                                        <p:tgtEl>
                                          <p:spTgt spid="16">
                                            <p:bg/>
                                          </p:spTgt>
                                        </p:tgtEl>
                                        <p:attrNameLst>
                                          <p:attrName>style.visibility</p:attrName>
                                        </p:attrNameLst>
                                      </p:cBhvr>
                                      <p:to>
                                        <p:strVal val="visible"/>
                                      </p:to>
                                    </p:set>
                                    <p:animEffect transition="in" filter="wipe(up)">
                                      <p:cBhvr>
                                        <p:cTn id="62" dur="250"/>
                                        <p:tgtEl>
                                          <p:spTgt spid="16">
                                            <p:bg/>
                                          </p:spTgt>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16">
                                            <p:txEl>
                                              <p:pRg st="0" end="0"/>
                                            </p:txEl>
                                          </p:spTgt>
                                        </p:tgtEl>
                                        <p:attrNameLst>
                                          <p:attrName>style.visibility</p:attrName>
                                        </p:attrNameLst>
                                      </p:cBhvr>
                                      <p:to>
                                        <p:strVal val="visible"/>
                                      </p:to>
                                    </p:set>
                                    <p:animEffect transition="in" filter="wipe(up)">
                                      <p:cBhvr>
                                        <p:cTn id="65" dur="25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allAtOnce" animBg="1"/>
      <p:bldP spid="15" grpId="0" uiExpand="1" build="allAtOnce"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hr-HR" dirty="0" smtClean="0"/>
              <a:t>SUVREMENI MARKETING		    </a:t>
            </a:r>
            <a:r>
              <a:rPr lang="hr-HR" sz="2400" b="0" dirty="0" smtClean="0"/>
              <a:t>(plan ploče)</a:t>
            </a:r>
            <a:endParaRPr lang="hr-HR" b="0" dirty="0"/>
          </a:p>
        </p:txBody>
      </p:sp>
      <p:sp>
        <p:nvSpPr>
          <p:cNvPr id="4" name="Pravokutnik 22"/>
          <p:cNvSpPr/>
          <p:nvPr/>
        </p:nvSpPr>
        <p:spPr>
          <a:xfrm>
            <a:off x="71438" y="714356"/>
            <a:ext cx="9072562" cy="6232475"/>
          </a:xfrm>
          <a:prstGeom prst="rect">
            <a:avLst/>
          </a:prstGeom>
        </p:spPr>
        <p:txBody>
          <a:bodyPr wrap="square">
            <a:spAutoFit/>
          </a:bodyPr>
          <a:lstStyle/>
          <a:p>
            <a:pPr marL="288000" indent="-288000">
              <a:buClr>
                <a:schemeClr val="tx1"/>
              </a:buClr>
              <a:buFont typeface="Calibri" pitchFamily="34" charset="0"/>
              <a:buChar char="─"/>
            </a:pPr>
            <a:r>
              <a:rPr lang="hr-HR" sz="2400" dirty="0" smtClean="0">
                <a:latin typeface="Calibri" pitchFamily="34" charset="0"/>
                <a:cs typeface="Calibri" pitchFamily="34" charset="0"/>
              </a:rPr>
              <a:t>suvremeni marketing obuhvaća:</a:t>
            </a:r>
          </a:p>
          <a:p>
            <a:pPr marL="745200" lvl="1" indent="-288000">
              <a:buClr>
                <a:schemeClr val="tx1"/>
              </a:buClr>
              <a:buFont typeface="Calibri" pitchFamily="34" charset="0"/>
              <a:buChar char="─"/>
            </a:pPr>
            <a:r>
              <a:rPr lang="hr-HR" sz="2200" dirty="0" smtClean="0">
                <a:latin typeface="Calibri" pitchFamily="34" charset="0"/>
                <a:cs typeface="Calibri" pitchFamily="34" charset="0"/>
              </a:rPr>
              <a:t>marketing u </a:t>
            </a:r>
            <a:r>
              <a:rPr lang="hr-HR" sz="22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poslovnom sektoru</a:t>
            </a:r>
          </a:p>
          <a:p>
            <a:pPr marL="745200" lvl="1" indent="-288000">
              <a:buClr>
                <a:schemeClr val="tx1"/>
              </a:buClr>
              <a:buFont typeface="Calibri" pitchFamily="34" charset="0"/>
              <a:buChar char="─"/>
            </a:pPr>
            <a:r>
              <a:rPr lang="hr-HR" sz="2200" dirty="0" smtClean="0">
                <a:latin typeface="Calibri" pitchFamily="34" charset="0"/>
                <a:cs typeface="Calibri" pitchFamily="34" charset="0"/>
              </a:rPr>
              <a:t>marketing u </a:t>
            </a:r>
            <a:r>
              <a:rPr lang="hr-HR" sz="22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neprofitnim djelatnostima</a:t>
            </a:r>
          </a:p>
          <a:p>
            <a:pPr marL="745200" lvl="1" indent="-288000">
              <a:buClr>
                <a:schemeClr val="tx1"/>
              </a:buClr>
              <a:buFont typeface="Calibri" pitchFamily="34" charset="0"/>
              <a:buChar char="─"/>
            </a:pPr>
            <a:r>
              <a:rPr lang="hr-HR" sz="22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elektronski </a:t>
            </a:r>
            <a:r>
              <a:rPr lang="hr-HR" sz="2200" dirty="0" smtClean="0">
                <a:latin typeface="Calibri" pitchFamily="34" charset="0"/>
                <a:cs typeface="Calibri" pitchFamily="34" charset="0"/>
              </a:rPr>
              <a:t>marketing</a:t>
            </a:r>
          </a:p>
          <a:p>
            <a:pPr marL="745200" lvl="1" indent="-288000">
              <a:buClr>
                <a:schemeClr val="tx1"/>
              </a:buClr>
              <a:buFont typeface="Calibri" pitchFamily="34" charset="0"/>
              <a:buChar char="─"/>
            </a:pPr>
            <a:r>
              <a:rPr lang="hr-HR" sz="22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globalni</a:t>
            </a:r>
            <a:r>
              <a:rPr lang="hr-HR" sz="2200" dirty="0" smtClean="0">
                <a:latin typeface="Calibri" pitchFamily="34" charset="0"/>
                <a:cs typeface="Calibri" pitchFamily="34" charset="0"/>
              </a:rPr>
              <a:t> marketing</a:t>
            </a:r>
          </a:p>
          <a:p>
            <a:pPr marL="288000" indent="-288000">
              <a:spcBef>
                <a:spcPts val="1800"/>
              </a:spcBef>
              <a:buClr>
                <a:schemeClr val="tx1"/>
              </a:buClr>
              <a:buFont typeface="Calibri" pitchFamily="34" charset="0"/>
              <a:buChar char="─"/>
            </a:pPr>
            <a:r>
              <a:rPr lang="hr-HR" sz="22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neprofitne djelatnosti </a:t>
            </a:r>
          </a:p>
          <a:p>
            <a:pPr marL="745200" lvl="1" indent="-288000">
              <a:spcBef>
                <a:spcPts val="0"/>
              </a:spcBef>
              <a:buClr>
                <a:schemeClr val="tx1"/>
              </a:buClr>
              <a:buFont typeface="Calibri" pitchFamily="34" charset="0"/>
              <a:buChar char="─"/>
            </a:pPr>
            <a:r>
              <a:rPr lang="hr-HR" sz="2200" dirty="0" err="1" smtClean="0">
                <a:latin typeface="Calibri" pitchFamily="34" charset="0"/>
                <a:cs typeface="Calibri" pitchFamily="34" charset="0"/>
              </a:rPr>
              <a:t>npr</a:t>
            </a:r>
            <a:r>
              <a:rPr lang="hr-HR" sz="2200" dirty="0" smtClean="0">
                <a:latin typeface="Calibri" pitchFamily="34" charset="0"/>
                <a:cs typeface="Calibri" pitchFamily="34" charset="0"/>
              </a:rPr>
              <a:t>. škole, bolnice, muzeji, policija, vjerske i humanitarne organizacije </a:t>
            </a:r>
          </a:p>
          <a:p>
            <a:pPr marL="745200" lvl="1" indent="-288000">
              <a:spcBef>
                <a:spcPts val="0"/>
              </a:spcBef>
              <a:buClr>
                <a:schemeClr val="tx1"/>
              </a:buClr>
              <a:buFont typeface="Calibri" pitchFamily="34" charset="0"/>
              <a:buChar char="─"/>
            </a:pPr>
            <a:r>
              <a:rPr lang="hr-HR" sz="2200" dirty="0" smtClean="0">
                <a:latin typeface="Calibri" pitchFamily="34" charset="0"/>
                <a:cs typeface="Calibri" pitchFamily="34" charset="0"/>
              </a:rPr>
              <a:t>cilj je zadovoljiti potrebe korisnika i stvoriti </a:t>
            </a:r>
            <a:r>
              <a:rPr lang="hr-HR" sz="22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korist za cijelo društvo, bez stvaranja profita</a:t>
            </a:r>
          </a:p>
          <a:p>
            <a:pPr marL="288000" indent="-288000">
              <a:spcBef>
                <a:spcPts val="1200"/>
              </a:spcBef>
              <a:buClr>
                <a:schemeClr val="tx1"/>
              </a:buClr>
              <a:buFont typeface="Calibri" pitchFamily="34" charset="0"/>
              <a:buChar char="─"/>
            </a:pPr>
            <a:r>
              <a:rPr lang="hr-HR" sz="22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elektronski marketing (e-marketing)</a:t>
            </a:r>
          </a:p>
          <a:p>
            <a:pPr marL="745200" lvl="1" indent="-288000">
              <a:spcBef>
                <a:spcPts val="0"/>
              </a:spcBef>
              <a:buClr>
                <a:schemeClr val="tx1"/>
              </a:buClr>
              <a:buFont typeface="Calibri" pitchFamily="34" charset="0"/>
              <a:buChar char="─"/>
            </a:pPr>
            <a:r>
              <a:rPr lang="hr-HR" sz="2200" dirty="0" smtClean="0">
                <a:latin typeface="Calibri" pitchFamily="34" charset="0"/>
                <a:cs typeface="Calibri" pitchFamily="34" charset="0"/>
              </a:rPr>
              <a:t>Internet kao komunikacijski i distribucijski kanal (e-trgovina)</a:t>
            </a:r>
          </a:p>
          <a:p>
            <a:pPr marL="745200" lvl="1" indent="-288000">
              <a:spcBef>
                <a:spcPts val="0"/>
              </a:spcBef>
              <a:buClr>
                <a:schemeClr val="tx1"/>
              </a:buClr>
              <a:buFont typeface="Calibri" pitchFamily="34" charset="0"/>
              <a:buChar char="─"/>
            </a:pPr>
            <a:r>
              <a:rPr lang="hr-HR" sz="2200" dirty="0" smtClean="0">
                <a:latin typeface="Calibri" pitchFamily="34" charset="0"/>
                <a:cs typeface="Calibri" pitchFamily="34" charset="0"/>
              </a:rPr>
              <a:t>jača utjecaj društvenih mreža, foruma, blogova, YouTube-a…</a:t>
            </a:r>
          </a:p>
          <a:p>
            <a:pPr marL="288000" indent="-288000">
              <a:spcBef>
                <a:spcPts val="1200"/>
              </a:spcBef>
              <a:buClr>
                <a:schemeClr val="tx1"/>
              </a:buClr>
              <a:buFont typeface="Calibri" pitchFamily="34" charset="0"/>
              <a:buChar char="─"/>
            </a:pPr>
            <a:r>
              <a:rPr lang="hr-HR" sz="22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globalni marketing („</a:t>
            </a:r>
            <a:r>
              <a:rPr lang="hr-HR" sz="2200" b="1" dirty="0" err="1" smtClean="0">
                <a:solidFill>
                  <a:srgbClr val="FFC000"/>
                </a:solidFill>
                <a:effectLst>
                  <a:outerShdw blurRad="38100" dist="38100" dir="2700000" algn="tl">
                    <a:srgbClr val="000000">
                      <a:alpha val="43137"/>
                    </a:srgbClr>
                  </a:outerShdw>
                </a:effectLst>
                <a:latin typeface="Calibri" pitchFamily="34" charset="0"/>
                <a:cs typeface="Calibri" pitchFamily="34" charset="0"/>
              </a:rPr>
              <a:t>glokalizacija</a:t>
            </a:r>
            <a:r>
              <a:rPr lang="hr-HR" sz="2200" b="1" dirty="0" smtClean="0">
                <a:solidFill>
                  <a:srgbClr val="FFC000"/>
                </a:solidFill>
                <a:effectLst>
                  <a:outerShdw blurRad="38100" dist="38100" dir="2700000" algn="tl">
                    <a:srgbClr val="000000">
                      <a:alpha val="43137"/>
                    </a:srgbClr>
                  </a:outerShdw>
                </a:effectLst>
                <a:latin typeface="Calibri" pitchFamily="34" charset="0"/>
                <a:cs typeface="Calibri" pitchFamily="34" charset="0"/>
              </a:rPr>
              <a:t>”)</a:t>
            </a:r>
          </a:p>
          <a:p>
            <a:pPr marL="745200" lvl="1" indent="-288000">
              <a:buClr>
                <a:schemeClr val="tx1"/>
              </a:buClr>
              <a:buFont typeface="Calibri" pitchFamily="34" charset="0"/>
              <a:buChar char="─"/>
            </a:pPr>
            <a:r>
              <a:rPr lang="hr-HR" sz="2200" dirty="0" smtClean="0">
                <a:latin typeface="Calibri" pitchFamily="34" charset="0"/>
                <a:cs typeface="Calibri" pitchFamily="34" charset="0"/>
              </a:rPr>
              <a:t>prisutnost globalnih brendova na svjetskom tržištu</a:t>
            </a:r>
          </a:p>
          <a:p>
            <a:pPr marL="745200" lvl="1" indent="-288000">
              <a:buClr>
                <a:schemeClr val="tx1"/>
              </a:buClr>
              <a:buFont typeface="Calibri" pitchFamily="34" charset="0"/>
              <a:buChar char="─"/>
            </a:pPr>
            <a:r>
              <a:rPr lang="hr-HR" sz="2200" b="1" dirty="0" err="1" smtClean="0">
                <a:solidFill>
                  <a:srgbClr val="FFC000"/>
                </a:solidFill>
                <a:latin typeface="Calibri" pitchFamily="34" charset="0"/>
                <a:cs typeface="Calibri" pitchFamily="34" charset="0"/>
              </a:rPr>
              <a:t>glokalizacija</a:t>
            </a:r>
            <a:r>
              <a:rPr lang="hr-HR" sz="2200" b="1" dirty="0" smtClean="0">
                <a:latin typeface="Calibri" pitchFamily="34" charset="0"/>
                <a:cs typeface="Calibri" pitchFamily="34" charset="0"/>
              </a:rPr>
              <a:t> </a:t>
            </a:r>
            <a:r>
              <a:rPr lang="hr-HR" sz="2200" dirty="0" smtClean="0">
                <a:latin typeface="Calibri" pitchFamily="34" charset="0"/>
                <a:cs typeface="Calibri" pitchFamily="34" charset="0"/>
              </a:rPr>
              <a:t>- isti proizvod se prilagođava lokalnom tržištu </a:t>
            </a:r>
            <a:br>
              <a:rPr lang="hr-HR" sz="2200" dirty="0" smtClean="0">
                <a:latin typeface="Calibri" pitchFamily="34" charset="0"/>
                <a:cs typeface="Calibri" pitchFamily="34" charset="0"/>
              </a:rPr>
            </a:br>
            <a:r>
              <a:rPr lang="hr-HR" sz="2200" i="1" dirty="0" smtClean="0">
                <a:latin typeface="Calibri" pitchFamily="34" charset="0"/>
                <a:cs typeface="Calibri" pitchFamily="34" charset="0"/>
              </a:rPr>
              <a:t>(npr. </a:t>
            </a:r>
            <a:r>
              <a:rPr lang="hr-HR" sz="2200" i="1" dirty="0" err="1" smtClean="0">
                <a:latin typeface="Calibri" pitchFamily="34" charset="0"/>
                <a:cs typeface="Calibri" pitchFamily="34" charset="0"/>
              </a:rPr>
              <a:t>McDonald</a:t>
            </a:r>
            <a:r>
              <a:rPr lang="hr-HR" sz="2200" i="1" dirty="0" smtClean="0">
                <a:latin typeface="Calibri" pitchFamily="34" charset="0"/>
                <a:cs typeface="Calibri" pitchFamily="34" charset="0"/>
              </a:rPr>
              <a:t>’s, </a:t>
            </a:r>
            <a:r>
              <a:rPr lang="hr-HR" sz="2200" i="1" dirty="0" err="1" smtClean="0">
                <a:latin typeface="Calibri" pitchFamily="34" charset="0"/>
                <a:cs typeface="Calibri" pitchFamily="34" charset="0"/>
              </a:rPr>
              <a:t>Coca</a:t>
            </a:r>
            <a:r>
              <a:rPr lang="hr-HR" sz="2200" i="1" dirty="0" smtClean="0">
                <a:latin typeface="Calibri" pitchFamily="34" charset="0"/>
                <a:cs typeface="Calibri" pitchFamily="34" charset="0"/>
              </a:rPr>
              <a:t>-Cola, KFC)</a:t>
            </a:r>
          </a:p>
        </p:txBody>
      </p:sp>
    </p:spTree>
    <p:extLst>
      <p:ext uri="{BB962C8B-B14F-4D97-AF65-F5344CB8AC3E}">
        <p14:creationId xmlns:p14="http://schemas.microsoft.com/office/powerpoint/2010/main" val="245744506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071546"/>
            <a:ext cx="9144000" cy="2123658"/>
          </a:xfrm>
          <a:prstGeom prst="rect">
            <a:avLst/>
          </a:prstGeom>
        </p:spPr>
        <p:txBody>
          <a:bodyPr wrap="square">
            <a:spAutoFit/>
          </a:bodyPr>
          <a:lstStyle/>
          <a:p>
            <a:pPr lvl="0" algn="ctr" fontAlgn="auto">
              <a:spcBef>
                <a:spcPts val="0"/>
              </a:spcBef>
              <a:spcAft>
                <a:spcPts val="0"/>
              </a:spcAft>
              <a:defRPr/>
            </a:pPr>
            <a:r>
              <a:rPr lang="hr-HR" sz="6600" b="1" dirty="0" smtClean="0">
                <a:ln w="3175">
                  <a:noFill/>
                </a:ln>
                <a:solidFill>
                  <a:srgbClr val="FFC000"/>
                </a:solidFill>
                <a:effectLst>
                  <a:outerShdw blurRad="38100" dist="38100" dir="2700000" algn="tl">
                    <a:srgbClr val="000000">
                      <a:alpha val="43137"/>
                    </a:srgbClr>
                  </a:outerShdw>
                </a:effectLst>
                <a:latin typeface="Calibri" panose="020F0502020204030204" pitchFamily="34" charset="0"/>
                <a:cs typeface="Arial" pitchFamily="34" charset="0"/>
              </a:rPr>
              <a:t>Marketinške odrednice</a:t>
            </a:r>
          </a:p>
          <a:p>
            <a:pPr lvl="0" algn="ctr" fontAlgn="auto">
              <a:spcBef>
                <a:spcPts val="0"/>
              </a:spcBef>
              <a:spcAft>
                <a:spcPts val="0"/>
              </a:spcAft>
              <a:defRPr/>
            </a:pPr>
            <a:r>
              <a:rPr lang="hr-HR" sz="6600" dirty="0" smtClean="0">
                <a:ln w="3175">
                  <a:noFill/>
                </a:ln>
                <a:solidFill>
                  <a:srgbClr val="FFC000"/>
                </a:solidFill>
                <a:effectLst>
                  <a:outerShdw blurRad="38100" dist="38100" dir="2700000" algn="tl">
                    <a:srgbClr val="000000">
                      <a:alpha val="43137"/>
                    </a:srgbClr>
                  </a:outerShdw>
                </a:effectLst>
                <a:latin typeface="Calibri" panose="020F0502020204030204" pitchFamily="34" charset="0"/>
                <a:cs typeface="Arial" pitchFamily="34" charset="0"/>
              </a:rPr>
              <a:t>- </a:t>
            </a:r>
            <a:r>
              <a:rPr lang="hr-HR" sz="4000" dirty="0" smtClean="0">
                <a:ln w="3175">
                  <a:noFill/>
                </a:ln>
                <a:solidFill>
                  <a:srgbClr val="FFC000"/>
                </a:solidFill>
                <a:effectLst>
                  <a:outerShdw blurRad="38100" dist="38100" dir="2700000" algn="tl">
                    <a:srgbClr val="000000">
                      <a:alpha val="43137"/>
                    </a:srgbClr>
                  </a:outerShdw>
                </a:effectLst>
                <a:latin typeface="Calibri" panose="020F0502020204030204" pitchFamily="34" charset="0"/>
                <a:cs typeface="Arial" pitchFamily="34" charset="0"/>
              </a:rPr>
              <a:t>mikro</a:t>
            </a:r>
            <a:r>
              <a:rPr lang="hr-HR" sz="4400" dirty="0" smtClean="0">
                <a:ln w="3175">
                  <a:noFill/>
                </a:ln>
                <a:solidFill>
                  <a:srgbClr val="FFC000"/>
                </a:solidFill>
                <a:effectLst>
                  <a:outerShdw blurRad="38100" dist="38100" dir="2700000" algn="tl">
                    <a:srgbClr val="000000">
                      <a:alpha val="43137"/>
                    </a:srgbClr>
                  </a:outerShdw>
                </a:effectLst>
                <a:latin typeface="Calibri" panose="020F0502020204030204" pitchFamily="34" charset="0"/>
                <a:cs typeface="Arial" pitchFamily="34" charset="0"/>
              </a:rPr>
              <a:t> </a:t>
            </a:r>
            <a:r>
              <a:rPr lang="hr-HR" sz="6600" dirty="0" smtClean="0">
                <a:ln w="3175">
                  <a:noFill/>
                </a:ln>
                <a:solidFill>
                  <a:srgbClr val="FFC000"/>
                </a:solidFill>
                <a:effectLst>
                  <a:outerShdw blurRad="38100" dist="38100" dir="2700000" algn="tl">
                    <a:srgbClr val="000000">
                      <a:alpha val="43137"/>
                    </a:srgbClr>
                  </a:outerShdw>
                </a:effectLst>
                <a:latin typeface="Calibri" panose="020F0502020204030204" pitchFamily="34" charset="0"/>
                <a:cs typeface="Arial" pitchFamily="34" charset="0"/>
              </a:rPr>
              <a:t>i makrookruženje</a:t>
            </a:r>
          </a:p>
        </p:txBody>
      </p:sp>
      <p:sp>
        <p:nvSpPr>
          <p:cNvPr id="3" name="Subtitle 2"/>
          <p:cNvSpPr txBox="1">
            <a:spLocks/>
          </p:cNvSpPr>
          <p:nvPr/>
        </p:nvSpPr>
        <p:spPr>
          <a:xfrm>
            <a:off x="285720" y="4714884"/>
            <a:ext cx="8215370" cy="1928826"/>
          </a:xfrm>
          <a:prstGeom prst="rect">
            <a:avLst/>
          </a:prstGeom>
        </p:spPr>
        <p:txBody>
          <a:bodyPr>
            <a:noAutofit/>
          </a:bodyPr>
          <a:lstStyle/>
          <a:p>
            <a:pPr marL="288000" marR="0" lvl="0" indent="-288000" algn="l" defTabSz="914400" rtl="0" eaLnBrk="1" fontAlgn="base" latinLnBrk="0" hangingPunct="1">
              <a:lnSpc>
                <a:spcPct val="100000"/>
              </a:lnSpc>
              <a:spcBef>
                <a:spcPct val="20000"/>
              </a:spcBef>
              <a:spcAft>
                <a:spcPct val="0"/>
              </a:spcAft>
              <a:buClr>
                <a:srgbClr val="F9F9F9"/>
              </a:buClr>
              <a:buSzPct val="65000"/>
              <a:buFont typeface="Calibri" pitchFamily="34" charset="0"/>
              <a:buChar char="−"/>
              <a:tabLst/>
              <a:defRPr/>
            </a:pPr>
            <a:r>
              <a:rPr kumimoji="0" lang="hr-HR" sz="2000" b="0" i="0" u="none" strike="noStrike" kern="1200" cap="none" spc="0" normalizeH="0" baseline="0" noProof="0" dirty="0" smtClean="0">
                <a:ln>
                  <a:noFill/>
                </a:ln>
                <a:solidFill>
                  <a:schemeClr val="tx1"/>
                </a:solidFill>
                <a:effectLst/>
                <a:uLnTx/>
                <a:uFillTx/>
                <a:latin typeface="Calibri" panose="020F0502020204030204" pitchFamily="34" charset="0"/>
                <a:cs typeface="Arial" pitchFamily="34" charset="0"/>
              </a:rPr>
              <a:t>mikrookruženje</a:t>
            </a:r>
          </a:p>
          <a:p>
            <a:pPr marL="288000" marR="0" lvl="0" indent="-288000" algn="l" defTabSz="914400" rtl="0" eaLnBrk="1" fontAlgn="base" latinLnBrk="0" hangingPunct="1">
              <a:lnSpc>
                <a:spcPct val="100000"/>
              </a:lnSpc>
              <a:spcBef>
                <a:spcPct val="20000"/>
              </a:spcBef>
              <a:spcAft>
                <a:spcPct val="0"/>
              </a:spcAft>
              <a:buClr>
                <a:srgbClr val="F9F9F9"/>
              </a:buClr>
              <a:buSzPct val="65000"/>
              <a:buFont typeface="Calibri" pitchFamily="34" charset="0"/>
              <a:buChar char="−"/>
              <a:tabLst/>
              <a:defRPr/>
            </a:pPr>
            <a:r>
              <a:rPr lang="hr-HR" sz="2000" dirty="0" smtClean="0">
                <a:latin typeface="Calibri" panose="020F0502020204030204" pitchFamily="34" charset="0"/>
                <a:cs typeface="Arial" pitchFamily="34" charset="0"/>
              </a:rPr>
              <a:t>makrookruženje</a:t>
            </a:r>
          </a:p>
          <a:p>
            <a:pPr marL="288000" marR="0" lvl="0" indent="-288000" algn="l" defTabSz="914400" rtl="0" eaLnBrk="1" fontAlgn="base" latinLnBrk="0" hangingPunct="1">
              <a:lnSpc>
                <a:spcPct val="100000"/>
              </a:lnSpc>
              <a:spcBef>
                <a:spcPct val="20000"/>
              </a:spcBef>
              <a:spcAft>
                <a:spcPct val="0"/>
              </a:spcAft>
              <a:buClr>
                <a:srgbClr val="F9F9F9"/>
              </a:buClr>
              <a:buSzPct val="65000"/>
              <a:buFont typeface="Calibri" pitchFamily="34" charset="0"/>
              <a:buChar char="−"/>
              <a:tabLst/>
              <a:defRPr/>
            </a:pPr>
            <a:r>
              <a:rPr lang="hr-HR" sz="2000" dirty="0" smtClean="0">
                <a:latin typeface="Calibri" panose="020F0502020204030204" pitchFamily="34" charset="0"/>
                <a:cs typeface="Arial" pitchFamily="34" charset="0"/>
              </a:rPr>
              <a:t>internetsko okruženje marketinga</a:t>
            </a:r>
          </a:p>
          <a:p>
            <a:pPr marL="288000" marR="0" lvl="0" indent="-288000" algn="l" defTabSz="914400" rtl="0" eaLnBrk="1" fontAlgn="base" latinLnBrk="0" hangingPunct="1">
              <a:lnSpc>
                <a:spcPct val="100000"/>
              </a:lnSpc>
              <a:spcBef>
                <a:spcPct val="20000"/>
              </a:spcBef>
              <a:spcAft>
                <a:spcPct val="0"/>
              </a:spcAft>
              <a:buClr>
                <a:srgbClr val="F9F9F9"/>
              </a:buClr>
              <a:buSzPct val="65000"/>
              <a:buFont typeface="Calibri" pitchFamily="34" charset="0"/>
              <a:buChar char="−"/>
              <a:tabLst/>
              <a:defRPr/>
            </a:pPr>
            <a:r>
              <a:rPr lang="hr-HR" sz="2000" dirty="0" smtClean="0">
                <a:latin typeface="Calibri" panose="020F0502020204030204" pitchFamily="34" charset="0"/>
                <a:cs typeface="Arial" pitchFamily="34" charset="0"/>
              </a:rPr>
              <a:t>e-trgovina i e-poslovanje</a:t>
            </a:r>
          </a:p>
          <a:p>
            <a:pPr marL="288000" marR="0" lvl="0" indent="-288000" algn="l" defTabSz="914400" rtl="0" eaLnBrk="1" fontAlgn="base" latinLnBrk="0" hangingPunct="1">
              <a:lnSpc>
                <a:spcPct val="100000"/>
              </a:lnSpc>
              <a:spcBef>
                <a:spcPct val="20000"/>
              </a:spcBef>
              <a:spcAft>
                <a:spcPct val="0"/>
              </a:spcAft>
              <a:buClr>
                <a:srgbClr val="F9F9F9"/>
              </a:buClr>
              <a:buSzPct val="65000"/>
              <a:buFont typeface="Calibri" pitchFamily="34" charset="0"/>
              <a:buChar char="−"/>
              <a:tabLst/>
              <a:defRPr/>
            </a:pPr>
            <a:r>
              <a:rPr lang="hr-HR" sz="2000" dirty="0" smtClean="0">
                <a:latin typeface="Calibri" panose="020F0502020204030204" pitchFamily="34" charset="0"/>
                <a:cs typeface="Arial" pitchFamily="34" charset="0"/>
              </a:rPr>
              <a:t>globalno marketinško </a:t>
            </a:r>
            <a:r>
              <a:rPr lang="hr-HR" sz="2000" dirty="0" smtClean="0">
                <a:latin typeface="Calibri" panose="020F0502020204030204" pitchFamily="34" charset="0"/>
                <a:cs typeface="Arial" pitchFamily="34" charset="0"/>
              </a:rPr>
              <a:t>okruženje</a:t>
            </a:r>
            <a:endParaRPr lang="hr-HR" sz="2000" dirty="0" smtClean="0">
              <a:latin typeface="Calibri" panose="020F0502020204030204"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0034" y="2504744"/>
            <a:ext cx="8001056" cy="571504"/>
          </a:xfrm>
          <a:prstGeom prst="round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2" name="Content Placeholder 1"/>
          <p:cNvSpPr>
            <a:spLocks noGrp="1"/>
          </p:cNvSpPr>
          <p:nvPr>
            <p:ph idx="1"/>
          </p:nvPr>
        </p:nvSpPr>
        <p:spPr/>
        <p:txBody>
          <a:bodyPr/>
          <a:lstStyle/>
          <a:p>
            <a:pPr>
              <a:spcBef>
                <a:spcPts val="1800"/>
              </a:spcBef>
              <a:buNone/>
            </a:pPr>
            <a:r>
              <a:rPr lang="hr-HR" sz="3600" b="1" dirty="0" smtClean="0">
                <a:solidFill>
                  <a:srgbClr val="FFC000"/>
                </a:solidFill>
                <a:effectLst>
                  <a:outerShdw blurRad="38100" dist="38100" dir="2700000" algn="tl">
                    <a:srgbClr val="000000">
                      <a:alpha val="43137"/>
                    </a:srgbClr>
                  </a:outerShdw>
                </a:effectLst>
              </a:rPr>
              <a:t>MARKETINŠKO OKRUŽENJE </a:t>
            </a:r>
            <a:r>
              <a:rPr lang="hr-HR" dirty="0" smtClean="0">
                <a:effectLst>
                  <a:outerShdw blurRad="38100" dist="38100" dir="2700000" algn="tl">
                    <a:srgbClr val="000000">
                      <a:alpha val="43137"/>
                    </a:srgbClr>
                  </a:outerShdw>
                </a:effectLst>
              </a:rPr>
              <a:t>sastoji se od različitih </a:t>
            </a:r>
            <a:r>
              <a:rPr lang="hr-HR" b="1" dirty="0" smtClean="0">
                <a:solidFill>
                  <a:srgbClr val="FFC000"/>
                </a:solidFill>
                <a:effectLst>
                  <a:outerShdw blurRad="38100" dist="38100" dir="2700000" algn="tl">
                    <a:srgbClr val="000000">
                      <a:alpha val="43137"/>
                    </a:srgbClr>
                  </a:outerShdw>
                </a:effectLst>
              </a:rPr>
              <a:t>sila</a:t>
            </a:r>
            <a:r>
              <a:rPr lang="hr-HR" dirty="0" smtClean="0">
                <a:effectLst>
                  <a:outerShdw blurRad="38100" dist="38100" dir="2700000" algn="tl">
                    <a:srgbClr val="000000">
                      <a:alpha val="43137"/>
                    </a:srgbClr>
                  </a:outerShdw>
                </a:effectLst>
              </a:rPr>
              <a:t> i </a:t>
            </a:r>
            <a:r>
              <a:rPr lang="hr-HR" b="1" dirty="0" smtClean="0">
                <a:solidFill>
                  <a:srgbClr val="FFC000"/>
                </a:solidFill>
                <a:effectLst>
                  <a:outerShdw blurRad="38100" dist="38100" dir="2700000" algn="tl">
                    <a:srgbClr val="000000">
                      <a:alpha val="43137"/>
                    </a:srgbClr>
                  </a:outerShdw>
                </a:effectLst>
              </a:rPr>
              <a:t>subjekata</a:t>
            </a:r>
            <a:r>
              <a:rPr lang="hr-HR" dirty="0" smtClean="0">
                <a:effectLst>
                  <a:outerShdw blurRad="38100" dist="38100" dir="2700000" algn="tl">
                    <a:srgbClr val="000000">
                      <a:alpha val="43137"/>
                    </a:srgbClr>
                  </a:outerShdw>
                </a:effectLst>
              </a:rPr>
              <a:t> koji utječu na sposobnost tvrtke da razvije i zadrži uspješne odnose sa svojim klijentima</a:t>
            </a:r>
          </a:p>
          <a:p>
            <a:pPr>
              <a:spcBef>
                <a:spcPts val="2400"/>
              </a:spcBef>
              <a:buFont typeface="Arial" charset="0"/>
              <a:buChar char="−"/>
            </a:pPr>
            <a:r>
              <a:rPr lang="hr-HR" u="sng" dirty="0" smtClean="0">
                <a:effectLst>
                  <a:outerShdw blurRad="38100" dist="38100" dir="2700000" algn="tl">
                    <a:srgbClr val="000000">
                      <a:alpha val="43137"/>
                    </a:srgbClr>
                  </a:outerShdw>
                </a:effectLst>
              </a:rPr>
              <a:t>različite sile i subjekti koji utječu na poslovanje tvrtke</a:t>
            </a:r>
            <a:endParaRPr lang="hr-HR" sz="3200" u="sng" dirty="0" smtClean="0">
              <a:effectLst>
                <a:outerShdw blurRad="38100" dist="38100" dir="2700000" algn="tl">
                  <a:srgbClr val="000000">
                    <a:alpha val="43137"/>
                  </a:srgbClr>
                </a:outerShdw>
              </a:effectLst>
            </a:endParaRPr>
          </a:p>
          <a:p>
            <a:pPr>
              <a:spcBef>
                <a:spcPts val="1800"/>
              </a:spcBef>
              <a:buFont typeface="Arial" charset="0"/>
              <a:buChar char="−"/>
            </a:pPr>
            <a:r>
              <a:rPr lang="hr-HR" sz="3200" dirty="0" smtClean="0">
                <a:effectLst>
                  <a:outerShdw blurRad="38100" dist="38100" dir="2700000" algn="tl">
                    <a:srgbClr val="000000">
                      <a:alpha val="43137"/>
                    </a:srgbClr>
                  </a:outerShdw>
                </a:effectLst>
              </a:rPr>
              <a:t>marketinško okruženje dijelimo na </a:t>
            </a:r>
            <a:r>
              <a:rPr lang="hr-HR" sz="2000" b="1" dirty="0" smtClean="0">
                <a:solidFill>
                  <a:srgbClr val="FFC000"/>
                </a:solidFill>
                <a:effectLst>
                  <a:outerShdw blurRad="38100" dist="38100" dir="2700000" algn="tl">
                    <a:srgbClr val="000000">
                      <a:alpha val="43137"/>
                    </a:srgbClr>
                  </a:outerShdw>
                </a:effectLst>
              </a:rPr>
              <a:t>mikro</a:t>
            </a:r>
            <a:r>
              <a:rPr lang="hr-HR" sz="3200" dirty="0" smtClean="0">
                <a:solidFill>
                  <a:srgbClr val="FFC000"/>
                </a:solidFill>
                <a:effectLst>
                  <a:outerShdw blurRad="38100" dist="38100" dir="2700000" algn="tl">
                    <a:srgbClr val="000000">
                      <a:alpha val="43137"/>
                    </a:srgbClr>
                  </a:outerShdw>
                </a:effectLst>
              </a:rPr>
              <a:t> </a:t>
            </a:r>
            <a:r>
              <a:rPr lang="hr-HR" sz="3200" dirty="0" smtClean="0">
                <a:effectLst>
                  <a:outerShdw blurRad="38100" dist="38100" dir="2700000" algn="tl">
                    <a:srgbClr val="000000">
                      <a:alpha val="43137"/>
                    </a:srgbClr>
                  </a:outerShdw>
                </a:effectLst>
              </a:rPr>
              <a:t>i</a:t>
            </a:r>
            <a:r>
              <a:rPr lang="hr-HR" sz="3200" dirty="0" smtClean="0">
                <a:solidFill>
                  <a:srgbClr val="FFC000"/>
                </a:solidFill>
                <a:effectLst>
                  <a:outerShdw blurRad="38100" dist="38100" dir="2700000" algn="tl">
                    <a:srgbClr val="000000">
                      <a:alpha val="43137"/>
                    </a:srgbClr>
                  </a:outerShdw>
                </a:effectLst>
              </a:rPr>
              <a:t> </a:t>
            </a:r>
            <a:r>
              <a:rPr lang="hr-HR" sz="4800" b="1" dirty="0" smtClean="0">
                <a:solidFill>
                  <a:srgbClr val="FFC000"/>
                </a:solidFill>
                <a:effectLst>
                  <a:outerShdw blurRad="38100" dist="38100" dir="2700000" algn="tl">
                    <a:srgbClr val="000000">
                      <a:alpha val="43137"/>
                    </a:srgbClr>
                  </a:outerShdw>
                </a:effectLst>
              </a:rPr>
              <a:t>makro</a:t>
            </a:r>
            <a:r>
              <a:rPr lang="hr-HR" sz="3200" dirty="0" smtClean="0">
                <a:solidFill>
                  <a:srgbClr val="FFC000"/>
                </a:solidFill>
                <a:effectLst>
                  <a:outerShdw blurRad="38100" dist="38100" dir="2700000" algn="tl">
                    <a:srgbClr val="000000">
                      <a:alpha val="43137"/>
                    </a:srgbClr>
                  </a:outerShdw>
                </a:effectLst>
              </a:rPr>
              <a:t> </a:t>
            </a:r>
            <a:r>
              <a:rPr lang="hr-HR" sz="3200" dirty="0" smtClean="0">
                <a:effectLst>
                  <a:outerShdw blurRad="38100" dist="38100" dir="2700000" algn="tl">
                    <a:srgbClr val="000000">
                      <a:alpha val="43137"/>
                    </a:srgbClr>
                  </a:outerShdw>
                </a:effectLst>
              </a:rPr>
              <a:t>okruženje</a:t>
            </a:r>
          </a:p>
          <a:p>
            <a:pPr>
              <a:spcBef>
                <a:spcPts val="2400"/>
              </a:spcBef>
            </a:pPr>
            <a:r>
              <a:rPr lang="hr-HR" b="1" dirty="0" smtClean="0">
                <a:solidFill>
                  <a:srgbClr val="FFC000"/>
                </a:solidFill>
                <a:effectLst>
                  <a:outerShdw blurRad="38100" dist="38100" dir="2700000" algn="tl">
                    <a:srgbClr val="000000">
                      <a:alpha val="43137"/>
                    </a:srgbClr>
                  </a:outerShdw>
                </a:effectLst>
              </a:rPr>
              <a:t>mikrookruženje</a:t>
            </a:r>
            <a:r>
              <a:rPr lang="hr-HR" dirty="0" smtClean="0">
                <a:effectLst>
                  <a:outerShdw blurRad="38100" dist="38100" dir="2700000" algn="tl">
                    <a:srgbClr val="000000">
                      <a:alpha val="43137"/>
                    </a:srgbClr>
                  </a:outerShdw>
                </a:effectLst>
              </a:rPr>
              <a:t> čine čimbenici na koje tvrtka </a:t>
            </a:r>
            <a:r>
              <a:rPr lang="hr-HR" b="1" dirty="0" smtClean="0">
                <a:solidFill>
                  <a:srgbClr val="FFC000"/>
                </a:solidFill>
                <a:effectLst>
                  <a:outerShdw blurRad="38100" dist="38100" dir="2700000" algn="tl">
                    <a:srgbClr val="000000">
                      <a:alpha val="43137"/>
                    </a:srgbClr>
                  </a:outerShdw>
                </a:effectLst>
              </a:rPr>
              <a:t>može utjecati </a:t>
            </a:r>
            <a:r>
              <a:rPr lang="hr-HR" dirty="0" smtClean="0">
                <a:effectLst>
                  <a:outerShdw blurRad="38100" dist="38100" dir="2700000" algn="tl">
                    <a:srgbClr val="000000">
                      <a:alpha val="43137"/>
                    </a:srgbClr>
                  </a:outerShdw>
                </a:effectLst>
              </a:rPr>
              <a:t>i na koje </a:t>
            </a:r>
            <a:r>
              <a:rPr lang="hr-HR" b="1" dirty="0" smtClean="0">
                <a:solidFill>
                  <a:srgbClr val="FFC000"/>
                </a:solidFill>
                <a:effectLst>
                  <a:outerShdw blurRad="38100" dist="38100" dir="2700000" algn="tl">
                    <a:srgbClr val="000000">
                      <a:alpha val="43137"/>
                    </a:srgbClr>
                  </a:outerShdw>
                </a:effectLst>
              </a:rPr>
              <a:t>utječe</a:t>
            </a:r>
            <a:r>
              <a:rPr lang="hr-HR" dirty="0" smtClean="0">
                <a:effectLst>
                  <a:outerShdw blurRad="38100" dist="38100" dir="2700000" algn="tl">
                    <a:srgbClr val="000000">
                      <a:alpha val="43137"/>
                    </a:srgbClr>
                  </a:outerShdw>
                </a:effectLst>
              </a:rPr>
              <a:t>, dok na sile </a:t>
            </a:r>
            <a:r>
              <a:rPr lang="hr-HR" b="1" dirty="0" smtClean="0">
                <a:solidFill>
                  <a:srgbClr val="FFC000"/>
                </a:solidFill>
                <a:effectLst>
                  <a:outerShdw blurRad="38100" dist="38100" dir="2700000" algn="tl">
                    <a:srgbClr val="000000">
                      <a:alpha val="43137"/>
                    </a:srgbClr>
                  </a:outerShdw>
                </a:effectLst>
              </a:rPr>
              <a:t>makrookruženja ne može utjecati </a:t>
            </a:r>
            <a:r>
              <a:rPr lang="hr-HR" dirty="0" smtClean="0">
                <a:effectLst>
                  <a:outerShdw blurRad="38100" dist="38100" dir="2700000" algn="tl">
                    <a:srgbClr val="000000">
                      <a:alpha val="43137"/>
                    </a:srgbClr>
                  </a:outerShdw>
                </a:effectLst>
              </a:rPr>
              <a:t>već im se </a:t>
            </a:r>
            <a:r>
              <a:rPr lang="hr-HR" b="1" dirty="0" smtClean="0">
                <a:solidFill>
                  <a:srgbClr val="FFC000"/>
                </a:solidFill>
                <a:effectLst>
                  <a:outerShdw blurRad="38100" dist="38100" dir="2700000" algn="tl">
                    <a:srgbClr val="000000">
                      <a:alpha val="43137"/>
                    </a:srgbClr>
                  </a:outerShdw>
                </a:effectLst>
              </a:rPr>
              <a:t>prilagođava</a:t>
            </a:r>
            <a:endParaRPr lang="hr-HR" b="1" dirty="0">
              <a:solidFill>
                <a:srgbClr val="FFC000"/>
              </a:solidFill>
              <a:effectLst>
                <a:outerShdw blurRad="38100" dist="38100" dir="2700000" algn="tl">
                  <a:srgbClr val="000000">
                    <a:alpha val="43137"/>
                  </a:srgbClr>
                </a:outerShdw>
              </a:effectLst>
            </a:endParaRPr>
          </a:p>
        </p:txBody>
      </p:sp>
      <p:sp>
        <p:nvSpPr>
          <p:cNvPr id="3" name="Title 2"/>
          <p:cNvSpPr>
            <a:spLocks noGrp="1"/>
          </p:cNvSpPr>
          <p:nvPr>
            <p:ph type="title"/>
          </p:nvPr>
        </p:nvSpPr>
        <p:spPr/>
        <p:txBody>
          <a:bodyPr/>
          <a:lstStyle/>
          <a:p>
            <a:r>
              <a:rPr lang="hr-HR" dirty="0" smtClean="0"/>
              <a:t>MARKETINŠKO OKRUŽENJE</a:t>
            </a:r>
            <a:endParaRPr lang="hr-H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50"/>
                                        <p:tgtEl>
                                          <p:spTgt spid="2">
                                            <p:txEl>
                                              <p:pRg st="1" end="1"/>
                                            </p:txEl>
                                          </p:spTgt>
                                        </p:tgtEl>
                                      </p:cBhvr>
                                    </p:animEffect>
                                  </p:childTnLst>
                                </p:cTn>
                              </p:par>
                            </p:childTnLst>
                          </p:cTn>
                        </p:par>
                        <p:par>
                          <p:cTn id="13" fill="hold">
                            <p:stCondLst>
                              <p:cond delay="25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25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250"/>
                                        <p:tgtEl>
                                          <p:spTgt spid="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25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exagon 7"/>
          <p:cNvSpPr/>
          <p:nvPr/>
        </p:nvSpPr>
        <p:spPr>
          <a:xfrm>
            <a:off x="71406" y="3000372"/>
            <a:ext cx="4297270" cy="3643338"/>
          </a:xfrm>
          <a:prstGeom prst="hexagon">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7" name="Hexagon 6"/>
          <p:cNvSpPr/>
          <p:nvPr/>
        </p:nvSpPr>
        <p:spPr>
          <a:xfrm>
            <a:off x="1428728" y="1785926"/>
            <a:ext cx="3372366" cy="2643206"/>
          </a:xfrm>
          <a:prstGeom prst="hexagon">
            <a:avLst/>
          </a:prstGeom>
          <a:solidFill>
            <a:srgbClr val="C00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6" name="Hexagon 5"/>
          <p:cNvSpPr/>
          <p:nvPr/>
        </p:nvSpPr>
        <p:spPr>
          <a:xfrm>
            <a:off x="2483768" y="642918"/>
            <a:ext cx="2357454" cy="1904097"/>
          </a:xfrm>
          <a:prstGeom prst="hexagon">
            <a:avLst/>
          </a:prstGeom>
          <a:solidFill>
            <a:srgbClr val="679E2A"/>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TVRTKA – </a:t>
            </a:r>
            <a:r>
              <a:rPr lang="hr-HR" sz="20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rPr>
              <a:t>INTERNO OKRUŽENJE</a:t>
            </a:r>
            <a:endParaRPr lang="hr-HR" sz="2800" b="1" dirty="0" smtClean="0">
              <a:solidFill>
                <a:schemeClr val="tx1"/>
              </a:solidFill>
              <a:effectLst>
                <a:outerShdw blurRad="38100" dist="38100" dir="2700000" algn="tl">
                  <a:srgbClr val="000000">
                    <a:alpha val="43137"/>
                  </a:srgbClr>
                </a:outerShdw>
              </a:effectLst>
              <a:latin typeface="Calibri" pitchFamily="34" charset="0"/>
              <a:cs typeface="Calibri" pitchFamily="34" charset="0"/>
            </a:endParaRPr>
          </a:p>
        </p:txBody>
      </p:sp>
      <p:sp>
        <p:nvSpPr>
          <p:cNvPr id="9" name="Rectangle 8"/>
          <p:cNvSpPr/>
          <p:nvPr/>
        </p:nvSpPr>
        <p:spPr>
          <a:xfrm>
            <a:off x="1643042" y="2786058"/>
            <a:ext cx="2984791" cy="523220"/>
          </a:xfrm>
          <a:prstGeom prst="rect">
            <a:avLst/>
          </a:prstGeom>
        </p:spPr>
        <p:txBody>
          <a:bodyPr wrap="none">
            <a:spAutoFit/>
          </a:bodyPr>
          <a:lstStyle/>
          <a:p>
            <a:pPr lvl="0" algn="ctr"/>
            <a:r>
              <a:rPr lang="hr-HR" sz="2800" b="1" dirty="0" smtClean="0">
                <a:solidFill>
                  <a:prstClr val="white"/>
                </a:solidFill>
                <a:effectLst>
                  <a:outerShdw blurRad="38100" dist="38100" dir="2700000" algn="tl">
                    <a:srgbClr val="000000">
                      <a:alpha val="43137"/>
                    </a:srgbClr>
                  </a:outerShdw>
                </a:effectLst>
                <a:latin typeface="Calibri" pitchFamily="34" charset="0"/>
                <a:cs typeface="Calibri" pitchFamily="34" charset="0"/>
              </a:rPr>
              <a:t>MIKROOKRUŽENJE</a:t>
            </a:r>
          </a:p>
        </p:txBody>
      </p:sp>
      <p:sp>
        <p:nvSpPr>
          <p:cNvPr id="10" name="Rectangle 9"/>
          <p:cNvSpPr/>
          <p:nvPr/>
        </p:nvSpPr>
        <p:spPr>
          <a:xfrm>
            <a:off x="571472" y="4620292"/>
            <a:ext cx="3106621" cy="523220"/>
          </a:xfrm>
          <a:prstGeom prst="rect">
            <a:avLst/>
          </a:prstGeom>
        </p:spPr>
        <p:txBody>
          <a:bodyPr wrap="square">
            <a:spAutoFit/>
          </a:bodyPr>
          <a:lstStyle/>
          <a:p>
            <a:pPr lvl="0" algn="ctr"/>
            <a:r>
              <a:rPr lang="hr-HR" sz="2800" b="1" dirty="0" smtClean="0">
                <a:solidFill>
                  <a:prstClr val="white"/>
                </a:solidFill>
                <a:effectLst>
                  <a:outerShdw blurRad="38100" dist="38100" dir="2700000" algn="tl">
                    <a:srgbClr val="000000">
                      <a:alpha val="43137"/>
                    </a:srgbClr>
                  </a:outerShdw>
                </a:effectLst>
                <a:latin typeface="Calibri" pitchFamily="34" charset="0"/>
                <a:cs typeface="Calibri" pitchFamily="34" charset="0"/>
              </a:rPr>
              <a:t>MAKROOKRUŽENJE</a:t>
            </a:r>
          </a:p>
        </p:txBody>
      </p:sp>
      <p:sp>
        <p:nvSpPr>
          <p:cNvPr id="12" name="TextBox 11"/>
          <p:cNvSpPr txBox="1"/>
          <p:nvPr/>
        </p:nvSpPr>
        <p:spPr>
          <a:xfrm>
            <a:off x="7076637" y="285728"/>
            <a:ext cx="1714512" cy="1622734"/>
          </a:xfrm>
          <a:prstGeom prst="rect">
            <a:avLst/>
          </a:prstGeom>
          <a:noFill/>
          <a:ln w="38100">
            <a:solidFill>
              <a:schemeClr val="tx1"/>
            </a:solidFill>
            <a:prstDash val="solid"/>
          </a:ln>
        </p:spPr>
        <p:txBody>
          <a:bodyPr wrap="square" lIns="144000" tIns="72000" rIns="144000" bIns="72000" rtlCol="0">
            <a:spAutoFit/>
          </a:bodyPr>
          <a:lstStyle/>
          <a:p>
            <a:r>
              <a:rPr lang="hr-HR" sz="2400" dirty="0" smtClean="0">
                <a:latin typeface="Calibri" pitchFamily="34" charset="0"/>
                <a:cs typeface="Calibri" pitchFamily="34" charset="0"/>
              </a:rPr>
              <a:t>zaposlenici</a:t>
            </a:r>
          </a:p>
          <a:p>
            <a:r>
              <a:rPr lang="hr-HR" sz="2400" dirty="0" smtClean="0">
                <a:latin typeface="Calibri" pitchFamily="34" charset="0"/>
                <a:cs typeface="Calibri" pitchFamily="34" charset="0"/>
              </a:rPr>
              <a:t>sirovine</a:t>
            </a:r>
          </a:p>
          <a:p>
            <a:r>
              <a:rPr lang="hr-HR" sz="2400" dirty="0" smtClean="0">
                <a:latin typeface="Calibri" pitchFamily="34" charset="0"/>
                <a:cs typeface="Calibri" pitchFamily="34" charset="0"/>
              </a:rPr>
              <a:t>oprema</a:t>
            </a:r>
          </a:p>
          <a:p>
            <a:r>
              <a:rPr lang="hr-HR" sz="2400" dirty="0" smtClean="0">
                <a:latin typeface="Calibri" pitchFamily="34" charset="0"/>
                <a:cs typeface="Calibri" pitchFamily="34" charset="0"/>
              </a:rPr>
              <a:t>vrijeme</a:t>
            </a:r>
            <a:endParaRPr lang="hr-HR" sz="2400" dirty="0">
              <a:latin typeface="Calibri" pitchFamily="34" charset="0"/>
              <a:cs typeface="Calibri" pitchFamily="34" charset="0"/>
            </a:endParaRPr>
          </a:p>
        </p:txBody>
      </p:sp>
      <p:sp>
        <p:nvSpPr>
          <p:cNvPr id="13" name="TextBox 12"/>
          <p:cNvSpPr txBox="1"/>
          <p:nvPr/>
        </p:nvSpPr>
        <p:spPr>
          <a:xfrm>
            <a:off x="7076637" y="2137045"/>
            <a:ext cx="1714512" cy="1992066"/>
          </a:xfrm>
          <a:prstGeom prst="rect">
            <a:avLst/>
          </a:prstGeom>
          <a:noFill/>
          <a:ln w="38100">
            <a:solidFill>
              <a:schemeClr val="tx1"/>
            </a:solidFill>
            <a:prstDash val="solid"/>
          </a:ln>
        </p:spPr>
        <p:txBody>
          <a:bodyPr wrap="square" lIns="144000" tIns="72000" rIns="144000" bIns="72000" rtlCol="0">
            <a:spAutoFit/>
          </a:bodyPr>
          <a:lstStyle/>
          <a:p>
            <a:r>
              <a:rPr lang="hr-HR" sz="2400" dirty="0" smtClean="0">
                <a:latin typeface="Calibri" pitchFamily="34" charset="0"/>
                <a:cs typeface="Calibri" pitchFamily="34" charset="0"/>
              </a:rPr>
              <a:t>kupci</a:t>
            </a:r>
          </a:p>
          <a:p>
            <a:r>
              <a:rPr lang="hr-HR" sz="2400" dirty="0" smtClean="0">
                <a:latin typeface="Calibri" pitchFamily="34" charset="0"/>
                <a:cs typeface="Calibri" pitchFamily="34" charset="0"/>
              </a:rPr>
              <a:t>dobavljači</a:t>
            </a:r>
          </a:p>
          <a:p>
            <a:r>
              <a:rPr lang="hr-HR" sz="2400" dirty="0" smtClean="0">
                <a:latin typeface="Calibri" pitchFamily="34" charset="0"/>
                <a:cs typeface="Calibri" pitchFamily="34" charset="0"/>
              </a:rPr>
              <a:t>posrednici</a:t>
            </a:r>
          </a:p>
          <a:p>
            <a:r>
              <a:rPr lang="hr-HR" sz="2400" dirty="0" smtClean="0">
                <a:latin typeface="Calibri" pitchFamily="34" charset="0"/>
                <a:cs typeface="Calibri" pitchFamily="34" charset="0"/>
              </a:rPr>
              <a:t>konkurenti</a:t>
            </a:r>
          </a:p>
          <a:p>
            <a:r>
              <a:rPr lang="hr-HR" sz="2400" dirty="0" smtClean="0">
                <a:latin typeface="Calibri" pitchFamily="34" charset="0"/>
                <a:cs typeface="Calibri" pitchFamily="34" charset="0"/>
              </a:rPr>
              <a:t>javnost</a:t>
            </a:r>
            <a:endParaRPr lang="hr-HR" sz="2400" dirty="0">
              <a:latin typeface="Calibri" pitchFamily="34" charset="0"/>
              <a:cs typeface="Calibri" pitchFamily="34" charset="0"/>
            </a:endParaRPr>
          </a:p>
        </p:txBody>
      </p:sp>
      <p:sp>
        <p:nvSpPr>
          <p:cNvPr id="14" name="TextBox 13"/>
          <p:cNvSpPr txBox="1"/>
          <p:nvPr/>
        </p:nvSpPr>
        <p:spPr>
          <a:xfrm>
            <a:off x="5286380" y="4286256"/>
            <a:ext cx="3504769" cy="2361398"/>
          </a:xfrm>
          <a:prstGeom prst="rect">
            <a:avLst/>
          </a:prstGeom>
          <a:noFill/>
          <a:ln w="38100">
            <a:solidFill>
              <a:schemeClr val="tx1"/>
            </a:solidFill>
            <a:prstDash val="solid"/>
          </a:ln>
        </p:spPr>
        <p:txBody>
          <a:bodyPr wrap="none" lIns="144000" tIns="72000" rIns="144000" bIns="72000" rtlCol="0">
            <a:spAutoFit/>
          </a:bodyPr>
          <a:lstStyle/>
          <a:p>
            <a:r>
              <a:rPr lang="hr-HR" sz="2400" dirty="0" smtClean="0">
                <a:latin typeface="Calibri" pitchFamily="34" charset="0"/>
                <a:cs typeface="Calibri" pitchFamily="34" charset="0"/>
              </a:rPr>
              <a:t>politički faktori</a:t>
            </a:r>
          </a:p>
          <a:p>
            <a:r>
              <a:rPr lang="hr-HR" sz="2400" dirty="0" smtClean="0">
                <a:latin typeface="Calibri" pitchFamily="34" charset="0"/>
                <a:cs typeface="Calibri" pitchFamily="34" charset="0"/>
              </a:rPr>
              <a:t>tehnologija</a:t>
            </a:r>
          </a:p>
          <a:p>
            <a:r>
              <a:rPr lang="hr-HR" sz="2400" dirty="0" smtClean="0">
                <a:latin typeface="Calibri" pitchFamily="34" charset="0"/>
                <a:cs typeface="Calibri" pitchFamily="34" charset="0"/>
              </a:rPr>
              <a:t>društveno-kulturni faktori</a:t>
            </a:r>
          </a:p>
          <a:p>
            <a:r>
              <a:rPr lang="hr-HR" sz="2400" dirty="0" smtClean="0">
                <a:latin typeface="Calibri" pitchFamily="34" charset="0"/>
                <a:cs typeface="Calibri" pitchFamily="34" charset="0"/>
              </a:rPr>
              <a:t>ekonomski faktori</a:t>
            </a:r>
          </a:p>
          <a:p>
            <a:r>
              <a:rPr lang="hr-HR" sz="2400" dirty="0" smtClean="0">
                <a:latin typeface="Calibri" pitchFamily="34" charset="0"/>
                <a:cs typeface="Calibri" pitchFamily="34" charset="0"/>
              </a:rPr>
              <a:t>ekološki faktori</a:t>
            </a:r>
          </a:p>
          <a:p>
            <a:r>
              <a:rPr lang="hr-HR" sz="2400" dirty="0" smtClean="0">
                <a:latin typeface="Calibri" pitchFamily="34" charset="0"/>
                <a:cs typeface="Calibri" pitchFamily="34" charset="0"/>
              </a:rPr>
              <a:t>pravni (zakonski) faktori</a:t>
            </a:r>
            <a:endParaRPr lang="hr-HR" sz="2400" dirty="0">
              <a:latin typeface="Calibri" pitchFamily="34" charset="0"/>
              <a:cs typeface="Calibri" pitchFamily="34" charset="0"/>
            </a:endParaRPr>
          </a:p>
        </p:txBody>
      </p:sp>
      <p:cxnSp>
        <p:nvCxnSpPr>
          <p:cNvPr id="23" name="Elbow Connector 22"/>
          <p:cNvCxnSpPr>
            <a:stCxn id="6" idx="0"/>
            <a:endCxn id="12" idx="1"/>
          </p:cNvCxnSpPr>
          <p:nvPr/>
        </p:nvCxnSpPr>
        <p:spPr>
          <a:xfrm flipV="1">
            <a:off x="4841222" y="1097095"/>
            <a:ext cx="2235415" cy="497872"/>
          </a:xfrm>
          <a:prstGeom prst="bentConnector3">
            <a:avLst>
              <a:gd name="adj1" fmla="val 50000"/>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7" idx="0"/>
            <a:endCxn id="13" idx="1"/>
          </p:cNvCxnSpPr>
          <p:nvPr/>
        </p:nvCxnSpPr>
        <p:spPr>
          <a:xfrm>
            <a:off x="4801094" y="3107529"/>
            <a:ext cx="2275543" cy="25549"/>
          </a:xfrm>
          <a:prstGeom prst="bentConnector3">
            <a:avLst>
              <a:gd name="adj1" fmla="val 50000"/>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8" idx="0"/>
            <a:endCxn id="14" idx="1"/>
          </p:cNvCxnSpPr>
          <p:nvPr/>
        </p:nvCxnSpPr>
        <p:spPr>
          <a:xfrm>
            <a:off x="4368676" y="4822041"/>
            <a:ext cx="917704" cy="644914"/>
          </a:xfrm>
          <a:prstGeom prst="bentConnector3">
            <a:avLst>
              <a:gd name="adj1" fmla="val 50000"/>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250"/>
                                        <p:tgtEl>
                                          <p:spTgt spid="23"/>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5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250"/>
                                        <p:tgtEl>
                                          <p:spTgt spid="25"/>
                                        </p:tgtEl>
                                      </p:cBhvr>
                                    </p:animEffect>
                                  </p:childTnLst>
                                </p:cTn>
                              </p:par>
                            </p:childTnLst>
                          </p:cTn>
                        </p:par>
                        <p:par>
                          <p:cTn id="17" fill="hold">
                            <p:stCondLst>
                              <p:cond delay="25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25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250"/>
                                        <p:tgtEl>
                                          <p:spTgt spid="27"/>
                                        </p:tgtEl>
                                      </p:cBhvr>
                                    </p:animEffect>
                                  </p:childTnLst>
                                </p:cTn>
                              </p:par>
                            </p:childTnLst>
                          </p:cTn>
                        </p:par>
                        <p:par>
                          <p:cTn id="26" fill="hold">
                            <p:stCondLst>
                              <p:cond delay="250"/>
                            </p:stCondLst>
                            <p:childTnLst>
                              <p:par>
                                <p:cTn id="27" presetID="22" presetClass="entr" presetSubtype="8"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 y="785794"/>
            <a:ext cx="9144000" cy="5929354"/>
          </a:xfrm>
        </p:spPr>
        <p:txBody>
          <a:bodyPr/>
          <a:lstStyle/>
          <a:p>
            <a:pPr marL="144000" indent="0">
              <a:spcBef>
                <a:spcPts val="3600"/>
              </a:spcBef>
              <a:buNone/>
            </a:pPr>
            <a:r>
              <a:rPr lang="hr-HR" sz="3200" b="1" dirty="0" smtClean="0">
                <a:solidFill>
                  <a:srgbClr val="FFC000"/>
                </a:solidFill>
              </a:rPr>
              <a:t>MIKROOKRUŽENJE</a:t>
            </a:r>
            <a:r>
              <a:rPr lang="hr-HR" dirty="0" smtClean="0"/>
              <a:t> čini </a:t>
            </a:r>
            <a:r>
              <a:rPr lang="hr-HR" dirty="0" smtClean="0"/>
              <a:t>tvrtka i </a:t>
            </a:r>
            <a:r>
              <a:rPr lang="hr-HR" dirty="0" smtClean="0"/>
              <a:t>poslovni subjekti koji su </a:t>
            </a:r>
            <a:r>
              <a:rPr lang="hr-HR" sz="3200" b="1" dirty="0" smtClean="0">
                <a:solidFill>
                  <a:srgbClr val="FFC000"/>
                </a:solidFill>
              </a:rPr>
              <a:t>povezani s tvrtkom</a:t>
            </a:r>
            <a:r>
              <a:rPr lang="hr-HR" dirty="0" smtClean="0"/>
              <a:t>, a to su:   </a:t>
            </a:r>
            <a:endParaRPr lang="hr-HR" b="1" dirty="0" smtClean="0"/>
          </a:p>
          <a:p>
            <a:pPr marL="1326937" lvl="2" indent="-514350">
              <a:spcBef>
                <a:spcPts val="1200"/>
              </a:spcBef>
              <a:buSzPct val="100000"/>
              <a:buFont typeface="+mj-lt"/>
              <a:buAutoNum type="arabicPeriod"/>
            </a:pPr>
            <a:r>
              <a:rPr lang="hr-HR" sz="2800" dirty="0" smtClean="0"/>
              <a:t>sama </a:t>
            </a:r>
            <a:r>
              <a:rPr lang="hr-HR" sz="2800" b="1" dirty="0" smtClean="0">
                <a:solidFill>
                  <a:srgbClr val="FFC000"/>
                </a:solidFill>
              </a:rPr>
              <a:t>tvrtka</a:t>
            </a:r>
          </a:p>
          <a:p>
            <a:pPr marL="1326937" lvl="2" indent="-514350">
              <a:spcBef>
                <a:spcPts val="1200"/>
              </a:spcBef>
              <a:buSzPct val="100000"/>
              <a:buFont typeface="+mj-lt"/>
              <a:buAutoNum type="arabicPeriod"/>
            </a:pPr>
            <a:r>
              <a:rPr lang="hr-HR" sz="2800" b="1" dirty="0" smtClean="0">
                <a:solidFill>
                  <a:srgbClr val="FFC000"/>
                </a:solidFill>
              </a:rPr>
              <a:t>opskrbljivači </a:t>
            </a:r>
            <a:r>
              <a:rPr lang="hr-HR" sz="2800" dirty="0" smtClean="0"/>
              <a:t>(dobavljači)</a:t>
            </a:r>
          </a:p>
          <a:p>
            <a:pPr marL="1326937" lvl="2" indent="-514350">
              <a:spcBef>
                <a:spcPts val="1200"/>
              </a:spcBef>
              <a:buSzPct val="100000"/>
              <a:buFont typeface="+mj-lt"/>
              <a:buAutoNum type="arabicPeriod"/>
            </a:pPr>
            <a:r>
              <a:rPr lang="hr-HR" sz="2800" b="1" dirty="0" smtClean="0">
                <a:solidFill>
                  <a:srgbClr val="FFC000"/>
                </a:solidFill>
              </a:rPr>
              <a:t>marketinški posrednici</a:t>
            </a:r>
          </a:p>
          <a:p>
            <a:pPr marL="1326937" lvl="2" indent="-514350">
              <a:spcBef>
                <a:spcPts val="1200"/>
              </a:spcBef>
              <a:buSzPct val="100000"/>
              <a:buFont typeface="+mj-lt"/>
              <a:buAutoNum type="arabicPeriod"/>
            </a:pPr>
            <a:r>
              <a:rPr lang="hr-HR" sz="2800" b="1" dirty="0" smtClean="0">
                <a:solidFill>
                  <a:srgbClr val="FFC000"/>
                </a:solidFill>
              </a:rPr>
              <a:t>kupci</a:t>
            </a:r>
            <a:r>
              <a:rPr lang="hr-HR" sz="2800" dirty="0" smtClean="0"/>
              <a:t> (sadašnji i potencijalni potrošači)</a:t>
            </a:r>
          </a:p>
          <a:p>
            <a:pPr marL="1326937" lvl="2" indent="-514350">
              <a:spcBef>
                <a:spcPts val="1200"/>
              </a:spcBef>
              <a:buSzPct val="100000"/>
              <a:buFont typeface="+mj-lt"/>
              <a:buAutoNum type="arabicPeriod"/>
            </a:pPr>
            <a:r>
              <a:rPr lang="hr-HR" sz="2800" b="1" dirty="0" smtClean="0">
                <a:solidFill>
                  <a:srgbClr val="FFC000"/>
                </a:solidFill>
              </a:rPr>
              <a:t>konkurenti</a:t>
            </a:r>
          </a:p>
          <a:p>
            <a:pPr marL="1326937" lvl="2" indent="-514350">
              <a:spcBef>
                <a:spcPts val="1200"/>
              </a:spcBef>
              <a:buSzPct val="100000"/>
              <a:buFont typeface="+mj-lt"/>
              <a:buAutoNum type="arabicPeriod"/>
            </a:pPr>
            <a:r>
              <a:rPr lang="hr-HR" sz="2800" b="1" dirty="0" smtClean="0">
                <a:solidFill>
                  <a:srgbClr val="FFC000"/>
                </a:solidFill>
              </a:rPr>
              <a:t>javnost</a:t>
            </a:r>
            <a:endParaRPr lang="hr-HR" sz="2800" b="1" dirty="0" smtClean="0">
              <a:solidFill>
                <a:srgbClr val="FFC000"/>
              </a:solidFill>
            </a:endParaRPr>
          </a:p>
        </p:txBody>
      </p:sp>
      <p:sp>
        <p:nvSpPr>
          <p:cNvPr id="3" name="Title 2"/>
          <p:cNvSpPr>
            <a:spLocks noGrp="1"/>
          </p:cNvSpPr>
          <p:nvPr>
            <p:ph type="title"/>
          </p:nvPr>
        </p:nvSpPr>
        <p:spPr/>
        <p:txBody>
          <a:bodyPr/>
          <a:lstStyle/>
          <a:p>
            <a:r>
              <a:rPr lang="hr-HR" dirty="0" smtClean="0"/>
              <a:t>MIKROOKRUŽENJE</a:t>
            </a:r>
            <a:endParaRPr lang="hr-H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50"/>
                                        <p:tgtEl>
                                          <p:spTgt spid="2">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50"/>
                                        <p:tgtEl>
                                          <p:spTgt spid="2">
                                            <p:txEl>
                                              <p:pRg st="5" end="5"/>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25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785794"/>
            <a:ext cx="9144000" cy="1714512"/>
          </a:xfrm>
        </p:spPr>
        <p:txBody>
          <a:bodyPr/>
          <a:lstStyle/>
          <a:p>
            <a:pPr marL="360000" indent="-360000">
              <a:spcBef>
                <a:spcPts val="1200"/>
              </a:spcBef>
              <a:buSzPct val="100000"/>
              <a:buFont typeface="Calibri" pitchFamily="34" charset="0"/>
              <a:buChar char="─"/>
            </a:pPr>
            <a:r>
              <a:rPr lang="hr-HR" sz="2600" dirty="0" smtClean="0"/>
              <a:t>tvrtku kao element mikrookruženja čine </a:t>
            </a:r>
            <a:r>
              <a:rPr lang="hr-HR" sz="2600" b="1" dirty="0" smtClean="0">
                <a:solidFill>
                  <a:srgbClr val="FFC000"/>
                </a:solidFill>
              </a:rPr>
              <a:t>njeni sastavni dijelovi</a:t>
            </a:r>
            <a:endParaRPr lang="hr-HR" i="1" dirty="0" smtClean="0"/>
          </a:p>
          <a:p>
            <a:pPr marL="680675" lvl="1" indent="-360000">
              <a:spcBef>
                <a:spcPts val="1200"/>
              </a:spcBef>
              <a:buSzPct val="100000"/>
              <a:buFont typeface="Calibri" pitchFamily="34" charset="0"/>
              <a:buChar char="─"/>
            </a:pPr>
            <a:endParaRPr lang="hr-HR" i="1" dirty="0" smtClean="0"/>
          </a:p>
          <a:p>
            <a:pPr marL="680675" lvl="1" indent="-360000">
              <a:spcBef>
                <a:spcPts val="1200"/>
              </a:spcBef>
              <a:buSzPct val="100000"/>
              <a:buFont typeface="Calibri" pitchFamily="34" charset="0"/>
              <a:buChar char="─"/>
            </a:pPr>
            <a:endParaRPr lang="hr-HR" i="1" dirty="0" smtClean="0"/>
          </a:p>
          <a:p>
            <a:pPr marL="680675" lvl="1" indent="-360000">
              <a:spcBef>
                <a:spcPts val="1200"/>
              </a:spcBef>
              <a:buSzPct val="100000"/>
              <a:buFont typeface="Calibri" pitchFamily="34" charset="0"/>
              <a:buChar char="─"/>
            </a:pPr>
            <a:endParaRPr lang="hr-HR" i="1" dirty="0" smtClean="0"/>
          </a:p>
          <a:p>
            <a:pPr marL="680675" lvl="1" indent="-360000">
              <a:spcBef>
                <a:spcPts val="1200"/>
              </a:spcBef>
              <a:buSzPct val="100000"/>
              <a:buFont typeface="Calibri" pitchFamily="34" charset="0"/>
              <a:buChar char="─"/>
            </a:pPr>
            <a:endParaRPr lang="hr-HR" i="1" dirty="0" smtClean="0"/>
          </a:p>
          <a:p>
            <a:pPr marL="680675" lvl="1" indent="-360000">
              <a:spcBef>
                <a:spcPts val="1200"/>
              </a:spcBef>
              <a:buSzPct val="100000"/>
              <a:buFont typeface="Calibri" pitchFamily="34" charset="0"/>
              <a:buChar char="─"/>
            </a:pPr>
            <a:endParaRPr lang="hr-HR" i="1" dirty="0" smtClean="0"/>
          </a:p>
          <a:p>
            <a:pPr>
              <a:spcBef>
                <a:spcPts val="1800"/>
              </a:spcBef>
              <a:buFont typeface="Arial" charset="0"/>
              <a:buChar char="−"/>
            </a:pPr>
            <a:endParaRPr lang="hr-HR" sz="2600" dirty="0" smtClean="0"/>
          </a:p>
          <a:p>
            <a:pPr>
              <a:spcBef>
                <a:spcPts val="1200"/>
              </a:spcBef>
              <a:buFont typeface="Arial" charset="0"/>
              <a:buChar char="−"/>
            </a:pPr>
            <a:r>
              <a:rPr lang="hr-HR" sz="2600" dirty="0" smtClean="0"/>
              <a:t>marketinški odjel mora surađivati sa svim dijelovima tvrtke</a:t>
            </a:r>
          </a:p>
          <a:p>
            <a:pPr>
              <a:spcBef>
                <a:spcPts val="1800"/>
              </a:spcBef>
              <a:buFont typeface="Arial" charset="0"/>
              <a:buChar char="−"/>
            </a:pPr>
            <a:r>
              <a:rPr lang="hr-HR" sz="2600" i="1" dirty="0" err="1" smtClean="0"/>
              <a:t>npr</a:t>
            </a:r>
            <a:r>
              <a:rPr lang="hr-HR" sz="2600" i="1" dirty="0" smtClean="0"/>
              <a:t>. ako uprava pozicionira neki hotel kao hotel za poslovne ljude, marketing mora uskladiti svoje djelovanje s njom</a:t>
            </a:r>
          </a:p>
          <a:p>
            <a:pPr marL="680675" lvl="1" indent="-360000">
              <a:spcBef>
                <a:spcPts val="1200"/>
              </a:spcBef>
              <a:buSzPct val="100000"/>
              <a:buFont typeface="Calibri" pitchFamily="34" charset="0"/>
              <a:buChar char="─"/>
            </a:pPr>
            <a:endParaRPr lang="hr-HR" i="1" dirty="0" smtClean="0"/>
          </a:p>
        </p:txBody>
      </p:sp>
      <p:sp>
        <p:nvSpPr>
          <p:cNvPr id="3" name="Title 2"/>
          <p:cNvSpPr>
            <a:spLocks noGrp="1"/>
          </p:cNvSpPr>
          <p:nvPr>
            <p:ph type="title"/>
          </p:nvPr>
        </p:nvSpPr>
        <p:spPr/>
        <p:txBody>
          <a:bodyPr/>
          <a:lstStyle/>
          <a:p>
            <a:r>
              <a:rPr lang="hr-HR" b="0" dirty="0" smtClean="0">
                <a:solidFill>
                  <a:schemeClr val="tx1"/>
                </a:solidFill>
                <a:effectLst/>
              </a:rPr>
              <a:t>MIKROOKRUŽENJE – </a:t>
            </a:r>
            <a:r>
              <a:rPr lang="hr-HR" dirty="0" smtClean="0"/>
              <a:t>TVRTKA</a:t>
            </a:r>
            <a:endParaRPr lang="hr-HR" dirty="0"/>
          </a:p>
        </p:txBody>
      </p:sp>
      <p:sp>
        <p:nvSpPr>
          <p:cNvPr id="4" name="Rectangle 3"/>
          <p:cNvSpPr/>
          <p:nvPr/>
        </p:nvSpPr>
        <p:spPr>
          <a:xfrm>
            <a:off x="214282" y="1571612"/>
            <a:ext cx="8572560" cy="2571768"/>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8900000" scaled="1"/>
            <a:tileRect/>
          </a:gra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144000" rtlCol="0" anchor="t"/>
          <a:lstStyle/>
          <a:p>
            <a:pPr algn="ctr"/>
            <a:r>
              <a:rPr lang="hr-HR" sz="3600" b="1" dirty="0" smtClean="0">
                <a:effectLst>
                  <a:outerShdw blurRad="38100" dist="38100" dir="2700000" algn="tl">
                    <a:srgbClr val="000000">
                      <a:alpha val="43137"/>
                    </a:srgbClr>
                  </a:outerShdw>
                </a:effectLst>
                <a:latin typeface="Calibri" pitchFamily="34" charset="0"/>
                <a:cs typeface="Calibri" pitchFamily="34" charset="0"/>
              </a:rPr>
              <a:t>TVRTKA</a:t>
            </a:r>
            <a:endParaRPr lang="hr-HR" sz="2800" b="1" dirty="0">
              <a:effectLst>
                <a:outerShdw blurRad="38100" dist="38100" dir="2700000" algn="tl">
                  <a:srgbClr val="000000">
                    <a:alpha val="43137"/>
                  </a:srgbClr>
                </a:outerShdw>
              </a:effectLst>
              <a:latin typeface="Calibri" pitchFamily="34" charset="0"/>
              <a:cs typeface="Calibri" pitchFamily="34" charset="0"/>
            </a:endParaRPr>
          </a:p>
        </p:txBody>
      </p:sp>
      <p:sp>
        <p:nvSpPr>
          <p:cNvPr id="5" name="Rectangle 4"/>
          <p:cNvSpPr/>
          <p:nvPr/>
        </p:nvSpPr>
        <p:spPr>
          <a:xfrm>
            <a:off x="357158" y="2459248"/>
            <a:ext cx="1872000" cy="684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UPRAVA</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
        <p:nvSpPr>
          <p:cNvPr id="6" name="Rectangle 5"/>
          <p:cNvSpPr/>
          <p:nvPr/>
        </p:nvSpPr>
        <p:spPr>
          <a:xfrm>
            <a:off x="4268826" y="2459248"/>
            <a:ext cx="1872000" cy="684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ODJEL FINANCIJA</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
        <p:nvSpPr>
          <p:cNvPr id="7" name="Rectangle 6"/>
          <p:cNvSpPr/>
          <p:nvPr/>
        </p:nvSpPr>
        <p:spPr>
          <a:xfrm>
            <a:off x="2320298" y="2469926"/>
            <a:ext cx="1857388" cy="1500198"/>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ODJEL ISTRAŽIVANJA I RAZVOJA</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
        <p:nvSpPr>
          <p:cNvPr id="8" name="Rectangle 7"/>
          <p:cNvSpPr/>
          <p:nvPr/>
        </p:nvSpPr>
        <p:spPr>
          <a:xfrm>
            <a:off x="4268826" y="3286124"/>
            <a:ext cx="1872000" cy="684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ODJEL NABAVE</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
        <p:nvSpPr>
          <p:cNvPr id="9" name="Rectangle 8"/>
          <p:cNvSpPr/>
          <p:nvPr/>
        </p:nvSpPr>
        <p:spPr>
          <a:xfrm>
            <a:off x="357158" y="3286124"/>
            <a:ext cx="1872000" cy="684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PROIZVODNJA</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
        <p:nvSpPr>
          <p:cNvPr id="10" name="Rectangle 9"/>
          <p:cNvSpPr/>
          <p:nvPr/>
        </p:nvSpPr>
        <p:spPr>
          <a:xfrm>
            <a:off x="6231966" y="2459248"/>
            <a:ext cx="2412000" cy="684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RAČUNOVODSTVO</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
        <p:nvSpPr>
          <p:cNvPr id="11" name="Rectangle 10"/>
          <p:cNvSpPr/>
          <p:nvPr/>
        </p:nvSpPr>
        <p:spPr>
          <a:xfrm>
            <a:off x="6231966" y="3286124"/>
            <a:ext cx="2412000" cy="684000"/>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effectLst>
                  <a:outerShdw blurRad="38100" dist="38100" dir="2700000" algn="tl">
                    <a:srgbClr val="000000">
                      <a:alpha val="43137"/>
                    </a:srgbClr>
                  </a:outerShdw>
                </a:effectLst>
                <a:latin typeface="Calibri" pitchFamily="34" charset="0"/>
                <a:cs typeface="Calibri" pitchFamily="34" charset="0"/>
              </a:rPr>
              <a:t>MARKETINŠKO ODJEL</a:t>
            </a:r>
            <a:endParaRPr lang="hr-HR" sz="2000" b="1" dirty="0">
              <a:effectLst>
                <a:outerShdw blurRad="38100" dist="38100" dir="2700000" algn="tl">
                  <a:srgbClr val="000000">
                    <a:alpha val="43137"/>
                  </a:srgbClr>
                </a:outerShdw>
              </a:effectLst>
              <a:latin typeface="Calibri" pitchFamily="34" charset="0"/>
              <a:cs typeface="Calibr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5">
                                            <p:bg/>
                                          </p:spTgt>
                                        </p:tgtEl>
                                        <p:attrNameLst>
                                          <p:attrName>style.visibility</p:attrName>
                                        </p:attrNameLst>
                                      </p:cBhvr>
                                      <p:to>
                                        <p:strVal val="visible"/>
                                      </p:to>
                                    </p:set>
                                    <p:animEffect transition="in" filter="fade">
                                      <p:cBhvr>
                                        <p:cTn id="11" dur="250"/>
                                        <p:tgtEl>
                                          <p:spTgt spid="5">
                                            <p:bg/>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250"/>
                                        <p:tgtEl>
                                          <p:spTgt spid="5">
                                            <p:txEl>
                                              <p:pRg st="0" end="0"/>
                                            </p:txEl>
                                          </p:spTgt>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9">
                                            <p:bg/>
                                          </p:spTgt>
                                        </p:tgtEl>
                                        <p:attrNameLst>
                                          <p:attrName>style.visibility</p:attrName>
                                        </p:attrNameLst>
                                      </p:cBhvr>
                                      <p:to>
                                        <p:strVal val="visible"/>
                                      </p:to>
                                    </p:set>
                                    <p:animEffect transition="in" filter="fade">
                                      <p:cBhvr>
                                        <p:cTn id="18" dur="250"/>
                                        <p:tgtEl>
                                          <p:spTgt spid="9">
                                            <p:bg/>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250"/>
                                        <p:tgtEl>
                                          <p:spTgt spid="9">
                                            <p:txEl>
                                              <p:pRg st="0" end="0"/>
                                            </p:txEl>
                                          </p:spTgt>
                                        </p:tgtEl>
                                      </p:cBhvr>
                                    </p:animEffect>
                                  </p:childTnLst>
                                </p:cTn>
                              </p:par>
                            </p:childTnLst>
                          </p:cTn>
                        </p:par>
                        <p:par>
                          <p:cTn id="22" fill="hold">
                            <p:stCondLst>
                              <p:cond delay="750"/>
                            </p:stCondLst>
                            <p:childTnLst>
                              <p:par>
                                <p:cTn id="23" presetID="10" presetClass="entr" presetSubtype="0" fill="hold" grpId="0" nodeType="afterEffect">
                                  <p:stCondLst>
                                    <p:cond delay="0"/>
                                  </p:stCondLst>
                                  <p:childTnLst>
                                    <p:set>
                                      <p:cBhvr>
                                        <p:cTn id="24" dur="1" fill="hold">
                                          <p:stCondLst>
                                            <p:cond delay="0"/>
                                          </p:stCondLst>
                                        </p:cTn>
                                        <p:tgtEl>
                                          <p:spTgt spid="7">
                                            <p:bg/>
                                          </p:spTgt>
                                        </p:tgtEl>
                                        <p:attrNameLst>
                                          <p:attrName>style.visibility</p:attrName>
                                        </p:attrNameLst>
                                      </p:cBhvr>
                                      <p:to>
                                        <p:strVal val="visible"/>
                                      </p:to>
                                    </p:set>
                                    <p:animEffect transition="in" filter="fade">
                                      <p:cBhvr>
                                        <p:cTn id="25" dur="250"/>
                                        <p:tgtEl>
                                          <p:spTgt spid="7">
                                            <p:bg/>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250"/>
                                        <p:tgtEl>
                                          <p:spTgt spid="7">
                                            <p:txEl>
                                              <p:pRg st="0" end="0"/>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6">
                                            <p:bg/>
                                          </p:spTgt>
                                        </p:tgtEl>
                                        <p:attrNameLst>
                                          <p:attrName>style.visibility</p:attrName>
                                        </p:attrNameLst>
                                      </p:cBhvr>
                                      <p:to>
                                        <p:strVal val="visible"/>
                                      </p:to>
                                    </p:set>
                                    <p:animEffect transition="in" filter="fade">
                                      <p:cBhvr>
                                        <p:cTn id="32" dur="250"/>
                                        <p:tgtEl>
                                          <p:spTgt spid="6">
                                            <p:bg/>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fade">
                                      <p:cBhvr>
                                        <p:cTn id="35" dur="250"/>
                                        <p:tgtEl>
                                          <p:spTgt spid="6">
                                            <p:txEl>
                                              <p:pRg st="0" end="0"/>
                                            </p:txEl>
                                          </p:spTgt>
                                        </p:tgtEl>
                                      </p:cBhvr>
                                    </p:animEffect>
                                  </p:childTnLst>
                                </p:cTn>
                              </p:par>
                            </p:childTnLst>
                          </p:cTn>
                        </p:par>
                        <p:par>
                          <p:cTn id="36" fill="hold">
                            <p:stCondLst>
                              <p:cond delay="1250"/>
                            </p:stCondLst>
                            <p:childTnLst>
                              <p:par>
                                <p:cTn id="37" presetID="10" presetClass="entr" presetSubtype="0" fill="hold" grpId="0" nodeType="afterEffect">
                                  <p:stCondLst>
                                    <p:cond delay="0"/>
                                  </p:stCondLst>
                                  <p:childTnLst>
                                    <p:set>
                                      <p:cBhvr>
                                        <p:cTn id="38" dur="1" fill="hold">
                                          <p:stCondLst>
                                            <p:cond delay="0"/>
                                          </p:stCondLst>
                                        </p:cTn>
                                        <p:tgtEl>
                                          <p:spTgt spid="8">
                                            <p:bg/>
                                          </p:spTgt>
                                        </p:tgtEl>
                                        <p:attrNameLst>
                                          <p:attrName>style.visibility</p:attrName>
                                        </p:attrNameLst>
                                      </p:cBhvr>
                                      <p:to>
                                        <p:strVal val="visible"/>
                                      </p:to>
                                    </p:set>
                                    <p:animEffect transition="in" filter="fade">
                                      <p:cBhvr>
                                        <p:cTn id="39" dur="250"/>
                                        <p:tgtEl>
                                          <p:spTgt spid="8">
                                            <p:bg/>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fade">
                                      <p:cBhvr>
                                        <p:cTn id="42" dur="250"/>
                                        <p:tgtEl>
                                          <p:spTgt spid="8">
                                            <p:txEl>
                                              <p:pRg st="0" end="0"/>
                                            </p:txEl>
                                          </p:spTgt>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10">
                                            <p:bg/>
                                          </p:spTgt>
                                        </p:tgtEl>
                                        <p:attrNameLst>
                                          <p:attrName>style.visibility</p:attrName>
                                        </p:attrNameLst>
                                      </p:cBhvr>
                                      <p:to>
                                        <p:strVal val="visible"/>
                                      </p:to>
                                    </p:set>
                                    <p:animEffect transition="in" filter="fade">
                                      <p:cBhvr>
                                        <p:cTn id="46" dur="250"/>
                                        <p:tgtEl>
                                          <p:spTgt spid="10">
                                            <p:bg/>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Effect transition="in" filter="fade">
                                      <p:cBhvr>
                                        <p:cTn id="49" dur="250"/>
                                        <p:tgtEl>
                                          <p:spTgt spid="10">
                                            <p:txEl>
                                              <p:pRg st="0" end="0"/>
                                            </p:txEl>
                                          </p:spTgt>
                                        </p:tgtEl>
                                      </p:cBhvr>
                                    </p:animEffect>
                                  </p:childTnLst>
                                </p:cTn>
                              </p:par>
                            </p:childTnLst>
                          </p:cTn>
                        </p:par>
                        <p:par>
                          <p:cTn id="50" fill="hold">
                            <p:stCondLst>
                              <p:cond delay="1750"/>
                            </p:stCondLst>
                            <p:childTnLst>
                              <p:par>
                                <p:cTn id="51" presetID="10" presetClass="entr" presetSubtype="0" fill="hold" grpId="0" nodeType="afterEffect">
                                  <p:stCondLst>
                                    <p:cond delay="0"/>
                                  </p:stCondLst>
                                  <p:childTnLst>
                                    <p:set>
                                      <p:cBhvr>
                                        <p:cTn id="52" dur="1" fill="hold">
                                          <p:stCondLst>
                                            <p:cond delay="0"/>
                                          </p:stCondLst>
                                        </p:cTn>
                                        <p:tgtEl>
                                          <p:spTgt spid="11">
                                            <p:bg/>
                                          </p:spTgt>
                                        </p:tgtEl>
                                        <p:attrNameLst>
                                          <p:attrName>style.visibility</p:attrName>
                                        </p:attrNameLst>
                                      </p:cBhvr>
                                      <p:to>
                                        <p:strVal val="visible"/>
                                      </p:to>
                                    </p:set>
                                    <p:animEffect transition="in" filter="fade">
                                      <p:cBhvr>
                                        <p:cTn id="53" dur="250"/>
                                        <p:tgtEl>
                                          <p:spTgt spid="11">
                                            <p:bg/>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1">
                                            <p:txEl>
                                              <p:pRg st="0" end="0"/>
                                            </p:txEl>
                                          </p:spTgt>
                                        </p:tgtEl>
                                        <p:attrNameLst>
                                          <p:attrName>style.visibility</p:attrName>
                                        </p:attrNameLst>
                                      </p:cBhvr>
                                      <p:to>
                                        <p:strVal val="visible"/>
                                      </p:to>
                                    </p:set>
                                    <p:animEffect transition="in" filter="fade">
                                      <p:cBhvr>
                                        <p:cTn id="56" dur="250"/>
                                        <p:tgtEl>
                                          <p:spTgt spid="11">
                                            <p:txEl>
                                              <p:pRg st="0" end="0"/>
                                            </p:txEl>
                                          </p:spTgt>
                                        </p:tgtEl>
                                      </p:cBhvr>
                                    </p:animEffect>
                                  </p:childTnLst>
                                </p:cTn>
                              </p:par>
                            </p:childTnLst>
                          </p:cTn>
                        </p:par>
                        <p:par>
                          <p:cTn id="57" fill="hold">
                            <p:stCondLst>
                              <p:cond delay="2000"/>
                            </p:stCondLst>
                            <p:childTnLst>
                              <p:par>
                                <p:cTn id="58" presetID="22" presetClass="entr" presetSubtype="1" fill="hold" grpId="0" nodeType="afterEffect">
                                  <p:stCondLst>
                                    <p:cond delay="0"/>
                                  </p:stCondLst>
                                  <p:childTnLst>
                                    <p:set>
                                      <p:cBhvr>
                                        <p:cTn id="59" dur="1" fill="hold">
                                          <p:stCondLst>
                                            <p:cond delay="0"/>
                                          </p:stCondLst>
                                        </p:cTn>
                                        <p:tgtEl>
                                          <p:spTgt spid="4">
                                            <p:bg/>
                                          </p:spTgt>
                                        </p:tgtEl>
                                        <p:attrNameLst>
                                          <p:attrName>style.visibility</p:attrName>
                                        </p:attrNameLst>
                                      </p:cBhvr>
                                      <p:to>
                                        <p:strVal val="visible"/>
                                      </p:to>
                                    </p:set>
                                    <p:animEffect transition="in" filter="wipe(up)">
                                      <p:cBhvr>
                                        <p:cTn id="60" dur="250"/>
                                        <p:tgtEl>
                                          <p:spTgt spid="4">
                                            <p:bg/>
                                          </p:spTgt>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4">
                                            <p:txEl>
                                              <p:pRg st="0" end="0"/>
                                            </p:txEl>
                                          </p:spTgt>
                                        </p:tgtEl>
                                        <p:attrNameLst>
                                          <p:attrName>style.visibility</p:attrName>
                                        </p:attrNameLst>
                                      </p:cBhvr>
                                      <p:to>
                                        <p:strVal val="visible"/>
                                      </p:to>
                                    </p:set>
                                    <p:animEffect transition="in" filter="wipe(up)">
                                      <p:cBhvr>
                                        <p:cTn id="63" dur="250"/>
                                        <p:tgtEl>
                                          <p:spTgt spid="4">
                                            <p:txEl>
                                              <p:pRg st="0" end="0"/>
                                            </p:txEl>
                                          </p:spTgt>
                                        </p:tgtEl>
                                      </p:cBhvr>
                                    </p:animEffect>
                                  </p:childTnLst>
                                </p:cTn>
                              </p:par>
                            </p:childTnLst>
                          </p:cTn>
                        </p:par>
                        <p:par>
                          <p:cTn id="64" fill="hold">
                            <p:stCondLst>
                              <p:cond delay="2250"/>
                            </p:stCondLst>
                            <p:childTnLst>
                              <p:par>
                                <p:cTn id="65" presetID="10" presetClass="entr" presetSubtype="0" fill="hold" grpId="0" nodeType="afterEffect">
                                  <p:stCondLst>
                                    <p:cond delay="0"/>
                                  </p:stCondLst>
                                  <p:childTnLst>
                                    <p:set>
                                      <p:cBhvr>
                                        <p:cTn id="66" dur="1" fill="hold">
                                          <p:stCondLst>
                                            <p:cond delay="0"/>
                                          </p:stCondLst>
                                        </p:cTn>
                                        <p:tgtEl>
                                          <p:spTgt spid="2">
                                            <p:txEl>
                                              <p:pRg st="7" end="7"/>
                                            </p:txEl>
                                          </p:spTgt>
                                        </p:tgtEl>
                                        <p:attrNameLst>
                                          <p:attrName>style.visibility</p:attrName>
                                        </p:attrNameLst>
                                      </p:cBhvr>
                                      <p:to>
                                        <p:strVal val="visible"/>
                                      </p:to>
                                    </p:set>
                                    <p:animEffect transition="in" filter="fade">
                                      <p:cBhvr>
                                        <p:cTn id="67" dur="250"/>
                                        <p:tgtEl>
                                          <p:spTgt spid="2">
                                            <p:txEl>
                                              <p:pRg st="7" end="7"/>
                                            </p:txEl>
                                          </p:spTgt>
                                        </p:tgtEl>
                                      </p:cBhvr>
                                    </p:animEffect>
                                  </p:childTnLst>
                                </p:cTn>
                              </p:par>
                            </p:childTnLst>
                          </p:cTn>
                        </p:par>
                        <p:par>
                          <p:cTn id="68" fill="hold">
                            <p:stCondLst>
                              <p:cond delay="2500"/>
                            </p:stCondLst>
                            <p:childTnLst>
                              <p:par>
                                <p:cTn id="69" presetID="10" presetClass="entr" presetSubtype="0" fill="hold" grpId="0" nodeType="afterEffect">
                                  <p:stCondLst>
                                    <p:cond delay="0"/>
                                  </p:stCondLst>
                                  <p:childTnLst>
                                    <p:set>
                                      <p:cBhvr>
                                        <p:cTn id="70" dur="1" fill="hold">
                                          <p:stCondLst>
                                            <p:cond delay="0"/>
                                          </p:stCondLst>
                                        </p:cTn>
                                        <p:tgtEl>
                                          <p:spTgt spid="2">
                                            <p:txEl>
                                              <p:pRg st="8" end="8"/>
                                            </p:txEl>
                                          </p:spTgt>
                                        </p:tgtEl>
                                        <p:attrNameLst>
                                          <p:attrName>style.visibility</p:attrName>
                                        </p:attrNameLst>
                                      </p:cBhvr>
                                      <p:to>
                                        <p:strVal val="visible"/>
                                      </p:to>
                                    </p:set>
                                    <p:animEffect transition="in" filter="fade">
                                      <p:cBhvr>
                                        <p:cTn id="71" dur="25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build="allAtOnce" animBg="1"/>
      <p:bldP spid="5" grpId="0" build="allAtOnce" animBg="1"/>
      <p:bldP spid="6" grpId="0" build="allAtOnce" animBg="1"/>
      <p:bldP spid="7" grpId="0" build="allAtOnce" animBg="1"/>
      <p:bldP spid="8" grpId="0" build="allAtOnce" animBg="1"/>
      <p:bldP spid="9" grpId="0" build="allAtOnce" animBg="1"/>
      <p:bldP spid="10" grpId="0" build="allAtOnce" animBg="1"/>
      <p:bldP spid="11" grpId="0" build="allAtOnce"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0000" lvl="0" indent="-360000">
              <a:spcBef>
                <a:spcPts val="1200"/>
              </a:spcBef>
              <a:buSzPct val="100000"/>
              <a:buFont typeface="Calibri" pitchFamily="34" charset="0"/>
              <a:buChar char="─"/>
            </a:pPr>
            <a:r>
              <a:rPr lang="hr-HR" sz="2600" dirty="0" smtClean="0">
                <a:solidFill>
                  <a:prstClr val="white"/>
                </a:solidFill>
              </a:rPr>
              <a:t>organizacije i pojedinci koji </a:t>
            </a:r>
            <a:r>
              <a:rPr lang="hr-HR" sz="2600" b="1" dirty="0" smtClean="0">
                <a:solidFill>
                  <a:srgbClr val="FFC000"/>
                </a:solidFill>
              </a:rPr>
              <a:t>opskrbljuju</a:t>
            </a:r>
            <a:r>
              <a:rPr lang="hr-HR" sz="2600" dirty="0" smtClean="0">
                <a:solidFill>
                  <a:prstClr val="white"/>
                </a:solidFill>
              </a:rPr>
              <a:t> </a:t>
            </a:r>
            <a:r>
              <a:rPr lang="hr-HR" sz="2600" b="1" dirty="0" smtClean="0">
                <a:solidFill>
                  <a:srgbClr val="FFC000"/>
                </a:solidFill>
              </a:rPr>
              <a:t>tvrtku svojim </a:t>
            </a:r>
            <a:r>
              <a:rPr lang="hr-HR" sz="2600" b="1" dirty="0" smtClean="0">
                <a:solidFill>
                  <a:srgbClr val="FFC000"/>
                </a:solidFill>
              </a:rPr>
              <a:t>proizvodima </a:t>
            </a:r>
            <a:r>
              <a:rPr lang="hr-HR" sz="2600" dirty="0" smtClean="0"/>
              <a:t>i </a:t>
            </a:r>
            <a:r>
              <a:rPr lang="hr-HR" sz="2600" b="1" dirty="0" smtClean="0">
                <a:solidFill>
                  <a:srgbClr val="FFC000"/>
                </a:solidFill>
              </a:rPr>
              <a:t>uslugama </a:t>
            </a:r>
          </a:p>
          <a:p>
            <a:pPr lvl="0">
              <a:spcBef>
                <a:spcPts val="1800"/>
              </a:spcBef>
              <a:buFont typeface="Arial" charset="0"/>
              <a:buChar char="−"/>
            </a:pPr>
            <a:r>
              <a:rPr lang="hr-HR" sz="2600" dirty="0" smtClean="0">
                <a:solidFill>
                  <a:prstClr val="white"/>
                </a:solidFill>
              </a:rPr>
              <a:t>s</a:t>
            </a:r>
            <a:r>
              <a:rPr lang="vi-VN" sz="2600" dirty="0" smtClean="0">
                <a:solidFill>
                  <a:prstClr val="white"/>
                </a:solidFill>
              </a:rPr>
              <a:t>ve promjene koje se događaju kod </a:t>
            </a:r>
            <a:r>
              <a:rPr lang="hr-HR" sz="2600" dirty="0" smtClean="0">
                <a:solidFill>
                  <a:prstClr val="white"/>
                </a:solidFill>
              </a:rPr>
              <a:t>dobavljača </a:t>
            </a:r>
            <a:r>
              <a:rPr lang="vi-VN" sz="2600" dirty="0" smtClean="0">
                <a:solidFill>
                  <a:prstClr val="white"/>
                </a:solidFill>
              </a:rPr>
              <a:t>mogu utjecati na krajnji proizvod turističke tvrtke</a:t>
            </a:r>
            <a:r>
              <a:rPr lang="hr-HR" sz="2600" dirty="0" smtClean="0">
                <a:solidFill>
                  <a:prstClr val="white"/>
                </a:solidFill>
              </a:rPr>
              <a:t> </a:t>
            </a:r>
            <a:br>
              <a:rPr lang="hr-HR" sz="2600" dirty="0" smtClean="0">
                <a:solidFill>
                  <a:prstClr val="white"/>
                </a:solidFill>
              </a:rPr>
            </a:br>
            <a:r>
              <a:rPr lang="hr-HR" sz="2400" i="1" dirty="0" smtClean="0">
                <a:solidFill>
                  <a:prstClr val="white"/>
                </a:solidFill>
              </a:rPr>
              <a:t>(poskupljenje ili nestašica namirnica, problemi u distribuciji…)</a:t>
            </a:r>
          </a:p>
          <a:p>
            <a:pPr lvl="0">
              <a:spcBef>
                <a:spcPts val="1800"/>
              </a:spcBef>
              <a:buFont typeface="Arial" charset="0"/>
              <a:buChar char="−"/>
            </a:pPr>
            <a:r>
              <a:rPr lang="hr-HR" sz="2600" i="1" dirty="0" err="1" smtClean="0">
                <a:solidFill>
                  <a:prstClr val="white"/>
                </a:solidFill>
              </a:rPr>
              <a:t>npr</a:t>
            </a:r>
            <a:r>
              <a:rPr lang="hr-HR" sz="2600" i="1" dirty="0" smtClean="0">
                <a:solidFill>
                  <a:prstClr val="white"/>
                </a:solidFill>
              </a:rPr>
              <a:t>. poskupljenje hrane  kod lokalnog dobavljača utječe na promjenu cijena jela u restoranu ili hotelu</a:t>
            </a:r>
          </a:p>
          <a:p>
            <a:pPr>
              <a:spcBef>
                <a:spcPts val="1800"/>
              </a:spcBef>
              <a:buFont typeface="Arial" charset="0"/>
              <a:buChar char="−"/>
            </a:pPr>
            <a:r>
              <a:rPr lang="hr-HR" sz="2600" i="1" dirty="0" smtClean="0">
                <a:solidFill>
                  <a:prstClr val="white"/>
                </a:solidFill>
              </a:rPr>
              <a:t>primjer suradnje hotela s poznatim restoranima </a:t>
            </a:r>
            <a:br>
              <a:rPr lang="hr-HR" sz="2600" i="1" dirty="0" smtClean="0">
                <a:solidFill>
                  <a:prstClr val="white"/>
                </a:solidFill>
              </a:rPr>
            </a:br>
            <a:r>
              <a:rPr lang="hr-HR" sz="2600" i="1" dirty="0" smtClean="0">
                <a:solidFill>
                  <a:prstClr val="white"/>
                </a:solidFill>
              </a:rPr>
              <a:t>(prednosti i nedostatci)</a:t>
            </a:r>
          </a:p>
        </p:txBody>
      </p:sp>
      <p:sp>
        <p:nvSpPr>
          <p:cNvPr id="3" name="Title 2"/>
          <p:cNvSpPr>
            <a:spLocks noGrp="1"/>
          </p:cNvSpPr>
          <p:nvPr>
            <p:ph type="title"/>
          </p:nvPr>
        </p:nvSpPr>
        <p:spPr/>
        <p:txBody>
          <a:bodyPr/>
          <a:lstStyle/>
          <a:p>
            <a:r>
              <a:rPr lang="hr-HR" b="0" dirty="0" smtClean="0">
                <a:solidFill>
                  <a:schemeClr val="tx1"/>
                </a:solidFill>
                <a:effectLst/>
              </a:rPr>
              <a:t>MIKROOKRUŽENJE – </a:t>
            </a:r>
            <a:r>
              <a:rPr lang="hr-HR" dirty="0" smtClean="0"/>
              <a:t>DOBAVLJAČI</a:t>
            </a:r>
            <a:endParaRPr lang="hr-H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0000" lvl="0" indent="-360000">
              <a:spcBef>
                <a:spcPts val="1200"/>
              </a:spcBef>
              <a:buSzPct val="100000"/>
              <a:buFont typeface="Calibri" pitchFamily="34" charset="0"/>
              <a:buChar char="─"/>
            </a:pPr>
            <a:r>
              <a:rPr lang="hr-HR" sz="2600" dirty="0" smtClean="0">
                <a:solidFill>
                  <a:prstClr val="white"/>
                </a:solidFill>
              </a:rPr>
              <a:t>razni poslovni subjekti koji </a:t>
            </a:r>
            <a:r>
              <a:rPr lang="hr-HR" sz="2600" b="1" dirty="0" smtClean="0">
                <a:solidFill>
                  <a:srgbClr val="FFC000"/>
                </a:solidFill>
              </a:rPr>
              <a:t>pomažu tvrtki u prodaji, distribuciji </a:t>
            </a:r>
            <a:r>
              <a:rPr lang="hr-HR" sz="2600" dirty="0" smtClean="0"/>
              <a:t>i </a:t>
            </a:r>
            <a:r>
              <a:rPr lang="hr-HR" sz="2600" b="1" dirty="0" smtClean="0">
                <a:solidFill>
                  <a:srgbClr val="FFC000"/>
                </a:solidFill>
              </a:rPr>
              <a:t>promociji </a:t>
            </a:r>
            <a:r>
              <a:rPr lang="hr-HR" sz="2600" dirty="0" err="1" smtClean="0"/>
              <a:t>tj</a:t>
            </a:r>
            <a:r>
              <a:rPr lang="hr-HR" sz="2600" dirty="0" smtClean="0"/>
              <a:t>. komunikaciji s kupcima </a:t>
            </a:r>
            <a:endParaRPr lang="hr-HR" sz="2600" i="1" dirty="0" smtClean="0"/>
          </a:p>
          <a:p>
            <a:pPr marL="360000" lvl="0" indent="-360000">
              <a:spcBef>
                <a:spcPts val="1200"/>
              </a:spcBef>
              <a:buSzPct val="100000"/>
              <a:buFont typeface="Calibri" pitchFamily="34" charset="0"/>
              <a:buChar char="─"/>
            </a:pPr>
            <a:r>
              <a:rPr lang="hr-HR" sz="2600" dirty="0" smtClean="0"/>
              <a:t>to su </a:t>
            </a:r>
            <a:r>
              <a:rPr lang="hr-HR" sz="2600" b="1" dirty="0" smtClean="0">
                <a:solidFill>
                  <a:srgbClr val="FFC000"/>
                </a:solidFill>
              </a:rPr>
              <a:t>preprodavači</a:t>
            </a:r>
            <a:r>
              <a:rPr lang="hr-HR" sz="2600" dirty="0" smtClean="0"/>
              <a:t>, </a:t>
            </a:r>
            <a:r>
              <a:rPr lang="hr-HR" sz="2600" b="1" dirty="0" smtClean="0">
                <a:solidFill>
                  <a:srgbClr val="FFC000"/>
                </a:solidFill>
              </a:rPr>
              <a:t>distributeri</a:t>
            </a:r>
            <a:r>
              <a:rPr lang="hr-HR" sz="2600" dirty="0" smtClean="0"/>
              <a:t>, </a:t>
            </a:r>
            <a:r>
              <a:rPr lang="hr-HR" sz="2600" b="1" dirty="0" smtClean="0">
                <a:solidFill>
                  <a:srgbClr val="FFC000"/>
                </a:solidFill>
              </a:rPr>
              <a:t>marketinške agencije </a:t>
            </a:r>
            <a:r>
              <a:rPr lang="hr-HR" sz="2600" dirty="0" smtClean="0"/>
              <a:t>i </a:t>
            </a:r>
            <a:r>
              <a:rPr lang="hr-HR" sz="2600" b="1" dirty="0" smtClean="0">
                <a:solidFill>
                  <a:srgbClr val="FFC000"/>
                </a:solidFill>
              </a:rPr>
              <a:t>financijski posrednici </a:t>
            </a:r>
            <a:endParaRPr lang="hr-HR" sz="2600" dirty="0" smtClean="0"/>
          </a:p>
          <a:p>
            <a:pPr marL="680675" lvl="1" indent="-360000">
              <a:spcBef>
                <a:spcPts val="1200"/>
              </a:spcBef>
              <a:buSzPct val="100000"/>
              <a:buFont typeface="Calibri" pitchFamily="34" charset="0"/>
              <a:buChar char="─"/>
            </a:pPr>
            <a:r>
              <a:rPr lang="hr-HR" b="1" dirty="0" smtClean="0">
                <a:solidFill>
                  <a:srgbClr val="FFC000"/>
                </a:solidFill>
              </a:rPr>
              <a:t>marketinške agencije </a:t>
            </a:r>
            <a:r>
              <a:rPr lang="hr-HR" dirty="0" smtClean="0">
                <a:solidFill>
                  <a:prstClr val="white"/>
                </a:solidFill>
              </a:rPr>
              <a:t>– </a:t>
            </a:r>
            <a:r>
              <a:rPr lang="hr-HR" i="1" dirty="0" smtClean="0">
                <a:solidFill>
                  <a:prstClr val="white"/>
                </a:solidFill>
              </a:rPr>
              <a:t>tvrtke za istraživanje tržišta, agencije za komunikaciju s tržištem, medijske tvrtke i tvrtke za marketinško savjetovanje</a:t>
            </a:r>
          </a:p>
          <a:p>
            <a:pPr marL="680675" lvl="1" indent="-360000">
              <a:spcBef>
                <a:spcPts val="1200"/>
              </a:spcBef>
              <a:buSzPct val="100000"/>
              <a:buFont typeface="Calibri" pitchFamily="34" charset="0"/>
              <a:buChar char="─"/>
            </a:pPr>
            <a:r>
              <a:rPr lang="hr-HR" b="1" dirty="0" smtClean="0">
                <a:solidFill>
                  <a:srgbClr val="FFC000"/>
                </a:solidFill>
              </a:rPr>
              <a:t>financijski posrednici </a:t>
            </a:r>
            <a:r>
              <a:rPr lang="hr-HR" dirty="0" smtClean="0">
                <a:solidFill>
                  <a:prstClr val="white"/>
                </a:solidFill>
              </a:rPr>
              <a:t>– banke, kreditne tvrtke, osiguravajuća društva, tvrtke za financijske transakcije</a:t>
            </a:r>
          </a:p>
        </p:txBody>
      </p:sp>
      <p:sp>
        <p:nvSpPr>
          <p:cNvPr id="3" name="Title 2"/>
          <p:cNvSpPr>
            <a:spLocks noGrp="1"/>
          </p:cNvSpPr>
          <p:nvPr>
            <p:ph type="title"/>
          </p:nvPr>
        </p:nvSpPr>
        <p:spPr/>
        <p:txBody>
          <a:bodyPr/>
          <a:lstStyle/>
          <a:p>
            <a:r>
              <a:rPr lang="hr-HR" sz="3300" b="0" dirty="0" smtClean="0">
                <a:solidFill>
                  <a:schemeClr val="tx1"/>
                </a:solidFill>
                <a:effectLst/>
              </a:rPr>
              <a:t>MIKROOKRUŽENJE –</a:t>
            </a:r>
            <a:r>
              <a:rPr lang="hr-HR" sz="3300" dirty="0" smtClean="0"/>
              <a:t> MARKETINŠKI POSREDNICI</a:t>
            </a:r>
            <a:endParaRPr lang="hr-HR" sz="33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50"/>
                                        <p:tgtEl>
                                          <p:spTgt spid="2">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5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ja_tema">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spDef>
      <a:spPr>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16200000" scaled="1"/>
          <a:tileRect/>
        </a:gradFill>
        <a:ln>
          <a:solidFill>
            <a:schemeClr val="tx1"/>
          </a:solidFill>
        </a:ln>
        <a:effectLst>
          <a:outerShdw blurRad="50800" dist="38100" dir="2700000" algn="tl" rotWithShape="0">
            <a:prstClr val="black">
              <a:alpha val="40000"/>
            </a:prstClr>
          </a:outerShdw>
        </a:effectLst>
      </a:spPr>
      <a:bodyPr rtlCol="0" anchor="ctr"/>
      <a:lstStyle>
        <a:defPPr algn="ctr">
          <a:defRPr sz="2800" b="1" smtClean="0">
            <a:solidFill>
              <a:schemeClr val="tx1"/>
            </a:solidFill>
            <a:effectLst>
              <a:outerShdw blurRad="38100" dist="38100" dir="2700000" algn="tl">
                <a:srgbClr val="000000">
                  <a:alpha val="43137"/>
                </a:srgbClr>
              </a:outerShdw>
            </a:effectLst>
            <a:latin typeface="Calibri" pitchFamily="34" charset="0"/>
            <a:cs typeface="Calibri"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1"/>
          </a:solidFill>
          <a:prstDash val="dash"/>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11694</TotalTime>
  <Words>1560</Words>
  <Application>Microsoft Office PowerPoint</Application>
  <PresentationFormat>On-screen Show (4:3)</PresentationFormat>
  <Paragraphs>189</Paragraphs>
  <Slides>19</Slides>
  <Notes>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moja_tema</vt:lpstr>
      <vt:lpstr>MARKETINŠKI PROCES I SPLET          (plan ploče)</vt:lpstr>
      <vt:lpstr>SUVREMENI MARKETING      (plan ploče)</vt:lpstr>
      <vt:lpstr>PowerPoint Presentation</vt:lpstr>
      <vt:lpstr>MARKETINŠKO OKRUŽENJE</vt:lpstr>
      <vt:lpstr>PowerPoint Presentation</vt:lpstr>
      <vt:lpstr>MIKROOKRUŽENJE</vt:lpstr>
      <vt:lpstr>MIKROOKRUŽENJE – TVRTKA</vt:lpstr>
      <vt:lpstr>MIKROOKRUŽENJE – DOBAVLJAČI</vt:lpstr>
      <vt:lpstr>MIKROOKRUŽENJE – MARKETINŠKI POSREDNICI</vt:lpstr>
      <vt:lpstr>MIKROOKRUŽENJE – KUPCI</vt:lpstr>
      <vt:lpstr>MIKROOKRUŽENJE – KONKURENTI</vt:lpstr>
      <vt:lpstr>MAKROOKRUŽENJE</vt:lpstr>
      <vt:lpstr>DEMOGRAFSKO OKRUŽENJE</vt:lpstr>
      <vt:lpstr>GOSPODARSKO OKRUŽENJE</vt:lpstr>
      <vt:lpstr>PRIRODNO OKRUŽENJE</vt:lpstr>
      <vt:lpstr>TEHNOLOŠKO OKRUŽENJE</vt:lpstr>
      <vt:lpstr>POLITIČKO OKRUŽENJE</vt:lpstr>
      <vt:lpstr>KULTURNO OKRUŽENJE</vt:lpstr>
      <vt:lpstr>PowerPoint Presentation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cornx</dc:creator>
  <cp:lastModifiedBy>cornx</cp:lastModifiedBy>
  <cp:revision>1567</cp:revision>
  <dcterms:created xsi:type="dcterms:W3CDTF">2012-10-26T08:37:40Z</dcterms:created>
  <dcterms:modified xsi:type="dcterms:W3CDTF">2016-10-27T11:03:39Z</dcterms:modified>
</cp:coreProperties>
</file>