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4" r:id="rId2"/>
  </p:sldMasterIdLst>
  <p:notesMasterIdLst>
    <p:notesMasterId r:id="rId32"/>
  </p:notesMasterIdLst>
  <p:sldIdLst>
    <p:sldId id="329" r:id="rId3"/>
    <p:sldId id="330" r:id="rId4"/>
    <p:sldId id="339" r:id="rId5"/>
    <p:sldId id="338" r:id="rId6"/>
    <p:sldId id="337" r:id="rId7"/>
    <p:sldId id="336" r:id="rId8"/>
    <p:sldId id="350" r:id="rId9"/>
    <p:sldId id="351" r:id="rId10"/>
    <p:sldId id="332" r:id="rId11"/>
    <p:sldId id="333" r:id="rId12"/>
    <p:sldId id="334" r:id="rId13"/>
    <p:sldId id="349" r:id="rId14"/>
    <p:sldId id="331" r:id="rId15"/>
    <p:sldId id="257" r:id="rId16"/>
    <p:sldId id="340" r:id="rId17"/>
    <p:sldId id="352" r:id="rId18"/>
    <p:sldId id="278" r:id="rId19"/>
    <p:sldId id="353" r:id="rId20"/>
    <p:sldId id="291" r:id="rId21"/>
    <p:sldId id="342" r:id="rId22"/>
    <p:sldId id="354" r:id="rId23"/>
    <p:sldId id="355" r:id="rId24"/>
    <p:sldId id="356" r:id="rId25"/>
    <p:sldId id="357" r:id="rId26"/>
    <p:sldId id="358" r:id="rId27"/>
    <p:sldId id="347" r:id="rId28"/>
    <p:sldId id="290" r:id="rId29"/>
    <p:sldId id="359" r:id="rId30"/>
    <p:sldId id="299" r:id="rId31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00"/>
    <a:srgbClr val="E1691F"/>
    <a:srgbClr val="4F7921"/>
    <a:srgbClr val="5D6B6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95" autoAdjust="0"/>
    <p:restoredTop sz="94660" autoAdjust="0"/>
  </p:normalViewPr>
  <p:slideViewPr>
    <p:cSldViewPr>
      <p:cViewPr varScale="1">
        <p:scale>
          <a:sx n="68" d="100"/>
          <a:sy n="68" d="100"/>
        </p:scale>
        <p:origin x="667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84" y="70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77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hr-HR" b="1" dirty="0" smtClean="0"/>
              <a:t>Ministar Bauk na </a:t>
            </a:r>
            <a:r>
              <a:rPr lang="hr-HR" b="1" dirty="0" err="1" smtClean="0"/>
              <a:t>Facebooku</a:t>
            </a:r>
            <a:r>
              <a:rPr lang="hr-HR" b="1" dirty="0" smtClean="0"/>
              <a:t>: Treba 450 tisuća potpisa</a:t>
            </a:r>
          </a:p>
          <a:p>
            <a:r>
              <a:rPr lang="hr-HR" dirty="0" smtClean="0"/>
              <a:t>"Ustav je definirao da su birači 'hrvatski državljani s navršenih 18 godina'. Njih ima nešto više od 4,5 milijuna. U popis birača ne ulaze svi birači - ulaze oni koji imaju prebivalište u RH i važeću osobnu iskaznicu, te oni koji nemaju prebivalište u RH i aktivno se registriraju. Njih je na EU izborima bilo nešto više od 3,7 milijuna. Ovi preostali birači (750.000) su dakle oni koji imaju prebivalište u RH i nemaju važeću osobnu iskaznicu, te oni koji nemaju prebivalište u RH i nisu se aktivno registrirali. Pravo potpisa inicijative ima dakle 4,5 milijuna ljudi. Ova interpretacija da je potrebno 375.000 značila bi da desnica osporava pravo glasa dijaspore o čemu možemo raspravljati, ali sumnjam da bi to htjeli. Evo pokušao sam najjednostavnije objasniti", objasnio je na </a:t>
            </a:r>
            <a:r>
              <a:rPr lang="hr-HR" dirty="0" err="1" smtClean="0"/>
              <a:t>Facebooku</a:t>
            </a:r>
            <a:r>
              <a:rPr lang="hr-HR" dirty="0" smtClean="0"/>
              <a:t> ministar uprave </a:t>
            </a:r>
            <a:r>
              <a:rPr lang="hr-HR" b="1" dirty="0" smtClean="0"/>
              <a:t>Arsen Bauk</a:t>
            </a:r>
            <a:r>
              <a:rPr lang="hr-HR" dirty="0" smtClean="0"/>
              <a:t>. </a:t>
            </a:r>
            <a:endParaRPr lang="sr-Latn-C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28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52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30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57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25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520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6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4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50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79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18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279236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555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5784" y="4390402"/>
            <a:ext cx="8030632" cy="1990926"/>
          </a:xfrm>
          <a:prstGeom prst="rect">
            <a:avLst/>
          </a:prstGeom>
        </p:spPr>
        <p:txBody>
          <a:bodyPr vert="horz" lIns="45720" rIns="45720" anchor="b">
            <a:noAutofit/>
          </a:bodyPr>
          <a:lstStyle/>
          <a:p>
            <a:pPr marL="1028700" lvl="0" indent="-1028700">
              <a:spcBef>
                <a:spcPct val="0"/>
              </a:spcBef>
              <a:defRPr/>
            </a:pPr>
            <a:r>
              <a:rPr lang="hr-HR" sz="60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PONAVLJANJE</a:t>
            </a:r>
            <a:endParaRPr lang="hr-HR" sz="2800" dirty="0" smtClean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  <a:p>
            <a:pPr lvl="0" indent="-504000" defTabSz="914400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+mj-lt"/>
              <a:buAutoNum type="romanUcPeriod" startAt="4"/>
              <a:defRPr/>
            </a:pPr>
            <a:r>
              <a:rPr lang="hr-HR" sz="28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POLITIČKE STRANKE</a:t>
            </a:r>
          </a:p>
          <a:p>
            <a:pPr lvl="0" indent="-504000" defTabSz="914400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+mj-lt"/>
              <a:buAutoNum type="romanUcPeriod" startAt="4"/>
              <a:defRPr/>
            </a:pPr>
            <a:r>
              <a:rPr lang="hr-HR" sz="28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6" y="332656"/>
            <a:ext cx="4290293" cy="3231129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95" y="332656"/>
            <a:ext cx="4290293" cy="3231129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70800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/>
          <p:nvPr/>
        </p:nvSpPr>
        <p:spPr bwMode="auto">
          <a:xfrm>
            <a:off x="142844" y="714356"/>
            <a:ext cx="2857519" cy="385765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19" y="428604"/>
            <a:ext cx="2571769" cy="500066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LJEVICA</a:t>
            </a:r>
          </a:p>
        </p:txBody>
      </p:sp>
      <p:sp>
        <p:nvSpPr>
          <p:cNvPr id="9" name="TextBox 11"/>
          <p:cNvSpPr txBox="1"/>
          <p:nvPr/>
        </p:nvSpPr>
        <p:spPr>
          <a:xfrm>
            <a:off x="142844" y="1000108"/>
            <a:ext cx="28575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nadahnute ideologijom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oslobađanja radničke klase i stvaranjem besklasne zajednice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(marksizam)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zagovaraju nasilne političke promjene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143241" y="714355"/>
            <a:ext cx="2857519" cy="385765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7"/>
          <p:cNvSpPr/>
          <p:nvPr/>
        </p:nvSpPr>
        <p:spPr bwMode="auto">
          <a:xfrm>
            <a:off x="3286116" y="428604"/>
            <a:ext cx="2571769" cy="500066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CENTAR</a:t>
            </a:r>
          </a:p>
        </p:txBody>
      </p:sp>
      <p:sp>
        <p:nvSpPr>
          <p:cNvPr id="14" name="Rectangle 10"/>
          <p:cNvSpPr/>
          <p:nvPr/>
        </p:nvSpPr>
        <p:spPr bwMode="auto">
          <a:xfrm>
            <a:off x="6143637" y="714356"/>
            <a:ext cx="2857519" cy="328614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7"/>
          <p:cNvSpPr/>
          <p:nvPr/>
        </p:nvSpPr>
        <p:spPr bwMode="auto">
          <a:xfrm>
            <a:off x="6286512" y="428604"/>
            <a:ext cx="2571769" cy="50006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DESNICA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3143240" y="1000108"/>
            <a:ext cx="28575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opcija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izbjegavanja krajnosti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nasilja i nestabilnosti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označava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političko djelovanje između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ljevice i desnice</a:t>
            </a: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skloni su povezivanjima s obje strane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6143636" y="1000108"/>
            <a:ext cx="292895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konzervativizam i nepromjenjivost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protuliberalne i proturevolucionarne ideje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kroz povijest se mijenja (neokonzervatizam ili  nova desnica)</a:t>
            </a:r>
          </a:p>
        </p:txBody>
      </p:sp>
      <p:pic>
        <p:nvPicPr>
          <p:cNvPr id="18" name="Picture 14" descr="presidenti_ronald_reaga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406282" y="3996677"/>
            <a:ext cx="2391015" cy="26508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Rectangle 7"/>
          <p:cNvSpPr/>
          <p:nvPr/>
        </p:nvSpPr>
        <p:spPr bwMode="auto">
          <a:xfrm>
            <a:off x="4572000" y="5500702"/>
            <a:ext cx="1571637" cy="100013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LIJEVI CENTAR</a:t>
            </a:r>
          </a:p>
        </p:txBody>
      </p:sp>
      <p:sp>
        <p:nvSpPr>
          <p:cNvPr id="19" name="Rectangle 7"/>
          <p:cNvSpPr/>
          <p:nvPr/>
        </p:nvSpPr>
        <p:spPr bwMode="auto">
          <a:xfrm>
            <a:off x="2786050" y="5500702"/>
            <a:ext cx="1571637" cy="100013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DESNI CENTAR</a:t>
            </a:r>
          </a:p>
        </p:txBody>
      </p:sp>
      <p:cxnSp>
        <p:nvCxnSpPr>
          <p:cNvPr id="21" name="Ravni poveznik sa strelicom 20"/>
          <p:cNvCxnSpPr/>
          <p:nvPr/>
        </p:nvCxnSpPr>
        <p:spPr bwMode="auto">
          <a:xfrm rot="5400000">
            <a:off x="3482570" y="4893479"/>
            <a:ext cx="607224" cy="28575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Ravni poveznik sa strelicom 22"/>
          <p:cNvCxnSpPr/>
          <p:nvPr/>
        </p:nvCxnSpPr>
        <p:spPr bwMode="auto">
          <a:xfrm rot="16200000" flipH="1">
            <a:off x="4857752" y="4857761"/>
            <a:ext cx="642942" cy="35719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3085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25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allAtOnce" animBg="1"/>
      <p:bldP spid="9" grpId="0" build="p"/>
      <p:bldP spid="11" grpId="0" animBg="1"/>
      <p:bldP spid="13" grpId="0" build="allAtOnce" animBg="1"/>
      <p:bldP spid="14" grpId="0" animBg="1"/>
      <p:bldP spid="15" grpId="0" build="allAtOnce" animBg="1"/>
      <p:bldP spid="16" grpId="0" build="p"/>
      <p:bldP spid="17" grpId="0" build="p"/>
      <p:bldP spid="12" grpId="0" build="allAtOnce" animBg="1"/>
      <p:bldP spid="19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789784"/>
            <a:ext cx="8858280" cy="3143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višestranačje se u Hrvatskoj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javlja u 19. st.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Narodna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Josip Juraj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Strossmayer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 Franjo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Rački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Stranka prava </a:t>
            </a:r>
            <a:r>
              <a:rPr lang="hr-HR" sz="2400" b="1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Ante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Starčević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Eugen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Kvaternik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Hrvatska pučka seljačka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braća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Radić 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Franjo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Deak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ideje i programi tadašnjih stranaka, postat će temelji današnjih stranaka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POLITIČKE STRANKE U RH</a:t>
            </a:r>
            <a:endParaRPr lang="hr-HR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2844" y="4119233"/>
            <a:ext cx="1357322" cy="2238725"/>
            <a:chOff x="142844" y="4119233"/>
            <a:chExt cx="1357322" cy="2238725"/>
          </a:xfrm>
        </p:grpSpPr>
        <p:pic>
          <p:nvPicPr>
            <p:cNvPr id="9" name="Slika 8" descr="strossmayer2.jpg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>
            <a:xfrm>
              <a:off x="142844" y="4119233"/>
              <a:ext cx="1357322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142844" y="6143644"/>
              <a:ext cx="13572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J. J. Strossmayer 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06882" y="4119233"/>
            <a:ext cx="1357322" cy="2238725"/>
            <a:chOff x="1625006" y="4119233"/>
            <a:chExt cx="1357322" cy="2238725"/>
          </a:xfrm>
        </p:grpSpPr>
        <p:pic>
          <p:nvPicPr>
            <p:cNvPr id="5" name="Slika 4" descr="361px-Fr.racki.JPG"/>
            <p:cNvPicPr>
              <a:picLocks noChangeAspect="1"/>
            </p:cNvPicPr>
            <p:nvPr/>
          </p:nvPicPr>
          <p:blipFill>
            <a:blip r:embed="rId4"/>
            <a:srcRect l="5319" r="8317" b="22500"/>
            <a:stretch>
              <a:fillRect/>
            </a:stretch>
          </p:blipFill>
          <p:spPr>
            <a:xfrm>
              <a:off x="1625006" y="4119233"/>
              <a:ext cx="1357322" cy="2024411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13" name="Rectangle 12"/>
            <p:cNvSpPr/>
            <p:nvPr/>
          </p:nvSpPr>
          <p:spPr>
            <a:xfrm>
              <a:off x="1625067" y="6143644"/>
              <a:ext cx="13572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Franjo Rački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70920" y="4119233"/>
            <a:ext cx="1487411" cy="2238725"/>
            <a:chOff x="3071144" y="4119233"/>
            <a:chExt cx="1487411" cy="2238725"/>
          </a:xfrm>
        </p:grpSpPr>
        <p:pic>
          <p:nvPicPr>
            <p:cNvPr id="6" name="Slika 5" descr="Ante_Starčević_crop.jpg"/>
            <p:cNvPicPr>
              <a:picLocks noChangeAspect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>
            <a:xfrm>
              <a:off x="3071144" y="4119233"/>
              <a:ext cx="1487411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16" name="Rectangle 15"/>
            <p:cNvSpPr/>
            <p:nvPr/>
          </p:nvSpPr>
          <p:spPr>
            <a:xfrm>
              <a:off x="3071449" y="6143644"/>
              <a:ext cx="14868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Ante Starčević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65047" y="4119233"/>
            <a:ext cx="1285884" cy="2238725"/>
            <a:chOff x="4654374" y="4119233"/>
            <a:chExt cx="1285884" cy="2238725"/>
          </a:xfrm>
        </p:grpSpPr>
        <p:pic>
          <p:nvPicPr>
            <p:cNvPr id="7" name="Slika 6" descr="Eugen_Kvaternik's_portrait.jpg"/>
            <p:cNvPicPr>
              <a:picLocks noChangeAspect="1"/>
            </p:cNvPicPr>
            <p:nvPr/>
          </p:nvPicPr>
          <p:blipFill>
            <a:blip r:embed="rId6"/>
            <a:srcRect l="5991" r="14078" b="5970"/>
            <a:stretch>
              <a:fillRect/>
            </a:stretch>
          </p:blipFill>
          <p:spPr>
            <a:xfrm>
              <a:off x="4654374" y="4119233"/>
              <a:ext cx="1285884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18" name="Rectangle 17"/>
            <p:cNvSpPr/>
            <p:nvPr/>
          </p:nvSpPr>
          <p:spPr>
            <a:xfrm>
              <a:off x="4654716" y="6143644"/>
              <a:ext cx="12852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Eugen Kvaternik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57647" y="4119233"/>
            <a:ext cx="1429200" cy="2238725"/>
            <a:chOff x="6057999" y="4119233"/>
            <a:chExt cx="1429200" cy="2238725"/>
          </a:xfrm>
        </p:grpSpPr>
        <p:pic>
          <p:nvPicPr>
            <p:cNvPr id="8" name="Slika 7" descr="Stjepan_Radić_(2).jpg"/>
            <p:cNvPicPr>
              <a:picLocks noChangeAspect="1"/>
            </p:cNvPicPr>
            <p:nvPr/>
          </p:nvPicPr>
          <p:blipFill>
            <a:blip r:embed="rId7"/>
            <a:srcRect l="4528" r="4914" b="1492"/>
            <a:stretch>
              <a:fillRect/>
            </a:stretch>
          </p:blipFill>
          <p:spPr>
            <a:xfrm>
              <a:off x="6057999" y="4119233"/>
              <a:ext cx="1428760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22" name="Rectangle 21"/>
            <p:cNvSpPr/>
            <p:nvPr/>
          </p:nvSpPr>
          <p:spPr>
            <a:xfrm>
              <a:off x="6057999" y="6143644"/>
              <a:ext cx="14292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Stjepan Radić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93563" y="4119233"/>
            <a:ext cx="1407600" cy="2238725"/>
            <a:chOff x="7593563" y="4119233"/>
            <a:chExt cx="1407600" cy="2238725"/>
          </a:xfrm>
        </p:grpSpPr>
        <p:pic>
          <p:nvPicPr>
            <p:cNvPr id="11" name="Slika 10" descr="510px-Szekely-deak.jpg"/>
            <p:cNvPicPr>
              <a:picLocks noChangeAspect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>
            <a:xfrm>
              <a:off x="7593563" y="4119233"/>
              <a:ext cx="1407593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24" name="Rectangle 23"/>
            <p:cNvSpPr/>
            <p:nvPr/>
          </p:nvSpPr>
          <p:spPr>
            <a:xfrm>
              <a:off x="7593563" y="6143644"/>
              <a:ext cx="14076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Franjo </a:t>
              </a:r>
              <a:r>
                <a:rPr lang="hr-HR" sz="11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Deak</a:t>
              </a:r>
              <a:endParaRPr lang="hr-HR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39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85794"/>
            <a:ext cx="9144000" cy="5786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događaji koji su prethodili uvođenju parlamentarne demokracije u RH: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Berlinskog zida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raspad SSSR-a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diktature u Rumunjskoj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zajednički elementi prekretnica </a:t>
            </a:r>
            <a:r>
              <a:rPr lang="hr-HR" sz="23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 životu zemalja bivšeg istočnog bloka: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prekid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s dotadašnjim političkim sustavom 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(komunizam 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 demokracija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hr-HR" sz="2200" i="1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traženje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novog gospodarskog sustava 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(komanditno 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 tržišno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hr-HR" sz="2200" i="1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pojava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nacionalne homogenizacije 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(osamostaljenje država)</a:t>
            </a:r>
            <a:endParaRPr lang="hr-HR" sz="2200" i="1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višestranačje u RH: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1990. – 28 stranaka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2019. – 160 stranaka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2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 U RH</a:t>
            </a:r>
            <a:endParaRPr lang="hr-HR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32416" y="4816958"/>
            <a:ext cx="4857784" cy="1852402"/>
            <a:chOff x="3500430" y="4572008"/>
            <a:chExt cx="5491115" cy="209390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3500430" y="4572008"/>
              <a:ext cx="5491115" cy="2093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Rectangle 12"/>
            <p:cNvSpPr/>
            <p:nvPr/>
          </p:nvSpPr>
          <p:spPr>
            <a:xfrm>
              <a:off x="8358214" y="4643446"/>
              <a:ext cx="357190" cy="19288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00826" y="5143512"/>
              <a:ext cx="396000" cy="1428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00496" y="5786454"/>
              <a:ext cx="428628" cy="785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001968" y="4653136"/>
              <a:ext cx="2244019" cy="58321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2019. – 160 </a:t>
              </a:r>
            </a:p>
            <a:p>
              <a:pPr algn="ctr"/>
              <a:r>
                <a:rPr lang="hr-HR" sz="16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(18 parlamentarnih)</a:t>
              </a:r>
              <a:endParaRPr lang="hr-H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81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vot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 rot="2619782">
            <a:off x="3603924" y="2649251"/>
            <a:ext cx="4214842" cy="1214446"/>
          </a:xfrm>
          <a:prstGeom prst="rect">
            <a:avLst/>
          </a:prstGeom>
        </p:spPr>
        <p:txBody>
          <a:bodyPr vert="horz" lIns="45720" rIns="45720" anchor="b">
            <a:noAutofit/>
          </a:bodyPr>
          <a:lstStyle/>
          <a:p>
            <a:pPr marL="864000" indent="-1028700" algn="r" defTabSz="914400" fontAlgn="auto" hangingPunct="1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hr-HR" sz="66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lin Gothic Book"/>
                <a:ea typeface="+mj-ea"/>
                <a:cs typeface="+mj-cs"/>
              </a:rPr>
              <a:t>V. IZBORI</a:t>
            </a:r>
            <a:endParaRPr lang="hr-HR" sz="66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ranklin Gothic Book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399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857232"/>
            <a:ext cx="8858280" cy="3071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IZBORI</a:t>
            </a:r>
            <a:r>
              <a:rPr lang="de-AT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– politički postupak</a:t>
            </a:r>
            <a:r>
              <a:rPr lang="de-AT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kojim</a:t>
            </a:r>
            <a:r>
              <a:rPr lang="de-AT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u="sng" dirty="0" smtClean="0">
                <a:latin typeface="Calibri" pitchFamily="34" charset="0"/>
                <a:cs typeface="Calibri" pitchFamily="34" charset="0"/>
              </a:rPr>
              <a:t>državljani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 biraju predstavnike u predstavnička tijela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u="sng" dirty="0" smtClean="0">
                <a:latin typeface="Calibri" pitchFamily="34" charset="0"/>
                <a:cs typeface="Calibri" pitchFamily="34" charset="0"/>
              </a:rPr>
              <a:t>demokratičnost izbora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se očituje dva kriterija:</a:t>
            </a:r>
          </a:p>
          <a:p>
            <a:pPr marL="1257300" lvl="1" indent="-51435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višestranačje</a:t>
            </a:r>
            <a:endParaRPr lang="hr-HR" sz="3200" i="1" u="sng" dirty="0" smtClean="0">
              <a:latin typeface="Calibri" pitchFamily="34" charset="0"/>
              <a:cs typeface="Calibri" pitchFamily="34" charset="0"/>
            </a:endParaRPr>
          </a:p>
          <a:p>
            <a:pPr marL="1257300" lvl="1" indent="-51435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biračko pravo</a:t>
            </a:r>
            <a:endParaRPr lang="hr-HR" sz="32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IZBORI / BIRAČKO PRAVO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4282" y="3929066"/>
            <a:ext cx="8858280" cy="2857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BIRAČKO PRAVO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–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pravo 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da se bira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i da se 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bude biran</a:t>
            </a:r>
          </a:p>
          <a:p>
            <a:pPr marL="72000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PASIVNO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biračko pravo – političko pravo koje omogućuje pojedincu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 glasuje na izborima </a:t>
            </a:r>
          </a:p>
          <a:p>
            <a:pPr marL="720000" lvl="1" indent="-360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AKTIVNO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biračko pravo – političko pravo koje omogućuje pojedincu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 bude kandidat na izborima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85720" y="3786190"/>
            <a:ext cx="842968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3761" y="785794"/>
            <a:ext cx="8982735" cy="56675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tko </a:t>
            </a:r>
            <a:r>
              <a:rPr lang="hr-HR" sz="28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biračko pravo: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svi punoljetni državljani RH koji su uvršteni 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birački popis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tko </a:t>
            </a:r>
            <a:r>
              <a:rPr lang="hr-HR" sz="26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nema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biračko pravo: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dirty="0" smtClean="0">
                <a:latin typeface="Calibri" pitchFamily="34" charset="0"/>
                <a:cs typeface="Calibri" pitchFamily="34" charset="0"/>
              </a:rPr>
              <a:t>osob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koje su sudskom presudom lišene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građanskih prava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(građanske časti)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građani koji su izgubili poslovnu sposobnost ili su pod starateljstvom (od 2012. godine imaju biračko pravo)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djelatne vojne osobe, namještenici u oružanim snagama, veleposlanici, konzuli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imaju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pasivno pravo glasa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mogu birati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) ali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 mogu kandidirati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 izborima (aktivno)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BIRAČKO PRAVO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607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Kutni poveznik 19"/>
          <p:cNvCxnSpPr>
            <a:stCxn id="20" idx="2"/>
            <a:endCxn id="17" idx="0"/>
          </p:cNvCxnSpPr>
          <p:nvPr/>
        </p:nvCxnSpPr>
        <p:spPr bwMode="auto">
          <a:xfrm rot="5400000">
            <a:off x="2482439" y="482183"/>
            <a:ext cx="785818" cy="339330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5" name="Kutni poveznik 21"/>
          <p:cNvCxnSpPr>
            <a:stCxn id="20" idx="2"/>
            <a:endCxn id="19" idx="0"/>
          </p:cNvCxnSpPr>
          <p:nvPr/>
        </p:nvCxnSpPr>
        <p:spPr bwMode="auto">
          <a:xfrm rot="16200000" flipH="1">
            <a:off x="4748092" y="1609833"/>
            <a:ext cx="785818" cy="113800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7" name="Pravokutnik 15"/>
          <p:cNvSpPr/>
          <p:nvPr/>
        </p:nvSpPr>
        <p:spPr bwMode="auto">
          <a:xfrm>
            <a:off x="142844" y="2571744"/>
            <a:ext cx="2071702" cy="642942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</a:t>
            </a:r>
            <a:endParaRPr lang="vi-VN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Pravokutnik 16"/>
          <p:cNvSpPr/>
          <p:nvPr/>
        </p:nvSpPr>
        <p:spPr bwMode="auto">
          <a:xfrm>
            <a:off x="2416953" y="2571744"/>
            <a:ext cx="2071702" cy="642942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JEDNAKO</a:t>
            </a:r>
          </a:p>
        </p:txBody>
      </p:sp>
      <p:sp>
        <p:nvSpPr>
          <p:cNvPr id="20" name="Pravokutnik 13"/>
          <p:cNvSpPr/>
          <p:nvPr/>
        </p:nvSpPr>
        <p:spPr bwMode="auto">
          <a:xfrm>
            <a:off x="1214414" y="1071546"/>
            <a:ext cx="6715172" cy="71438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BIRAČKO PRAVO U DEMOKRACIJI</a:t>
            </a:r>
          </a:p>
        </p:txBody>
      </p:sp>
      <p:sp>
        <p:nvSpPr>
          <p:cNvPr id="22" name="Pravokutnik 17"/>
          <p:cNvSpPr/>
          <p:nvPr/>
        </p:nvSpPr>
        <p:spPr bwMode="auto">
          <a:xfrm>
            <a:off x="6929454" y="2571744"/>
            <a:ext cx="2071702" cy="642942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TAJNO</a:t>
            </a:r>
          </a:p>
        </p:txBody>
      </p:sp>
      <p:cxnSp>
        <p:nvCxnSpPr>
          <p:cNvPr id="38" name="Elbow Connector 37"/>
          <p:cNvCxnSpPr>
            <a:stCxn id="20" idx="2"/>
            <a:endCxn id="22" idx="0"/>
          </p:cNvCxnSpPr>
          <p:nvPr/>
        </p:nvCxnSpPr>
        <p:spPr bwMode="auto">
          <a:xfrm rot="16200000" flipH="1">
            <a:off x="5875743" y="482182"/>
            <a:ext cx="785818" cy="339330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Elbow Connector 39"/>
          <p:cNvCxnSpPr>
            <a:stCxn id="20" idx="2"/>
            <a:endCxn id="18" idx="0"/>
          </p:cNvCxnSpPr>
          <p:nvPr/>
        </p:nvCxnSpPr>
        <p:spPr bwMode="auto">
          <a:xfrm rot="5400000">
            <a:off x="3619493" y="1619237"/>
            <a:ext cx="785818" cy="111919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10"/>
          <p:cNvSpPr/>
          <p:nvPr/>
        </p:nvSpPr>
        <p:spPr bwMode="auto">
          <a:xfrm>
            <a:off x="142845" y="2571744"/>
            <a:ext cx="2071702" cy="364333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TextBox 11"/>
          <p:cNvSpPr txBox="1"/>
          <p:nvPr/>
        </p:nvSpPr>
        <p:spPr>
          <a:xfrm>
            <a:off x="285719" y="3357562"/>
            <a:ext cx="185738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državljanstvo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punoljetnost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</a:pPr>
            <a:r>
              <a:rPr lang="hr-HR" sz="2000" strike="sngStrike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mentalna sposobnost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</a:pPr>
            <a:r>
              <a:rPr lang="hr-HR" sz="2000" strike="sngStrike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poslovna sposobnost</a:t>
            </a: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10"/>
          <p:cNvSpPr/>
          <p:nvPr/>
        </p:nvSpPr>
        <p:spPr bwMode="auto">
          <a:xfrm>
            <a:off x="2416953" y="2571744"/>
            <a:ext cx="2071702" cy="364333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TextBox 11"/>
          <p:cNvSpPr txBox="1"/>
          <p:nvPr/>
        </p:nvSpPr>
        <p:spPr>
          <a:xfrm>
            <a:off x="2524110" y="3357562"/>
            <a:ext cx="19764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svi birači imaju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jednako</a:t>
            </a:r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pravo glasa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svaki glas vrijedi jednako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</a:pPr>
            <a:r>
              <a:rPr lang="hr-HR" sz="2000" i="1" dirty="0" smtClean="0">
                <a:solidFill>
                  <a:srgbClr val="FFFF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.</a:t>
            </a:r>
            <a:r>
              <a:rPr lang="hr-HR" sz="2000" i="1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„</a:t>
            </a:r>
            <a:r>
              <a:rPr lang="hr-HR" sz="2000" i="1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jedan čovjek</a:t>
            </a:r>
            <a:r>
              <a:rPr lang="hr-HR" sz="2000" i="1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, </a:t>
            </a:r>
            <a:r>
              <a:rPr lang="hr-HR" sz="2000" i="1" dirty="0" smtClean="0">
                <a:solidFill>
                  <a:srgbClr val="FFFF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.</a:t>
            </a:r>
            <a:r>
              <a:rPr lang="hr-HR" sz="2000" i="1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jedan </a:t>
            </a:r>
            <a:r>
              <a:rPr lang="hr-HR" sz="2000" i="1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glas</a:t>
            </a:r>
            <a:r>
              <a:rPr lang="hr-HR" sz="2000" i="1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” </a:t>
            </a:r>
            <a:endParaRPr lang="hr-HR" sz="2000" i="1" dirty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  <p:sp>
        <p:nvSpPr>
          <p:cNvPr id="50" name="TextBox 11"/>
          <p:cNvSpPr txBox="1"/>
          <p:nvPr/>
        </p:nvSpPr>
        <p:spPr>
          <a:xfrm>
            <a:off x="4786314" y="3357562"/>
            <a:ext cx="185738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birači biraju </a:t>
            </a:r>
            <a:r>
              <a:rPr lang="hr-HR" sz="20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neposredno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, </a:t>
            </a:r>
            <a:b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</a:br>
            <a:r>
              <a:rPr lang="hr-HR" sz="2000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tj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.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sami se odlučuju 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za političku opciju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svatko glasuje u svoje ime</a:t>
            </a:r>
          </a:p>
        </p:txBody>
      </p:sp>
      <p:sp>
        <p:nvSpPr>
          <p:cNvPr id="52" name="TextBox 11"/>
          <p:cNvSpPr txBox="1"/>
          <p:nvPr/>
        </p:nvSpPr>
        <p:spPr>
          <a:xfrm>
            <a:off x="7002946" y="3357562"/>
            <a:ext cx="192471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podatci o tome </a:t>
            </a:r>
            <a:r>
              <a:rPr lang="hr-HR" sz="20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tko je za koga glasovao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moraju ostati nepoznati (tajni)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podatci o tome </a:t>
            </a:r>
            <a:r>
              <a:rPr lang="hr-HR" sz="20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tko je izašao na izbore 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javni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n>
                  <a:noFill/>
                </a:ln>
              </a:rPr>
              <a:t>BIRAČKO PRAVO U DEMOKRACIJI</a:t>
            </a:r>
            <a:endParaRPr lang="hr-HR" dirty="0"/>
          </a:p>
        </p:txBody>
      </p:sp>
      <p:sp>
        <p:nvSpPr>
          <p:cNvPr id="19" name="Pravokutnik 17"/>
          <p:cNvSpPr/>
          <p:nvPr/>
        </p:nvSpPr>
        <p:spPr bwMode="auto">
          <a:xfrm>
            <a:off x="4674152" y="2571744"/>
            <a:ext cx="2071702" cy="642942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IZRAVNO</a:t>
            </a:r>
          </a:p>
        </p:txBody>
      </p:sp>
      <p:sp>
        <p:nvSpPr>
          <p:cNvPr id="49" name="Rectangle 10"/>
          <p:cNvSpPr/>
          <p:nvPr/>
        </p:nvSpPr>
        <p:spPr bwMode="auto">
          <a:xfrm>
            <a:off x="4673203" y="2571744"/>
            <a:ext cx="2073600" cy="364333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10"/>
          <p:cNvSpPr/>
          <p:nvPr/>
        </p:nvSpPr>
        <p:spPr bwMode="auto">
          <a:xfrm>
            <a:off x="6929454" y="2571744"/>
            <a:ext cx="2071702" cy="364333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8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 animBg="1"/>
      <p:bldP spid="18" grpId="0" build="allAtOnce" animBg="1"/>
      <p:bldP spid="20" grpId="0" build="allAtOnce" animBg="1"/>
      <p:bldP spid="22" grpId="0" build="allAtOnce" animBg="1"/>
      <p:bldP spid="45" grpId="0" animBg="1"/>
      <p:bldP spid="46" grpId="0"/>
      <p:bldP spid="47" grpId="0" animBg="1"/>
      <p:bldP spid="48" grpId="0"/>
      <p:bldP spid="50" grpId="0"/>
      <p:bldP spid="52" grpId="0"/>
      <p:bldP spid="19" grpId="0" build="allAtOnce" animBg="1"/>
      <p:bldP spid="49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1"/>
          <p:cNvSpPr txBox="1"/>
          <p:nvPr/>
        </p:nvSpPr>
        <p:spPr>
          <a:xfrm>
            <a:off x="6286511" y="2571744"/>
            <a:ext cx="2643207" cy="36009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4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ne postoji sloboda izbora</a:t>
            </a:r>
          </a:p>
          <a:p>
            <a:pPr marL="252000" indent="-252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jednostranački sustavi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samo podobni kandidati budu izabrani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nema konkurencije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totalitarni sustavi</a:t>
            </a:r>
          </a:p>
        </p:txBody>
      </p:sp>
      <p:cxnSp>
        <p:nvCxnSpPr>
          <p:cNvPr id="23" name="Kutni poveznik 19"/>
          <p:cNvCxnSpPr>
            <a:stCxn id="43" idx="2"/>
            <a:endCxn id="26" idx="0"/>
          </p:cNvCxnSpPr>
          <p:nvPr/>
        </p:nvCxnSpPr>
        <p:spPr bwMode="auto">
          <a:xfrm rot="5400000">
            <a:off x="2857488" y="-107181"/>
            <a:ext cx="428628" cy="307183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Kutni poveznik 21"/>
          <p:cNvCxnSpPr>
            <a:stCxn id="43" idx="2"/>
            <a:endCxn id="42" idx="0"/>
          </p:cNvCxnSpPr>
          <p:nvPr/>
        </p:nvCxnSpPr>
        <p:spPr bwMode="auto">
          <a:xfrm rot="16200000" flipH="1">
            <a:off x="5893603" y="-71462"/>
            <a:ext cx="428628" cy="300039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Ravni poveznik 23"/>
          <p:cNvCxnSpPr>
            <a:stCxn id="43" idx="2"/>
            <a:endCxn id="27" idx="0"/>
          </p:cNvCxnSpPr>
          <p:nvPr/>
        </p:nvCxnSpPr>
        <p:spPr bwMode="auto">
          <a:xfrm rot="5400000">
            <a:off x="4393405" y="1428736"/>
            <a:ext cx="42862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Pravokutnik 15"/>
          <p:cNvSpPr/>
          <p:nvPr/>
        </p:nvSpPr>
        <p:spPr bwMode="auto">
          <a:xfrm>
            <a:off x="142844" y="1643050"/>
            <a:ext cx="2786082" cy="857256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KOMPETITIVNI</a:t>
            </a:r>
            <a:endParaRPr lang="vi-V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Pravokutnik 16"/>
          <p:cNvSpPr/>
          <p:nvPr/>
        </p:nvSpPr>
        <p:spPr bwMode="auto">
          <a:xfrm>
            <a:off x="3214678" y="1643050"/>
            <a:ext cx="2786082" cy="857256"/>
          </a:xfrm>
          <a:prstGeom prst="rect">
            <a:avLst/>
          </a:prstGeom>
          <a:solidFill>
            <a:srgbClr val="008E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POLUKOMPETITIVNI 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(SEMIKOMPETITIVNI)</a:t>
            </a: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Pravokutnik 17"/>
          <p:cNvSpPr/>
          <p:nvPr/>
        </p:nvSpPr>
        <p:spPr bwMode="auto">
          <a:xfrm>
            <a:off x="6215074" y="1643050"/>
            <a:ext cx="2786082" cy="85725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NEKOMPETITIVNI</a:t>
            </a:r>
          </a:p>
        </p:txBody>
      </p:sp>
      <p:sp>
        <p:nvSpPr>
          <p:cNvPr id="43" name="Pravokutnik 13"/>
          <p:cNvSpPr/>
          <p:nvPr/>
        </p:nvSpPr>
        <p:spPr bwMode="auto">
          <a:xfrm>
            <a:off x="2143108" y="285728"/>
            <a:ext cx="4929222" cy="928694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VRSTE IZBORA</a:t>
            </a:r>
            <a:br>
              <a:rPr kumimoji="0" lang="hr-HR" sz="2800" b="1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</a:br>
            <a:r>
              <a:rPr kumimoji="0" lang="hr-HR" sz="2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(</a:t>
            </a:r>
            <a:r>
              <a:rPr kumimoji="0" lang="hr-HR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 obzirom na pravo glasa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44" name="TextBox 11"/>
          <p:cNvSpPr txBox="1"/>
          <p:nvPr/>
        </p:nvSpPr>
        <p:spPr>
          <a:xfrm>
            <a:off x="214281" y="2571744"/>
            <a:ext cx="2714645" cy="38061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4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potpuna sloboda izbora</a:t>
            </a:r>
          </a:p>
          <a:p>
            <a:pPr marL="252000" indent="-25200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opće, jednako, izravno i tajno glasovanje</a:t>
            </a:r>
          </a:p>
          <a:p>
            <a:pPr marL="252000" indent="-25200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konkurencija među strankama</a:t>
            </a:r>
          </a:p>
          <a:p>
            <a:pPr marL="252000" indent="-25200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nema povlaštenih stranaka</a:t>
            </a:r>
          </a:p>
          <a:p>
            <a:pPr marL="252000" indent="-25200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demokratski sustavi</a:t>
            </a:r>
          </a:p>
        </p:txBody>
      </p:sp>
      <p:sp>
        <p:nvSpPr>
          <p:cNvPr id="45" name="TextBox 11"/>
          <p:cNvSpPr txBox="1"/>
          <p:nvPr/>
        </p:nvSpPr>
        <p:spPr>
          <a:xfrm>
            <a:off x="3286115" y="2571744"/>
            <a:ext cx="2643207" cy="34470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4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ograničena sloboda izbora</a:t>
            </a:r>
          </a:p>
          <a:p>
            <a:pPr marL="252000" indent="-252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ne postoji sloboda medija, ograničena sloboda govora…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postoji jedna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ili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nekoliko povlaštenih stranaka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autoritarni sustavi</a:t>
            </a:r>
          </a:p>
        </p:txBody>
      </p:sp>
      <p:sp>
        <p:nvSpPr>
          <p:cNvPr id="46" name="Rectangle 10"/>
          <p:cNvSpPr/>
          <p:nvPr/>
        </p:nvSpPr>
        <p:spPr bwMode="auto">
          <a:xfrm>
            <a:off x="6215074" y="1643050"/>
            <a:ext cx="2786081" cy="478634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10"/>
          <p:cNvSpPr/>
          <p:nvPr/>
        </p:nvSpPr>
        <p:spPr bwMode="auto">
          <a:xfrm>
            <a:off x="142844" y="1643050"/>
            <a:ext cx="2786081" cy="478634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Rectangle 10"/>
          <p:cNvSpPr/>
          <p:nvPr/>
        </p:nvSpPr>
        <p:spPr bwMode="auto">
          <a:xfrm>
            <a:off x="3214678" y="1643050"/>
            <a:ext cx="2786081" cy="478634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2844" y="3731852"/>
            <a:ext cx="8858312" cy="2571768"/>
            <a:chOff x="142844" y="3731852"/>
            <a:chExt cx="8858312" cy="2571768"/>
          </a:xfrm>
        </p:grpSpPr>
        <p:cxnSp>
          <p:nvCxnSpPr>
            <p:cNvPr id="28" name="Kutni poveznik 19"/>
            <p:cNvCxnSpPr>
              <a:stCxn id="34" idx="2"/>
              <a:endCxn id="31" idx="0"/>
            </p:cNvCxnSpPr>
            <p:nvPr/>
          </p:nvCxnSpPr>
          <p:spPr bwMode="auto">
            <a:xfrm rot="5400000">
              <a:off x="2714612" y="3696133"/>
              <a:ext cx="714380" cy="3071834"/>
            </a:xfrm>
            <a:prstGeom prst="bentConnector3">
              <a:avLst>
                <a:gd name="adj1" fmla="val 50000"/>
              </a:avLst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Kutni poveznik 21"/>
            <p:cNvCxnSpPr>
              <a:stCxn id="34" idx="2"/>
              <a:endCxn id="33" idx="0"/>
            </p:cNvCxnSpPr>
            <p:nvPr/>
          </p:nvCxnSpPr>
          <p:spPr bwMode="auto">
            <a:xfrm rot="16200000" flipH="1">
              <a:off x="5750727" y="3731852"/>
              <a:ext cx="714380" cy="3000396"/>
            </a:xfrm>
            <a:prstGeom prst="bentConnector3">
              <a:avLst>
                <a:gd name="adj1" fmla="val 50000"/>
              </a:avLst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Ravni poveznik 23"/>
            <p:cNvCxnSpPr>
              <a:stCxn id="34" idx="2"/>
              <a:endCxn id="32" idx="0"/>
            </p:cNvCxnSpPr>
            <p:nvPr/>
          </p:nvCxnSpPr>
          <p:spPr bwMode="auto">
            <a:xfrm>
              <a:off x="4607719" y="4874860"/>
              <a:ext cx="0" cy="71438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Pravokutnik 15"/>
            <p:cNvSpPr/>
            <p:nvPr/>
          </p:nvSpPr>
          <p:spPr bwMode="auto">
            <a:xfrm>
              <a:off x="142844" y="5589240"/>
              <a:ext cx="2786082" cy="714380"/>
            </a:xfrm>
            <a:prstGeom prst="rect">
              <a:avLst/>
            </a:prstGeom>
            <a:solidFill>
              <a:srgbClr val="C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hr-HR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PARLAMENTARNI</a:t>
              </a:r>
              <a:endParaRPr lang="vi-V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Pravokutnik 16"/>
            <p:cNvSpPr/>
            <p:nvPr/>
          </p:nvSpPr>
          <p:spPr bwMode="auto">
            <a:xfrm>
              <a:off x="3214678" y="5589240"/>
              <a:ext cx="2786082" cy="714380"/>
            </a:xfrm>
            <a:prstGeom prst="rect">
              <a:avLst/>
            </a:prstGeom>
            <a:solidFill>
              <a:srgbClr val="008E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hr-HR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PREDSJEDNIČKI</a:t>
              </a:r>
            </a:p>
          </p:txBody>
        </p:sp>
        <p:sp>
          <p:nvSpPr>
            <p:cNvPr id="33" name="Pravokutnik 17"/>
            <p:cNvSpPr/>
            <p:nvPr/>
          </p:nvSpPr>
          <p:spPr bwMode="auto">
            <a:xfrm>
              <a:off x="6215074" y="5589240"/>
              <a:ext cx="2786082" cy="714380"/>
            </a:xfrm>
            <a:prstGeom prst="rect">
              <a:avLst/>
            </a:prstGeom>
            <a:solidFill>
              <a:srgbClr val="0070C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l-PL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LOKALNI</a:t>
              </a:r>
            </a:p>
          </p:txBody>
        </p:sp>
        <p:sp>
          <p:nvSpPr>
            <p:cNvPr id="34" name="Pravokutnik 13"/>
            <p:cNvSpPr/>
            <p:nvPr/>
          </p:nvSpPr>
          <p:spPr bwMode="auto">
            <a:xfrm>
              <a:off x="2143108" y="3731852"/>
              <a:ext cx="4929222" cy="1143008"/>
            </a:xfrm>
            <a:prstGeom prst="rect">
              <a:avLst/>
            </a:prstGeom>
            <a:solidFill>
              <a:srgbClr val="00206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hr-HR" sz="2800" b="1" i="0" u="none" strike="noStrike" cap="none" normalizeH="0" baseline="0" dirty="0" smtClean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GLAVNE</a:t>
              </a:r>
              <a:r>
                <a:rPr kumimoji="0" lang="hr-HR" sz="2800" b="1" i="0" u="none" strike="noStrike" cap="none" normalizeH="0" dirty="0" smtClean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 </a:t>
              </a:r>
              <a:r>
                <a:rPr kumimoji="0" lang="hr-HR" sz="2800" b="1" i="0" u="none" strike="noStrike" cap="none" normalizeH="0" baseline="0" dirty="0" smtClean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VRSTE IZBORA</a:t>
              </a:r>
              <a:br>
                <a:rPr kumimoji="0" lang="hr-HR" sz="2800" b="1" i="0" u="none" strike="noStrike" cap="none" normalizeH="0" baseline="0" dirty="0" smtClean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</a:br>
              <a:r>
                <a:rPr kumimoji="0" lang="hr-HR" sz="2400" i="0" u="none" strike="noStrike" cap="none" normalizeH="0" baseline="0" dirty="0" smtClean="0">
                  <a:ln>
                    <a:noFill/>
                  </a:ln>
                  <a:latin typeface="Calibri" pitchFamily="34" charset="0"/>
                  <a:cs typeface="Calibri" pitchFamily="34" charset="0"/>
                </a:rPr>
                <a:t>(</a:t>
              </a:r>
              <a:r>
                <a:rPr kumimoji="0" lang="hr-HR" sz="2400" b="1" i="0" u="none" strike="noStrike" cap="none" normalizeH="0" baseline="0" dirty="0" smtClean="0">
                  <a:ln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 obzirom</a:t>
              </a:r>
              <a:r>
                <a:rPr kumimoji="0" lang="hr-HR" sz="2400" b="1" i="0" u="none" strike="noStrike" cap="none" normalizeH="0" dirty="0" smtClean="0">
                  <a:ln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 koga i za što se bira</a:t>
              </a:r>
              <a:r>
                <a:rPr kumimoji="0" lang="hr-HR" sz="2400" i="0" u="none" strike="noStrike" cap="none" normalizeH="0" baseline="0" dirty="0" smtClean="0">
                  <a:ln>
                    <a:noFill/>
                  </a:ln>
                  <a:latin typeface="Calibri" pitchFamily="34" charset="0"/>
                  <a:cs typeface="Calibri" pitchFamily="34" charset="0"/>
                </a:rPr>
                <a:t>)</a:t>
              </a:r>
            </a:p>
          </p:txBody>
        </p:sp>
      </p:grpSp>
      <p:sp>
        <p:nvSpPr>
          <p:cNvPr id="16" name="Oval 15"/>
          <p:cNvSpPr/>
          <p:nvPr/>
        </p:nvSpPr>
        <p:spPr>
          <a:xfrm rot="716943">
            <a:off x="8645674" y="5378946"/>
            <a:ext cx="456055" cy="4560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17" name="Oval 16"/>
          <p:cNvSpPr/>
          <p:nvPr/>
        </p:nvSpPr>
        <p:spPr>
          <a:xfrm rot="716943">
            <a:off x="5694391" y="5378946"/>
            <a:ext cx="456055" cy="4560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 rot="716943">
            <a:off x="2599571" y="5378946"/>
            <a:ext cx="456055" cy="456055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5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5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9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6" grpId="0" build="allAtOnce" animBg="1"/>
      <p:bldP spid="27" grpId="0" build="allAtOnce" animBg="1"/>
      <p:bldP spid="42" grpId="0" build="allAtOnce" animBg="1"/>
      <p:bldP spid="43" grpId="0" build="allAtOnce" animBg="1"/>
      <p:bldP spid="44" grpId="0"/>
      <p:bldP spid="44" grpId="1"/>
      <p:bldP spid="45" grpId="0"/>
      <p:bldP spid="45" grpId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980159"/>
            <a:ext cx="9001156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IZBORNI SUSTAV </a:t>
            </a: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skup </a:t>
            </a:r>
            <a:r>
              <a:rPr lang="hr-HR" sz="28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dogovorenih pravila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 načinu pretvaranja glasova u predstavničke mandate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VRSTE IZBORNIH SUSTAVA</a:t>
            </a:r>
          </a:p>
          <a:p>
            <a:pPr marL="1030950" lvl="1" indent="-288000">
              <a:lnSpc>
                <a:spcPct val="100000"/>
              </a:lnSpc>
              <a:spcBef>
                <a:spcPts val="3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većinski</a:t>
            </a: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apsolutne</a:t>
            </a:r>
            <a:r>
              <a:rPr lang="hr-HR" sz="2400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ili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relativne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većine) – 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predsjednički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razmjerni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(proporcionalni)</a:t>
            </a:r>
          </a:p>
          <a:p>
            <a:pPr marL="1431000" lvl="2" indent="-288000">
              <a:lnSpc>
                <a:spcPct val="100000"/>
              </a:lnSpc>
              <a:spcBef>
                <a:spcPts val="3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sustav izbornog količnika </a:t>
            </a:r>
          </a:p>
          <a:p>
            <a:pPr marL="1431000" lvl="2" indent="-288000">
              <a:lnSpc>
                <a:spcPct val="100000"/>
              </a:lnSpc>
              <a:spcBef>
                <a:spcPts val="3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D’</a:t>
            </a:r>
            <a:r>
              <a:rPr lang="hr-H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Hondotov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sustav 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parlamentarni izbori</a:t>
            </a:r>
            <a:endParaRPr lang="hr-HR" sz="2400" i="1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1431000" lvl="2" indent="-288000">
              <a:lnSpc>
                <a:spcPct val="100000"/>
              </a:lnSpc>
              <a:spcBef>
                <a:spcPts val="3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Badenski i </a:t>
            </a:r>
            <a:r>
              <a:rPr lang="hr-HR" sz="2400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Hereov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sustav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mješoviti</a:t>
            </a:r>
            <a:endParaRPr lang="hr-HR" sz="3600" dirty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  <p:sp>
        <p:nvSpPr>
          <p:cNvPr id="5" name="Pravokutnik 4"/>
          <p:cNvSpPr/>
          <p:nvPr/>
        </p:nvSpPr>
        <p:spPr bwMode="auto">
          <a:xfrm>
            <a:off x="142844" y="908720"/>
            <a:ext cx="8858280" cy="1143008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IZBORNI SUSTAVI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558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1071546"/>
            <a:ext cx="9144000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576000" indent="-360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100" dirty="0" smtClean="0">
                <a:latin typeface="Calibri" pitchFamily="34" charset="0"/>
                <a:cs typeface="Calibri" pitchFamily="34" charset="0"/>
              </a:rPr>
              <a:t>izborni sustav u kojem mandate </a:t>
            </a:r>
            <a:r>
              <a:rPr lang="hr-HR" sz="31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dobiva ona stranka </a:t>
            </a:r>
            <a:r>
              <a:rPr lang="hr-HR" sz="3100" dirty="0" smtClean="0">
                <a:latin typeface="Calibri" pitchFamily="34" charset="0"/>
                <a:cs typeface="Calibri" pitchFamily="34" charset="0"/>
              </a:rPr>
              <a:t>(ili kandidat)</a:t>
            </a:r>
            <a:r>
              <a:rPr lang="hr-HR" sz="31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koja je </a:t>
            </a:r>
            <a:r>
              <a:rPr lang="hr-HR" sz="31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osvojila većinu glasova</a:t>
            </a:r>
          </a:p>
          <a:p>
            <a:pPr marL="396000" indent="-360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dirty="0" smtClean="0">
                <a:latin typeface="Calibri" pitchFamily="34" charset="0"/>
                <a:cs typeface="Calibri" pitchFamily="34" charset="0"/>
              </a:rPr>
              <a:t>dvije vrste:</a:t>
            </a:r>
          </a:p>
          <a:p>
            <a:pPr marL="720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sustav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RELATIVNE VEĆINE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ona stranka (ili pojedinac) koja ima </a:t>
            </a:r>
            <a:r>
              <a:rPr lang="hr-HR" sz="2500" i="1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najviše glasova u odnosu na druge</a:t>
            </a:r>
          </a:p>
          <a:p>
            <a:pPr marL="720000" lvl="1" indent="-360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sustav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APSOLUTNE VEĆINE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ona stranka (ili pojedinac) koja osvoji </a:t>
            </a:r>
            <a:r>
              <a:rPr lang="hr-HR" sz="2500" i="1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više od pola glasova </a:t>
            </a: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(50% + 1 glas)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VEĆINSKI IZBORNI SUSTAVI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dz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00430" y="3143248"/>
            <a:ext cx="5429288" cy="20717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hn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214290"/>
            <a:ext cx="3174603" cy="3136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hsls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 rot="20940267">
            <a:off x="-155677" y="331259"/>
            <a:ext cx="3638550" cy="1714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sdp.jp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 rot="394197">
            <a:off x="6612860" y="110881"/>
            <a:ext cx="2057400" cy="2076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dc.jp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 rot="21104259">
            <a:off x="2886162" y="3135012"/>
            <a:ext cx="1984829" cy="1536642"/>
          </a:xfrm>
          <a:prstGeom prst="rect">
            <a:avLst/>
          </a:prstGeom>
        </p:spPr>
      </p:pic>
      <p:pic>
        <p:nvPicPr>
          <p:cNvPr id="9" name="Picture 8" descr="hrvatski-laburisti.jpg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 rot="526226">
            <a:off x="2852027" y="637457"/>
            <a:ext cx="1952150" cy="1952150"/>
          </a:xfrm>
          <a:prstGeom prst="rect">
            <a:avLst/>
          </a:prstGeom>
        </p:spPr>
      </p:pic>
      <p:pic>
        <p:nvPicPr>
          <p:cNvPr id="10" name="Picture 9" descr="hsp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16" y="1857364"/>
            <a:ext cx="1615298" cy="1615298"/>
          </a:xfrm>
          <a:prstGeom prst="rect">
            <a:avLst/>
          </a:prstGeom>
        </p:spPr>
      </p:pic>
      <p:pic>
        <p:nvPicPr>
          <p:cNvPr id="11" name="Picture 10" descr="hss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422868">
            <a:off x="307884" y="1434684"/>
            <a:ext cx="3100815" cy="371477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57190" y="5500702"/>
            <a:ext cx="8572528" cy="1214446"/>
          </a:xfrm>
          <a:prstGeom prst="rect">
            <a:avLst/>
          </a:prstGeom>
        </p:spPr>
        <p:txBody>
          <a:bodyPr vert="horz" lIns="45720" rIns="45720" anchor="b">
            <a:noAutofit/>
          </a:bodyPr>
          <a:lstStyle/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72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IV. </a:t>
            </a: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POLITIČKE</a:t>
            </a: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STRANKE</a:t>
            </a:r>
            <a:endParaRPr kumimoji="0" lang="hr-HR" sz="72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7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3643306" y="357166"/>
            <a:ext cx="2000264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PARLAMENT</a:t>
            </a:r>
            <a:endParaRPr lang="hr-HR" sz="20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0800000">
            <a:off x="6000760" y="1285860"/>
            <a:ext cx="1928826" cy="92869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1214414" y="1285860"/>
            <a:ext cx="4000528" cy="92869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572000" y="1285860"/>
            <a:ext cx="1143008" cy="92869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>
            <a:endCxn id="67" idx="2"/>
          </p:cNvCxnSpPr>
          <p:nvPr/>
        </p:nvCxnSpPr>
        <p:spPr bwMode="auto">
          <a:xfrm rot="5400000" flipH="1" flipV="1">
            <a:off x="2845108" y="1344918"/>
            <a:ext cx="953454" cy="78581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10800000">
            <a:off x="4071934" y="1285860"/>
            <a:ext cx="2214578" cy="92869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00034" y="5477910"/>
            <a:ext cx="1214446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60%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40%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14282" y="214290"/>
            <a:ext cx="1000132" cy="1500198"/>
            <a:chOff x="428596" y="214290"/>
            <a:chExt cx="1071570" cy="150019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428596" y="214290"/>
              <a:ext cx="1071570" cy="1500198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00034" y="260696"/>
              <a:ext cx="500066" cy="285752"/>
            </a:xfrm>
            <a:prstGeom prst="rect">
              <a:avLst/>
            </a:prstGeom>
            <a:solidFill>
              <a:srgbClr val="00CC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00034" y="617885"/>
              <a:ext cx="500066" cy="28575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00034" y="975075"/>
              <a:ext cx="500066" cy="285752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00034" y="1332265"/>
              <a:ext cx="500066" cy="285752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00100" y="214290"/>
              <a:ext cx="428628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hr-HR" sz="20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00100" y="571479"/>
              <a:ext cx="428628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</a:t>
              </a:r>
              <a:endParaRPr lang="hr-HR" sz="20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00100" y="928669"/>
              <a:ext cx="428628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</a:t>
              </a:r>
              <a:endParaRPr lang="hr-HR" sz="20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0100" y="1285859"/>
              <a:ext cx="428628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hr-HR" sz="20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285984" y="5477910"/>
            <a:ext cx="121444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40%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33%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 = 27%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9058" y="5477886"/>
            <a:ext cx="1428760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37.5%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25%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 = 12.5%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 = 25%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15008" y="5477910"/>
            <a:ext cx="1285884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45%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33%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 = 22%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29520" y="5477910"/>
            <a:ext cx="121444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49%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33%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 = 18%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86644" y="4778950"/>
            <a:ext cx="150019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5. Izborna jedinica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00694" y="4778950"/>
            <a:ext cx="150019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4. Izborna jedinica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86182" y="4778950"/>
            <a:ext cx="150019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3. Izborna jedinica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43108" y="4778950"/>
            <a:ext cx="142876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2. Izborna jedinica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7158" y="4778950"/>
            <a:ext cx="142876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1. Izborna jedinica</a:t>
            </a: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285720" y="5429288"/>
            <a:ext cx="8429684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214282" y="4714884"/>
            <a:ext cx="8715436" cy="200024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 rot="5400000">
            <a:off x="1142976" y="5715016"/>
            <a:ext cx="157163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rot="5400000">
            <a:off x="2929720" y="5715016"/>
            <a:ext cx="157163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5400000">
            <a:off x="4644232" y="5715016"/>
            <a:ext cx="157163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rot="5400000">
            <a:off x="6358744" y="5715016"/>
            <a:ext cx="157163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Picture 55" descr="apsolutna_vecina_izbori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0" y="2857496"/>
            <a:ext cx="2000232" cy="2027603"/>
          </a:xfrm>
          <a:prstGeom prst="rect">
            <a:avLst/>
          </a:prstGeom>
        </p:spPr>
      </p:pic>
      <p:pic>
        <p:nvPicPr>
          <p:cNvPr id="57" name="Picture 56" descr="apsolutna_vecina_izbori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1928794" y="2786058"/>
            <a:ext cx="1785950" cy="2099041"/>
          </a:xfrm>
          <a:prstGeom prst="rect">
            <a:avLst/>
          </a:prstGeom>
        </p:spPr>
      </p:pic>
      <p:pic>
        <p:nvPicPr>
          <p:cNvPr id="58" name="Picture 57" descr="apsolutna_vecina_izbori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3714744" y="2857496"/>
            <a:ext cx="1714512" cy="2027603"/>
          </a:xfrm>
          <a:prstGeom prst="rect">
            <a:avLst/>
          </a:prstGeom>
        </p:spPr>
      </p:pic>
      <p:pic>
        <p:nvPicPr>
          <p:cNvPr id="59" name="Picture 58" descr="apsolutna_vecina_izbori.png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>
          <a:xfrm>
            <a:off x="5429256" y="2786058"/>
            <a:ext cx="1714512" cy="1785950"/>
          </a:xfrm>
          <a:prstGeom prst="rect">
            <a:avLst/>
          </a:prstGeom>
        </p:spPr>
      </p:pic>
      <p:pic>
        <p:nvPicPr>
          <p:cNvPr id="60" name="Picture 59" descr="apsolutna_vecina_izbori.png"/>
          <p:cNvPicPr>
            <a:picLocks noChangeAspect="1"/>
          </p:cNvPicPr>
          <p:nvPr/>
        </p:nvPicPr>
        <p:blipFill>
          <a:blip r:embed="rId6" cstate="email"/>
          <a:srcRect/>
          <a:stretch>
            <a:fillRect/>
          </a:stretch>
        </p:blipFill>
        <p:spPr>
          <a:xfrm>
            <a:off x="7143768" y="2857496"/>
            <a:ext cx="2000200" cy="2027603"/>
          </a:xfrm>
          <a:prstGeom prst="rect">
            <a:avLst/>
          </a:prstGeom>
        </p:spPr>
      </p:pic>
      <p:pic>
        <p:nvPicPr>
          <p:cNvPr id="61" name="Picture 60" descr="apsolutna_vecina_izbori.png"/>
          <p:cNvPicPr>
            <a:picLocks noChangeAspect="1"/>
          </p:cNvPicPr>
          <p:nvPr/>
        </p:nvPicPr>
        <p:blipFill>
          <a:blip r:embed="rId7" cstate="email"/>
          <a:srcRect/>
          <a:stretch>
            <a:fillRect/>
          </a:stretch>
        </p:blipFill>
        <p:spPr>
          <a:xfrm>
            <a:off x="0" y="2214554"/>
            <a:ext cx="2000232" cy="642942"/>
          </a:xfrm>
          <a:prstGeom prst="rect">
            <a:avLst/>
          </a:prstGeom>
        </p:spPr>
      </p:pic>
      <p:pic>
        <p:nvPicPr>
          <p:cNvPr id="62" name="Picture 61" descr="apsolutna_vecina_izbori.png"/>
          <p:cNvPicPr>
            <a:picLocks noChangeAspect="1"/>
          </p:cNvPicPr>
          <p:nvPr/>
        </p:nvPicPr>
        <p:blipFill>
          <a:blip r:embed="rId8" cstate="email"/>
          <a:srcRect/>
          <a:stretch>
            <a:fillRect/>
          </a:stretch>
        </p:blipFill>
        <p:spPr>
          <a:xfrm>
            <a:off x="1928794" y="2143116"/>
            <a:ext cx="1785950" cy="714380"/>
          </a:xfrm>
          <a:prstGeom prst="rect">
            <a:avLst/>
          </a:prstGeom>
        </p:spPr>
      </p:pic>
      <p:pic>
        <p:nvPicPr>
          <p:cNvPr id="63" name="Picture 62" descr="apsolutna_vecina_izbori.png"/>
          <p:cNvPicPr>
            <a:picLocks noChangeAspect="1"/>
          </p:cNvPicPr>
          <p:nvPr/>
        </p:nvPicPr>
        <p:blipFill>
          <a:blip r:embed="rId9" cstate="email"/>
          <a:srcRect/>
          <a:stretch>
            <a:fillRect/>
          </a:stretch>
        </p:blipFill>
        <p:spPr>
          <a:xfrm>
            <a:off x="3714744" y="2143116"/>
            <a:ext cx="1714512" cy="714380"/>
          </a:xfrm>
          <a:prstGeom prst="rect">
            <a:avLst/>
          </a:prstGeom>
        </p:spPr>
      </p:pic>
      <p:pic>
        <p:nvPicPr>
          <p:cNvPr id="64" name="Picture 63" descr="apsolutna_vecina_izbori.png"/>
          <p:cNvPicPr>
            <a:picLocks noChangeAspect="1"/>
          </p:cNvPicPr>
          <p:nvPr/>
        </p:nvPicPr>
        <p:blipFill>
          <a:blip r:embed="rId10" cstate="email"/>
          <a:srcRect/>
          <a:stretch>
            <a:fillRect/>
          </a:stretch>
        </p:blipFill>
        <p:spPr>
          <a:xfrm>
            <a:off x="5429256" y="2143116"/>
            <a:ext cx="1714512" cy="714380"/>
          </a:xfrm>
          <a:prstGeom prst="rect">
            <a:avLst/>
          </a:prstGeom>
        </p:spPr>
      </p:pic>
      <p:pic>
        <p:nvPicPr>
          <p:cNvPr id="65" name="Picture 64" descr="apsolutna_vecina_izbori.png"/>
          <p:cNvPicPr>
            <a:picLocks noChangeAspect="1"/>
          </p:cNvPicPr>
          <p:nvPr/>
        </p:nvPicPr>
        <p:blipFill>
          <a:blip r:embed="rId11" cstate="email"/>
          <a:srcRect/>
          <a:stretch>
            <a:fillRect/>
          </a:stretch>
        </p:blipFill>
        <p:spPr>
          <a:xfrm>
            <a:off x="7143768" y="2214554"/>
            <a:ext cx="2000200" cy="642942"/>
          </a:xfrm>
          <a:prstGeom prst="rect">
            <a:avLst/>
          </a:prstGeom>
        </p:spPr>
      </p:pic>
      <p:pic>
        <p:nvPicPr>
          <p:cNvPr id="66" name="Picture 65" descr="pravokutnik.png"/>
          <p:cNvPicPr>
            <a:picLocks noChangeAspect="1"/>
          </p:cNvPicPr>
          <p:nvPr/>
        </p:nvPicPr>
        <p:blipFill>
          <a:blip r:embed="rId12" cstate="email"/>
          <a:srcRect/>
          <a:stretch>
            <a:fillRect/>
          </a:stretch>
        </p:blipFill>
        <p:spPr>
          <a:xfrm>
            <a:off x="4643438" y="-142900"/>
            <a:ext cx="2214578" cy="1403214"/>
          </a:xfrm>
          <a:prstGeom prst="rect">
            <a:avLst/>
          </a:prstGeom>
        </p:spPr>
      </p:pic>
      <p:pic>
        <p:nvPicPr>
          <p:cNvPr id="67" name="Picture 66" descr="pravokutnik.png"/>
          <p:cNvPicPr>
            <a:picLocks noChangeAspect="1"/>
          </p:cNvPicPr>
          <p:nvPr/>
        </p:nvPicPr>
        <p:blipFill>
          <a:blip r:embed="rId13" cstate="email"/>
          <a:srcRect/>
          <a:stretch>
            <a:fillRect/>
          </a:stretch>
        </p:blipFill>
        <p:spPr>
          <a:xfrm>
            <a:off x="2928926" y="-142900"/>
            <a:ext cx="1571636" cy="1404000"/>
          </a:xfrm>
          <a:prstGeom prst="rect">
            <a:avLst/>
          </a:prstGeom>
        </p:spPr>
      </p:pic>
      <p:pic>
        <p:nvPicPr>
          <p:cNvPr id="68" name="Picture 67" descr="men.png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5857884" y="297963"/>
            <a:ext cx="496438" cy="702145"/>
          </a:xfrm>
          <a:prstGeom prst="rect">
            <a:avLst/>
          </a:prstGeom>
        </p:spPr>
      </p:pic>
      <p:pic>
        <p:nvPicPr>
          <p:cNvPr id="69" name="Picture 68" descr="women.png"/>
          <p:cNvPicPr>
            <a:picLocks noChangeAspect="1"/>
          </p:cNvPicPr>
          <p:nvPr/>
        </p:nvPicPr>
        <p:blipFill>
          <a:blip r:embed="rId15" cstate="email"/>
          <a:stretch>
            <a:fillRect/>
          </a:stretch>
        </p:blipFill>
        <p:spPr>
          <a:xfrm>
            <a:off x="5572132" y="285728"/>
            <a:ext cx="320836" cy="702000"/>
          </a:xfrm>
          <a:prstGeom prst="rect">
            <a:avLst/>
          </a:prstGeom>
        </p:spPr>
      </p:pic>
      <p:pic>
        <p:nvPicPr>
          <p:cNvPr id="70" name="Picture 69" descr="men.png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5072066" y="297963"/>
            <a:ext cx="496438" cy="702145"/>
          </a:xfrm>
          <a:prstGeom prst="rect">
            <a:avLst/>
          </a:prstGeom>
        </p:spPr>
      </p:pic>
      <p:pic>
        <p:nvPicPr>
          <p:cNvPr id="72" name="Picture 71" descr="men.png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3861248" y="297963"/>
            <a:ext cx="496438" cy="702145"/>
          </a:xfrm>
          <a:prstGeom prst="rect">
            <a:avLst/>
          </a:prstGeom>
        </p:spPr>
      </p:pic>
      <p:pic>
        <p:nvPicPr>
          <p:cNvPr id="73" name="Picture 72" descr="men.png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3364810" y="297963"/>
            <a:ext cx="496438" cy="7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2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5720" y="1071546"/>
            <a:ext cx="8858280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izborni sustav u kojem mandate dobivaju stranke </a:t>
            </a:r>
            <a:r>
              <a:rPr lang="hr-HR" sz="28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prema omjeru dobivenih glasova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PRAG </a:t>
            </a:r>
            <a:r>
              <a:rPr lang="hr-HR" sz="25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hr-HR" sz="25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minimalni postotak glasova</a:t>
            </a:r>
            <a:r>
              <a:rPr lang="hr-HR" sz="25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koji neka stranka mora dobiti u nekoj izbornoj jedinici da bi uopće sudjelovala u podjeli mandata</a:t>
            </a: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 Hrvatskoj je izborni prag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5%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bez izbornog praga, u parlamentu bi sudjelovalo previše stranaka i bilo bi teško sastaviti stabilnu vladu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Pravokutnik 4"/>
          <p:cNvSpPr/>
          <p:nvPr/>
        </p:nvSpPr>
        <p:spPr bwMode="auto">
          <a:xfrm>
            <a:off x="142844" y="979449"/>
            <a:ext cx="8858280" cy="1214467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RAZMJERNI IZBORNI SUSTAV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7695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17753" y="4500570"/>
            <a:ext cx="186865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STRANAČKE LISTE</a:t>
            </a:r>
            <a:endParaRPr lang="hr-HR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2311" y="6357958"/>
            <a:ext cx="82477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BIRAČI</a:t>
            </a:r>
            <a:endParaRPr lang="hr-HR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700" y="3321464"/>
            <a:ext cx="1190133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POSTOTAK</a:t>
            </a:r>
          </a:p>
          <a:p>
            <a:pPr algn="ctr"/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GLASOVA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14612" y="857232"/>
            <a:ext cx="31106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  MJESTA U PARLAMENTU</a:t>
            </a:r>
          </a:p>
        </p:txBody>
      </p:sp>
      <p:pic>
        <p:nvPicPr>
          <p:cNvPr id="14" name="Picture 13" descr="Picture3.png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t="67416"/>
          <a:stretch/>
        </p:blipFill>
        <p:spPr>
          <a:xfrm>
            <a:off x="357158" y="4850538"/>
            <a:ext cx="7858182" cy="200746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RAZMJERNI IZBORNI SUSTAV</a:t>
            </a:r>
            <a:endParaRPr lang="hr-HR" dirty="0"/>
          </a:p>
        </p:txBody>
      </p:sp>
      <p:pic>
        <p:nvPicPr>
          <p:cNvPr id="11" name="Picture 10" descr="Picture3.pn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140000"/>
                    </a14:imgEffect>
                  </a14:imgLayer>
                </a14:imgProps>
              </a:ext>
            </a:extLst>
          </a:blip>
          <a:srcRect b="35425"/>
          <a:stretch/>
        </p:blipFill>
        <p:spPr>
          <a:xfrm>
            <a:off x="368796" y="697186"/>
            <a:ext cx="7858182" cy="3978368"/>
          </a:xfrm>
          <a:prstGeom prst="rect">
            <a:avLst/>
          </a:prstGeom>
        </p:spPr>
      </p:pic>
      <p:sp>
        <p:nvSpPr>
          <p:cNvPr id="2" name="Up Arrow 1"/>
          <p:cNvSpPr/>
          <p:nvPr/>
        </p:nvSpPr>
        <p:spPr>
          <a:xfrm>
            <a:off x="1530430" y="4905816"/>
            <a:ext cx="524972" cy="56291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2227740" y="4905816"/>
            <a:ext cx="524972" cy="56291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3155267" y="4905816"/>
            <a:ext cx="524972" cy="56291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3979728" y="4905816"/>
            <a:ext cx="524972" cy="56291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4686353" y="4893116"/>
            <a:ext cx="524972" cy="56291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5724128" y="4905816"/>
            <a:ext cx="524972" cy="56291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6732240" y="4905816"/>
            <a:ext cx="524972" cy="56291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7257212" y="4905816"/>
            <a:ext cx="524972" cy="56291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7737"/>
              </p:ext>
            </p:extLst>
          </p:nvPr>
        </p:nvGraphicFramePr>
        <p:xfrm>
          <a:off x="357158" y="3214686"/>
          <a:ext cx="8358246" cy="350046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96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2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9062">
                <a:tc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broj</a:t>
                      </a:r>
                      <a:r>
                        <a:rPr lang="hr-HR" sz="18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 glasova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b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latin typeface="Calibri" pitchFamily="34" charset="0"/>
                          <a:cs typeface="Calibri" pitchFamily="34" charset="0"/>
                        </a:rPr>
                        <a:t>broj zastupnika</a:t>
                      </a:r>
                      <a:endParaRPr lang="hr-HR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A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5000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5000 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B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3000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3000: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C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2000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2000: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9070"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UKUPNO GLASOVA</a:t>
                      </a:r>
                      <a:endParaRPr lang="hr-HR" sz="1800" b="1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10 000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1000 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4500562" y="3286124"/>
            <a:ext cx="2428892" cy="707886"/>
            <a:chOff x="4572000" y="3357562"/>
            <a:chExt cx="2428892" cy="707886"/>
          </a:xfrm>
        </p:grpSpPr>
        <p:sp>
          <p:nvSpPr>
            <p:cNvPr id="26" name="Rectangle 25"/>
            <p:cNvSpPr/>
            <p:nvPr/>
          </p:nvSpPr>
          <p:spPr>
            <a:xfrm>
              <a:off x="4572000" y="3457287"/>
              <a:ext cx="1185093" cy="60760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hr-HR" b="1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ukupno glasova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1395" y="3457287"/>
              <a:ext cx="1289497" cy="60760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hr-HR" b="1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izborni količnik</a:t>
              </a:r>
              <a:endParaRPr lang="hr-HR" b="1">
                <a:solidFill>
                  <a:prstClr val="white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72132" y="3357562"/>
              <a:ext cx="356188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hr-HR" sz="4000" b="1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:</a:t>
              </a:r>
              <a:endParaRPr lang="hr-HR" sz="4000" b="1">
                <a:solidFill>
                  <a:prstClr val="white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602785"/>
              </p:ext>
            </p:extLst>
          </p:nvPr>
        </p:nvGraphicFramePr>
        <p:xfrm>
          <a:off x="357158" y="3214686"/>
          <a:ext cx="8358246" cy="350046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96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2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9062">
                <a:tc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broj</a:t>
                      </a:r>
                      <a:r>
                        <a:rPr lang="hr-HR" sz="18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 glasova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b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latin typeface="Calibri" pitchFamily="34" charset="0"/>
                          <a:cs typeface="Calibri" pitchFamily="34" charset="0"/>
                        </a:rPr>
                        <a:t>broj zastupnika</a:t>
                      </a:r>
                      <a:endParaRPr lang="hr-HR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A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4060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4060 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B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3380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3380: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C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2560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2560: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9070"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UKUPNO GLASOVA</a:t>
                      </a:r>
                      <a:endParaRPr lang="hr-HR" sz="1800" b="1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10 000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1000 : </a:t>
                      </a:r>
                      <a:r>
                        <a:rPr lang="hr-HR" sz="1800" b="1" dirty="0" err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214546" y="857232"/>
            <a:ext cx="4549387" cy="435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Izborna jedinica bira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10 zastupnika </a:t>
            </a:r>
            <a:endParaRPr lang="hr-HR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643042" y="1428736"/>
            <a:ext cx="6000792" cy="1643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72462" y="1643050"/>
            <a:ext cx="1674946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ukupno glasova</a:t>
            </a:r>
          </a:p>
          <a:p>
            <a:pPr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(10 000</a:t>
            </a:r>
            <a:r>
              <a:rPr lang="hr-HR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hr-HR" b="1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857356" y="2285992"/>
            <a:ext cx="228601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2204521" y="2357430"/>
            <a:ext cx="1641860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 zastupnika</a:t>
            </a:r>
          </a:p>
          <a:p>
            <a:pPr algn="ctr"/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(10)</a:t>
            </a:r>
            <a:endParaRPr lang="hr-HR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Equal 19"/>
          <p:cNvSpPr/>
          <p:nvPr/>
        </p:nvSpPr>
        <p:spPr bwMode="auto">
          <a:xfrm>
            <a:off x="4493336" y="2071678"/>
            <a:ext cx="500066" cy="357190"/>
          </a:xfrm>
          <a:prstGeom prst="mathEqual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36278" y="1928802"/>
            <a:ext cx="1619225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količnik</a:t>
            </a:r>
          </a:p>
          <a:p>
            <a:pPr algn="ctr"/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(1 000)</a:t>
            </a:r>
            <a:endParaRPr lang="hr-HR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496949" y="3357562"/>
            <a:ext cx="2432505" cy="707886"/>
            <a:chOff x="4572000" y="3357562"/>
            <a:chExt cx="2432505" cy="707886"/>
          </a:xfrm>
        </p:grpSpPr>
        <p:sp>
          <p:nvSpPr>
            <p:cNvPr id="23" name="Rectangle 22"/>
            <p:cNvSpPr/>
            <p:nvPr/>
          </p:nvSpPr>
          <p:spPr>
            <a:xfrm>
              <a:off x="4572000" y="3457287"/>
              <a:ext cx="1185093" cy="60760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hr-HR" b="1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ukupno glasova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15008" y="3457287"/>
              <a:ext cx="1289497" cy="60760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hr-HR" b="1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izborni količnik</a:t>
              </a:r>
              <a:endParaRPr lang="hr-HR" b="1">
                <a:solidFill>
                  <a:prstClr val="white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72132" y="3357562"/>
              <a:ext cx="356188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hr-HR" sz="4000" b="1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:</a:t>
              </a:r>
              <a:endParaRPr lang="hr-HR" sz="4000" b="1">
                <a:solidFill>
                  <a:prstClr val="white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7929586" y="5396227"/>
            <a:ext cx="562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r-HR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+ 1</a:t>
            </a:r>
            <a:endParaRPr lang="hr-HR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SUSTAV IZBORNOG KOLIČNIKA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27127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8" grpId="0" build="p"/>
      <p:bldP spid="20" grpId="0" animBg="1"/>
      <p:bldP spid="21" grpId="0" build="p"/>
      <p:bldP spid="29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2" y="928670"/>
            <a:ext cx="9215502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primjer na izbornoj jedinici u kojoj se bira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10 zastupnika </a:t>
            </a:r>
            <a:r>
              <a:rPr lang="pl-PL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za parlament</a:t>
            </a:r>
          </a:p>
          <a:p>
            <a:pPr marL="1888200" lvl="3" indent="-288000">
              <a:lnSpc>
                <a:spcPct val="100000"/>
              </a:lnSpc>
              <a:spcBef>
                <a:spcPts val="2400"/>
              </a:spcBef>
              <a:buClr>
                <a:prstClr val="white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			stranka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</a:t>
            </a:r>
            <a:r>
              <a:rPr lang="pl-PL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(4160) </a:t>
            </a:r>
            <a:r>
              <a:rPr lang="pl-PL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4</a:t>
            </a:r>
          </a:p>
          <a:p>
            <a:pPr marL="1888200" lvl="3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			stranka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</a:t>
            </a:r>
            <a:r>
              <a:rPr lang="pl-PL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(3380) </a:t>
            </a:r>
            <a:r>
              <a:rPr lang="pl-PL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4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888200" lvl="3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			stranka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</a:t>
            </a:r>
            <a:r>
              <a:rPr lang="pl-PL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(2460) </a:t>
            </a:r>
            <a:r>
              <a:rPr lang="pl-PL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2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pl-PL" sz="20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98737"/>
              </p:ext>
            </p:extLst>
          </p:nvPr>
        </p:nvGraphicFramePr>
        <p:xfrm>
          <a:off x="145155" y="3500438"/>
          <a:ext cx="8856001" cy="258741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355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5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5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6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35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89304">
                <a:tc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latin typeface="Calibri" pitchFamily="34" charset="0"/>
                          <a:cs typeface="Calibri" pitchFamily="34" charset="0"/>
                        </a:rPr>
                        <a:t>Br</a:t>
                      </a:r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. glasova (X)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X : 1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X : 2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X : 3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X : 4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X : 5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2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A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4060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4060 </a:t>
                      </a:r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(1)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2030 </a:t>
                      </a:r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(4)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1353 </a:t>
                      </a:r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(6)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1015 </a:t>
                      </a:r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(9)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812 </a:t>
                      </a:r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(11)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2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B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3380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3380 (2)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1690 (5)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1126 (8)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845 (10)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676 (13)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2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C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2460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2460 (3)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1230 (7)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820 (12)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615 (14)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495 (15)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2786050" y="1428736"/>
            <a:ext cx="4572032" cy="1643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29388" y="1571612"/>
            <a:ext cx="303053" cy="428628"/>
          </a:xfrm>
          <a:prstGeom prst="rect">
            <a:avLst/>
          </a:prstGeom>
        </p:spPr>
      </p:pic>
      <p:pic>
        <p:nvPicPr>
          <p:cNvPr id="9" name="Picture 8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5140" y="1571612"/>
            <a:ext cx="303053" cy="428628"/>
          </a:xfrm>
          <a:prstGeom prst="rect">
            <a:avLst/>
          </a:prstGeom>
        </p:spPr>
      </p:pic>
      <p:pic>
        <p:nvPicPr>
          <p:cNvPr id="10" name="Picture 9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3636" y="2000240"/>
            <a:ext cx="303053" cy="428628"/>
          </a:xfrm>
          <a:prstGeom prst="rect">
            <a:avLst/>
          </a:prstGeom>
        </p:spPr>
      </p:pic>
      <p:pic>
        <p:nvPicPr>
          <p:cNvPr id="11" name="Picture 10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29388" y="2000240"/>
            <a:ext cx="303053" cy="428628"/>
          </a:xfrm>
          <a:prstGeom prst="rect">
            <a:avLst/>
          </a:prstGeom>
        </p:spPr>
      </p:pic>
      <p:pic>
        <p:nvPicPr>
          <p:cNvPr id="12" name="Picture 11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3636" y="2428868"/>
            <a:ext cx="303053" cy="42862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D’HONDOTOV SUSTAV</a:t>
            </a:r>
            <a:endParaRPr lang="hr-HR"/>
          </a:p>
        </p:txBody>
      </p:sp>
      <p:grpSp>
        <p:nvGrpSpPr>
          <p:cNvPr id="45" name="Group 44"/>
          <p:cNvGrpSpPr/>
          <p:nvPr/>
        </p:nvGrpSpPr>
        <p:grpSpPr>
          <a:xfrm>
            <a:off x="5357818" y="4516212"/>
            <a:ext cx="3500462" cy="1500198"/>
            <a:chOff x="5357818" y="5000636"/>
            <a:chExt cx="3500462" cy="1500198"/>
          </a:xfrm>
        </p:grpSpPr>
        <p:sp>
          <p:nvSpPr>
            <p:cNvPr id="26" name="Rectangle 25"/>
            <p:cNvSpPr/>
            <p:nvPr/>
          </p:nvSpPr>
          <p:spPr>
            <a:xfrm>
              <a:off x="7858148" y="5000636"/>
              <a:ext cx="1000132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858148" y="5572140"/>
              <a:ext cx="1000132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858148" y="6072206"/>
              <a:ext cx="1000132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43702" y="6072206"/>
              <a:ext cx="1000132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57818" y="6072206"/>
              <a:ext cx="1000132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41" name="Picture 40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86446" y="1571612"/>
            <a:ext cx="303053" cy="428628"/>
          </a:xfrm>
          <a:prstGeom prst="rect">
            <a:avLst/>
          </a:prstGeom>
        </p:spPr>
      </p:pic>
      <p:pic>
        <p:nvPicPr>
          <p:cNvPr id="42" name="Picture 41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72198" y="1571612"/>
            <a:ext cx="303053" cy="428628"/>
          </a:xfrm>
          <a:prstGeom prst="rect">
            <a:avLst/>
          </a:prstGeom>
        </p:spPr>
      </p:pic>
      <p:pic>
        <p:nvPicPr>
          <p:cNvPr id="43" name="Picture 42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86446" y="2000240"/>
            <a:ext cx="303053" cy="428628"/>
          </a:xfrm>
          <a:prstGeom prst="rect">
            <a:avLst/>
          </a:prstGeom>
        </p:spPr>
      </p:pic>
      <p:pic>
        <p:nvPicPr>
          <p:cNvPr id="44" name="Picture 43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86446" y="2428868"/>
            <a:ext cx="303053" cy="428628"/>
          </a:xfrm>
          <a:prstGeom prst="rect">
            <a:avLst/>
          </a:prstGeom>
        </p:spPr>
      </p:pic>
      <p:pic>
        <p:nvPicPr>
          <p:cNvPr id="46" name="Picture 45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5140" y="2000240"/>
            <a:ext cx="303053" cy="42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48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2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1071546"/>
            <a:ext cx="9144000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prstClr val="white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	izborni sustav u kojem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dio mandata osvaja većinskim, a dio razmjernim modelom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kako bi to bilo moguće, </a:t>
            </a:r>
            <a:r>
              <a:rPr lang="hr-HR" sz="28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svaki birač ima dva glasa,</a:t>
            </a:r>
            <a:r>
              <a:rPr lang="hr-HR" sz="28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tj</a:t>
            </a: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. s jednim glasuje </a:t>
            </a:r>
            <a:r>
              <a:rPr lang="hr-HR" sz="28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hr-HR" sz="28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većinskom</a:t>
            </a:r>
            <a:r>
              <a:rPr lang="hr-HR" sz="28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, a s </a:t>
            </a: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drugim u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razmjernom</a:t>
            </a:r>
            <a:endParaRPr lang="hr-HR" sz="28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primjer izbora u RH 2001. 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 malim izbornim jedinicama –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relativna </a:t>
            </a: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većina </a:t>
            </a:r>
            <a:b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</a:br>
            <a:r>
              <a:rPr lang="hr-HR" sz="26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u Sabor ide samo najbolji kandidat 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na državnoj razini –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razmjerni </a:t>
            </a: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sustav </a:t>
            </a:r>
            <a:b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</a:br>
            <a:r>
              <a:rPr lang="hr-HR" sz="26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jedna lista za cijelu državu za ulazak u Sabor</a:t>
            </a:r>
          </a:p>
        </p:txBody>
      </p:sp>
      <p:sp>
        <p:nvSpPr>
          <p:cNvPr id="4" name="Pravokutnik 4"/>
          <p:cNvSpPr/>
          <p:nvPr/>
        </p:nvSpPr>
        <p:spPr bwMode="auto">
          <a:xfrm>
            <a:off x="142844" y="928649"/>
            <a:ext cx="8858280" cy="1214467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MJEŠOVITI IZBORNI SUSTAV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69833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PREFERENCIJALNO GLASOVANJE - PRIMJER</a:t>
            </a:r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285720" y="1071546"/>
            <a:ext cx="4500594" cy="371477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IZBORNA JEDINICA </a:t>
            </a:r>
          </a:p>
          <a:p>
            <a:pPr algn="ctr"/>
            <a:r>
              <a:rPr lang="hr-H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(4 mandata)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472" y="2571744"/>
            <a:ext cx="1643074" cy="19288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stranka 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42910" y="3214686"/>
            <a:ext cx="1579473" cy="1135786"/>
            <a:chOff x="2428860" y="1785926"/>
            <a:chExt cx="1579473" cy="1135786"/>
          </a:xfrm>
        </p:grpSpPr>
        <p:sp>
          <p:nvSpPr>
            <p:cNvPr id="12" name="Rectangle 11"/>
            <p:cNvSpPr/>
            <p:nvPr/>
          </p:nvSpPr>
          <p:spPr>
            <a:xfrm>
              <a:off x="2428860" y="1785926"/>
              <a:ext cx="1500198" cy="11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Ivan	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Ante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Marin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90480" y="1785926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10.8 %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90480" y="2047865"/>
              <a:ext cx="70083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6.3 %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0480" y="2309804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0.12 %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0480" y="2571744"/>
              <a:ext cx="70083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6.3 %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714612" y="2571744"/>
            <a:ext cx="1643074" cy="192882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stranka 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786050" y="3214686"/>
            <a:ext cx="1543484" cy="1143008"/>
            <a:chOff x="3143240" y="3643314"/>
            <a:chExt cx="1543484" cy="1143008"/>
          </a:xfrm>
        </p:grpSpPr>
        <p:sp>
          <p:nvSpPr>
            <p:cNvPr id="19" name="Rectangle 18"/>
            <p:cNvSpPr/>
            <p:nvPr/>
          </p:nvSpPr>
          <p:spPr>
            <a:xfrm>
              <a:off x="3143240" y="3643314"/>
              <a:ext cx="1500198" cy="11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Matej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Marko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Luka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Petar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68871" y="3650536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15.4 %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68871" y="3912475"/>
              <a:ext cx="70083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3.2 %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68871" y="4174414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1.12 %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7620" y="4436354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10.3 %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4143372" y="2214554"/>
            <a:ext cx="540000" cy="540000"/>
          </a:xfrm>
          <a:prstGeom prst="ellipse">
            <a:avLst/>
          </a:prstGeom>
          <a:solidFill>
            <a:srgbClr val="E1691F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2000232" y="2214554"/>
            <a:ext cx="540000" cy="540000"/>
          </a:xfrm>
          <a:prstGeom prst="ellipse">
            <a:avLst/>
          </a:prstGeom>
          <a:solidFill>
            <a:srgbClr val="E1691F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000628" y="1071546"/>
            <a:ext cx="3786214" cy="4929222"/>
            <a:chOff x="5000628" y="285728"/>
            <a:chExt cx="3786214" cy="4929222"/>
          </a:xfrm>
        </p:grpSpPr>
        <p:grpSp>
          <p:nvGrpSpPr>
            <p:cNvPr id="27" name="Group 288"/>
            <p:cNvGrpSpPr/>
            <p:nvPr/>
          </p:nvGrpSpPr>
          <p:grpSpPr>
            <a:xfrm>
              <a:off x="5000628" y="285728"/>
              <a:ext cx="3786214" cy="4929222"/>
              <a:chOff x="5000628" y="214290"/>
              <a:chExt cx="3786214" cy="492922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5000628" y="214290"/>
                <a:ext cx="3786214" cy="49292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688918" y="357166"/>
                <a:ext cx="2409634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2000" b="1" dirty="0" smtClean="0">
                    <a:solidFill>
                      <a:schemeClr val="bg1"/>
                    </a:solidFill>
                  </a:rPr>
                  <a:t>GLASAČKI LISTIĆ</a:t>
                </a:r>
                <a:endParaRPr lang="hr-H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995092" y="714356"/>
                <a:ext cx="1797287" cy="292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1400" dirty="0" smtClean="0">
                    <a:solidFill>
                      <a:schemeClr val="bg1"/>
                    </a:solidFill>
                  </a:rPr>
                  <a:t>izborna jedinica Pag</a:t>
                </a:r>
                <a:endParaRPr lang="hr-HR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143504" y="1214422"/>
              <a:ext cx="1210588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solidFill>
                    <a:schemeClr val="bg1"/>
                  </a:solidFill>
                </a:rPr>
                <a:t>Kandidati:</a:t>
              </a:r>
              <a:endParaRPr lang="hr-HR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572132" y="2428868"/>
            <a:ext cx="158671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chemeClr val="bg1"/>
                </a:solidFill>
              </a:rPr>
              <a:t>1.) Stranka A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72132" y="4214818"/>
            <a:ext cx="159530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chemeClr val="bg1"/>
                </a:solidFill>
              </a:rPr>
              <a:t>2.) Stranka B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19421" y="2786058"/>
            <a:ext cx="1053494" cy="1192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1.)  Ivan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2.)  Ante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3.)  Marin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4.)  Ana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19421" y="4593820"/>
            <a:ext cx="1111202" cy="1192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1.)  Matej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2.)  Marko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3.)  Luka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4.)  Petar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158" y="4949398"/>
            <a:ext cx="4429156" cy="1122808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u parlament idu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Ivan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kao kandidati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stranke 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Matej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Petar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kao kandidati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stranke B</a:t>
            </a:r>
            <a:endParaRPr lang="hr-HR" sz="24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857488" y="3500438"/>
            <a:ext cx="13680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857488" y="4254148"/>
            <a:ext cx="1368000" cy="321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14348" y="3500438"/>
            <a:ext cx="13680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4348" y="3784602"/>
            <a:ext cx="13680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69322" y="2425496"/>
            <a:ext cx="360000" cy="36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215074" y="3071810"/>
            <a:ext cx="324000" cy="324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34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Mr. Data\Desktop\Picture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3050" y="71462"/>
            <a:ext cx="693095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0001" y="1280552"/>
            <a:ext cx="2071702" cy="123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14</a:t>
            </a: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hr-HR" smtClean="0">
                <a:latin typeface="Calibri" pitchFamily="34" charset="0"/>
                <a:cs typeface="Calibri" pitchFamily="34" charset="0"/>
              </a:rPr>
              <a:t>zastupnika</a:t>
            </a:r>
          </a:p>
          <a:p>
            <a:pPr algn="ctr"/>
            <a:r>
              <a:rPr lang="hr-HR" smtClean="0">
                <a:latin typeface="Calibri" pitchFamily="34" charset="0"/>
                <a:cs typeface="Calibri" pitchFamily="34" charset="0"/>
              </a:rPr>
              <a:t>po izbornoj jedinici </a:t>
            </a: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439" y="142852"/>
            <a:ext cx="1928826" cy="979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10+2</a:t>
            </a:r>
            <a:r>
              <a:rPr lang="hr-HR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hr-HR" smtClean="0">
                <a:latin typeface="Calibri" pitchFamily="34" charset="0"/>
                <a:cs typeface="Calibri" pitchFamily="34" charset="0"/>
              </a:rPr>
              <a:t>izborne jedinice</a:t>
            </a: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25" y="4500570"/>
            <a:ext cx="2357454" cy="2239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12.</a:t>
            </a:r>
            <a:endParaRPr lang="hr-HR" b="1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mtClean="0">
                <a:latin typeface="Calibri" pitchFamily="34" charset="0"/>
                <a:cs typeface="Calibri" pitchFamily="34" charset="0"/>
              </a:rPr>
              <a:t>izborna jedinica</a:t>
            </a:r>
          </a:p>
          <a:p>
            <a:pPr algn="ctr"/>
            <a:r>
              <a:rPr lang="hr-HR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MANJINE</a:t>
            </a:r>
          </a:p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područje cijele Hrvatske</a:t>
            </a:r>
          </a:p>
          <a:p>
            <a:pPr algn="ctr"/>
            <a:r>
              <a:rPr lang="hr-HR" sz="240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8 zastupnika</a:t>
            </a:r>
            <a:r>
              <a:rPr lang="hr-HR" sz="240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06" y="2675886"/>
            <a:ext cx="2428892" cy="16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11.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hr-HR" dirty="0" smtClean="0">
                <a:latin typeface="Calibri" pitchFamily="34" charset="0"/>
                <a:cs typeface="Calibri" pitchFamily="34" charset="0"/>
              </a:rPr>
              <a:t>izborna jedinica</a:t>
            </a:r>
          </a:p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DIJASPORA</a:t>
            </a:r>
          </a:p>
          <a:p>
            <a:pPr algn="ctr"/>
            <a:r>
              <a:rPr lang="hr-HR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3 zastupnika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2344" y="2928366"/>
            <a:ext cx="2918128" cy="158075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hr-HR" sz="2400" dirty="0" smtClean="0">
                <a:solidFill>
                  <a:srgbClr val="333333"/>
                </a:solidFill>
                <a:latin typeface="Calibri" pitchFamily="34" charset="0"/>
                <a:cs typeface="Calibri" pitchFamily="34" charset="0"/>
              </a:rPr>
              <a:t>broj birača u izbornim jedinicama se </a:t>
            </a:r>
            <a:r>
              <a:rPr lang="hr-HR" sz="2400" b="1" dirty="0" smtClean="0">
                <a:solidFill>
                  <a:srgbClr val="333333"/>
                </a:solidFill>
                <a:latin typeface="Calibri" pitchFamily="34" charset="0"/>
                <a:cs typeface="Calibri" pitchFamily="34" charset="0"/>
              </a:rPr>
              <a:t>ne smije razlikovati za više od </a:t>
            </a:r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+/– 5 %</a:t>
            </a:r>
            <a:endParaRPr lang="hr-H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60" y="785794"/>
            <a:ext cx="8929718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REFERENDUM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oblik neposredne demokracije u posrednoj demokraciji 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oblik neposrednog odlučivanja birača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nekom izuzetno važnom društvenom i političkom pitanju</a:t>
            </a:r>
            <a:endParaRPr lang="hr-HR" sz="24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može biti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OBVEZATAN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(odluka glasača obvezuje vlast da tu odluku provede u djelo)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SAVJETODAVAN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(daje mogućnost vlasti da vidi mišljenje građana, no nema obvezu prihvatiti)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prema razini provođenja može biti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NACIONALNI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LOKALNI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referendumsko pitanje je najčešće formulirano da se na njega odgovara s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PROTIV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252000" indent="-252000">
              <a:lnSpc>
                <a:spcPct val="100000"/>
              </a:lnSpc>
              <a:spcBef>
                <a:spcPts val="24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najčešće se traži izlazak birača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iznad 50% od ukupnog broja birača </a:t>
            </a:r>
            <a:b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(u RH se traži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iznad 50% </a:t>
            </a:r>
            <a:r>
              <a:rPr lang="hr-HR" sz="2400" u="sng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od broja birača koji su </a:t>
            </a:r>
            <a:r>
              <a:rPr lang="hr-HR" sz="24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izašli na referendum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8" name="Pravokutnik 4"/>
          <p:cNvSpPr/>
          <p:nvPr/>
        </p:nvSpPr>
        <p:spPr bwMode="auto">
          <a:xfrm>
            <a:off x="71406" y="785794"/>
            <a:ext cx="8928000" cy="1928826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Pravokutnik 4"/>
          <p:cNvSpPr/>
          <p:nvPr/>
        </p:nvSpPr>
        <p:spPr bwMode="auto">
          <a:xfrm>
            <a:off x="71406" y="5500702"/>
            <a:ext cx="8928000" cy="10001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596" y="-24"/>
            <a:ext cx="8715404" cy="571504"/>
          </a:xfrm>
        </p:spPr>
        <p:txBody>
          <a:bodyPr/>
          <a:lstStyle/>
          <a:p>
            <a:r>
              <a:rPr lang="hr-HR" sz="4400" dirty="0" smtClean="0">
                <a:ea typeface="WenQuanYi Micro Hei" charset="0"/>
              </a:rPr>
              <a:t>REFERENDUM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2923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980728"/>
            <a:ext cx="9144000" cy="535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kad je pitanje o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udruženju sa drugim državama</a:t>
            </a:r>
          </a:p>
          <a:p>
            <a:pPr marL="72000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nakon što se Sabor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dvotrećinskom većinom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(više od 66%)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odlučio za udruženje</a:t>
            </a:r>
          </a:p>
          <a:p>
            <a:pPr marL="72000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raspisuje ga Sabor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ako se radi o prijedlogu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promjene Ustava i zakona</a:t>
            </a:r>
          </a:p>
          <a:p>
            <a:pPr marL="72000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 zahtjev minimalno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10% ukupnog broja birača</a:t>
            </a:r>
          </a:p>
          <a:p>
            <a:pPr marL="72000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raspisuje ga Sabor, a može ga raspisati i predsjednik uz supotpis premjera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KAD SE RASPISUJE REFERENDUM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</a:t>
            </a:r>
            <a:endParaRPr lang="hr-HR" sz="24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90924"/>
            <a:ext cx="8964488" cy="5806428"/>
          </a:xfrm>
        </p:spPr>
        <p:txBody>
          <a:bodyPr/>
          <a:lstStyle/>
          <a:p>
            <a:pPr marL="288000" lvl="0" indent="-288000" defTabSz="457200" hangingPunct="0">
              <a:spcBef>
                <a:spcPts val="24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b="1" dirty="0" smtClean="0">
                <a:solidFill>
                  <a:srgbClr val="FFC000"/>
                </a:solidFill>
              </a:rPr>
              <a:t>POLITIČKE STRANKE </a:t>
            </a:r>
            <a:r>
              <a:rPr lang="hr-HR" dirty="0" smtClean="0">
                <a:solidFill>
                  <a:srgbClr val="FFFFFF"/>
                </a:solidFill>
              </a:rPr>
              <a:t>su subjekti koji </a:t>
            </a:r>
            <a:r>
              <a:rPr lang="hr-HR" u="sng" dirty="0" smtClean="0">
                <a:solidFill>
                  <a:srgbClr val="FFFFFF"/>
                </a:solidFill>
              </a:rPr>
              <a:t>posreduju između vlasti i građana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ZADAĆE POLITIČKIH STRANAKA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zadaća </a:t>
            </a:r>
            <a:r>
              <a:rPr lang="hr-HR" b="1" dirty="0" smtClean="0">
                <a:solidFill>
                  <a:srgbClr val="FFC000"/>
                </a:solidFill>
              </a:rPr>
              <a:t>reprezentacije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zadaća </a:t>
            </a:r>
            <a:r>
              <a:rPr lang="hr-HR" b="1" dirty="0" smtClean="0">
                <a:solidFill>
                  <a:srgbClr val="FFC000"/>
                </a:solidFill>
              </a:rPr>
              <a:t>konkurencije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zadaća </a:t>
            </a:r>
            <a:r>
              <a:rPr lang="hr-HR" b="1" dirty="0" smtClean="0">
                <a:solidFill>
                  <a:srgbClr val="FFC000"/>
                </a:solidFill>
              </a:rPr>
              <a:t>integracije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/>
              <a:t>cilj političke stranke je </a:t>
            </a:r>
            <a:r>
              <a:rPr lang="hr-HR" b="1" dirty="0">
                <a:solidFill>
                  <a:srgbClr val="FFC000"/>
                </a:solidFill>
              </a:rPr>
              <a:t>prenijeti volju birača u parlament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/>
              <a:t>svaka stranka mora imati </a:t>
            </a:r>
            <a:r>
              <a:rPr lang="hr-HR" b="1" dirty="0" smtClean="0">
                <a:solidFill>
                  <a:srgbClr val="FFC000"/>
                </a:solidFill>
              </a:rPr>
              <a:t>PROGRAM</a:t>
            </a:r>
            <a:r>
              <a:rPr lang="hr-HR" sz="2400" dirty="0" smtClean="0"/>
              <a:t> i </a:t>
            </a:r>
            <a:r>
              <a:rPr lang="hr-HR" b="1" dirty="0" smtClean="0">
                <a:solidFill>
                  <a:srgbClr val="FFC000"/>
                </a:solidFill>
              </a:rPr>
              <a:t>STATUT</a:t>
            </a:r>
          </a:p>
          <a:p>
            <a:pPr marL="608675" lvl="1" indent="-288000" hangingPunct="0">
              <a:spcBef>
                <a:spcPts val="1200"/>
              </a:spcBef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b="1" dirty="0" smtClean="0">
                <a:solidFill>
                  <a:srgbClr val="FFC000"/>
                </a:solidFill>
              </a:rPr>
              <a:t>PROGRAM stranke </a:t>
            </a:r>
            <a:r>
              <a:rPr lang="hr-HR" dirty="0" smtClean="0"/>
              <a:t>–</a:t>
            </a:r>
            <a:r>
              <a:rPr lang="hr-HR" b="1" dirty="0" smtClean="0">
                <a:solidFill>
                  <a:srgbClr val="FFC000"/>
                </a:solidFill>
              </a:rPr>
              <a:t> </a:t>
            </a:r>
            <a:r>
              <a:rPr lang="hr-HR" dirty="0" smtClean="0"/>
              <a:t>norme, </a:t>
            </a:r>
            <a:r>
              <a:rPr lang="hr-HR" dirty="0"/>
              <a:t>vrijednosti, načela i ciljevi za koje se stranka zalaže i što bi pokušala učiniti ako dođe na </a:t>
            </a:r>
            <a:r>
              <a:rPr lang="hr-HR" dirty="0" smtClean="0"/>
              <a:t>vlast</a:t>
            </a:r>
          </a:p>
          <a:p>
            <a:pPr marL="608675" lvl="1" indent="-288000" hangingPunct="0">
              <a:spcBef>
                <a:spcPts val="1200"/>
              </a:spcBef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b="1" dirty="0" smtClean="0">
                <a:solidFill>
                  <a:srgbClr val="FFC000"/>
                </a:solidFill>
              </a:rPr>
              <a:t>STATUT stranke </a:t>
            </a:r>
            <a:r>
              <a:rPr lang="hr-HR" dirty="0" smtClean="0"/>
              <a:t>– regulira funkcioniranje </a:t>
            </a:r>
            <a:r>
              <a:rPr lang="hr-HR" dirty="0"/>
              <a:t>unutar stranke (ustrojstvo stranke</a:t>
            </a:r>
            <a:r>
              <a:rPr lang="hr-HR" dirty="0" smtClean="0"/>
              <a:t>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4812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121" y="1000130"/>
            <a:ext cx="9038238" cy="52371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političke stranke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javljaju u 17. st. 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Engleska – 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Vigovci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Whigs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Torijevci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Tories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kad jača moć engleskog parlamenta, a kraljeva moć slabi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u="sng" dirty="0" smtClean="0">
                <a:latin typeface="Calibri" pitchFamily="34" charset="0"/>
                <a:cs typeface="Calibri" pitchFamily="34" charset="0"/>
              </a:rPr>
              <a:t>smisao stranačkog djelovanja dobivaju u 19. st.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kad se širi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opće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pravo glasa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u početku se pravo glasa ograničavalo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imovinskim cenzusom</a:t>
            </a:r>
          </a:p>
          <a:p>
            <a:pPr marL="936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žene su prve dobile pravo glasa u </a:t>
            </a:r>
            <a:r>
              <a:rPr lang="hr-HR" sz="24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Švedskoj 1867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., a zadnje u </a:t>
            </a:r>
            <a:r>
              <a:rPr lang="hr-HR" sz="24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Saudijskoj Arabiji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– 2011. godine</a:t>
            </a:r>
          </a:p>
          <a:p>
            <a:pPr marL="936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hr-HR" sz="24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Hrvatskoj</a:t>
            </a:r>
            <a:r>
              <a:rPr lang="hr-HR" sz="24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– 1945. godine </a:t>
            </a:r>
          </a:p>
          <a:p>
            <a:pPr marL="936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Švicarska – 1971. (na federalnoj razini) - 1990. (na kantonalnoj)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NASTANAK POLITIČKIH STRANAKA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4752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85794"/>
            <a:ext cx="9144000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KOALICIJA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je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savez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političkih stranaka koje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udružuju na određeno vrijeme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zbog ostvarenje nekog zajedničkog cilja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spajanjem u koaliciju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stranka ne gubi svoju samostalnost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vrste koalicija: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prirodne i neprirodne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predizborne i postizborne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minimalne i velike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UNIJA STRANAKA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spajanje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kojim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gubi samostalnost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prihvaća jedinstven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zajednički program 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npr.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CDU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(njem. 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Christlich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Demokratische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 Union)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CSU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de-DE" sz="2000" i="1" dirty="0" err="1" smtClean="0">
                <a:latin typeface="Calibri" pitchFamily="34" charset="0"/>
                <a:cs typeface="Calibri" pitchFamily="34" charset="0"/>
              </a:rPr>
              <a:t>njem</a:t>
            </a:r>
            <a:r>
              <a:rPr lang="de-DE" sz="2000" i="1" dirty="0" smtClean="0">
                <a:latin typeface="Calibri" pitchFamily="34" charset="0"/>
                <a:cs typeface="Calibri" pitchFamily="34" charset="0"/>
              </a:rPr>
              <a:t>. Christlich-Soziale Union in Bayern</a:t>
            </a:r>
            <a:r>
              <a:rPr lang="de-DE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819" t="22524" b="22569"/>
          <a:stretch/>
        </p:blipFill>
        <p:spPr>
          <a:xfrm>
            <a:off x="7158744" y="2564904"/>
            <a:ext cx="1866635" cy="1807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UDRUŽENJA STRANAKA</a:t>
            </a:r>
            <a:endParaRPr lang="hr-HR" dirty="0"/>
          </a:p>
        </p:txBody>
      </p:sp>
      <p:pic>
        <p:nvPicPr>
          <p:cNvPr id="1026" name="Picture 2" descr="https://cdn-narod.r.worldssl.net/wp-content/uploads/2015/09/kukuriku1.jpg?x8109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00" y="2564904"/>
            <a:ext cx="2565256" cy="180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03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36712"/>
            <a:ext cx="8858280" cy="24288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s obzirom 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uspješnost na izborima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, razlikujemo: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neparlamentarne stranke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parlamentarne stranke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vladajuće stranke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oporba (opozicija)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POL. STRANKE </a:t>
            </a:r>
            <a:r>
              <a:rPr lang="hr-HR" b="0" i="1" dirty="0" smtClean="0">
                <a:ea typeface="WenQuanYi Micro Hei" charset="0"/>
              </a:rPr>
              <a:t>– uspješnost na izborima</a:t>
            </a:r>
            <a:endParaRPr lang="hr-HR" b="0" i="1" dirty="0"/>
          </a:p>
        </p:txBody>
      </p:sp>
      <p:cxnSp>
        <p:nvCxnSpPr>
          <p:cNvPr id="6" name="Kutni poveznik 46"/>
          <p:cNvCxnSpPr>
            <a:stCxn id="11" idx="2"/>
            <a:endCxn id="13" idx="0"/>
          </p:cNvCxnSpPr>
          <p:nvPr/>
        </p:nvCxnSpPr>
        <p:spPr bwMode="auto">
          <a:xfrm rot="5400000">
            <a:off x="5862555" y="4602107"/>
            <a:ext cx="642942" cy="129712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" name="Kutni poveznik 48"/>
          <p:cNvCxnSpPr>
            <a:stCxn id="11" idx="2"/>
            <a:endCxn id="14" idx="0"/>
          </p:cNvCxnSpPr>
          <p:nvPr/>
        </p:nvCxnSpPr>
        <p:spPr bwMode="auto">
          <a:xfrm rot="16200000" flipH="1">
            <a:off x="7130579" y="4631206"/>
            <a:ext cx="642942" cy="123892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Kutni poveznik 19"/>
          <p:cNvCxnSpPr>
            <a:stCxn id="12" idx="2"/>
            <a:endCxn id="10" idx="0"/>
          </p:cNvCxnSpPr>
          <p:nvPr/>
        </p:nvCxnSpPr>
        <p:spPr bwMode="auto">
          <a:xfrm rot="5400000">
            <a:off x="4651622" y="2109505"/>
            <a:ext cx="600198" cy="3239189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" name="Kutni poveznik 21"/>
          <p:cNvCxnSpPr>
            <a:stCxn id="12" idx="2"/>
            <a:endCxn id="11" idx="0"/>
          </p:cNvCxnSpPr>
          <p:nvPr/>
        </p:nvCxnSpPr>
        <p:spPr bwMode="auto">
          <a:xfrm rot="16200000" flipH="1">
            <a:off x="6401852" y="3598462"/>
            <a:ext cx="600198" cy="26127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" name="Pravokutnik 15"/>
          <p:cNvSpPr/>
          <p:nvPr/>
        </p:nvSpPr>
        <p:spPr bwMode="auto">
          <a:xfrm>
            <a:off x="1892126" y="4029198"/>
            <a:ext cx="2880000" cy="90000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4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NEPARLAMENTARNE</a:t>
            </a:r>
            <a:r>
              <a:rPr kumimoji="0" lang="hr-HR" sz="2400" b="1" i="0" u="none" strike="noStrike" cap="none" normalizeH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kumimoji="0" lang="hr-HR" b="1" i="0" u="none" strike="noStrike" cap="none" normalizeH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STRANKE</a:t>
            </a:r>
            <a:endParaRPr kumimoji="0" lang="hr-HR" sz="24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Pravokutnik 17"/>
          <p:cNvSpPr/>
          <p:nvPr/>
        </p:nvSpPr>
        <p:spPr bwMode="auto">
          <a:xfrm>
            <a:off x="5392588" y="4029198"/>
            <a:ext cx="2880000" cy="900000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PARLAMENTARNE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STRANKE</a:t>
            </a: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Pravokutnik 13"/>
          <p:cNvSpPr/>
          <p:nvPr/>
        </p:nvSpPr>
        <p:spPr bwMode="auto">
          <a:xfrm>
            <a:off x="4678208" y="2357430"/>
            <a:ext cx="3786214" cy="107157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STRANKE PO USPJEŠNOSTI NA IZBORIMA</a:t>
            </a:r>
            <a:endParaRPr kumimoji="0" lang="hr-HR" sz="24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Pravokutnik 38"/>
          <p:cNvSpPr/>
          <p:nvPr/>
        </p:nvSpPr>
        <p:spPr bwMode="auto">
          <a:xfrm>
            <a:off x="4535332" y="5572140"/>
            <a:ext cx="2000264" cy="900000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VLADAJUĆE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STRANKE</a:t>
            </a: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Pravokutnik 39"/>
          <p:cNvSpPr/>
          <p:nvPr/>
        </p:nvSpPr>
        <p:spPr bwMode="auto">
          <a:xfrm>
            <a:off x="7178538" y="5572140"/>
            <a:ext cx="1785950" cy="900000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OPORBA</a:t>
            </a:r>
          </a:p>
        </p:txBody>
      </p:sp>
      <p:sp>
        <p:nvSpPr>
          <p:cNvPr id="2" name="Oval 1"/>
          <p:cNvSpPr/>
          <p:nvPr/>
        </p:nvSpPr>
        <p:spPr>
          <a:xfrm rot="20977733">
            <a:off x="4310967" y="2838988"/>
            <a:ext cx="734481" cy="73448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160</a:t>
            </a:r>
          </a:p>
        </p:txBody>
      </p:sp>
      <p:sp>
        <p:nvSpPr>
          <p:cNvPr id="15" name="Oval 14"/>
          <p:cNvSpPr/>
          <p:nvPr/>
        </p:nvSpPr>
        <p:spPr>
          <a:xfrm rot="1057733">
            <a:off x="7905347" y="4350686"/>
            <a:ext cx="734481" cy="73448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3894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10" grpId="0" build="allAtOnce" animBg="1"/>
      <p:bldP spid="11" grpId="0" build="allAtOnce" animBg="1"/>
      <p:bldP spid="12" grpId="0" build="allAtOnce" animBg="1"/>
      <p:bldP spid="13" grpId="0" build="allAtOnce" animBg="1"/>
      <p:bldP spid="14" grpId="0" build="allAtOnce" animBg="1"/>
      <p:bldP spid="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30"/>
            <a:ext cx="8858280" cy="47148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 IDEOLOGIJI </a:t>
            </a:r>
            <a:r>
              <a:rPr lang="hr-HR" sz="28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političke stranke se dijele na: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konzervativne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liberalne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demokršćanske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socijaldemokratske</a:t>
            </a:r>
          </a:p>
          <a:p>
            <a:pPr marL="288000" indent="-288000">
              <a:lnSpc>
                <a:spcPct val="100000"/>
              </a:lnSpc>
              <a:spcBef>
                <a:spcPts val="4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također se dijele na: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ljevicu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desnicu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centar</a:t>
            </a:r>
          </a:p>
        </p:txBody>
      </p:sp>
      <p:sp>
        <p:nvSpPr>
          <p:cNvPr id="4" name="Rectangle 7"/>
          <p:cNvSpPr/>
          <p:nvPr/>
        </p:nvSpPr>
        <p:spPr bwMode="auto">
          <a:xfrm>
            <a:off x="5572131" y="4500570"/>
            <a:ext cx="1785950" cy="432000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LJEVICA</a:t>
            </a:r>
          </a:p>
        </p:txBody>
      </p:sp>
      <p:sp>
        <p:nvSpPr>
          <p:cNvPr id="5" name="Rectangle 7"/>
          <p:cNvSpPr/>
          <p:nvPr/>
        </p:nvSpPr>
        <p:spPr bwMode="auto">
          <a:xfrm>
            <a:off x="5572131" y="5572140"/>
            <a:ext cx="1785950" cy="432000"/>
          </a:xfrm>
          <a:prstGeom prst="rect">
            <a:avLst/>
          </a:prstGeom>
          <a:solidFill>
            <a:srgbClr val="00206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CENTAR</a:t>
            </a:r>
          </a:p>
        </p:txBody>
      </p:sp>
      <p:sp>
        <p:nvSpPr>
          <p:cNvPr id="6" name="Rectangle 7"/>
          <p:cNvSpPr/>
          <p:nvPr/>
        </p:nvSpPr>
        <p:spPr bwMode="auto">
          <a:xfrm>
            <a:off x="5572131" y="5036355"/>
            <a:ext cx="1785950" cy="432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DESNICA</a:t>
            </a:r>
          </a:p>
        </p:txBody>
      </p:sp>
      <p:sp>
        <p:nvSpPr>
          <p:cNvPr id="7" name="Rectangle 7"/>
          <p:cNvSpPr/>
          <p:nvPr/>
        </p:nvSpPr>
        <p:spPr bwMode="auto">
          <a:xfrm>
            <a:off x="5572131" y="1628800"/>
            <a:ext cx="2700000" cy="432000"/>
          </a:xfrm>
          <a:prstGeom prst="rect">
            <a:avLst/>
          </a:prstGeom>
          <a:solidFill>
            <a:srgbClr val="00206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KONZERVATIVNE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5572131" y="2152679"/>
            <a:ext cx="2700000" cy="432000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LIBERALNE</a:t>
            </a:r>
          </a:p>
        </p:txBody>
      </p:sp>
      <p:sp>
        <p:nvSpPr>
          <p:cNvPr id="9" name="Rectangle 9"/>
          <p:cNvSpPr/>
          <p:nvPr/>
        </p:nvSpPr>
        <p:spPr bwMode="auto">
          <a:xfrm>
            <a:off x="5572131" y="2676558"/>
            <a:ext cx="2700000" cy="432000"/>
          </a:xfrm>
          <a:prstGeom prst="rect">
            <a:avLst/>
          </a:prstGeom>
          <a:solidFill>
            <a:srgbClr val="008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DEMOKRŠĆANSKE</a:t>
            </a:r>
          </a:p>
        </p:txBody>
      </p:sp>
      <p:sp>
        <p:nvSpPr>
          <p:cNvPr id="10" name="Rectangle 7"/>
          <p:cNvSpPr/>
          <p:nvPr/>
        </p:nvSpPr>
        <p:spPr bwMode="auto">
          <a:xfrm>
            <a:off x="5572131" y="3200436"/>
            <a:ext cx="2700000" cy="432000"/>
          </a:xfrm>
          <a:prstGeom prst="rect">
            <a:avLst/>
          </a:prstGeom>
          <a:solidFill>
            <a:srgbClr val="C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PODJELA POLITIČKIH STRANAKA</a:t>
            </a:r>
            <a:endParaRPr lang="hr-HR" dirty="0"/>
          </a:p>
        </p:txBody>
      </p:sp>
      <p:sp>
        <p:nvSpPr>
          <p:cNvPr id="12" name="Right Brace 11"/>
          <p:cNvSpPr/>
          <p:nvPr/>
        </p:nvSpPr>
        <p:spPr>
          <a:xfrm>
            <a:off x="2285984" y="4521090"/>
            <a:ext cx="428628" cy="1500198"/>
          </a:xfrm>
          <a:prstGeom prst="rightBrace">
            <a:avLst>
              <a:gd name="adj1" fmla="val 51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4612" y="4786322"/>
            <a:ext cx="1643074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podjela iz doba Francuske revolucije</a:t>
            </a:r>
            <a:endParaRPr lang="hr-HR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2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  <p:bldP spid="4" grpId="0" build="allAtOnce" animBg="1"/>
      <p:bldP spid="5" grpId="0" build="allAtOnce" animBg="1"/>
      <p:bldP spid="6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 bwMode="auto">
          <a:xfrm>
            <a:off x="142845" y="600448"/>
            <a:ext cx="2857519" cy="406314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z="200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19"/>
          <p:cNvSpPr/>
          <p:nvPr/>
        </p:nvSpPr>
        <p:spPr bwMode="auto">
          <a:xfrm>
            <a:off x="3143240" y="600448"/>
            <a:ext cx="2857519" cy="406314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z="200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0"/>
          <p:cNvSpPr/>
          <p:nvPr/>
        </p:nvSpPr>
        <p:spPr bwMode="auto">
          <a:xfrm>
            <a:off x="6143636" y="600448"/>
            <a:ext cx="2857519" cy="406314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z="200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7"/>
          <p:cNvSpPr/>
          <p:nvPr/>
        </p:nvSpPr>
        <p:spPr bwMode="auto">
          <a:xfrm>
            <a:off x="285720" y="260648"/>
            <a:ext cx="2571769" cy="53672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KONZERVATIVNE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286115" y="260648"/>
            <a:ext cx="2571769" cy="536724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LIBERALNE</a:t>
            </a:r>
          </a:p>
        </p:txBody>
      </p:sp>
      <p:sp>
        <p:nvSpPr>
          <p:cNvPr id="9" name="Rectangle 9"/>
          <p:cNvSpPr/>
          <p:nvPr/>
        </p:nvSpPr>
        <p:spPr bwMode="auto">
          <a:xfrm>
            <a:off x="6286511" y="260648"/>
            <a:ext cx="2571769" cy="536724"/>
          </a:xfrm>
          <a:prstGeom prst="rect">
            <a:avLst/>
          </a:prstGeom>
          <a:solidFill>
            <a:srgbClr val="008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DEMOKRŠĆANSKE</a:t>
            </a:r>
          </a:p>
        </p:txBody>
      </p:sp>
      <p:sp>
        <p:nvSpPr>
          <p:cNvPr id="10" name="TextBox 11"/>
          <p:cNvSpPr txBox="1"/>
          <p:nvPr/>
        </p:nvSpPr>
        <p:spPr>
          <a:xfrm>
            <a:off x="214282" y="908720"/>
            <a:ext cx="278608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sustav vrijednosti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koji čuva poredak od naglih promjena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opravdava trenutno stanje 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(status quo)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teži harmoniji i miru u društvu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zajednica iznad pojedinca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3143240" y="908720"/>
            <a:ext cx="292895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zalažu se za što manje ograničavanje sloboda pojedinca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zagovaraju privatno vlasništvo i slobodu tržišta 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(„</a:t>
            </a:r>
            <a:r>
              <a:rPr lang="hr-HR" sz="2000" i="1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Laissez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hr-HR" sz="2000" i="1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faire</a:t>
            </a:r>
            <a:r>
              <a:rPr lang="hr-HR" sz="20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”)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suverenitet naroda i dioba vlasti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pojedinac iznad zajednice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6143636" y="908720"/>
            <a:ext cx="28575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temelje se na socijalnom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nauku Katoličke Crkve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osnovne vrijednosti su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čovjek i njegovo dostojanstvo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sloboda je ograničena zaštitom javnog morala utemeljenog na kršćanskom nauku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42845" y="5008581"/>
            <a:ext cx="8786873" cy="159407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hr-HR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7"/>
          <p:cNvSpPr/>
          <p:nvPr/>
        </p:nvSpPr>
        <p:spPr bwMode="auto">
          <a:xfrm>
            <a:off x="285720" y="4749420"/>
            <a:ext cx="3500462" cy="454605"/>
          </a:xfrm>
          <a:prstGeom prst="rect">
            <a:avLst/>
          </a:prstGeom>
          <a:solidFill>
            <a:srgbClr val="C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285720" y="5249812"/>
            <a:ext cx="850112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zalažu se za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socijalni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program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rješenje socijalnih pitanja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temeljne vrijednosti su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sloboda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ravnopravnost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solidarnost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ciljeve postižu reformističkim metodama</a:t>
            </a:r>
          </a:p>
        </p:txBody>
      </p:sp>
    </p:spTree>
    <p:extLst>
      <p:ext uri="{BB962C8B-B14F-4D97-AF65-F5344CB8AC3E}">
        <p14:creationId xmlns:p14="http://schemas.microsoft.com/office/powerpoint/2010/main" val="28813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build="allAtOnce" animBg="1"/>
      <p:bldP spid="8" grpId="0" build="allAtOnce" animBg="1"/>
      <p:bldP spid="9" grpId="0" build="allAtOnce" animBg="1"/>
      <p:bldP spid="10" grpId="0" build="p"/>
      <p:bldP spid="13" grpId="0" build="p"/>
      <p:bldP spid="14" grpId="0" build="p"/>
      <p:bldP spid="11" grpId="0" animBg="1"/>
      <p:bldP spid="12" grpId="0" build="allAtOnce" animBg="1"/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/>
          <p:nvPr/>
        </p:nvSpPr>
        <p:spPr bwMode="auto">
          <a:xfrm>
            <a:off x="251520" y="1428736"/>
            <a:ext cx="3177472" cy="100013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KONZERVATIVNE</a:t>
            </a:r>
          </a:p>
        </p:txBody>
      </p:sp>
      <p:sp>
        <p:nvSpPr>
          <p:cNvPr id="13" name="Rectangle 8"/>
          <p:cNvSpPr/>
          <p:nvPr/>
        </p:nvSpPr>
        <p:spPr bwMode="auto">
          <a:xfrm>
            <a:off x="251520" y="2643182"/>
            <a:ext cx="3177472" cy="1000132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LIBERALNE</a:t>
            </a:r>
          </a:p>
        </p:txBody>
      </p:sp>
      <p:sp>
        <p:nvSpPr>
          <p:cNvPr id="15" name="Rectangle 9"/>
          <p:cNvSpPr/>
          <p:nvPr/>
        </p:nvSpPr>
        <p:spPr bwMode="auto">
          <a:xfrm>
            <a:off x="251520" y="3857628"/>
            <a:ext cx="3177472" cy="1000132"/>
          </a:xfrm>
          <a:prstGeom prst="rect">
            <a:avLst/>
          </a:prstGeom>
          <a:solidFill>
            <a:srgbClr val="008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DEMOKRŠĆANSKE</a:t>
            </a:r>
          </a:p>
        </p:txBody>
      </p:sp>
      <p:sp>
        <p:nvSpPr>
          <p:cNvPr id="17" name="Rectangle 7"/>
          <p:cNvSpPr/>
          <p:nvPr/>
        </p:nvSpPr>
        <p:spPr bwMode="auto">
          <a:xfrm>
            <a:off x="251520" y="5072074"/>
            <a:ext cx="3177471" cy="1000132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cxnSp>
        <p:nvCxnSpPr>
          <p:cNvPr id="26" name="Kutni poveznik 25"/>
          <p:cNvCxnSpPr>
            <a:stCxn id="12" idx="3"/>
            <a:endCxn id="19" idx="1"/>
          </p:cNvCxnSpPr>
          <p:nvPr/>
        </p:nvCxnSpPr>
        <p:spPr bwMode="auto">
          <a:xfrm flipV="1">
            <a:off x="3428992" y="1000120"/>
            <a:ext cx="1000132" cy="928682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" name="Kutni poveznik 27"/>
          <p:cNvCxnSpPr>
            <a:stCxn id="13" idx="3"/>
            <a:endCxn id="21" idx="1"/>
          </p:cNvCxnSpPr>
          <p:nvPr/>
        </p:nvCxnSpPr>
        <p:spPr bwMode="auto">
          <a:xfrm flipV="1">
            <a:off x="3428992" y="2744790"/>
            <a:ext cx="1000132" cy="39845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0" name="Kutni poveznik 29"/>
          <p:cNvCxnSpPr>
            <a:stCxn id="15" idx="3"/>
            <a:endCxn id="23" idx="1"/>
          </p:cNvCxnSpPr>
          <p:nvPr/>
        </p:nvCxnSpPr>
        <p:spPr bwMode="auto">
          <a:xfrm>
            <a:off x="3428992" y="4357694"/>
            <a:ext cx="1000132" cy="9278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2" name="Kutni poveznik 31"/>
          <p:cNvCxnSpPr>
            <a:stCxn id="17" idx="3"/>
            <a:endCxn id="24" idx="1"/>
          </p:cNvCxnSpPr>
          <p:nvPr/>
        </p:nvCxnSpPr>
        <p:spPr bwMode="auto">
          <a:xfrm>
            <a:off x="3428991" y="5572140"/>
            <a:ext cx="1000133" cy="464347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" name="Pravokutnik 18"/>
          <p:cNvSpPr/>
          <p:nvPr/>
        </p:nvSpPr>
        <p:spPr bwMode="auto">
          <a:xfrm>
            <a:off x="4429124" y="142876"/>
            <a:ext cx="4391348" cy="17144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tradicija i kontinuitet</a:t>
            </a:r>
          </a:p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stabilnost 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(status quo)</a:t>
            </a:r>
          </a:p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obitelj, religija, nacija</a:t>
            </a:r>
          </a:p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dužnost prema državi</a:t>
            </a:r>
          </a:p>
        </p:txBody>
      </p:sp>
      <p:sp>
        <p:nvSpPr>
          <p:cNvPr id="21" name="Pravokutnik 20"/>
          <p:cNvSpPr/>
          <p:nvPr/>
        </p:nvSpPr>
        <p:spPr bwMode="auto">
          <a:xfrm>
            <a:off x="4429124" y="1946450"/>
            <a:ext cx="4391348" cy="1596679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sloboda i tolerancija</a:t>
            </a:r>
          </a:p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ljudska prava i individualnost</a:t>
            </a:r>
          </a:p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ograničavanje samovolje države</a:t>
            </a:r>
          </a:p>
        </p:txBody>
      </p:sp>
      <p:sp>
        <p:nvSpPr>
          <p:cNvPr id="23" name="Pravokutnik 22"/>
          <p:cNvSpPr/>
          <p:nvPr/>
        </p:nvSpPr>
        <p:spPr bwMode="auto">
          <a:xfrm>
            <a:off x="4429124" y="3632215"/>
            <a:ext cx="4391348" cy="1636524"/>
          </a:xfrm>
          <a:prstGeom prst="rect">
            <a:avLst/>
          </a:prstGeom>
          <a:solidFill>
            <a:srgbClr val="008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zasnivaju se na socijalnom nauku Katoličke Crkve</a:t>
            </a:r>
          </a:p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ljudsko dostojanstvo</a:t>
            </a:r>
          </a:p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solidarnost i opće dobro</a:t>
            </a:r>
          </a:p>
        </p:txBody>
      </p:sp>
      <p:sp>
        <p:nvSpPr>
          <p:cNvPr id="24" name="Pravokutnik 23"/>
          <p:cNvSpPr/>
          <p:nvPr/>
        </p:nvSpPr>
        <p:spPr bwMode="auto">
          <a:xfrm>
            <a:off x="4429124" y="5357826"/>
            <a:ext cx="4391348" cy="1357322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zalažu se za reforme</a:t>
            </a:r>
          </a:p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načelo slobode i jednakosti</a:t>
            </a:r>
          </a:p>
          <a:p>
            <a:pPr marL="324000" indent="-252000">
              <a:buClr>
                <a:prstClr val="white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solidarnost i socijalna država</a:t>
            </a:r>
          </a:p>
        </p:txBody>
      </p:sp>
      <p:sp>
        <p:nvSpPr>
          <p:cNvPr id="51" name="Pravokutnik 50"/>
          <p:cNvSpPr/>
          <p:nvPr/>
        </p:nvSpPr>
        <p:spPr bwMode="auto">
          <a:xfrm>
            <a:off x="142844" y="130594"/>
            <a:ext cx="3643338" cy="881773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2500"/>
              </a:lnSpc>
            </a:pPr>
            <a:r>
              <a:rPr lang="hr-HR" sz="2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alibri" pitchFamily="34" charset="0"/>
                <a:cs typeface="Calibri" pitchFamily="34" charset="0"/>
              </a:rPr>
              <a:t>POLITIČKE STRANKE S OBZIROM NA IDEOLOGIJU</a:t>
            </a:r>
          </a:p>
        </p:txBody>
      </p:sp>
    </p:spTree>
    <p:extLst>
      <p:ext uri="{BB962C8B-B14F-4D97-AF65-F5344CB8AC3E}">
        <p14:creationId xmlns:p14="http://schemas.microsoft.com/office/powerpoint/2010/main" val="383728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  <p:bldP spid="13" grpId="0" build="allAtOnce" animBg="1"/>
      <p:bldP spid="15" grpId="0" build="allAtOnce" animBg="1"/>
      <p:bldP spid="17" grpId="0" build="allAtOnce" animBg="1"/>
      <p:bldP spid="19" grpId="0" build="p" animBg="1"/>
      <p:bldP spid="21" grpId="0" build="p" animBg="1"/>
      <p:bldP spid="23" grpId="0" build="p" animBg="1"/>
      <p:bldP spid="24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7520</TotalTime>
  <Words>1863</Words>
  <Application>Microsoft Office PowerPoint</Application>
  <PresentationFormat>Prikaz na zaslonu (4:3)</PresentationFormat>
  <Paragraphs>424</Paragraphs>
  <Slides>29</Slides>
  <Notes>22</Notes>
  <HiddenSlides>4</HiddenSlides>
  <MMClips>0</MMClips>
  <ScaleCrop>false</ScaleCrop>
  <HeadingPairs>
    <vt:vector size="6" baseType="variant">
      <vt:variant>
        <vt:lpstr>Korišteni fontovi</vt:lpstr>
      </vt:variant>
      <vt:variant>
        <vt:i4>11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29</vt:i4>
      </vt:variant>
    </vt:vector>
  </HeadingPairs>
  <TitlesOfParts>
    <vt:vector size="42" baseType="lpstr">
      <vt:lpstr>Arial</vt:lpstr>
      <vt:lpstr>Book Antiqua</vt:lpstr>
      <vt:lpstr>Calibri</vt:lpstr>
      <vt:lpstr>DejaVu Sans</vt:lpstr>
      <vt:lpstr>Franklin Gothic Book</vt:lpstr>
      <vt:lpstr>Times New Roman</vt:lpstr>
      <vt:lpstr>Trebuchet MS</vt:lpstr>
      <vt:lpstr>WenQuanYi Micro Hei</vt:lpstr>
      <vt:lpstr>Wingdings</vt:lpstr>
      <vt:lpstr>Wingdings 2</vt:lpstr>
      <vt:lpstr>Wingdings 3</vt:lpstr>
      <vt:lpstr>moja_tema</vt:lpstr>
      <vt:lpstr>1_moja_tema</vt:lpstr>
      <vt:lpstr>PowerPoint prezentacija</vt:lpstr>
      <vt:lpstr>PowerPoint prezentacija</vt:lpstr>
      <vt:lpstr>POLITIČKE STRANKE</vt:lpstr>
      <vt:lpstr>NASTANAK POLITIČKIH STRANAKA</vt:lpstr>
      <vt:lpstr>UDRUŽENJA STRANAKA</vt:lpstr>
      <vt:lpstr>POL. STRANKE – uspješnost na izborima</vt:lpstr>
      <vt:lpstr>PODJELA POLITIČKIH STRANAKA</vt:lpstr>
      <vt:lpstr>PowerPoint prezentacija</vt:lpstr>
      <vt:lpstr>PowerPoint prezentacija</vt:lpstr>
      <vt:lpstr>PowerPoint prezentacija</vt:lpstr>
      <vt:lpstr>POLITIČKE STRANKE U RH</vt:lpstr>
      <vt:lpstr>POLITIČKE STRANKE U RH</vt:lpstr>
      <vt:lpstr>PowerPoint prezentacija</vt:lpstr>
      <vt:lpstr>IZBORI / BIRAČKO PRAVO</vt:lpstr>
      <vt:lpstr>BIRAČKO PRAVO</vt:lpstr>
      <vt:lpstr>BIRAČKO PRAVO U DEMOKRACIJI</vt:lpstr>
      <vt:lpstr>PowerPoint prezentacija</vt:lpstr>
      <vt:lpstr>IZBORNI SUSTAVI</vt:lpstr>
      <vt:lpstr>VEĆINSKI IZBORNI SUSTAVI</vt:lpstr>
      <vt:lpstr>PowerPoint prezentacija</vt:lpstr>
      <vt:lpstr>RAZMJERNI IZBORNI SUSTAV</vt:lpstr>
      <vt:lpstr>RAZMJERNI IZBORNI SUSTAV</vt:lpstr>
      <vt:lpstr>SUSTAV IZBORNOG KOLIČNIKA</vt:lpstr>
      <vt:lpstr>D’HONDOTOV SUSTAV</vt:lpstr>
      <vt:lpstr>MJEŠOVITI IZBORNI SUSTAV</vt:lpstr>
      <vt:lpstr>PREFERENCIJALNO GLASOVANJE - PRIMJER</vt:lpstr>
      <vt:lpstr>PowerPoint prezentacija</vt:lpstr>
      <vt:lpstr>REFERENDUM</vt:lpstr>
      <vt:lpstr>KAD SE RASPISUJE REFERENDUM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Windows User</cp:lastModifiedBy>
  <cp:revision>1222</cp:revision>
  <cp:lastPrinted>1601-01-01T00:00:00Z</cp:lastPrinted>
  <dcterms:created xsi:type="dcterms:W3CDTF">1601-01-01T00:00:00Z</dcterms:created>
  <dcterms:modified xsi:type="dcterms:W3CDTF">2020-01-14T10:47:21Z</dcterms:modified>
</cp:coreProperties>
</file>