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400" r:id="rId3"/>
    <p:sldId id="403" r:id="rId4"/>
    <p:sldId id="404" r:id="rId5"/>
    <p:sldId id="405" r:id="rId6"/>
    <p:sldId id="406" r:id="rId7"/>
    <p:sldId id="407" r:id="rId8"/>
    <p:sldId id="409" r:id="rId9"/>
    <p:sldId id="434" r:id="rId10"/>
    <p:sldId id="408" r:id="rId11"/>
    <p:sldId id="435" r:id="rId12"/>
    <p:sldId id="436" r:id="rId13"/>
    <p:sldId id="437" r:id="rId14"/>
    <p:sldId id="438" r:id="rId15"/>
    <p:sldId id="439" r:id="rId16"/>
    <p:sldId id="410" r:id="rId17"/>
    <p:sldId id="411" r:id="rId18"/>
    <p:sldId id="413" r:id="rId19"/>
    <p:sldId id="432" r:id="rId20"/>
    <p:sldId id="433" r:id="rId21"/>
    <p:sldId id="414" r:id="rId22"/>
    <p:sldId id="423" r:id="rId23"/>
    <p:sldId id="415" r:id="rId24"/>
    <p:sldId id="416" r:id="rId25"/>
    <p:sldId id="418" r:id="rId26"/>
    <p:sldId id="417" r:id="rId27"/>
    <p:sldId id="427" r:id="rId28"/>
    <p:sldId id="421" r:id="rId29"/>
    <p:sldId id="426" r:id="rId30"/>
    <p:sldId id="422" r:id="rId31"/>
    <p:sldId id="424" r:id="rId32"/>
    <p:sldId id="425" r:id="rId33"/>
    <p:sldId id="428" r:id="rId34"/>
    <p:sldId id="429" r:id="rId35"/>
    <p:sldId id="430" r:id="rId36"/>
    <p:sldId id="431" r:id="rId37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5CB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65" autoAdjust="0"/>
    <p:restoredTop sz="86333" autoAdjust="0"/>
  </p:normalViewPr>
  <p:slideViewPr>
    <p:cSldViewPr>
      <p:cViewPr varScale="1">
        <p:scale>
          <a:sx n="118" d="100"/>
          <a:sy n="118" d="100"/>
        </p:scale>
        <p:origin x="-154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9FAB5-77D1-4C2E-95F0-8A320A3B6DBA}" type="datetimeFigureOut">
              <a:rPr lang="hr-HR" smtClean="0"/>
              <a:pPr/>
              <a:t>16.4.2019.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3DF61-A83C-4DCB-AA7F-3F551EA59FD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4249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4B134-A984-4B7D-BFAA-B80C1B23B361}" type="slidenum">
              <a:rPr lang="en-US" altLang="sr-Latn-RS"/>
              <a:pPr/>
              <a:t>15</a:t>
            </a:fld>
            <a:endParaRPr lang="en-US" altLang="sr-Latn-R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16.4.2019.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16.4.2019.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16.4.2019.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16.4.2019.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512" y="1124744"/>
            <a:ext cx="8856984" cy="5400600"/>
          </a:xfrm>
        </p:spPr>
        <p:txBody>
          <a:bodyPr/>
          <a:lstStyle>
            <a:lvl1pPr marL="342900" indent="-342900">
              <a:buFont typeface="Calibri" panose="020F0502020204030204" pitchFamily="34" charset="0"/>
              <a:buChar char="‒"/>
              <a:defRPr/>
            </a:lvl1pPr>
            <a:lvl2pPr marL="640080" indent="-228600">
              <a:buClrTx/>
              <a:buFont typeface="Calibri" panose="020F0502020204030204" pitchFamily="34" charset="0"/>
              <a:buChar char="‒"/>
              <a:defRPr/>
            </a:lvl2pPr>
            <a:lvl3pPr marL="1005840" indent="-228600">
              <a:buClrTx/>
              <a:buFont typeface="Calibri" panose="020F0502020204030204" pitchFamily="34" charset="0"/>
              <a:buChar char="‒"/>
              <a:defRPr/>
            </a:lvl3pPr>
            <a:lvl4pPr marL="1280160" indent="-228600">
              <a:buClrTx/>
              <a:buFont typeface="Calibri" panose="020F0502020204030204" pitchFamily="34" charset="0"/>
              <a:buChar char="‒"/>
              <a:defRPr/>
            </a:lvl4pPr>
            <a:lvl5pPr marL="1554480" indent="-228600">
              <a:buClrTx/>
              <a:buFont typeface="Calibri" panose="020F0502020204030204" pitchFamily="34" charset="0"/>
              <a:buChar char="‒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143000"/>
          </a:xfrm>
        </p:spPr>
        <p:txBody>
          <a:bodyPr/>
          <a:lstStyle>
            <a:lvl1pPr>
              <a:defRPr b="1">
                <a:solidFill>
                  <a:srgbClr val="FFC7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96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5094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6215082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400"/>
            </a:lvl3pPr>
            <a:lvl4pPr>
              <a:buFont typeface="Calibri" pitchFamily="34" charset="0"/>
              <a:buChar char="–"/>
              <a:defRPr sz="2400"/>
            </a:lvl4pPr>
            <a:lvl5pPr>
              <a:buFont typeface="Calibri" pitchFamily="34" charset="0"/>
              <a:buChar char="–"/>
              <a:defRPr sz="2400"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00042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16.4.2019.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16.4.2019.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16.4.2019.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16.4.2019.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16.4.2019.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16.4.2019.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0" t="22581" r="-900" b="-4261"/>
          <a:stretch/>
        </p:blipFill>
        <p:spPr bwMode="auto">
          <a:xfrm>
            <a:off x="-970443" y="1484784"/>
            <a:ext cx="10904840" cy="5935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hr-HR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Oblici i vrste turizma</a:t>
            </a:r>
            <a:endParaRPr lang="hr-HR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44352"/>
            <a:ext cx="6400800" cy="672480"/>
          </a:xfrm>
        </p:spPr>
        <p:txBody>
          <a:bodyPr>
            <a:norm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Osnove turizma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108520" y="4869160"/>
            <a:ext cx="9361040" cy="1864509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251520" y="4987108"/>
            <a:ext cx="8280920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dirty="0" smtClean="0">
                <a:solidFill>
                  <a:schemeClr val="tx1"/>
                </a:solidFill>
              </a:rPr>
              <a:t>Turistički </a:t>
            </a:r>
            <a:r>
              <a:rPr lang="hr-HR" b="1" dirty="0" smtClean="0">
                <a:solidFill>
                  <a:srgbClr val="FF0000"/>
                </a:solidFill>
              </a:rPr>
              <a:t>motivi</a:t>
            </a:r>
            <a:endParaRPr lang="hr-HR" b="1" dirty="0">
              <a:solidFill>
                <a:srgbClr val="FF0000"/>
              </a:solidFill>
            </a:endParaRPr>
          </a:p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b="1" dirty="0" smtClean="0">
                <a:solidFill>
                  <a:srgbClr val="FF0000"/>
                </a:solidFill>
              </a:rPr>
              <a:t>Oblici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>
                <a:solidFill>
                  <a:schemeClr val="tx1"/>
                </a:solidFill>
              </a:rPr>
              <a:t>turizma</a:t>
            </a:r>
          </a:p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b="1" dirty="0" smtClean="0">
                <a:solidFill>
                  <a:srgbClr val="FF0000"/>
                </a:solidFill>
              </a:rPr>
              <a:t>Vrste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>
                <a:solidFill>
                  <a:schemeClr val="tx1"/>
                </a:solidFill>
              </a:rPr>
              <a:t>turizma</a:t>
            </a:r>
            <a:endParaRPr lang="hr-HR" dirty="0" smtClean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90408" y="5521005"/>
            <a:ext cx="9513439" cy="608219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-190407" y="6129223"/>
            <a:ext cx="9513439" cy="624349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Rectangle 8"/>
          <p:cNvSpPr/>
          <p:nvPr/>
        </p:nvSpPr>
        <p:spPr>
          <a:xfrm>
            <a:off x="3635896" y="4865427"/>
            <a:ext cx="5687136" cy="70571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Rectangle 9"/>
          <p:cNvSpPr/>
          <p:nvPr/>
        </p:nvSpPr>
        <p:spPr>
          <a:xfrm>
            <a:off x="251520" y="5015902"/>
            <a:ext cx="3384376" cy="5355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-29038" y="4865427"/>
            <a:ext cx="3664934" cy="121681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build="p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92764"/>
            <a:ext cx="9180512" cy="6265236"/>
          </a:xfrm>
        </p:spPr>
        <p:txBody>
          <a:bodyPr>
            <a:noAutofit/>
          </a:bodyPr>
          <a:lstStyle/>
          <a:p>
            <a:pPr marL="54900" indent="0">
              <a:spcBef>
                <a:spcPts val="6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KULTURNI TURIZAM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/>
              <a:t>glavni motiv je </a:t>
            </a:r>
            <a:r>
              <a:rPr lang="hr-HR" sz="2200" b="1" dirty="0" smtClean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</a:rPr>
              <a:t>upoznavanje kulturnih objekata i sadržaja</a:t>
            </a:r>
            <a:endParaRPr lang="hr-HR" sz="2200" dirty="0">
              <a:highlight>
                <a:srgbClr val="FFFF00"/>
              </a:highlight>
              <a:cs typeface="Times New Roman"/>
            </a:endParaRPr>
          </a:p>
          <a:p>
            <a:pPr lvl="1" indent="-288000">
              <a:spcBef>
                <a:spcPts val="1200"/>
              </a:spcBef>
            </a:pPr>
            <a:r>
              <a:rPr lang="hr-HR" sz="2200" dirty="0" smtClean="0"/>
              <a:t>„putovanje u prošlost” i upoznavanje suvremenog života destinacije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ovaj oblik turizma su posebno razvile </a:t>
            </a:r>
            <a:r>
              <a:rPr lang="hr-HR" sz="2200" b="1" dirty="0" smtClean="0">
                <a:solidFill>
                  <a:srgbClr val="FF0000"/>
                </a:solidFill>
              </a:rPr>
              <a:t>metropole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(Rim, Beč, Prag…)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>
                <a:highlight>
                  <a:srgbClr val="FFFF00"/>
                </a:highlight>
                <a:cs typeface="Times New Roman"/>
              </a:rPr>
              <a:t>uključuje kulturne institucije</a:t>
            </a:r>
            <a:r>
              <a:rPr lang="hr-HR" sz="2200" dirty="0" smtClean="0"/>
              <a:t> (muzeje, izložbe, </a:t>
            </a:r>
            <a:r>
              <a:rPr lang="hr-HR" sz="2200" dirty="0" err="1" smtClean="0"/>
              <a:t>crkve..</a:t>
            </a:r>
            <a:r>
              <a:rPr lang="hr-HR" sz="2200" dirty="0" smtClean="0"/>
              <a:t>.) i </a:t>
            </a:r>
            <a:r>
              <a:rPr lang="hr-HR" sz="2200" dirty="0">
                <a:highlight>
                  <a:srgbClr val="FFFF00"/>
                </a:highlight>
                <a:cs typeface="Times New Roman"/>
              </a:rPr>
              <a:t>manifestacije</a:t>
            </a:r>
          </a:p>
          <a:p>
            <a:pPr lvl="1" indent="-288000">
              <a:spcBef>
                <a:spcPts val="1200"/>
              </a:spcBef>
            </a:pP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</a:rPr>
              <a:t>kreativan turizam</a:t>
            </a:r>
            <a:r>
              <a:rPr lang="hr-HR" sz="2200" dirty="0" smtClean="0"/>
              <a:t> – upoznavanje baštine preko tečajeva, radionica, istraživačkih i sličnih aktivnosti </a:t>
            </a:r>
            <a:r>
              <a:rPr lang="hr-HR" sz="2200" i="1" dirty="0" smtClean="0"/>
              <a:t>(dokoličarsko obrazovanje)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Značajke posebnih oblika turizma</a:t>
            </a:r>
            <a:endParaRPr lang="hr-HR" sz="3400" b="1" dirty="0"/>
          </a:p>
        </p:txBody>
      </p:sp>
      <p:pic>
        <p:nvPicPr>
          <p:cNvPr id="1028" name="Picture 4" descr="https://livinginspain7.files.wordpress.com/2014/01/screen-shot-2014-01-16-at-10-18-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488024"/>
            <a:ext cx="4395986" cy="225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traveldailynews.asia/uploads/images/Discover-the-other-you_x58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17032"/>
            <a:ext cx="4704457" cy="231628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50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www.zagrebtours.com/data/img/placemark_000019_46e9e2870a542aee9ada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0017" y="3645024"/>
            <a:ext cx="6889743" cy="31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mojportal.ba/slike/novosti/AAA%20SHOWBIZ/KULTURA/Spanci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188641"/>
            <a:ext cx="4464496" cy="334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737724" y="3530329"/>
            <a:ext cx="1298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r-HR" b="1" dirty="0" err="1" smtClean="0">
                <a:latin typeface="+mn-lt"/>
              </a:rPr>
              <a:t>Špancirfest</a:t>
            </a:r>
            <a:endParaRPr lang="hr-HR" b="1" dirty="0">
              <a:latin typeface="+mn-lt"/>
            </a:endParaRPr>
          </a:p>
        </p:txBody>
      </p:sp>
      <p:pic>
        <p:nvPicPr>
          <p:cNvPr id="2056" name="Picture 8" descr="http://www.idemvan.hr/content_images/header992098947995vwmyjqkbgs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4404443" cy="273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5496" y="2939258"/>
            <a:ext cx="1909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b="1" dirty="0" smtClean="0">
                <a:latin typeface="+mn-lt"/>
              </a:rPr>
              <a:t>Barokne večeri</a:t>
            </a:r>
            <a:endParaRPr lang="hr-HR" b="1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92280" y="6167045"/>
            <a:ext cx="1909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b="1" dirty="0" smtClean="0">
                <a:latin typeface="+mn-lt"/>
              </a:rPr>
              <a:t>Stari grad Varaždin</a:t>
            </a:r>
            <a:endParaRPr lang="hr-HR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689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kajkavske-popevke.hr/wp-content/uploads/2013/09/Krapina-9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57497" y="71514"/>
            <a:ext cx="4667068" cy="317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fasnik.com/upload/tbl_novosti/max_8678_83657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946" y="3430740"/>
            <a:ext cx="5270766" cy="332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15686" y="6362322"/>
            <a:ext cx="2120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b="1" dirty="0" smtClean="0">
                <a:latin typeface="+mn-lt"/>
              </a:rPr>
              <a:t>Samoborski fašnik</a:t>
            </a:r>
            <a:endParaRPr lang="hr-HR" sz="2000" b="1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15886" y="3250224"/>
            <a:ext cx="3635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r-HR" b="1" dirty="0" smtClean="0">
                <a:latin typeface="+mn-lt"/>
              </a:rPr>
              <a:t>Festival </a:t>
            </a:r>
            <a:r>
              <a:rPr lang="hr-HR" b="1" dirty="0">
                <a:latin typeface="+mn-lt"/>
              </a:rPr>
              <a:t>kajkavski </a:t>
            </a:r>
            <a:r>
              <a:rPr lang="hr-HR" b="1" dirty="0" err="1">
                <a:latin typeface="+mn-lt"/>
              </a:rPr>
              <a:t>popevki</a:t>
            </a:r>
            <a:r>
              <a:rPr lang="hr-HR" b="1" dirty="0">
                <a:latin typeface="+mn-lt"/>
              </a:rPr>
              <a:t> </a:t>
            </a:r>
            <a:r>
              <a:rPr lang="hr-HR" b="1" dirty="0" smtClean="0">
                <a:latin typeface="+mn-lt"/>
              </a:rPr>
              <a:t>u Krapini</a:t>
            </a:r>
            <a:endParaRPr lang="hr-HR" b="1" dirty="0">
              <a:latin typeface="+mn-lt"/>
            </a:endParaRPr>
          </a:p>
        </p:txBody>
      </p:sp>
      <p:pic>
        <p:nvPicPr>
          <p:cNvPr id="3078" name="Picture 6" descr="http://www.zagorje.com/Resource/SmartSize?url=%257e%252fCms_Data%252fContents%252fzagorjecom%252fFolders%252fSlike%252fGradoviOpcine%252fKrapina%252f%257econtents%252f2NS2LADLAWAN78XT%252fMuzej%252520krapinskog%252520pracovjeka2.jpg&amp;width=0&amp;height=600&amp;vAlign=top&amp;hAlign=left&amp;quality=9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80" y="96389"/>
            <a:ext cx="4268340" cy="284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646" y="2915652"/>
            <a:ext cx="42520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b="1" dirty="0" smtClean="0">
                <a:latin typeface="+mn-lt"/>
              </a:rPr>
              <a:t>Muzej Krapinskog neandertalca u Krapini</a:t>
            </a:r>
            <a:endParaRPr lang="hr-HR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435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68900" y="6384921"/>
            <a:ext cx="19949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b="1" dirty="0" smtClean="0">
                <a:latin typeface="+mn-lt"/>
              </a:rPr>
              <a:t>Đakovački vezovi</a:t>
            </a:r>
            <a:endParaRPr lang="hr-HR" sz="2000" b="1" dirty="0">
              <a:latin typeface="+mn-lt"/>
            </a:endParaRPr>
          </a:p>
        </p:txBody>
      </p:sp>
      <p:pic>
        <p:nvPicPr>
          <p:cNvPr id="4100" name="Picture 4" descr="http://smart-travel.hr/wp-content/uploads/2015/04/%C4%90akova%C4%8Dki-vezov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9992" y="2632853"/>
            <a:ext cx="4568084" cy="302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glas-slavonije.hr/Slike/2012/09/20256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7504" y="116632"/>
            <a:ext cx="6984776" cy="245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7504" y="2576814"/>
            <a:ext cx="20456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b="1" dirty="0" smtClean="0">
                <a:latin typeface="+mn-lt"/>
              </a:rPr>
              <a:t>Đakovačka ergela</a:t>
            </a:r>
            <a:endParaRPr lang="hr-HR" sz="2000" b="1" dirty="0">
              <a:latin typeface="+mn-lt"/>
            </a:endParaRPr>
          </a:p>
        </p:txBody>
      </p:sp>
      <p:pic>
        <p:nvPicPr>
          <p:cNvPr id="4098" name="Picture 2" descr="http://m.visitosijekbaranja.com/UserFiles/Image/gallery/dakovacki-vezovi-3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7504" y="3717032"/>
            <a:ext cx="4937919" cy="3067107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57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www.vinkovackejeseni.hr/slike/sadrzaj/2013_08_22_23_5067377_b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645" b="3119"/>
          <a:stretch/>
        </p:blipFill>
        <p:spPr bwMode="auto">
          <a:xfrm>
            <a:off x="107504" y="3443844"/>
            <a:ext cx="4968552" cy="332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184133" y="6369259"/>
            <a:ext cx="20750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b="1" dirty="0" smtClean="0">
                <a:latin typeface="+mn-lt"/>
              </a:rPr>
              <a:t>Vinkovačke jeseni</a:t>
            </a:r>
            <a:endParaRPr lang="hr-HR" sz="2000" b="1" dirty="0">
              <a:latin typeface="+mn-lt"/>
            </a:endParaRPr>
          </a:p>
        </p:txBody>
      </p:sp>
      <p:pic>
        <p:nvPicPr>
          <p:cNvPr id="5122" name="Picture 2" descr="http://radio.hrt.hr/data/article/070333_0b6e7e294021d239fce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0200" y="116632"/>
            <a:ext cx="7236296" cy="3618148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77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2225" y="3368374"/>
            <a:ext cx="4651898" cy="3331732"/>
            <a:chOff x="92225" y="3368374"/>
            <a:chExt cx="4651898" cy="3331732"/>
          </a:xfrm>
        </p:grpSpPr>
        <p:pic>
          <p:nvPicPr>
            <p:cNvPr id="10244" name="Picture 4" descr="http://www.fenixdtours.hr/files/foto/veliki-tabor_0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92225" y="3368374"/>
              <a:ext cx="4651898" cy="3331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92225" y="3368374"/>
              <a:ext cx="19090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b="1" dirty="0" smtClean="0">
                  <a:latin typeface="+mn-lt"/>
                </a:rPr>
                <a:t>Veliki Tabor</a:t>
              </a:r>
              <a:endParaRPr lang="hr-HR" b="1" dirty="0">
                <a:latin typeface="+mn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30184" y="3340904"/>
            <a:ext cx="4218565" cy="3359202"/>
            <a:chOff x="4830184" y="3340904"/>
            <a:chExt cx="4218565" cy="3359202"/>
          </a:xfrm>
        </p:grpSpPr>
        <p:pic>
          <p:nvPicPr>
            <p:cNvPr id="10242" name="Picture 2" descr="http://www.trakoscan.hr/images/slide1.jpg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830184" y="3356992"/>
              <a:ext cx="4218565" cy="3343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4832397" y="3340904"/>
              <a:ext cx="19090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  <a:latin typeface="+mn-lt"/>
                </a:rPr>
                <a:t>Trakošćan</a:t>
              </a:r>
              <a:endParaRPr lang="hr-HR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86914" y="96818"/>
            <a:ext cx="3249582" cy="3187711"/>
            <a:chOff x="5786914" y="96818"/>
            <a:chExt cx="3249582" cy="3187711"/>
          </a:xfrm>
        </p:grpSpPr>
        <p:pic>
          <p:nvPicPr>
            <p:cNvPr id="10246" name="Picture 6" descr="http://www.zhrmku.org.mk/images/Hrvatska/3_Sjeverna_Hrvatska/Klenovnik/Dvorac_Klenovnik_1a.jpg"/>
            <p:cNvPicPr>
              <a:picLocks noChangeAspect="1" noChangeArrowheads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786914" y="96818"/>
              <a:ext cx="3249582" cy="3187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5786914" y="2915197"/>
              <a:ext cx="19090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b="1" dirty="0" err="1" smtClean="0">
                  <a:solidFill>
                    <a:schemeClr val="bg1"/>
                  </a:solidFill>
                  <a:latin typeface="+mn-lt"/>
                </a:rPr>
                <a:t>Klenovnik</a:t>
              </a:r>
              <a:endParaRPr lang="hr-HR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2224" y="96818"/>
            <a:ext cx="5609329" cy="3188166"/>
            <a:chOff x="92224" y="96818"/>
            <a:chExt cx="5609329" cy="3188166"/>
          </a:xfrm>
        </p:grpSpPr>
        <p:pic>
          <p:nvPicPr>
            <p:cNvPr id="9" name="Picture 4" descr="http://landmarkings.com/images/stari_gradovi/ozalj/ozalj.jpg"/>
            <p:cNvPicPr>
              <a:picLocks noChangeAspect="1" noChangeArrowheads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0" b="-14"/>
            <a:stretch/>
          </p:blipFill>
          <p:spPr bwMode="auto">
            <a:xfrm>
              <a:off x="92224" y="96818"/>
              <a:ext cx="5609329" cy="3188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92225" y="100265"/>
              <a:ext cx="19090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  <a:latin typeface="+mn-lt"/>
                </a:rPr>
                <a:t>Ozalj</a:t>
              </a:r>
              <a:endParaRPr lang="hr-HR" b="1" dirty="0">
                <a:solidFill>
                  <a:schemeClr val="bg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605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92764"/>
            <a:ext cx="9180512" cy="6265236"/>
          </a:xfrm>
        </p:spPr>
        <p:txBody>
          <a:bodyPr>
            <a:noAutofit/>
          </a:bodyPr>
          <a:lstStyle/>
          <a:p>
            <a:pPr marL="54900" indent="0">
              <a:spcBef>
                <a:spcPts val="6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KONGRESNI TURIZAM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</a:rPr>
              <a:t>sudjelovanje na stručnim , znanstvenim, političkim, poslovnim i dr. skupovima</a:t>
            </a:r>
            <a:r>
              <a:rPr lang="hr-HR" sz="2200" dirty="0"/>
              <a:t> kao glavni motiv</a:t>
            </a:r>
            <a:endParaRPr lang="hr-HR" dirty="0"/>
          </a:p>
          <a:p>
            <a:pPr lvl="2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potrošnja</a:t>
            </a:r>
            <a:r>
              <a:rPr lang="hr-HR" sz="2200" dirty="0" smtClean="0"/>
              <a:t> turista ovog tipa turizma je znatno veća od prosječne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>
                <a:highlight>
                  <a:srgbClr val="FFFF00"/>
                </a:highlight>
                <a:cs typeface="Times New Roman"/>
              </a:rPr>
              <a:t>ravnomjerno zastupljen kroz </a:t>
            </a:r>
            <a:r>
              <a:rPr lang="hr-HR" sz="2200" dirty="0" smtClean="0">
                <a:highlight>
                  <a:srgbClr val="FFFF00"/>
                </a:highlight>
                <a:cs typeface="Times New Roman"/>
              </a:rPr>
              <a:t>godinu</a:t>
            </a:r>
            <a:endParaRPr lang="hr-HR" sz="2200" dirty="0">
              <a:highlight>
                <a:srgbClr val="FFFF00"/>
              </a:highlight>
              <a:cs typeface="Times New Roman"/>
            </a:endParaRP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prisutan u velikim gradovima ali i drugim destinacijama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u Hrvatskoj su </a:t>
            </a:r>
            <a:r>
              <a:rPr lang="hr-HR" sz="2200" b="1" dirty="0" smtClean="0">
                <a:solidFill>
                  <a:srgbClr val="FF0000"/>
                </a:solidFill>
              </a:rPr>
              <a:t>Opatija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Dubrovnik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vodeći u ovom obliku turizma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Značajke posebnih oblika turizma</a:t>
            </a:r>
            <a:endParaRPr lang="hr-HR" sz="3400" b="1" dirty="0"/>
          </a:p>
        </p:txBody>
      </p:sp>
      <p:pic>
        <p:nvPicPr>
          <p:cNvPr id="3076" name="Picture 4" descr="https://www.paradiso.camp/wp-content/uploads/2016/09/kongresni-turizam-wikipedij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34990"/>
            <a:ext cx="4896544" cy="326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9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92764"/>
            <a:ext cx="9180512" cy="6265236"/>
          </a:xfrm>
        </p:spPr>
        <p:txBody>
          <a:bodyPr>
            <a:noAutofit/>
          </a:bodyPr>
          <a:lstStyle/>
          <a:p>
            <a:pPr marL="54900" indent="0">
              <a:spcBef>
                <a:spcPts val="6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POTICAJNI TURIZAM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</a:rPr>
              <a:t>putovanje kao nagrada ili poticaj za još uspješniji rad</a:t>
            </a:r>
            <a:endParaRPr lang="hr-HR" sz="2200" dirty="0">
              <a:highlight>
                <a:srgbClr val="FFFF00"/>
              </a:highlight>
              <a:cs typeface="Times New Roman"/>
            </a:endParaRP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standard usluge treba biti iznadprosječan jer turisti ne plaćaju sami put pa im je </a:t>
            </a:r>
            <a:r>
              <a:rPr lang="hr-HR" sz="2200" dirty="0">
                <a:highlight>
                  <a:srgbClr val="FFFF00"/>
                </a:highlight>
                <a:cs typeface="Times New Roman"/>
              </a:rPr>
              <a:t>potrošnja iznadprosječna</a:t>
            </a:r>
          </a:p>
          <a:p>
            <a:pPr lvl="2" indent="-288000">
              <a:spcBef>
                <a:spcPts val="600"/>
              </a:spcBef>
            </a:pPr>
            <a:endParaRPr lang="hr-HR" sz="2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Značajke posebnih oblika turizma</a:t>
            </a:r>
            <a:endParaRPr lang="hr-HR" sz="3400" b="1" dirty="0"/>
          </a:p>
        </p:txBody>
      </p:sp>
      <p:pic>
        <p:nvPicPr>
          <p:cNvPr id="1026" name="Picture 2" descr="http://www.tbs.cz/userfiles/Image/byznysmen%20na%20plazi2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543" y="2777282"/>
            <a:ext cx="5831777" cy="389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74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92764"/>
            <a:ext cx="9180512" cy="6265236"/>
          </a:xfrm>
        </p:spPr>
        <p:txBody>
          <a:bodyPr>
            <a:noAutofit/>
          </a:bodyPr>
          <a:lstStyle/>
          <a:p>
            <a:pPr marL="54900" indent="0">
              <a:spcBef>
                <a:spcPts val="6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VJERSKI TURIZAM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</a:rPr>
              <a:t>vjerski, kulturni i društveni</a:t>
            </a:r>
            <a:r>
              <a:rPr lang="hr-HR" sz="2200" dirty="0" smtClean="0"/>
              <a:t> motivi</a:t>
            </a:r>
            <a:endParaRPr lang="hr-HR" sz="2200" dirty="0">
              <a:highlight>
                <a:srgbClr val="FFFF00"/>
              </a:highlight>
              <a:cs typeface="Times New Roman"/>
            </a:endParaRP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sve svjetske religije imaju mjesta koja posjećuju hodočasnici (svetišta)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neke religije zahtijevaju od vjernika da ih pohode barem jedanput u životu </a:t>
            </a:r>
            <a:r>
              <a:rPr lang="hr-HR" sz="2200" i="1" dirty="0" smtClean="0"/>
              <a:t>(npr. </a:t>
            </a:r>
            <a:r>
              <a:rPr lang="hr-HR" sz="2200" i="1" dirty="0" err="1" smtClean="0"/>
              <a:t>Hadždž</a:t>
            </a:r>
            <a:r>
              <a:rPr lang="hr-HR" sz="2200" i="1" dirty="0" smtClean="0"/>
              <a:t> – hodočašće u Meku)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Značajke posebnih oblika turizma</a:t>
            </a:r>
            <a:endParaRPr lang="hr-HR" sz="3400" b="1" dirty="0"/>
          </a:p>
        </p:txBody>
      </p:sp>
      <p:pic>
        <p:nvPicPr>
          <p:cNvPr id="2054" name="Picture 6" descr="http://vremeje.rs/wp-content/uploads/2015/07/Me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95500"/>
            <a:ext cx="4992014" cy="295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braniteljski-portal.hr/var/ezflow_site/storage/images/novosti/hrvatski-branitelji/hodocasce-hrvatskih-branitelja-i-clanova-njihovih-obitelji-u-svetiste-majke-bozje-bistricke-u-mariji-bistrici/32165-1-cro-HR/Hodocasce-hrvatskih-branitelja-i-clanova-njihovih-obitelji-u-Svetiste-Majke-Bozje-Bistricke-u-Mariji-Bistric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708920"/>
            <a:ext cx="4570372" cy="3045011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5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4578" y="6309320"/>
            <a:ext cx="7275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b="1" dirty="0" smtClean="0">
                <a:latin typeface="+mn-lt"/>
              </a:rPr>
              <a:t>Marija Bistrica </a:t>
            </a:r>
            <a:r>
              <a:rPr lang="hr-HR" sz="2000" b="1" dirty="0">
                <a:latin typeface="+mn-lt"/>
              </a:rPr>
              <a:t>- Hrvatsko nacionalno svetište Majke Božje </a:t>
            </a:r>
            <a:r>
              <a:rPr lang="hr-HR" sz="2000" b="1" dirty="0" err="1">
                <a:latin typeface="+mn-lt"/>
              </a:rPr>
              <a:t>Bistričke</a:t>
            </a:r>
            <a:endParaRPr lang="hr-HR" sz="2000" b="1" dirty="0">
              <a:latin typeface="+mn-lt"/>
            </a:endParaRPr>
          </a:p>
        </p:txBody>
      </p:sp>
      <p:pic>
        <p:nvPicPr>
          <p:cNvPr id="6146" name="Picture 2" descr="https://www.bluesunhotels.com/EasyEdit/UserFiles/Marija_Bistrica%20(7)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150892"/>
            <a:ext cx="8179112" cy="613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4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92764"/>
            <a:ext cx="9180512" cy="6021288"/>
          </a:xfrm>
        </p:spPr>
        <p:txBody>
          <a:bodyPr>
            <a:noAutofit/>
          </a:bodyPr>
          <a:lstStyle/>
          <a:p>
            <a:pPr indent="-288000">
              <a:spcBef>
                <a:spcPts val="1800"/>
              </a:spcBef>
            </a:pPr>
            <a:r>
              <a:rPr lang="hr-HR" b="1" dirty="0">
                <a:solidFill>
                  <a:srgbClr val="FF0000"/>
                </a:solidFill>
              </a:rPr>
              <a:t>motivi</a:t>
            </a:r>
            <a:r>
              <a:rPr lang="hr-HR" dirty="0"/>
              <a:t> – </a:t>
            </a:r>
            <a:r>
              <a:rPr lang="hr-HR" b="1" dirty="0">
                <a:highlight>
                  <a:srgbClr val="FFFF00"/>
                </a:highlight>
                <a:cs typeface="Times New Roman"/>
              </a:rPr>
              <a:t>psihički procesi</a:t>
            </a:r>
            <a:r>
              <a:rPr lang="hr-HR" dirty="0"/>
              <a:t> koji </a:t>
            </a:r>
            <a:r>
              <a:rPr lang="hr-HR" b="1" dirty="0">
                <a:highlight>
                  <a:srgbClr val="FFFF00"/>
                </a:highlight>
                <a:cs typeface="Times New Roman"/>
              </a:rPr>
              <a:t>pokreću ljude</a:t>
            </a:r>
            <a:r>
              <a:rPr lang="hr-HR" dirty="0"/>
              <a:t> na određeno ponašanje i aktivnosti</a:t>
            </a:r>
          </a:p>
          <a:p>
            <a:pPr lvl="1" indent="-288000">
              <a:spcBef>
                <a:spcPts val="1800"/>
              </a:spcBef>
            </a:pPr>
            <a:r>
              <a:rPr lang="hr-HR" b="1" dirty="0">
                <a:solidFill>
                  <a:srgbClr val="FF0000"/>
                </a:solidFill>
              </a:rPr>
              <a:t>motiv</a:t>
            </a:r>
            <a:r>
              <a:rPr lang="hr-HR" dirty="0"/>
              <a:t> je </a:t>
            </a:r>
            <a:r>
              <a:rPr lang="hr-HR" b="1" dirty="0">
                <a:highlight>
                  <a:srgbClr val="FFFF00"/>
                </a:highlight>
                <a:cs typeface="Times New Roman"/>
              </a:rPr>
              <a:t>unutarnja snaga</a:t>
            </a:r>
            <a:r>
              <a:rPr lang="hr-HR" dirty="0"/>
              <a:t> koja </a:t>
            </a:r>
            <a:r>
              <a:rPr lang="hr-HR" b="1" dirty="0">
                <a:highlight>
                  <a:srgbClr val="FFFF00"/>
                </a:highlight>
                <a:cs typeface="Times New Roman"/>
              </a:rPr>
              <a:t>pokreće osobe</a:t>
            </a:r>
            <a:r>
              <a:rPr lang="hr-HR" dirty="0"/>
              <a:t> prema ispunjenju potreba ili određenih </a:t>
            </a:r>
            <a:r>
              <a:rPr lang="hr-HR" dirty="0" smtClean="0"/>
              <a:t>ciljeva</a:t>
            </a:r>
          </a:p>
          <a:p>
            <a:pPr indent="-28800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turistički motivi </a:t>
            </a:r>
            <a:r>
              <a:rPr lang="hr-HR" dirty="0" smtClean="0">
                <a:sym typeface="Wingdings" panose="05000000000000000000" pitchFamily="2" charset="2"/>
              </a:rPr>
              <a:t>– motivi koji potiču ljude na </a:t>
            </a:r>
            <a:r>
              <a:rPr lang="hr-HR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odlazak na turističko </a:t>
            </a:r>
            <a:r>
              <a:rPr lang="hr-HR" b="1" dirty="0" smtClean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putovanje</a:t>
            </a:r>
          </a:p>
          <a:p>
            <a:pPr indent="-288000">
              <a:spcBef>
                <a:spcPts val="3000"/>
              </a:spcBef>
            </a:pPr>
            <a:r>
              <a:rPr lang="hr-HR" dirty="0" smtClean="0">
                <a:sym typeface="Wingdings" panose="05000000000000000000" pitchFamily="2" charset="2"/>
              </a:rPr>
              <a:t>najčešći motivi </a:t>
            </a:r>
            <a:r>
              <a:rPr lang="hr-HR" dirty="0" smtClean="0"/>
              <a:t>dolaska </a:t>
            </a:r>
            <a:r>
              <a:rPr lang="hr-HR" dirty="0"/>
              <a:t>gostiju u Hrvatsku</a:t>
            </a:r>
            <a:r>
              <a:rPr lang="hr-HR" dirty="0" smtClean="0">
                <a:sym typeface="Wingdings" panose="05000000000000000000" pitchFamily="2" charset="2"/>
              </a:rPr>
              <a:t>:</a:t>
            </a:r>
            <a:endParaRPr lang="hr-HR" dirty="0">
              <a:sym typeface="Wingdings" panose="05000000000000000000" pitchFamily="2" charset="2"/>
            </a:endParaRPr>
          </a:p>
          <a:p>
            <a:pPr lvl="2"/>
            <a:r>
              <a:rPr lang="hr-HR" dirty="0"/>
              <a:t>pasivni odmor i opuštanje – </a:t>
            </a:r>
            <a:r>
              <a:rPr lang="hr-HR" b="1" dirty="0">
                <a:solidFill>
                  <a:srgbClr val="FF0000"/>
                </a:solidFill>
              </a:rPr>
              <a:t>75%</a:t>
            </a:r>
          </a:p>
          <a:p>
            <a:pPr lvl="2"/>
            <a:r>
              <a:rPr lang="hr-HR" dirty="0"/>
              <a:t>zabava – </a:t>
            </a:r>
            <a:r>
              <a:rPr lang="hr-HR" b="1" dirty="0">
                <a:solidFill>
                  <a:srgbClr val="FF0000"/>
                </a:solidFill>
              </a:rPr>
              <a:t>43%</a:t>
            </a:r>
            <a:r>
              <a:rPr lang="hr-HR" dirty="0"/>
              <a:t> </a:t>
            </a:r>
          </a:p>
          <a:p>
            <a:pPr lvl="2"/>
            <a:r>
              <a:rPr lang="hr-HR" dirty="0"/>
              <a:t>nova iskustva i doživljaji – </a:t>
            </a:r>
            <a:r>
              <a:rPr lang="hr-HR" b="1" dirty="0">
                <a:solidFill>
                  <a:srgbClr val="FF0000"/>
                </a:solidFill>
              </a:rPr>
              <a:t>30%</a:t>
            </a:r>
          </a:p>
          <a:p>
            <a:pPr lvl="2"/>
            <a:r>
              <a:rPr lang="hr-HR" dirty="0"/>
              <a:t>gastronomija – </a:t>
            </a:r>
            <a:r>
              <a:rPr lang="hr-HR" b="1" dirty="0">
                <a:solidFill>
                  <a:srgbClr val="FF0000"/>
                </a:solidFill>
              </a:rPr>
              <a:t>26%</a:t>
            </a:r>
          </a:p>
          <a:p>
            <a:pPr lvl="2"/>
            <a:r>
              <a:rPr lang="hr-HR" dirty="0"/>
              <a:t>upoznavanje prirodnih ljepota – </a:t>
            </a:r>
            <a:r>
              <a:rPr lang="hr-HR" b="1" dirty="0">
                <a:solidFill>
                  <a:srgbClr val="FF0000"/>
                </a:solidFill>
              </a:rPr>
              <a:t>20%</a:t>
            </a:r>
            <a:r>
              <a:rPr lang="hr-HR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Turistički motivi – </a:t>
            </a:r>
            <a:r>
              <a:rPr lang="hr-HR" sz="3200" b="1" dirty="0" smtClean="0"/>
              <a:t>pojam</a:t>
            </a:r>
            <a:endParaRPr lang="hr-HR" sz="3400" b="1" dirty="0"/>
          </a:p>
        </p:txBody>
      </p:sp>
    </p:spTree>
    <p:extLst>
      <p:ext uri="{BB962C8B-B14F-4D97-AF65-F5344CB8AC3E}">
        <p14:creationId xmlns:p14="http://schemas.microsoft.com/office/powerpoint/2010/main" val="422040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82453" y="3717032"/>
            <a:ext cx="1047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b="1" dirty="0" smtClean="0">
                <a:latin typeface="+mn-lt"/>
              </a:rPr>
              <a:t>Ludbreg</a:t>
            </a:r>
            <a:endParaRPr lang="hr-HR" sz="2000" b="1" dirty="0">
              <a:latin typeface="+mn-lt"/>
            </a:endParaRPr>
          </a:p>
        </p:txBody>
      </p:sp>
      <p:pic>
        <p:nvPicPr>
          <p:cNvPr id="7170" name="Picture 2" descr="http://www.laudato.hr/getattachment/42f48020-5a79-40b0-92ab-3f12c34cf141/.aspx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88113" y="85725"/>
            <a:ext cx="4841743" cy="363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croatianhistory.net/glagoljica/slike/aljmas_crkv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75" y="3789040"/>
            <a:ext cx="6895291" cy="300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948264" y="6485274"/>
            <a:ext cx="906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b="1" dirty="0" smtClean="0">
                <a:latin typeface="+mn-lt"/>
              </a:rPr>
              <a:t>Aljmaš</a:t>
            </a:r>
            <a:endParaRPr lang="hr-HR" sz="2000" b="1" dirty="0">
              <a:latin typeface="+mn-lt"/>
            </a:endParaRPr>
          </a:p>
        </p:txBody>
      </p:sp>
      <p:pic>
        <p:nvPicPr>
          <p:cNvPr id="7174" name="Picture 6" descr="http://mw2.google.com/mw-panoramio/photos/medium/60583343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175" y="85725"/>
            <a:ext cx="4119939" cy="317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0175" y="3256679"/>
            <a:ext cx="807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b="1" dirty="0" smtClean="0">
                <a:latin typeface="+mn-lt"/>
              </a:rPr>
              <a:t>Krašić</a:t>
            </a:r>
            <a:endParaRPr lang="hr-HR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046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92764"/>
            <a:ext cx="9001000" cy="6265236"/>
          </a:xfrm>
        </p:spPr>
        <p:txBody>
          <a:bodyPr>
            <a:noAutofit/>
          </a:bodyPr>
          <a:lstStyle/>
          <a:p>
            <a:pPr marL="54900" indent="0">
              <a:spcBef>
                <a:spcPts val="6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NATURIZAM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</a:rPr>
              <a:t>obilježava ga čovjekova želja za slobodnim odnosom s prirodom</a:t>
            </a:r>
            <a:endParaRPr lang="hr-HR" sz="2200" dirty="0">
              <a:highlight>
                <a:srgbClr val="FFFF00"/>
              </a:highlight>
              <a:cs typeface="Times New Roman"/>
            </a:endParaRP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boravak u prirodi u skladu s prirodom (bez odjeće)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karakterističan je za kampove</a:t>
            </a:r>
          </a:p>
          <a:p>
            <a:pPr marL="54900" indent="0">
              <a:spcBef>
                <a:spcPts val="24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NAUTIČKI TURIZAM</a:t>
            </a:r>
            <a:endParaRPr lang="hr-HR" b="1" dirty="0">
              <a:solidFill>
                <a:srgbClr val="FF0000"/>
              </a:solidFill>
            </a:endParaRP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</a:rPr>
              <a:t>boravak u plovilu, plovidba i aktivnosti vezane uz plovidbu</a:t>
            </a:r>
            <a:r>
              <a:rPr lang="hr-HR" sz="2200" dirty="0"/>
              <a:t> su glavni </a:t>
            </a:r>
            <a:r>
              <a:rPr lang="hr-HR" sz="2200" dirty="0" smtClean="0"/>
              <a:t>motivi</a:t>
            </a:r>
            <a:endParaRPr lang="hr-HR" sz="2200" dirty="0">
              <a:highlight>
                <a:srgbClr val="FFFF00"/>
              </a:highlight>
              <a:cs typeface="Times New Roman"/>
            </a:endParaRPr>
          </a:p>
          <a:p>
            <a:pPr marL="54900" indent="0">
              <a:spcBef>
                <a:spcPts val="24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EKOTURIZAM</a:t>
            </a:r>
            <a:endParaRPr lang="hr-HR" b="1" dirty="0">
              <a:solidFill>
                <a:srgbClr val="FF0000"/>
              </a:solidFill>
            </a:endParaRP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</a:rPr>
              <a:t>provođenje odmora u očuvanoj prirodi i promicanje zaštite okoliša</a:t>
            </a:r>
            <a:endParaRPr lang="hr-HR" sz="2200" dirty="0">
              <a:highlight>
                <a:srgbClr val="FFFF00"/>
              </a:highlight>
              <a:cs typeface="Times New Roman"/>
            </a:endParaRP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popularan je kod stanovnika velikih, zagađenih gradova i industrijskih regija</a:t>
            </a:r>
          </a:p>
          <a:p>
            <a:pPr lvl="2" indent="-288000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</a:rPr>
              <a:t>razvija se u područjima zaštite okoliša</a:t>
            </a:r>
            <a:r>
              <a:rPr lang="hr-HR" sz="2200" dirty="0" smtClean="0"/>
              <a:t> – nacionalni  parkovi i ostala zakonom zaštićena područja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Značajke posebnih oblika turizma</a:t>
            </a:r>
            <a:endParaRPr lang="hr-HR" sz="3400" b="1" dirty="0"/>
          </a:p>
        </p:txBody>
      </p:sp>
    </p:spTree>
    <p:extLst>
      <p:ext uri="{BB962C8B-B14F-4D97-AF65-F5344CB8AC3E}">
        <p14:creationId xmlns:p14="http://schemas.microsoft.com/office/powerpoint/2010/main" val="153662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548680"/>
            <a:ext cx="7745385" cy="5724644"/>
          </a:xfrm>
          <a:prstGeom prst="rect">
            <a:avLst/>
          </a:prstGeom>
        </p:spPr>
        <p:txBody>
          <a:bodyPr wrap="square" numCol="1" spc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hr-HR" sz="3600" b="1" dirty="0" smtClean="0">
                <a:solidFill>
                  <a:srgbClr val="FF0000"/>
                </a:solidFill>
              </a:rPr>
              <a:t>POSEBNI OBLICI TURIZMA</a:t>
            </a:r>
          </a:p>
          <a:p>
            <a:pPr marL="709200" lvl="2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800" dirty="0" smtClean="0">
                <a:solidFill>
                  <a:prstClr val="black"/>
                </a:solidFill>
              </a:rPr>
              <a:t>zdravstveni</a:t>
            </a:r>
            <a:endParaRPr lang="hr-HR" sz="2800" dirty="0">
              <a:solidFill>
                <a:prstClr val="black"/>
              </a:solidFill>
            </a:endParaRPr>
          </a:p>
          <a:p>
            <a:pPr marL="709200" lvl="2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800" dirty="0">
                <a:solidFill>
                  <a:prstClr val="black"/>
                </a:solidFill>
              </a:rPr>
              <a:t>kulturni</a:t>
            </a:r>
          </a:p>
          <a:p>
            <a:pPr marL="709200" lvl="2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800" dirty="0">
                <a:solidFill>
                  <a:prstClr val="black"/>
                </a:solidFill>
              </a:rPr>
              <a:t>lovni i </a:t>
            </a:r>
            <a:r>
              <a:rPr lang="hr-HR" sz="2800" dirty="0" smtClean="0">
                <a:solidFill>
                  <a:prstClr val="black"/>
                </a:solidFill>
              </a:rPr>
              <a:t>ribolovni</a:t>
            </a:r>
          </a:p>
          <a:p>
            <a:pPr marL="709200" lvl="2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800" dirty="0" err="1" smtClean="0">
                <a:solidFill>
                  <a:prstClr val="black"/>
                </a:solidFill>
              </a:rPr>
              <a:t>naturizam</a:t>
            </a:r>
            <a:endParaRPr lang="hr-HR" sz="2800" dirty="0" smtClean="0">
              <a:solidFill>
                <a:prstClr val="black"/>
              </a:solidFill>
            </a:endParaRPr>
          </a:p>
          <a:p>
            <a:pPr marL="709200" lvl="2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800" dirty="0" smtClean="0">
                <a:solidFill>
                  <a:prstClr val="black"/>
                </a:solidFill>
              </a:rPr>
              <a:t>nautički</a:t>
            </a:r>
          </a:p>
          <a:p>
            <a:pPr marL="709200" lvl="2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800" dirty="0" smtClean="0">
                <a:solidFill>
                  <a:prstClr val="black"/>
                </a:solidFill>
              </a:rPr>
              <a:t>kongresni</a:t>
            </a:r>
          </a:p>
          <a:p>
            <a:pPr marL="709200" lvl="2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800" dirty="0" smtClean="0">
                <a:solidFill>
                  <a:prstClr val="black"/>
                </a:solidFill>
              </a:rPr>
              <a:t>vjerski</a:t>
            </a:r>
          </a:p>
          <a:p>
            <a:pPr marL="709200" lvl="2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800" dirty="0" smtClean="0">
                <a:solidFill>
                  <a:prstClr val="black"/>
                </a:solidFill>
              </a:rPr>
              <a:t>ekoturizam</a:t>
            </a:r>
          </a:p>
          <a:p>
            <a:pPr marL="709200" lvl="2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800" dirty="0" smtClean="0">
                <a:solidFill>
                  <a:prstClr val="black"/>
                </a:solidFill>
              </a:rPr>
              <a:t>poticajni</a:t>
            </a:r>
          </a:p>
          <a:p>
            <a:pPr marL="709200" lvl="2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800" dirty="0" smtClean="0">
                <a:solidFill>
                  <a:prstClr val="black"/>
                </a:solidFill>
              </a:rPr>
              <a:t>sportsko-rekreacijski</a:t>
            </a:r>
            <a:endParaRPr lang="hr-HR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65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92764"/>
            <a:ext cx="9180512" cy="6265236"/>
          </a:xfrm>
        </p:spPr>
        <p:txBody>
          <a:bodyPr>
            <a:noAutofit/>
          </a:bodyPr>
          <a:lstStyle/>
          <a:p>
            <a:pPr marL="54900" indent="0">
              <a:spcBef>
                <a:spcPts val="6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LOVNI I RIBOLOVNI TURIZAM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</a:rPr>
              <a:t>sportski lov i ribolov</a:t>
            </a:r>
            <a:r>
              <a:rPr lang="hr-HR" sz="2200" dirty="0"/>
              <a:t>  </a:t>
            </a:r>
            <a:r>
              <a:rPr lang="hr-HR" sz="2200" dirty="0" smtClean="0"/>
              <a:t>kao </a:t>
            </a:r>
            <a:r>
              <a:rPr lang="hr-HR" sz="2200" dirty="0"/>
              <a:t>glavni motivi</a:t>
            </a:r>
            <a:endParaRPr lang="hr-HR" sz="2200" dirty="0">
              <a:highlight>
                <a:srgbClr val="FFFF00"/>
              </a:highlight>
              <a:cs typeface="Times New Roman"/>
            </a:endParaRP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gosti koji dolaze zbog ovog oblika turizma poznati su po većoj potrošnji</a:t>
            </a:r>
          </a:p>
          <a:p>
            <a:pPr marL="54900" indent="0">
              <a:spcBef>
                <a:spcPts val="18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SPORTSKO-REKREACIJSKI TURIZAM</a:t>
            </a:r>
            <a:endParaRPr lang="hr-HR" b="1" dirty="0">
              <a:solidFill>
                <a:srgbClr val="FF0000"/>
              </a:solidFill>
            </a:endParaRPr>
          </a:p>
          <a:p>
            <a:pPr lvl="1" indent="-288000">
              <a:spcBef>
                <a:spcPts val="600"/>
              </a:spcBef>
            </a:pPr>
            <a:r>
              <a:rPr lang="hr-HR" sz="2200" dirty="0"/>
              <a:t>prevladavaju</a:t>
            </a:r>
            <a:r>
              <a:rPr lang="hr-HR" dirty="0"/>
              <a:t> </a:t>
            </a:r>
            <a:r>
              <a:rPr lang="hr-HR" sz="2200" b="1" dirty="0" smtClean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</a:rPr>
              <a:t>sportski</a:t>
            </a:r>
            <a:r>
              <a:rPr lang="hr-HR" sz="2200" dirty="0"/>
              <a:t> motivi</a:t>
            </a:r>
            <a:endParaRPr lang="hr-HR" sz="2200" dirty="0">
              <a:highlight>
                <a:srgbClr val="FFFF00"/>
              </a:highlight>
              <a:cs typeface="Times New Roman"/>
            </a:endParaRPr>
          </a:p>
          <a:p>
            <a:pPr lvl="2" indent="-288000">
              <a:spcBef>
                <a:spcPts val="600"/>
              </a:spcBef>
            </a:pPr>
            <a:r>
              <a:rPr lang="hr-HR" sz="2200" i="1" dirty="0" smtClean="0"/>
              <a:t>npr. putovanje vezano uz neki sportski događaj, sudjelovanje u nekom sportskom natjecanju ili bavljenje nekom sportskom aktivnošću</a:t>
            </a:r>
            <a:endParaRPr lang="hr-HR" sz="2200" i="1" dirty="0"/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podvrste sportsko-rekreacijskog turizma: </a:t>
            </a:r>
            <a:r>
              <a:rPr lang="hr-HR" sz="2200" b="1" dirty="0" smtClean="0">
                <a:solidFill>
                  <a:srgbClr val="FF0000"/>
                </a:solidFill>
              </a:rPr>
              <a:t>cikloturizam, ronilački turizam, golf-turizam, pustolovni turizam…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Značajke posebnih oblika turizma</a:t>
            </a:r>
            <a:endParaRPr lang="hr-HR" sz="3400" b="1" dirty="0"/>
          </a:p>
        </p:txBody>
      </p:sp>
      <p:pic>
        <p:nvPicPr>
          <p:cNvPr id="3074" name="Picture 2" descr="http://chaletpila.com/wp-content/themes/chalet/images/local/cikl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790" y="4725144"/>
            <a:ext cx="4104456" cy="20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29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2800" dirty="0" smtClean="0"/>
              <a:t>Oblici turizma		</a:t>
            </a:r>
            <a:r>
              <a:rPr lang="hr-HR" sz="2800" dirty="0"/>
              <a:t>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8258" y="548680"/>
            <a:ext cx="9156762" cy="6048672"/>
          </a:xfrm>
        </p:spPr>
        <p:txBody>
          <a:bodyPr>
            <a:noAutofit/>
          </a:bodyPr>
          <a:lstStyle/>
          <a:p>
            <a:pPr marL="216000" indent="-216000">
              <a:spcBef>
                <a:spcPts val="1800"/>
              </a:spcBef>
            </a:pPr>
            <a:r>
              <a:rPr lang="hr-H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odmorišni turizam </a:t>
            </a:r>
            <a:r>
              <a:rPr lang="hr-HR" sz="2000" dirty="0" smtClean="0">
                <a:sym typeface="Wingdings" panose="05000000000000000000" pitchFamily="2" charset="2"/>
              </a:rPr>
              <a:t>– osnovni </a:t>
            </a:r>
            <a:r>
              <a:rPr lang="hr-HR" sz="2000" dirty="0">
                <a:sym typeface="Wingdings" panose="05000000000000000000" pitchFamily="2" charset="2"/>
              </a:rPr>
              <a:t>oblik turizma jer uključuje najvažniji motiv - odmor</a:t>
            </a:r>
          </a:p>
          <a:p>
            <a:pPr marL="216000" indent="-216000">
              <a:spcBef>
                <a:spcPts val="6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posebni </a:t>
            </a:r>
            <a:r>
              <a:rPr lang="hr-H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oblici </a:t>
            </a: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turizma </a:t>
            </a:r>
            <a:r>
              <a:rPr lang="hr-HR" sz="2000" dirty="0" smtClean="0">
                <a:sym typeface="Wingdings" panose="05000000000000000000" pitchFamily="2" charset="2"/>
              </a:rPr>
              <a:t>(zasnovani na specifičnim motivima):</a:t>
            </a:r>
          </a:p>
          <a:p>
            <a:pPr marL="216000" indent="-216000">
              <a:spcBef>
                <a:spcPts val="600"/>
              </a:spcBef>
            </a:pPr>
            <a:endParaRPr lang="hr-HR" sz="2000" dirty="0">
              <a:sym typeface="Wingdings" panose="05000000000000000000" pitchFamily="2" charset="2"/>
            </a:endParaRPr>
          </a:p>
          <a:p>
            <a:pPr marL="216000" indent="-216000">
              <a:spcBef>
                <a:spcPts val="600"/>
              </a:spcBef>
            </a:pPr>
            <a:endParaRPr lang="hr-HR" sz="2000" dirty="0" smtClean="0">
              <a:sym typeface="Wingdings" panose="05000000000000000000" pitchFamily="2" charset="2"/>
            </a:endParaRPr>
          </a:p>
          <a:p>
            <a:pPr marL="216000" indent="-216000">
              <a:spcBef>
                <a:spcPts val="600"/>
              </a:spcBef>
            </a:pPr>
            <a:endParaRPr lang="hr-HR" sz="2000" dirty="0" smtClean="0">
              <a:sym typeface="Wingdings" panose="05000000000000000000" pitchFamily="2" charset="2"/>
            </a:endParaRPr>
          </a:p>
          <a:p>
            <a:pPr marL="216000" indent="-216000">
              <a:spcBef>
                <a:spcPts val="6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ZDRAVSTVENI TURIZAM </a:t>
            </a:r>
            <a:r>
              <a:rPr lang="hr-HR" sz="2000" dirty="0" smtClean="0">
                <a:sym typeface="Wingdings" panose="05000000000000000000" pitchFamily="2" charset="2"/>
              </a:rPr>
              <a:t>– glavni motiv (ali ne i jedini) je očuvanje zdravlja</a:t>
            </a:r>
          </a:p>
          <a:p>
            <a:pPr marL="576000" lvl="1" indent="-216000">
              <a:spcBef>
                <a:spcPts val="600"/>
              </a:spcBef>
            </a:pPr>
            <a:r>
              <a:rPr lang="hr-HR" sz="2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wellness</a:t>
            </a:r>
            <a:r>
              <a:rPr lang="hr-H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turizam </a:t>
            </a:r>
            <a:r>
              <a:rPr lang="hr-HR" sz="2000" dirty="0">
                <a:sym typeface="Wingdings" panose="05000000000000000000" pitchFamily="2" charset="2"/>
              </a:rPr>
              <a:t>– </a:t>
            </a:r>
            <a:r>
              <a:rPr lang="hr-HR" sz="2000" dirty="0" smtClean="0">
                <a:sym typeface="Wingdings" panose="05000000000000000000" pitchFamily="2" charset="2"/>
              </a:rPr>
              <a:t>turizam </a:t>
            </a: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radi </a:t>
            </a:r>
            <a:r>
              <a:rPr lang="hr-H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očuvanja i poboljšanja </a:t>
            </a: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zdravlja </a:t>
            </a:r>
            <a:r>
              <a:rPr lang="hr-HR" sz="2000" dirty="0" smtClean="0">
                <a:sym typeface="Wingdings" panose="05000000000000000000" pitchFamily="2" charset="2"/>
              </a:rPr>
              <a:t>(ne samo radi ozdravljenja)</a:t>
            </a:r>
            <a:endParaRPr lang="hr-HR" sz="2000" dirty="0">
              <a:sym typeface="Wingdings" panose="05000000000000000000" pitchFamily="2" charset="2"/>
            </a:endParaRPr>
          </a:p>
          <a:p>
            <a:pPr marL="216000" indent="-216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KULTURNI TURIZAM </a:t>
            </a:r>
            <a:r>
              <a:rPr lang="hr-HR" sz="2000" dirty="0" smtClean="0">
                <a:sym typeface="Wingdings" panose="05000000000000000000" pitchFamily="2" charset="2"/>
              </a:rPr>
              <a:t>– glavni motiv je upoznavanje novih kulturnih znamenitosti i sadržaja</a:t>
            </a:r>
          </a:p>
          <a:p>
            <a:pPr marL="576000" lvl="1" indent="-216000">
              <a:spcBef>
                <a:spcPts val="0"/>
              </a:spcBef>
            </a:pPr>
            <a:r>
              <a:rPr lang="hr-HR" sz="2000" dirty="0" smtClean="0">
                <a:sym typeface="Wingdings" panose="05000000000000000000" pitchFamily="2" charset="2"/>
              </a:rPr>
              <a:t>posebno razvijen u metropolama (Rim, Beč, Prag, New York…)</a:t>
            </a:r>
          </a:p>
          <a:p>
            <a:pPr marL="576000" lvl="1" indent="-216000">
              <a:spcBef>
                <a:spcPts val="6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KREATIVNI TURIZAM </a:t>
            </a:r>
            <a:r>
              <a:rPr lang="hr-HR" sz="2000" dirty="0" smtClean="0">
                <a:sym typeface="Wingdings" panose="05000000000000000000" pitchFamily="2" charset="2"/>
              </a:rPr>
              <a:t>– upoznavanje baštine preko tečajeva, radionica, istraživačkih i sličnih aktivnosti</a:t>
            </a:r>
          </a:p>
          <a:p>
            <a:pPr marL="216000" indent="-216000">
              <a:spcBef>
                <a:spcPts val="2400"/>
              </a:spcBef>
            </a:pPr>
            <a:r>
              <a:rPr lang="hr-H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KONGRESNI TURIZAM </a:t>
            </a:r>
            <a:r>
              <a:rPr lang="hr-HR" sz="2000" dirty="0">
                <a:sym typeface="Wingdings" panose="05000000000000000000" pitchFamily="2" charset="2"/>
              </a:rPr>
              <a:t>- sudjelovanje na stručnim , znanstvenim, političkim, poslovnim i dr. skupovima kao glavni </a:t>
            </a:r>
            <a:r>
              <a:rPr lang="hr-HR" sz="2000" dirty="0" smtClean="0">
                <a:sym typeface="Wingdings" panose="05000000000000000000" pitchFamily="2" charset="2"/>
              </a:rPr>
              <a:t>motiv</a:t>
            </a:r>
          </a:p>
          <a:p>
            <a:pPr marL="576000" lvl="1" indent="-216000">
              <a:spcBef>
                <a:spcPts val="600"/>
              </a:spcBef>
            </a:pPr>
            <a:r>
              <a:rPr lang="hr-HR" sz="2000" dirty="0" smtClean="0">
                <a:sym typeface="Wingdings" panose="05000000000000000000" pitchFamily="2" charset="2"/>
              </a:rPr>
              <a:t>razvijen u </a:t>
            </a: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Dubrovniku</a:t>
            </a:r>
            <a:r>
              <a:rPr lang="hr-HR" sz="2000" dirty="0" smtClean="0">
                <a:sym typeface="Wingdings" panose="05000000000000000000" pitchFamily="2" charset="2"/>
              </a:rPr>
              <a:t> i </a:t>
            </a: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Opatiji</a:t>
            </a:r>
            <a:endParaRPr lang="hr-HR" sz="20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indent="-288000">
              <a:spcBef>
                <a:spcPts val="600"/>
              </a:spcBef>
            </a:pPr>
            <a:endParaRPr lang="hr-HR" sz="2000" dirty="0"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056" y="1256127"/>
            <a:ext cx="8532440" cy="1015663"/>
          </a:xfrm>
          <a:prstGeom prst="rect">
            <a:avLst/>
          </a:prstGeom>
        </p:spPr>
        <p:txBody>
          <a:bodyPr wrap="square" numCol="4" spcCol="0">
            <a:spAutoFit/>
          </a:bodyPr>
          <a:lstStyle/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zdravstveni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kulturni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lovni i </a:t>
            </a:r>
            <a:r>
              <a:rPr lang="hr-HR" sz="2000" dirty="0" smtClean="0">
                <a:solidFill>
                  <a:prstClr val="black"/>
                </a:solidFill>
              </a:rPr>
              <a:t>ribolovni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err="1" smtClean="0">
                <a:solidFill>
                  <a:prstClr val="black"/>
                </a:solidFill>
              </a:rPr>
              <a:t>naturizam</a:t>
            </a:r>
            <a:endParaRPr lang="hr-HR" sz="2000" dirty="0" smtClean="0">
              <a:solidFill>
                <a:prstClr val="black"/>
              </a:solidFill>
            </a:endParaRP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nautički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kongresni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vjerski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ekoturizam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poticajni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sportsko-rekreacijski</a:t>
            </a:r>
            <a:endParaRPr lang="hr-HR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3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2800" dirty="0" smtClean="0"/>
              <a:t>Oblici turizma		</a:t>
            </a:r>
            <a:r>
              <a:rPr lang="hr-HR" sz="2800" dirty="0"/>
              <a:t>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8258" y="548680"/>
            <a:ext cx="9156762" cy="6048672"/>
          </a:xfrm>
        </p:spPr>
        <p:txBody>
          <a:bodyPr>
            <a:noAutofit/>
          </a:bodyPr>
          <a:lstStyle/>
          <a:p>
            <a:pPr marL="216000" indent="-216000">
              <a:spcBef>
                <a:spcPts val="12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POTICAJNI TURIZAM </a:t>
            </a:r>
            <a:r>
              <a:rPr lang="hr-HR" sz="2000" dirty="0">
                <a:sym typeface="Wingdings" panose="05000000000000000000" pitchFamily="2" charset="2"/>
              </a:rPr>
              <a:t>- putovanje kao nagrada ili poticaj za još uspješniji </a:t>
            </a:r>
            <a:r>
              <a:rPr lang="hr-HR" sz="2000" dirty="0" smtClean="0">
                <a:sym typeface="Wingdings" panose="05000000000000000000" pitchFamily="2" charset="2"/>
              </a:rPr>
              <a:t>rad</a:t>
            </a:r>
          </a:p>
          <a:p>
            <a:pPr marL="616050" lvl="1" indent="-216000">
              <a:spcBef>
                <a:spcPts val="600"/>
              </a:spcBef>
            </a:pPr>
            <a:r>
              <a:rPr lang="hr-HR" sz="2000" dirty="0" smtClean="0">
                <a:sym typeface="Wingdings" panose="05000000000000000000" pitchFamily="2" charset="2"/>
              </a:rPr>
              <a:t>potrošnja iznadprosječna jer turisti ne plaćaju put (pa im ostane više novca za trošiti)</a:t>
            </a:r>
          </a:p>
          <a:p>
            <a:pPr marL="216000" indent="-216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VJERSKI TURIZAM </a:t>
            </a:r>
            <a:r>
              <a:rPr lang="hr-HR" sz="2000" dirty="0" smtClean="0">
                <a:sym typeface="Wingdings" panose="05000000000000000000" pitchFamily="2" charset="2"/>
              </a:rPr>
              <a:t>– motivi putovanja su vjerski, kulturni i društveni</a:t>
            </a:r>
          </a:p>
          <a:p>
            <a:pPr marL="616050" lvl="1" indent="-216000">
              <a:spcBef>
                <a:spcPts val="600"/>
              </a:spcBef>
            </a:pPr>
            <a:r>
              <a:rPr lang="hr-HR" sz="2000" dirty="0" smtClean="0">
                <a:sym typeface="Wingdings" panose="05000000000000000000" pitchFamily="2" charset="2"/>
              </a:rPr>
              <a:t>posjet svetištima (hodočašća)</a:t>
            </a:r>
          </a:p>
          <a:p>
            <a:pPr marL="216000" indent="-216000">
              <a:spcBef>
                <a:spcPts val="1800"/>
              </a:spcBef>
            </a:pPr>
            <a:r>
              <a:rPr lang="hr-H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NATURIZAM</a:t>
            </a:r>
            <a:r>
              <a:rPr lang="hr-HR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hr-HR" sz="2000" dirty="0">
                <a:sym typeface="Wingdings" panose="05000000000000000000" pitchFamily="2" charset="2"/>
              </a:rPr>
              <a:t>- obilježava ga čovjekova želja za slobodnim odnosom s prirodom</a:t>
            </a:r>
          </a:p>
          <a:p>
            <a:pPr marL="616050" lvl="1" indent="-216000">
              <a:spcBef>
                <a:spcPts val="0"/>
              </a:spcBef>
            </a:pPr>
            <a:r>
              <a:rPr lang="hr-HR" sz="2000" dirty="0" smtClean="0">
                <a:sym typeface="Wingdings" panose="05000000000000000000" pitchFamily="2" charset="2"/>
              </a:rPr>
              <a:t>boravak </a:t>
            </a:r>
            <a:r>
              <a:rPr lang="hr-HR" sz="2000" dirty="0">
                <a:sym typeface="Wingdings" panose="05000000000000000000" pitchFamily="2" charset="2"/>
              </a:rPr>
              <a:t>u prirodi u skladu s prirodom (bez odjeće</a:t>
            </a:r>
            <a:r>
              <a:rPr lang="hr-HR" sz="2000" dirty="0" smtClean="0">
                <a:sym typeface="Wingdings" panose="05000000000000000000" pitchFamily="2" charset="2"/>
              </a:rPr>
              <a:t>)</a:t>
            </a:r>
          </a:p>
          <a:p>
            <a:pPr marL="216000" indent="-216000">
              <a:spcBef>
                <a:spcPts val="1800"/>
              </a:spcBef>
            </a:pPr>
            <a:r>
              <a:rPr lang="vi-VN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NAUTIČKI</a:t>
            </a:r>
            <a:r>
              <a:rPr lang="vi-V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vi-VN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TURIZAM</a:t>
            </a:r>
            <a:r>
              <a:rPr lang="hr-H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– </a:t>
            </a:r>
            <a:r>
              <a:rPr lang="vi-VN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boravak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vi-VN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 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plovilu, plovidba i aktivnosti vezane uz plovidbu su glavni motivi</a:t>
            </a:r>
          </a:p>
          <a:p>
            <a:pPr marL="216000" indent="-216000">
              <a:spcBef>
                <a:spcPts val="1800"/>
              </a:spcBef>
            </a:pPr>
            <a:r>
              <a:rPr lang="vi-VN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EKOTURIZAM</a:t>
            </a:r>
            <a:r>
              <a:rPr lang="hr-H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– </a:t>
            </a:r>
            <a:r>
              <a:rPr lang="vi-VN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provođenje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vi-VN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odmora 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 očuvanoj prirodi i promicanje zaštite okoliša</a:t>
            </a:r>
          </a:p>
          <a:p>
            <a:pPr marL="216000" indent="-216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LOVNI I RIBOLOVNI TURIZAM </a:t>
            </a:r>
            <a:r>
              <a:rPr lang="hr-HR" sz="2000" dirty="0" smtClean="0">
                <a:sym typeface="Wingdings" panose="05000000000000000000" pitchFamily="2" charset="2"/>
              </a:rPr>
              <a:t>– glavni motivi su sportski lov i ribolov</a:t>
            </a:r>
          </a:p>
          <a:p>
            <a:pPr marL="216000" indent="-216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SPORTSKO-REKREACIJSKI TURIZAM </a:t>
            </a:r>
            <a:r>
              <a:rPr lang="hr-HR" sz="2000" dirty="0" smtClean="0">
                <a:sym typeface="Wingdings" panose="05000000000000000000" pitchFamily="2" charset="2"/>
              </a:rPr>
              <a:t>– prevladavaju sportski motivi (putovanje na sportski događaj, sudjelovanje na natjecanju ili bavljenje nekom sportskom aktivnošću)</a:t>
            </a:r>
          </a:p>
          <a:p>
            <a:pPr marL="616050" lvl="1" indent="-216000">
              <a:spcBef>
                <a:spcPts val="0"/>
              </a:spcBef>
            </a:pPr>
            <a:r>
              <a:rPr lang="hr-HR" sz="2000" dirty="0" smtClean="0">
                <a:sym typeface="Wingdings" panose="05000000000000000000" pitchFamily="2" charset="2"/>
              </a:rPr>
              <a:t>podvrste: cikloturizam, ronilački turizam, golf-turizam, pustolovni…</a:t>
            </a:r>
            <a:endParaRPr lang="hr-H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5220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0" t="22581" r="-900" b="-4261"/>
          <a:stretch/>
        </p:blipFill>
        <p:spPr bwMode="auto">
          <a:xfrm>
            <a:off x="-970443" y="1484784"/>
            <a:ext cx="10904840" cy="5935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hr-HR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Oblici i vrste turizma</a:t>
            </a:r>
            <a:endParaRPr lang="hr-HR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44352"/>
            <a:ext cx="6400800" cy="672480"/>
          </a:xfrm>
        </p:spPr>
        <p:txBody>
          <a:bodyPr>
            <a:norm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Osnove turizma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108520" y="4869160"/>
            <a:ext cx="9361040" cy="1864509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251520" y="4987108"/>
            <a:ext cx="8280920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dirty="0" smtClean="0">
                <a:solidFill>
                  <a:schemeClr val="tx1"/>
                </a:solidFill>
              </a:rPr>
              <a:t>Turistički </a:t>
            </a:r>
            <a:r>
              <a:rPr lang="hr-HR" b="1" dirty="0" smtClean="0">
                <a:solidFill>
                  <a:srgbClr val="FF0000"/>
                </a:solidFill>
              </a:rPr>
              <a:t>motivi</a:t>
            </a:r>
            <a:endParaRPr lang="hr-HR" b="1" dirty="0">
              <a:solidFill>
                <a:srgbClr val="FF0000"/>
              </a:solidFill>
            </a:endParaRPr>
          </a:p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b="1" dirty="0" smtClean="0">
                <a:solidFill>
                  <a:srgbClr val="FF0000"/>
                </a:solidFill>
              </a:rPr>
              <a:t>Oblici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>
                <a:solidFill>
                  <a:schemeClr val="tx1"/>
                </a:solidFill>
              </a:rPr>
              <a:t>turizma</a:t>
            </a:r>
          </a:p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b="1" dirty="0" smtClean="0">
                <a:solidFill>
                  <a:srgbClr val="FF0000"/>
                </a:solidFill>
              </a:rPr>
              <a:t>Vrste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>
                <a:solidFill>
                  <a:schemeClr val="tx1"/>
                </a:solidFill>
              </a:rPr>
              <a:t>turizma</a:t>
            </a:r>
            <a:endParaRPr lang="hr-HR" dirty="0" smtClean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90408" y="4896679"/>
            <a:ext cx="9513439" cy="127692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-29038" y="4865427"/>
            <a:ext cx="3664934" cy="121681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Rectangle 11"/>
          <p:cNvSpPr/>
          <p:nvPr/>
        </p:nvSpPr>
        <p:spPr>
          <a:xfrm>
            <a:off x="3249827" y="6173598"/>
            <a:ext cx="6073205" cy="555235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ectangle 12"/>
          <p:cNvSpPr/>
          <p:nvPr/>
        </p:nvSpPr>
        <p:spPr>
          <a:xfrm>
            <a:off x="251520" y="6173599"/>
            <a:ext cx="2998307" cy="5355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915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build="p"/>
      <p:bldP spid="7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Kriteriji podjele turizma</a:t>
            </a:r>
            <a:endParaRPr lang="hr-HR" sz="3400" b="1" dirty="0"/>
          </a:p>
        </p:txBody>
      </p:sp>
      <p:sp>
        <p:nvSpPr>
          <p:cNvPr id="7" name="Rectangle 6"/>
          <p:cNvSpPr/>
          <p:nvPr/>
        </p:nvSpPr>
        <p:spPr>
          <a:xfrm>
            <a:off x="83030" y="741054"/>
            <a:ext cx="2545333" cy="68463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000" dirty="0" smtClean="0"/>
              <a:t>DULJINA BORAVKA</a:t>
            </a:r>
            <a:endParaRPr lang="hr-HR" sz="2000" dirty="0"/>
          </a:p>
        </p:txBody>
      </p:sp>
      <p:sp>
        <p:nvSpPr>
          <p:cNvPr id="8" name="Rectangle 7"/>
          <p:cNvSpPr/>
          <p:nvPr/>
        </p:nvSpPr>
        <p:spPr>
          <a:xfrm>
            <a:off x="83030" y="3442181"/>
            <a:ext cx="2545333" cy="79208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000" dirty="0" smtClean="0"/>
              <a:t>STUPANJ MOBILNOSTI TURISTA</a:t>
            </a:r>
            <a:endParaRPr lang="hr-HR" sz="2000" dirty="0"/>
          </a:p>
        </p:txBody>
      </p:sp>
      <p:sp>
        <p:nvSpPr>
          <p:cNvPr id="9" name="Rectangle 8"/>
          <p:cNvSpPr/>
          <p:nvPr/>
        </p:nvSpPr>
        <p:spPr>
          <a:xfrm>
            <a:off x="3056714" y="788793"/>
            <a:ext cx="1584177" cy="589156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rgbClr val="002060"/>
                </a:solidFill>
              </a:rPr>
              <a:t>BORAVIŠNI</a:t>
            </a:r>
            <a:r>
              <a:rPr lang="hr-HR" dirty="0" smtClean="0">
                <a:solidFill>
                  <a:srgbClr val="002060"/>
                </a:solidFill>
              </a:rPr>
              <a:t> TURIZAM</a:t>
            </a:r>
            <a:endParaRPr lang="hr-HR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51641" y="788793"/>
            <a:ext cx="1910712" cy="589156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dirty="0" smtClean="0">
                <a:solidFill>
                  <a:srgbClr val="002060"/>
                </a:solidFill>
              </a:rPr>
              <a:t>TURIZAM </a:t>
            </a:r>
            <a:r>
              <a:rPr lang="hr-HR" b="1" dirty="0" smtClean="0">
                <a:solidFill>
                  <a:srgbClr val="002060"/>
                </a:solidFill>
              </a:rPr>
              <a:t>KRAĆIH</a:t>
            </a:r>
            <a:r>
              <a:rPr lang="hr-HR" dirty="0" smtClean="0">
                <a:solidFill>
                  <a:srgbClr val="002060"/>
                </a:solidFill>
              </a:rPr>
              <a:t> </a:t>
            </a:r>
            <a:r>
              <a:rPr lang="hr-HR" b="1" dirty="0" smtClean="0">
                <a:solidFill>
                  <a:srgbClr val="002060"/>
                </a:solidFill>
              </a:rPr>
              <a:t>BORAVAKA</a:t>
            </a:r>
            <a:endParaRPr lang="hr-HR" b="1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84086" y="3557771"/>
            <a:ext cx="1584177" cy="58915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accent1"/>
                </a:solidFill>
              </a:rPr>
              <a:t>STACIONARNI</a:t>
            </a:r>
            <a:r>
              <a:rPr lang="hr-HR" dirty="0" smtClean="0">
                <a:solidFill>
                  <a:schemeClr val="accent1"/>
                </a:solidFill>
              </a:rPr>
              <a:t> TURIZAM</a:t>
            </a:r>
            <a:endParaRPr lang="hr-HR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06384" y="3557771"/>
            <a:ext cx="1910712" cy="58915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accent1"/>
                </a:solidFill>
              </a:rPr>
              <a:t>MOBILNI</a:t>
            </a:r>
            <a:r>
              <a:rPr lang="hr-HR" dirty="0" smtClean="0">
                <a:solidFill>
                  <a:schemeClr val="accent1"/>
                </a:solidFill>
              </a:rPr>
              <a:t> TURIZAM</a:t>
            </a:r>
            <a:endParaRPr lang="hr-HR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030" y="1561107"/>
            <a:ext cx="2545333" cy="784167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000" dirty="0" smtClean="0"/>
              <a:t>ZEMLJA STALNOG PREBIVALIŠTA</a:t>
            </a:r>
            <a:endParaRPr lang="hr-HR" sz="2000" dirty="0"/>
          </a:p>
        </p:txBody>
      </p:sp>
      <p:sp>
        <p:nvSpPr>
          <p:cNvPr id="14" name="Rectangle 13"/>
          <p:cNvSpPr/>
          <p:nvPr/>
        </p:nvSpPr>
        <p:spPr>
          <a:xfrm>
            <a:off x="3056715" y="1652528"/>
            <a:ext cx="1584177" cy="58915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rgbClr val="C00000"/>
                </a:solidFill>
              </a:rPr>
              <a:t>STRANI</a:t>
            </a:r>
            <a:r>
              <a:rPr lang="hr-HR" dirty="0" smtClean="0">
                <a:solidFill>
                  <a:srgbClr val="C00000"/>
                </a:solidFill>
              </a:rPr>
              <a:t> TURIZAM</a:t>
            </a:r>
            <a:endParaRPr lang="hr-HR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51641" y="1652528"/>
            <a:ext cx="1910712" cy="58915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rgbClr val="C00000"/>
                </a:solidFill>
              </a:rPr>
              <a:t>DOMAĆI</a:t>
            </a:r>
            <a:r>
              <a:rPr lang="hr-HR" dirty="0" smtClean="0">
                <a:solidFill>
                  <a:srgbClr val="C00000"/>
                </a:solidFill>
              </a:rPr>
              <a:t> TURIZAM</a:t>
            </a:r>
            <a:endParaRPr lang="hr-HR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028" y="2480692"/>
            <a:ext cx="2545332" cy="826071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000" dirty="0" smtClean="0"/>
              <a:t>NAČIN ORGANIZIRANJA PUTOVANJA</a:t>
            </a:r>
            <a:endParaRPr lang="hr-HR" sz="2000" dirty="0"/>
          </a:p>
        </p:txBody>
      </p:sp>
      <p:sp>
        <p:nvSpPr>
          <p:cNvPr id="17" name="Rectangle 16"/>
          <p:cNvSpPr/>
          <p:nvPr/>
        </p:nvSpPr>
        <p:spPr>
          <a:xfrm>
            <a:off x="3084085" y="2603169"/>
            <a:ext cx="1584177" cy="589156"/>
          </a:xfrm>
          <a:prstGeom prst="rect">
            <a:avLst/>
          </a:prstGeom>
          <a:solidFill>
            <a:schemeClr val="bg1"/>
          </a:solidFill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rgbClr val="008000"/>
                </a:solidFill>
              </a:rPr>
              <a:t>INDIVIDUALNI</a:t>
            </a:r>
            <a:r>
              <a:rPr lang="hr-HR" dirty="0" smtClean="0">
                <a:solidFill>
                  <a:srgbClr val="008000"/>
                </a:solidFill>
              </a:rPr>
              <a:t> TURIZAM</a:t>
            </a:r>
            <a:endParaRPr lang="hr-HR" dirty="0">
              <a:solidFill>
                <a:srgbClr val="008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06384" y="2603169"/>
            <a:ext cx="1910712" cy="589156"/>
          </a:xfrm>
          <a:prstGeom prst="rect">
            <a:avLst/>
          </a:prstGeom>
          <a:solidFill>
            <a:schemeClr val="bg1"/>
          </a:solidFill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rgbClr val="008000"/>
                </a:solidFill>
              </a:rPr>
              <a:t>ORGANIZIRANI</a:t>
            </a:r>
            <a:r>
              <a:rPr lang="hr-HR" dirty="0" smtClean="0">
                <a:solidFill>
                  <a:srgbClr val="008000"/>
                </a:solidFill>
              </a:rPr>
              <a:t> TURIZAM</a:t>
            </a:r>
            <a:endParaRPr lang="hr-HR" dirty="0">
              <a:solidFill>
                <a:srgbClr val="008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030" y="4369687"/>
            <a:ext cx="2545333" cy="8870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000" dirty="0" smtClean="0"/>
              <a:t>DOB I OBITELJSKI STATUS TURISTA</a:t>
            </a:r>
            <a:endParaRPr lang="hr-HR" sz="2000" dirty="0"/>
          </a:p>
        </p:txBody>
      </p:sp>
      <p:sp>
        <p:nvSpPr>
          <p:cNvPr id="20" name="Rectangle 19"/>
          <p:cNvSpPr/>
          <p:nvPr/>
        </p:nvSpPr>
        <p:spPr>
          <a:xfrm>
            <a:off x="3049910" y="4494713"/>
            <a:ext cx="105625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DJEČJI</a:t>
            </a:r>
            <a:r>
              <a:rPr lang="hr-H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52915" y="4494713"/>
            <a:ext cx="1466695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OMLADINSKI</a:t>
            </a:r>
            <a:r>
              <a:rPr lang="hr-H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66361" y="4494713"/>
            <a:ext cx="123336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OBITELJSKI</a:t>
            </a:r>
            <a:r>
              <a:rPr lang="hr-H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46473" y="4494713"/>
            <a:ext cx="1718079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UMIROVLJENIČKI</a:t>
            </a:r>
            <a:r>
              <a:rPr lang="hr-H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030" y="5392126"/>
            <a:ext cx="2545333" cy="118474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000" dirty="0" smtClean="0">
                <a:solidFill>
                  <a:schemeClr val="tx1"/>
                </a:solidFill>
              </a:rPr>
              <a:t>OBILJEŽJA TURISTIČKOG PROSTORA</a:t>
            </a:r>
            <a:endParaRPr lang="hr-HR" sz="2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33609" y="5394694"/>
            <a:ext cx="1584177" cy="58915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PRIMORSKI</a:t>
            </a:r>
            <a:r>
              <a:rPr lang="hr-H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8666" y="5394694"/>
            <a:ext cx="1910712" cy="58915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JEZERSKI</a:t>
            </a:r>
            <a:r>
              <a:rPr lang="hr-H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770258" y="5394694"/>
            <a:ext cx="2228081" cy="58915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TERMALNO-KUPALIŠNI</a:t>
            </a:r>
            <a:r>
              <a:rPr lang="hr-H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19823" y="6107635"/>
            <a:ext cx="2096445" cy="48971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PLANINSKI</a:t>
            </a:r>
            <a:r>
              <a:rPr lang="hr-H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45640" y="6107635"/>
            <a:ext cx="1910712" cy="48971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GRADSKI</a:t>
            </a:r>
            <a:r>
              <a:rPr lang="hr-H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285723" y="6107635"/>
            <a:ext cx="1712616" cy="48971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SEOSKI </a:t>
            </a:r>
            <a:r>
              <a:rPr lang="hr-H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TURIZAM</a:t>
            </a:r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638901" y="764704"/>
            <a:ext cx="456449" cy="63689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1" name="Right Arrow 30"/>
          <p:cNvSpPr/>
          <p:nvPr/>
        </p:nvSpPr>
        <p:spPr>
          <a:xfrm>
            <a:off x="2638901" y="1658392"/>
            <a:ext cx="456449" cy="63689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2" name="Right Arrow 31"/>
          <p:cNvSpPr/>
          <p:nvPr/>
        </p:nvSpPr>
        <p:spPr>
          <a:xfrm>
            <a:off x="2638901" y="2648089"/>
            <a:ext cx="456449" cy="63689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3" name="Right Arrow 32"/>
          <p:cNvSpPr/>
          <p:nvPr/>
        </p:nvSpPr>
        <p:spPr>
          <a:xfrm>
            <a:off x="2638901" y="3543427"/>
            <a:ext cx="456449" cy="63689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4" name="Right Arrow 33"/>
          <p:cNvSpPr/>
          <p:nvPr/>
        </p:nvSpPr>
        <p:spPr>
          <a:xfrm>
            <a:off x="2638901" y="4539544"/>
            <a:ext cx="456449" cy="63689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5" name="Right Arrow 34"/>
          <p:cNvSpPr/>
          <p:nvPr/>
        </p:nvSpPr>
        <p:spPr>
          <a:xfrm>
            <a:off x="2638901" y="5612890"/>
            <a:ext cx="456449" cy="63689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6" name="Rounded Rectangular Callout 35"/>
          <p:cNvSpPr/>
          <p:nvPr/>
        </p:nvSpPr>
        <p:spPr>
          <a:xfrm>
            <a:off x="2109592" y="1490995"/>
            <a:ext cx="2876670" cy="989697"/>
          </a:xfrm>
          <a:prstGeom prst="wedgeRoundRectCallout">
            <a:avLst>
              <a:gd name="adj1" fmla="val -7937"/>
              <a:gd name="adj2" fmla="val -71310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</a:rPr>
              <a:t>turisti ostvaruju u nekoj destinaciji </a:t>
            </a:r>
            <a:r>
              <a:rPr lang="hr-HR" sz="2000" dirty="0">
                <a:solidFill>
                  <a:schemeClr val="tx1"/>
                </a:solidFill>
                <a:highlight>
                  <a:srgbClr val="FFFF00"/>
                </a:highlight>
                <a:cs typeface="Times New Roman"/>
              </a:rPr>
              <a:t>više uzastopnih noćenja</a:t>
            </a:r>
            <a:r>
              <a:rPr lang="hr-HR" sz="2000" dirty="0" smtClean="0">
                <a:solidFill>
                  <a:schemeClr val="tx1"/>
                </a:solidFill>
              </a:rPr>
              <a:t> (3+)</a:t>
            </a:r>
            <a:endParaRPr lang="hr-HR" sz="2000" i="1" dirty="0">
              <a:solidFill>
                <a:schemeClr val="tx1"/>
              </a:solidFill>
            </a:endParaRPr>
          </a:p>
        </p:txBody>
      </p:sp>
      <p:sp>
        <p:nvSpPr>
          <p:cNvPr id="37" name="Rounded Rectangular Callout 36"/>
          <p:cNvSpPr/>
          <p:nvPr/>
        </p:nvSpPr>
        <p:spPr>
          <a:xfrm>
            <a:off x="5761740" y="1490995"/>
            <a:ext cx="2876670" cy="989697"/>
          </a:xfrm>
          <a:prstGeom prst="wedgeRoundRectCallout">
            <a:avLst>
              <a:gd name="adj1" fmla="val -33532"/>
              <a:gd name="adj2" fmla="val -76110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</a:rPr>
              <a:t>prisutan tijekom cijele godine a </a:t>
            </a:r>
            <a:r>
              <a:rPr lang="hr-HR" sz="2000" dirty="0">
                <a:solidFill>
                  <a:schemeClr val="tx1"/>
                </a:solidFill>
                <a:highlight>
                  <a:srgbClr val="FFFF00"/>
                </a:highlight>
                <a:cs typeface="Times New Roman"/>
              </a:rPr>
              <a:t>najviše vikendom (izletnici)</a:t>
            </a:r>
          </a:p>
        </p:txBody>
      </p:sp>
      <p:sp>
        <p:nvSpPr>
          <p:cNvPr id="38" name="Rounded Rectangular Callout 37"/>
          <p:cNvSpPr/>
          <p:nvPr/>
        </p:nvSpPr>
        <p:spPr>
          <a:xfrm>
            <a:off x="2041874" y="2317066"/>
            <a:ext cx="2876670" cy="989697"/>
          </a:xfrm>
          <a:prstGeom prst="wedgeRoundRectCallout">
            <a:avLst>
              <a:gd name="adj1" fmla="val -7937"/>
              <a:gd name="adj2" fmla="val -71310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>
                <a:solidFill>
                  <a:schemeClr val="tx1"/>
                </a:solidFill>
                <a:highlight>
                  <a:srgbClr val="FFFF00"/>
                </a:highlight>
                <a:cs typeface="Times New Roman"/>
              </a:rPr>
              <a:t>turisti iz inozemstva </a:t>
            </a:r>
            <a:r>
              <a:rPr lang="hr-HR" sz="2000" dirty="0" smtClean="0">
                <a:solidFill>
                  <a:schemeClr val="tx1"/>
                </a:solidFill>
              </a:rPr>
              <a:t>u nekoj zemlji (receptivni ili ulazni turizam)</a:t>
            </a:r>
            <a:endParaRPr lang="hr-HR" sz="2000" i="1" dirty="0">
              <a:solidFill>
                <a:schemeClr val="tx1"/>
              </a:solidFill>
            </a:endParaRPr>
          </a:p>
        </p:txBody>
      </p:sp>
      <p:sp>
        <p:nvSpPr>
          <p:cNvPr id="39" name="Rounded Rectangular Callout 38"/>
          <p:cNvSpPr/>
          <p:nvPr/>
        </p:nvSpPr>
        <p:spPr>
          <a:xfrm>
            <a:off x="5694022" y="2317066"/>
            <a:ext cx="2395414" cy="989697"/>
          </a:xfrm>
          <a:prstGeom prst="wedgeRoundRectCallout">
            <a:avLst>
              <a:gd name="adj1" fmla="val -33532"/>
              <a:gd name="adj2" fmla="val -76110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</a:rPr>
              <a:t>uključuje boravak </a:t>
            </a:r>
            <a:r>
              <a:rPr lang="hr-HR" sz="2000" dirty="0">
                <a:solidFill>
                  <a:schemeClr val="tx1"/>
                </a:solidFill>
                <a:highlight>
                  <a:srgbClr val="FFFF00"/>
                </a:highlight>
                <a:cs typeface="Times New Roman"/>
              </a:rPr>
              <a:t>domaćih gostiju </a:t>
            </a:r>
          </a:p>
        </p:txBody>
      </p:sp>
      <p:sp>
        <p:nvSpPr>
          <p:cNvPr id="40" name="Rounded Rectangular Callout 39"/>
          <p:cNvSpPr/>
          <p:nvPr/>
        </p:nvSpPr>
        <p:spPr>
          <a:xfrm>
            <a:off x="2306497" y="3190625"/>
            <a:ext cx="2876670" cy="989697"/>
          </a:xfrm>
          <a:prstGeom prst="wedgeRoundRectCallout">
            <a:avLst>
              <a:gd name="adj1" fmla="val -7937"/>
              <a:gd name="adj2" fmla="val -71310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>
                <a:solidFill>
                  <a:schemeClr val="tx1"/>
                </a:solidFill>
              </a:rPr>
              <a:t>turisti</a:t>
            </a:r>
            <a:r>
              <a:rPr lang="hr-HR" dirty="0">
                <a:solidFill>
                  <a:schemeClr val="tx1"/>
                </a:solidFill>
              </a:rPr>
              <a:t> </a:t>
            </a:r>
            <a:r>
              <a:rPr lang="hr-HR" sz="2000" dirty="0">
                <a:solidFill>
                  <a:schemeClr val="tx1"/>
                </a:solidFill>
                <a:highlight>
                  <a:srgbClr val="FFFF00"/>
                </a:highlight>
                <a:cs typeface="Times New Roman"/>
              </a:rPr>
              <a:t>sami organiziraju putovanje</a:t>
            </a:r>
          </a:p>
        </p:txBody>
      </p:sp>
      <p:sp>
        <p:nvSpPr>
          <p:cNvPr id="41" name="Rounded Rectangular Callout 40"/>
          <p:cNvSpPr/>
          <p:nvPr/>
        </p:nvSpPr>
        <p:spPr>
          <a:xfrm>
            <a:off x="5580112" y="3190625"/>
            <a:ext cx="3352287" cy="989697"/>
          </a:xfrm>
          <a:prstGeom prst="wedgeRoundRectCallout">
            <a:avLst>
              <a:gd name="adj1" fmla="val -33532"/>
              <a:gd name="adj2" fmla="val -76110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</a:rPr>
              <a:t>turisti koji </a:t>
            </a:r>
            <a:r>
              <a:rPr lang="hr-HR" sz="2000" dirty="0">
                <a:solidFill>
                  <a:schemeClr val="tx1"/>
                </a:solidFill>
                <a:highlight>
                  <a:srgbClr val="FFFF00"/>
                </a:highlight>
                <a:cs typeface="Times New Roman"/>
              </a:rPr>
              <a:t>putuju u organizaciji turističke agencije (paket aranžman)</a:t>
            </a:r>
          </a:p>
        </p:txBody>
      </p:sp>
      <p:sp>
        <p:nvSpPr>
          <p:cNvPr id="42" name="Rounded Rectangular Callout 41"/>
          <p:cNvSpPr/>
          <p:nvPr/>
        </p:nvSpPr>
        <p:spPr>
          <a:xfrm>
            <a:off x="1835696" y="4239503"/>
            <a:ext cx="3352941" cy="1017204"/>
          </a:xfrm>
          <a:prstGeom prst="wedgeRoundRectCallout">
            <a:avLst>
              <a:gd name="adj1" fmla="val -7937"/>
              <a:gd name="adj2" fmla="val -71310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</a:rPr>
              <a:t>turisti koji tijekom boravka u destinaciji </a:t>
            </a:r>
            <a:r>
              <a:rPr lang="hr-HR" sz="2000" dirty="0">
                <a:solidFill>
                  <a:schemeClr val="tx1"/>
                </a:solidFill>
                <a:highlight>
                  <a:srgbClr val="FFFF00"/>
                </a:highlight>
                <a:cs typeface="Times New Roman"/>
              </a:rPr>
              <a:t>ne ovise o nekom prijevoznom sredstvu</a:t>
            </a:r>
          </a:p>
        </p:txBody>
      </p:sp>
      <p:sp>
        <p:nvSpPr>
          <p:cNvPr id="43" name="Rounded Rectangular Callout 42"/>
          <p:cNvSpPr/>
          <p:nvPr/>
        </p:nvSpPr>
        <p:spPr>
          <a:xfrm>
            <a:off x="5652965" y="4239503"/>
            <a:ext cx="3352287" cy="989697"/>
          </a:xfrm>
          <a:prstGeom prst="wedgeRoundRectCallout">
            <a:avLst>
              <a:gd name="adj1" fmla="val -33532"/>
              <a:gd name="adj2" fmla="val -76110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>
                <a:solidFill>
                  <a:schemeClr val="tx1"/>
                </a:solidFill>
                <a:highlight>
                  <a:srgbClr val="FFFF00"/>
                </a:highlight>
                <a:cs typeface="Times New Roman"/>
              </a:rPr>
              <a:t>turizam vezan uz neko prijevozno sredstvo </a:t>
            </a:r>
            <a:r>
              <a:rPr lang="hr-HR" sz="2000" dirty="0" smtClean="0">
                <a:solidFill>
                  <a:schemeClr val="tx1"/>
                </a:solidFill>
              </a:rPr>
              <a:t>(npr. kružna putovanja brodom)</a:t>
            </a:r>
            <a:endParaRPr lang="hr-HR" sz="2000" dirty="0">
              <a:solidFill>
                <a:schemeClr val="tx1"/>
              </a:solidFill>
              <a:highlight>
                <a:srgbClr val="FFFF00"/>
              </a:highlight>
              <a:cs typeface="Times New Roman"/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1859694" y="5315614"/>
            <a:ext cx="2568290" cy="1017204"/>
          </a:xfrm>
          <a:prstGeom prst="wedgeRoundRectCallout">
            <a:avLst>
              <a:gd name="adj1" fmla="val -7937"/>
              <a:gd name="adj2" fmla="val -71310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</a:rPr>
              <a:t>uključuje primjerene aktivnosti i stručni nadzor za djecu</a:t>
            </a:r>
            <a:endParaRPr lang="hr-HR" sz="2000" dirty="0">
              <a:solidFill>
                <a:schemeClr val="tx1"/>
              </a:solidFill>
              <a:highlight>
                <a:srgbClr val="FFFF00"/>
              </a:highlight>
              <a:cs typeface="Times New Roman"/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3354459" y="2913302"/>
            <a:ext cx="2846537" cy="1320918"/>
          </a:xfrm>
          <a:prstGeom prst="wedgeRoundRectCallout">
            <a:avLst>
              <a:gd name="adj1" fmla="val -9972"/>
              <a:gd name="adj2" fmla="val 76773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>
                <a:solidFill>
                  <a:schemeClr val="tx1"/>
                </a:solidFill>
              </a:rPr>
              <a:t>turizam namijenjen mladima – izbor raznih aktivnosti (zabavne, sportske, edukativne…)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5808324" y="5297371"/>
            <a:ext cx="2404090" cy="989697"/>
          </a:xfrm>
          <a:prstGeom prst="wedgeRoundRectCallout">
            <a:avLst>
              <a:gd name="adj1" fmla="val -34398"/>
              <a:gd name="adj2" fmla="val -68777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>
                <a:solidFill>
                  <a:schemeClr val="tx1"/>
                </a:solidFill>
              </a:rPr>
              <a:t>obuhvaća turiste koji putuju s obitelji</a:t>
            </a:r>
          </a:p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>
                <a:solidFill>
                  <a:schemeClr val="tx1"/>
                </a:solidFill>
              </a:rPr>
              <a:t>najzahtjevniji</a:t>
            </a:r>
          </a:p>
        </p:txBody>
      </p:sp>
      <p:sp>
        <p:nvSpPr>
          <p:cNvPr id="47" name="Rounded Rectangular Callout 46"/>
          <p:cNvSpPr/>
          <p:nvPr/>
        </p:nvSpPr>
        <p:spPr>
          <a:xfrm>
            <a:off x="6404278" y="3192325"/>
            <a:ext cx="2528121" cy="1317687"/>
          </a:xfrm>
          <a:prstGeom prst="wedgeRoundRectCallout">
            <a:avLst>
              <a:gd name="adj1" fmla="val -10152"/>
              <a:gd name="adj2" fmla="val 64678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>
                <a:solidFill>
                  <a:schemeClr val="tx1"/>
                </a:solidFill>
              </a:rPr>
              <a:t>turizam prilagođen dobi, životnim navikama i životnom ritmu starijih ljudi</a:t>
            </a:r>
          </a:p>
        </p:txBody>
      </p:sp>
    </p:spTree>
    <p:extLst>
      <p:ext uri="{BB962C8B-B14F-4D97-AF65-F5344CB8AC3E}">
        <p14:creationId xmlns:p14="http://schemas.microsoft.com/office/powerpoint/2010/main" val="48092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5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5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25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5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5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5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2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25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25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75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50"/>
                            </p:stCondLst>
                            <p:childTnLst>
                              <p:par>
                                <p:cTn id="1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2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25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2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25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5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750"/>
                            </p:stCondLst>
                            <p:childTnLst>
                              <p:par>
                                <p:cTn id="2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50"/>
                            </p:stCondLst>
                            <p:childTnLst>
                              <p:par>
                                <p:cTn id="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50"/>
                            </p:stCondLst>
                            <p:childTnLst>
                              <p:par>
                                <p:cTn id="2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2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"/>
                            </p:stCondLst>
                            <p:childTnLst>
                              <p:par>
                                <p:cTn id="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25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25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5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2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2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25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25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2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25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25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25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25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250"/>
                            </p:stCondLst>
                            <p:childTnLst>
                              <p:par>
                                <p:cTn id="2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750"/>
                            </p:stCondLst>
                            <p:childTnLst>
                              <p:par>
                                <p:cTn id="3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1000"/>
                            </p:stCondLst>
                            <p:childTnLst>
                              <p:par>
                                <p:cTn id="3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500"/>
                            </p:stCondLst>
                            <p:childTnLst>
                              <p:par>
                                <p:cTn id="3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1750"/>
                            </p:stCondLst>
                            <p:childTnLst>
                              <p:par>
                                <p:cTn id="3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6" grpId="1" build="allAtOnce" animBg="1"/>
      <p:bldP spid="37" grpId="0" animBg="1"/>
      <p:bldP spid="37" grpId="1" build="allAtOnce" animBg="1"/>
      <p:bldP spid="38" grpId="0" animBg="1"/>
      <p:bldP spid="38" grpId="1" build="allAtOnce" animBg="1"/>
      <p:bldP spid="39" grpId="0" animBg="1"/>
      <p:bldP spid="39" grpId="1" build="allAtOnce" animBg="1"/>
      <p:bldP spid="40" grpId="0" animBg="1"/>
      <p:bldP spid="40" grpId="1" build="allAtOnce" animBg="1"/>
      <p:bldP spid="41" grpId="0" animBg="1"/>
      <p:bldP spid="41" grpId="1" build="allAtOnce" animBg="1"/>
      <p:bldP spid="42" grpId="0" animBg="1"/>
      <p:bldP spid="42" grpId="1" build="allAtOnce" animBg="1"/>
      <p:bldP spid="43" grpId="0" animBg="1"/>
      <p:bldP spid="43" grpId="1" build="allAtOnce" animBg="1"/>
      <p:bldP spid="44" grpId="0" animBg="1"/>
      <p:bldP spid="44" grpId="1" build="allAtOnce" animBg="1"/>
      <p:bldP spid="45" grpId="0" animBg="1"/>
      <p:bldP spid="45" grpId="1" build="allAtOnce" animBg="1"/>
      <p:bldP spid="46" grpId="0" animBg="1"/>
      <p:bldP spid="46" grpId="1" build="allAtOnce" animBg="1"/>
      <p:bldP spid="47" grpId="0" animBg="1"/>
      <p:bldP spid="47" grpId="1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92764"/>
            <a:ext cx="9180512" cy="6265236"/>
          </a:xfrm>
        </p:spPr>
        <p:txBody>
          <a:bodyPr>
            <a:noAutofit/>
          </a:bodyPr>
          <a:lstStyle/>
          <a:p>
            <a:pPr indent="-288000">
              <a:spcBef>
                <a:spcPts val="600"/>
              </a:spcBef>
            </a:pPr>
            <a:r>
              <a:rPr lang="hr-HR" sz="2200" dirty="0" smtClean="0"/>
              <a:t>s obzirom na duljinu boravka, turizam dijelimo na:</a:t>
            </a:r>
          </a:p>
          <a:p>
            <a:pPr lvl="1" indent="-288000"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BORAVIŠNI TURIZAM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turisti koji u destinaciji ostvaruju veći broj uzastopnih noćenja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ostvaruju veću korist za turističku destinaciju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sezonskog karaktera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ugostitelji ih stimuliraju povoljnijim cijenama </a:t>
            </a:r>
            <a:r>
              <a:rPr lang="hr-HR" sz="2200" i="1" dirty="0" smtClean="0"/>
              <a:t>(pansionski gosti)</a:t>
            </a:r>
          </a:p>
          <a:p>
            <a:pPr lvl="1" indent="-288000"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TURIZAM KRAĆIH BORAVAKA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zbog kraćih odmora i dinamike života, sve češći oblik turizma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nesezonskog karaktera (tijekom cijele godine)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vikend putovanja i izleti (izletnički turizam)</a:t>
            </a:r>
          </a:p>
          <a:p>
            <a:pPr lvl="2" indent="-288000">
              <a:spcBef>
                <a:spcPts val="600"/>
              </a:spcBef>
            </a:pPr>
            <a:endParaRPr lang="hr-HR" sz="2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Turizam s obzirom na </a:t>
            </a:r>
            <a:r>
              <a:rPr lang="hr-HR" sz="3200" b="1" dirty="0" smtClean="0">
                <a:solidFill>
                  <a:prstClr val="black"/>
                </a:solidFill>
              </a:rPr>
              <a:t>duljinu boravka</a:t>
            </a:r>
            <a:endParaRPr lang="hr-HR" sz="3400" b="1" dirty="0"/>
          </a:p>
        </p:txBody>
      </p:sp>
    </p:spTree>
    <p:extLst>
      <p:ext uri="{BB962C8B-B14F-4D97-AF65-F5344CB8AC3E}">
        <p14:creationId xmlns:p14="http://schemas.microsoft.com/office/powerpoint/2010/main" val="242195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Kriteriji podjele turizma</a:t>
            </a:r>
            <a:endParaRPr lang="hr-HR" sz="3400" b="1" dirty="0"/>
          </a:p>
        </p:txBody>
      </p:sp>
      <p:sp>
        <p:nvSpPr>
          <p:cNvPr id="7" name="Rectangle 6"/>
          <p:cNvSpPr/>
          <p:nvPr/>
        </p:nvSpPr>
        <p:spPr>
          <a:xfrm>
            <a:off x="83030" y="741054"/>
            <a:ext cx="2545333" cy="68463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000" dirty="0" smtClean="0"/>
              <a:t>DULJINA BORAVKA</a:t>
            </a:r>
            <a:endParaRPr lang="hr-HR" sz="2000" dirty="0"/>
          </a:p>
        </p:txBody>
      </p:sp>
      <p:sp>
        <p:nvSpPr>
          <p:cNvPr id="8" name="Rectangle 7"/>
          <p:cNvSpPr/>
          <p:nvPr/>
        </p:nvSpPr>
        <p:spPr>
          <a:xfrm>
            <a:off x="83030" y="3442181"/>
            <a:ext cx="2545333" cy="79208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000" dirty="0" smtClean="0"/>
              <a:t>STUPANJ MOBILNOSTI TURISTA</a:t>
            </a:r>
            <a:endParaRPr lang="hr-HR" sz="2000" dirty="0"/>
          </a:p>
        </p:txBody>
      </p:sp>
      <p:sp>
        <p:nvSpPr>
          <p:cNvPr id="9" name="Rectangle 8"/>
          <p:cNvSpPr/>
          <p:nvPr/>
        </p:nvSpPr>
        <p:spPr>
          <a:xfrm>
            <a:off x="3056714" y="788793"/>
            <a:ext cx="1584177" cy="589156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rgbClr val="002060"/>
                </a:solidFill>
              </a:rPr>
              <a:t>BORAVIŠNI</a:t>
            </a:r>
            <a:r>
              <a:rPr lang="hr-HR" dirty="0" smtClean="0">
                <a:solidFill>
                  <a:srgbClr val="002060"/>
                </a:solidFill>
              </a:rPr>
              <a:t> TURIZAM</a:t>
            </a:r>
            <a:endParaRPr lang="hr-HR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51641" y="788793"/>
            <a:ext cx="1910712" cy="589156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dirty="0" smtClean="0">
                <a:solidFill>
                  <a:srgbClr val="002060"/>
                </a:solidFill>
              </a:rPr>
              <a:t>TURIZAM </a:t>
            </a:r>
            <a:r>
              <a:rPr lang="hr-HR" b="1" dirty="0" smtClean="0">
                <a:solidFill>
                  <a:srgbClr val="002060"/>
                </a:solidFill>
              </a:rPr>
              <a:t>KRAĆIH</a:t>
            </a:r>
            <a:r>
              <a:rPr lang="hr-HR" dirty="0" smtClean="0">
                <a:solidFill>
                  <a:srgbClr val="002060"/>
                </a:solidFill>
              </a:rPr>
              <a:t> </a:t>
            </a:r>
            <a:r>
              <a:rPr lang="hr-HR" b="1" dirty="0" smtClean="0">
                <a:solidFill>
                  <a:srgbClr val="002060"/>
                </a:solidFill>
              </a:rPr>
              <a:t>BORAVAKA</a:t>
            </a:r>
            <a:endParaRPr lang="hr-HR" b="1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84086" y="3557771"/>
            <a:ext cx="1584177" cy="58915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accent1"/>
                </a:solidFill>
              </a:rPr>
              <a:t>STACIONARNI</a:t>
            </a:r>
            <a:r>
              <a:rPr lang="hr-HR" dirty="0" smtClean="0">
                <a:solidFill>
                  <a:schemeClr val="accent1"/>
                </a:solidFill>
              </a:rPr>
              <a:t> TURIZAM</a:t>
            </a:r>
            <a:endParaRPr lang="hr-HR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06384" y="3557771"/>
            <a:ext cx="1910712" cy="58915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accent1"/>
                </a:solidFill>
              </a:rPr>
              <a:t>MOBILNI</a:t>
            </a:r>
            <a:r>
              <a:rPr lang="hr-HR" dirty="0" smtClean="0">
                <a:solidFill>
                  <a:schemeClr val="accent1"/>
                </a:solidFill>
              </a:rPr>
              <a:t> TURIZAM</a:t>
            </a:r>
            <a:endParaRPr lang="hr-HR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030" y="1561107"/>
            <a:ext cx="2545333" cy="784167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000" dirty="0" smtClean="0"/>
              <a:t>ZEMLJA STALNOG PREBIVALIŠTA</a:t>
            </a:r>
            <a:endParaRPr lang="hr-HR" sz="2000" dirty="0"/>
          </a:p>
        </p:txBody>
      </p:sp>
      <p:sp>
        <p:nvSpPr>
          <p:cNvPr id="14" name="Rectangle 13"/>
          <p:cNvSpPr/>
          <p:nvPr/>
        </p:nvSpPr>
        <p:spPr>
          <a:xfrm>
            <a:off x="3056715" y="1652528"/>
            <a:ext cx="1584177" cy="58915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rgbClr val="C00000"/>
                </a:solidFill>
              </a:rPr>
              <a:t>STRANI</a:t>
            </a:r>
            <a:r>
              <a:rPr lang="hr-HR" dirty="0" smtClean="0">
                <a:solidFill>
                  <a:srgbClr val="C00000"/>
                </a:solidFill>
              </a:rPr>
              <a:t> TURIZAM</a:t>
            </a:r>
            <a:endParaRPr lang="hr-HR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51641" y="1652528"/>
            <a:ext cx="1910712" cy="58915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rgbClr val="C00000"/>
                </a:solidFill>
              </a:rPr>
              <a:t>DOMAĆI</a:t>
            </a:r>
            <a:r>
              <a:rPr lang="hr-HR" dirty="0" smtClean="0">
                <a:solidFill>
                  <a:srgbClr val="C00000"/>
                </a:solidFill>
              </a:rPr>
              <a:t> TURIZAM</a:t>
            </a:r>
            <a:endParaRPr lang="hr-HR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028" y="2480692"/>
            <a:ext cx="2545332" cy="826071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000" dirty="0" smtClean="0"/>
              <a:t>NAČIN ORGANIZIRANJA PUTOVANJA</a:t>
            </a:r>
            <a:endParaRPr lang="hr-HR" sz="2000" dirty="0"/>
          </a:p>
        </p:txBody>
      </p:sp>
      <p:sp>
        <p:nvSpPr>
          <p:cNvPr id="17" name="Rectangle 16"/>
          <p:cNvSpPr/>
          <p:nvPr/>
        </p:nvSpPr>
        <p:spPr>
          <a:xfrm>
            <a:off x="3084085" y="2603169"/>
            <a:ext cx="1584177" cy="589156"/>
          </a:xfrm>
          <a:prstGeom prst="rect">
            <a:avLst/>
          </a:prstGeom>
          <a:solidFill>
            <a:schemeClr val="bg1"/>
          </a:solidFill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rgbClr val="008000"/>
                </a:solidFill>
              </a:rPr>
              <a:t>INDIVIDUALNI</a:t>
            </a:r>
            <a:r>
              <a:rPr lang="hr-HR" dirty="0" smtClean="0">
                <a:solidFill>
                  <a:srgbClr val="008000"/>
                </a:solidFill>
              </a:rPr>
              <a:t> TURIZAM</a:t>
            </a:r>
            <a:endParaRPr lang="hr-HR" dirty="0">
              <a:solidFill>
                <a:srgbClr val="008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06384" y="2603169"/>
            <a:ext cx="1910712" cy="589156"/>
          </a:xfrm>
          <a:prstGeom prst="rect">
            <a:avLst/>
          </a:prstGeom>
          <a:solidFill>
            <a:schemeClr val="bg1"/>
          </a:solidFill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rgbClr val="008000"/>
                </a:solidFill>
              </a:rPr>
              <a:t>ORGANIZIRANI</a:t>
            </a:r>
            <a:r>
              <a:rPr lang="hr-HR" dirty="0" smtClean="0">
                <a:solidFill>
                  <a:srgbClr val="008000"/>
                </a:solidFill>
              </a:rPr>
              <a:t> TURIZAM</a:t>
            </a:r>
            <a:endParaRPr lang="hr-HR" dirty="0">
              <a:solidFill>
                <a:srgbClr val="008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030" y="4369687"/>
            <a:ext cx="2545333" cy="8870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000" dirty="0" smtClean="0"/>
              <a:t>DOB I OBITELJSKI STATUS TURISTA</a:t>
            </a:r>
            <a:endParaRPr lang="hr-HR" sz="2000" dirty="0"/>
          </a:p>
        </p:txBody>
      </p:sp>
      <p:sp>
        <p:nvSpPr>
          <p:cNvPr id="20" name="Rectangle 19"/>
          <p:cNvSpPr/>
          <p:nvPr/>
        </p:nvSpPr>
        <p:spPr>
          <a:xfrm>
            <a:off x="3049910" y="4494713"/>
            <a:ext cx="105625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DJEČJI</a:t>
            </a:r>
            <a:r>
              <a:rPr lang="hr-H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52915" y="4494713"/>
            <a:ext cx="1466695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OMLADINSKI</a:t>
            </a:r>
            <a:r>
              <a:rPr lang="hr-H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66361" y="4494713"/>
            <a:ext cx="123336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OBITELJSKI</a:t>
            </a:r>
            <a:r>
              <a:rPr lang="hr-H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46473" y="4494713"/>
            <a:ext cx="1718079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UMIROVLJENIČKI</a:t>
            </a:r>
            <a:r>
              <a:rPr lang="hr-H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030" y="5392126"/>
            <a:ext cx="2545333" cy="118474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000" dirty="0" smtClean="0">
                <a:solidFill>
                  <a:schemeClr val="tx1"/>
                </a:solidFill>
              </a:rPr>
              <a:t>OBILJEŽJA TURISTIČKOG PROSTORA</a:t>
            </a:r>
            <a:endParaRPr lang="hr-HR" sz="2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33609" y="5394694"/>
            <a:ext cx="1584177" cy="58915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PRIMORSKI</a:t>
            </a:r>
            <a:r>
              <a:rPr lang="hr-H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8666" y="5394694"/>
            <a:ext cx="1910712" cy="58915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JEZERSKI</a:t>
            </a:r>
            <a:r>
              <a:rPr lang="hr-H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770258" y="5394694"/>
            <a:ext cx="2228081" cy="58915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TERMALNO-KUPALIŠNI</a:t>
            </a:r>
            <a:r>
              <a:rPr lang="hr-H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19823" y="6107635"/>
            <a:ext cx="2096445" cy="48971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PLANINSKI</a:t>
            </a:r>
            <a:r>
              <a:rPr lang="hr-H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45640" y="6107635"/>
            <a:ext cx="1910712" cy="48971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GRADSKI</a:t>
            </a:r>
            <a:r>
              <a:rPr lang="hr-H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285723" y="6107635"/>
            <a:ext cx="1712616" cy="48971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SEOSKI </a:t>
            </a:r>
            <a:r>
              <a:rPr lang="hr-H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TURIZAM</a:t>
            </a:r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638901" y="764704"/>
            <a:ext cx="456449" cy="63689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1" name="Right Arrow 30"/>
          <p:cNvSpPr/>
          <p:nvPr/>
        </p:nvSpPr>
        <p:spPr>
          <a:xfrm>
            <a:off x="2638901" y="1658392"/>
            <a:ext cx="456449" cy="63689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2" name="Right Arrow 31"/>
          <p:cNvSpPr/>
          <p:nvPr/>
        </p:nvSpPr>
        <p:spPr>
          <a:xfrm>
            <a:off x="2638901" y="2648089"/>
            <a:ext cx="456449" cy="63689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3" name="Right Arrow 32"/>
          <p:cNvSpPr/>
          <p:nvPr/>
        </p:nvSpPr>
        <p:spPr>
          <a:xfrm>
            <a:off x="2638901" y="3543427"/>
            <a:ext cx="456449" cy="63689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4" name="Right Arrow 33"/>
          <p:cNvSpPr/>
          <p:nvPr/>
        </p:nvSpPr>
        <p:spPr>
          <a:xfrm>
            <a:off x="2638901" y="4539544"/>
            <a:ext cx="456449" cy="63689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5" name="Right Arrow 34"/>
          <p:cNvSpPr/>
          <p:nvPr/>
        </p:nvSpPr>
        <p:spPr>
          <a:xfrm>
            <a:off x="2638901" y="5612890"/>
            <a:ext cx="456449" cy="63689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446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04056"/>
            <a:ext cx="9180512" cy="6237312"/>
          </a:xfrm>
        </p:spPr>
        <p:txBody>
          <a:bodyPr>
            <a:noAutofit/>
          </a:bodyPr>
          <a:lstStyle/>
          <a:p>
            <a:pPr indent="-288000">
              <a:spcBef>
                <a:spcPts val="0"/>
              </a:spcBef>
            </a:pPr>
            <a:r>
              <a:rPr lang="hr-H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brojnost</a:t>
            </a:r>
            <a:r>
              <a:rPr lang="hr-HR" dirty="0" smtClean="0">
                <a:sym typeface="Wingdings" panose="05000000000000000000" pitchFamily="2" charset="2"/>
              </a:rPr>
              <a:t> </a:t>
            </a:r>
            <a:r>
              <a:rPr lang="hr-HR" dirty="0">
                <a:sym typeface="Wingdings" panose="05000000000000000000" pitchFamily="2" charset="2"/>
              </a:rPr>
              <a:t>i </a:t>
            </a:r>
            <a:r>
              <a:rPr lang="hr-HR" b="1" dirty="0">
                <a:solidFill>
                  <a:srgbClr val="FF0000"/>
                </a:solidFill>
                <a:sym typeface="Wingdings" panose="05000000000000000000" pitchFamily="2" charset="2"/>
              </a:rPr>
              <a:t>različitost</a:t>
            </a:r>
          </a:p>
          <a:p>
            <a:pPr lvl="1" indent="-288000">
              <a:spcBef>
                <a:spcPts val="0"/>
              </a:spcBef>
            </a:pPr>
            <a:r>
              <a:rPr lang="hr-HR" sz="2200" dirty="0" smtClean="0">
                <a:sym typeface="Wingdings" panose="05000000000000000000" pitchFamily="2" charset="2"/>
              </a:rPr>
              <a:t>na svakog turista djeluje </a:t>
            </a:r>
            <a:r>
              <a:rPr lang="hr-HR" sz="22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više različitih </a:t>
            </a:r>
            <a:r>
              <a:rPr lang="hr-HR" sz="22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motiva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>
                <a:sym typeface="Wingdings" panose="05000000000000000000" pitchFamily="2" charset="2"/>
              </a:rPr>
              <a:t>poticaj za putovanje može biti odmor, zabava, kulturni sadržaji i niz drugih motiva</a:t>
            </a:r>
            <a:endParaRPr lang="hr-HR" sz="2200" dirty="0">
              <a:sym typeface="Wingdings" panose="05000000000000000000" pitchFamily="2" charset="2"/>
            </a:endParaRPr>
          </a:p>
          <a:p>
            <a:pPr indent="-288000">
              <a:spcBef>
                <a:spcPts val="1000"/>
              </a:spcBef>
            </a:pPr>
            <a:r>
              <a:rPr lang="hr-HR" b="1" dirty="0">
                <a:solidFill>
                  <a:srgbClr val="FF0000"/>
                </a:solidFill>
                <a:sym typeface="Wingdings" panose="05000000000000000000" pitchFamily="2" charset="2"/>
              </a:rPr>
              <a:t>međuovisnost</a:t>
            </a:r>
            <a:r>
              <a:rPr lang="hr-HR" dirty="0">
                <a:sym typeface="Wingdings" panose="05000000000000000000" pitchFamily="2" charset="2"/>
              </a:rPr>
              <a:t> i </a:t>
            </a:r>
            <a:r>
              <a:rPr lang="hr-HR" b="1" dirty="0">
                <a:solidFill>
                  <a:srgbClr val="FF0000"/>
                </a:solidFill>
                <a:sym typeface="Wingdings" panose="05000000000000000000" pitchFamily="2" charset="2"/>
              </a:rPr>
              <a:t>stupnjevitost</a:t>
            </a:r>
          </a:p>
          <a:p>
            <a:pPr lvl="1" indent="-288000">
              <a:spcBef>
                <a:spcPts val="0"/>
              </a:spcBef>
            </a:pPr>
            <a:r>
              <a:rPr lang="hr-HR" sz="2200" u="sng" dirty="0" smtClean="0">
                <a:sym typeface="Wingdings" panose="05000000000000000000" pitchFamily="2" charset="2"/>
              </a:rPr>
              <a:t>nisu svi motivi jednako važni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manje važni motivi</a:t>
            </a:r>
            <a:r>
              <a:rPr lang="hr-HR" b="1" dirty="0">
                <a:sym typeface="Wingdings" panose="05000000000000000000" pitchFamily="2" charset="2"/>
              </a:rPr>
              <a:t> </a:t>
            </a:r>
            <a:r>
              <a:rPr lang="hr-HR" sz="2200" dirty="0" smtClean="0">
                <a:sym typeface="Wingdings" panose="05000000000000000000" pitchFamily="2" charset="2"/>
              </a:rPr>
              <a:t>ne pokreću turiste na putovanje, ali su </a:t>
            </a:r>
            <a:r>
              <a:rPr lang="hr-HR" sz="2200" b="1" dirty="0" smtClean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bitni u </a:t>
            </a:r>
            <a:r>
              <a:rPr lang="hr-HR" sz="22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odabiru destinacije</a:t>
            </a:r>
          </a:p>
          <a:p>
            <a:pPr lvl="2" indent="-288000">
              <a:spcBef>
                <a:spcPts val="600"/>
              </a:spcBef>
            </a:pPr>
            <a:r>
              <a:rPr lang="hr-HR" sz="2200" i="1" dirty="0" smtClean="0">
                <a:sym typeface="Wingdings" panose="05000000000000000000" pitchFamily="2" charset="2"/>
              </a:rPr>
              <a:t>npr. želja za odmorom (</a:t>
            </a:r>
            <a:r>
              <a:rPr lang="hr-HR" sz="2200" i="1" u="sng" dirty="0" smtClean="0">
                <a:sym typeface="Wingdings" panose="05000000000000000000" pitchFamily="2" charset="2"/>
              </a:rPr>
              <a:t>glavni motiv</a:t>
            </a:r>
            <a:r>
              <a:rPr lang="hr-HR" sz="2200" i="1" dirty="0" smtClean="0">
                <a:sym typeface="Wingdings" panose="05000000000000000000" pitchFamily="2" charset="2"/>
              </a:rPr>
              <a:t>), a kulturne znamenitosti (</a:t>
            </a:r>
            <a:r>
              <a:rPr lang="hr-HR" sz="2200" i="1" u="sng" dirty="0" smtClean="0">
                <a:sym typeface="Wingdings" panose="05000000000000000000" pitchFamily="2" charset="2"/>
              </a:rPr>
              <a:t>sporedni motiv</a:t>
            </a:r>
            <a:r>
              <a:rPr lang="hr-HR" sz="2200" i="1" dirty="0" smtClean="0">
                <a:sym typeface="Wingdings" panose="05000000000000000000" pitchFamily="2" charset="2"/>
              </a:rPr>
              <a:t>) koji utječe na odabir destinacije (Rim)</a:t>
            </a:r>
            <a:endParaRPr lang="hr-HR" sz="2200" i="1" dirty="0">
              <a:sym typeface="Wingdings" panose="05000000000000000000" pitchFamily="2" charset="2"/>
            </a:endParaRPr>
          </a:p>
          <a:p>
            <a:pPr indent="-288000">
              <a:spcBef>
                <a:spcPts val="1000"/>
              </a:spcBef>
            </a:pPr>
            <a:r>
              <a:rPr lang="hr-HR" b="1" dirty="0">
                <a:solidFill>
                  <a:srgbClr val="FF0000"/>
                </a:solidFill>
                <a:sym typeface="Wingdings" panose="05000000000000000000" pitchFamily="2" charset="2"/>
              </a:rPr>
              <a:t>različita razina usmjerenosti</a:t>
            </a:r>
          </a:p>
          <a:p>
            <a:pPr lvl="1" indent="-288000">
              <a:spcBef>
                <a:spcPts val="0"/>
              </a:spcBef>
            </a:pP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općenita</a:t>
            </a:r>
            <a:r>
              <a:rPr lang="hr-HR" sz="22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 i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specifična</a:t>
            </a:r>
            <a:r>
              <a:rPr lang="hr-HR" sz="22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 razina motiva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>
                <a:sym typeface="Wingdings" panose="05000000000000000000" pitchFamily="2" charset="2"/>
              </a:rPr>
              <a:t>pri odabiru destinacije, prednost se pruža onoj destinaciji koja zadovoljava </a:t>
            </a:r>
            <a:r>
              <a:rPr lang="hr-HR" sz="2200" b="1" dirty="0" smtClean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specifične motive</a:t>
            </a:r>
            <a:endParaRPr lang="hr-HR" sz="2200" b="1" dirty="0" smtClean="0">
              <a:highlight>
                <a:srgbClr val="FFFF00"/>
              </a:highlight>
              <a:cs typeface="Times New Roman"/>
            </a:endParaRPr>
          </a:p>
          <a:p>
            <a:pPr lvl="2" indent="-288000">
              <a:spcBef>
                <a:spcPts val="600"/>
              </a:spcBef>
            </a:pPr>
            <a:r>
              <a:rPr lang="hr-HR" sz="2200" i="1" dirty="0" smtClean="0">
                <a:sym typeface="Wingdings" panose="05000000000000000000" pitchFamily="2" charset="2"/>
              </a:rPr>
              <a:t>npr. promjena okoline je </a:t>
            </a:r>
            <a:r>
              <a:rPr lang="hr-HR" sz="2200" i="1" u="sng" dirty="0" smtClean="0">
                <a:sym typeface="Wingdings" panose="05000000000000000000" pitchFamily="2" charset="2"/>
              </a:rPr>
              <a:t>općenita</a:t>
            </a:r>
            <a:r>
              <a:rPr lang="hr-HR" sz="2200" i="1" dirty="0" smtClean="0">
                <a:sym typeface="Wingdings" panose="05000000000000000000" pitchFamily="2" charset="2"/>
              </a:rPr>
              <a:t> razina, a bavljenje konkretnom aktivnošću  (npr. ornitologija) je </a:t>
            </a:r>
            <a:r>
              <a:rPr lang="hr-HR" sz="2200" i="1" u="sng" dirty="0" smtClean="0">
                <a:sym typeface="Wingdings" panose="05000000000000000000" pitchFamily="2" charset="2"/>
              </a:rPr>
              <a:t>specifična</a:t>
            </a:r>
            <a:r>
              <a:rPr lang="hr-HR" sz="2200" i="1" dirty="0" smtClean="0">
                <a:sym typeface="Wingdings" panose="05000000000000000000" pitchFamily="2" charset="2"/>
              </a:rPr>
              <a:t> razina motiva</a:t>
            </a:r>
            <a:endParaRPr lang="hr-HR" sz="2200" dirty="0" smtClean="0">
              <a:sym typeface="Wingdings" panose="05000000000000000000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Turistički motivi – </a:t>
            </a:r>
            <a:r>
              <a:rPr lang="hr-HR" sz="3200" b="1" dirty="0" smtClean="0">
                <a:solidFill>
                  <a:srgbClr val="FF0000"/>
                </a:solidFill>
              </a:rPr>
              <a:t>obilježja</a:t>
            </a:r>
            <a:endParaRPr lang="hr-HR" sz="3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85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92764"/>
            <a:ext cx="9180512" cy="6265236"/>
          </a:xfrm>
        </p:spPr>
        <p:txBody>
          <a:bodyPr>
            <a:noAutofit/>
          </a:bodyPr>
          <a:lstStyle/>
          <a:p>
            <a:pPr indent="-288000">
              <a:spcBef>
                <a:spcPts val="600"/>
              </a:spcBef>
            </a:pPr>
            <a:r>
              <a:rPr lang="hr-HR" sz="2200" b="1" dirty="0" smtClean="0"/>
              <a:t>ostali kriteriji </a:t>
            </a:r>
            <a:r>
              <a:rPr lang="hr-HR" sz="2200" dirty="0" smtClean="0"/>
              <a:t>podjele turizma: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cjelogodišnji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sezonski </a:t>
            </a:r>
            <a:r>
              <a:rPr lang="hr-HR" sz="2200" i="1" dirty="0" smtClean="0"/>
              <a:t>(zimski i ljetni)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masovni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i="1" dirty="0" smtClean="0"/>
              <a:t>(slični motivi turista)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selektivni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i="1" dirty="0" smtClean="0"/>
              <a:t>(različiti motivi turista)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kontinentalni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turizam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održivi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turizam </a:t>
            </a:r>
            <a:r>
              <a:rPr lang="hr-HR" sz="2200" i="1" dirty="0" smtClean="0"/>
              <a:t>(u skladu s okolišem i očuvanjem resursa za budućnost)</a:t>
            </a:r>
          </a:p>
          <a:p>
            <a:pPr lvl="1" indent="-288000">
              <a:spcBef>
                <a:spcPts val="600"/>
              </a:spcBef>
            </a:pPr>
            <a:endParaRPr lang="hr-HR" sz="2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>
                <a:solidFill>
                  <a:prstClr val="black"/>
                </a:solidFill>
              </a:rPr>
              <a:t>Kriteriji podjele turizma</a:t>
            </a:r>
            <a:endParaRPr lang="hr-HR" sz="3400" b="1" dirty="0"/>
          </a:p>
        </p:txBody>
      </p:sp>
    </p:spTree>
    <p:extLst>
      <p:ext uri="{BB962C8B-B14F-4D97-AF65-F5344CB8AC3E}">
        <p14:creationId xmlns:p14="http://schemas.microsoft.com/office/powerpoint/2010/main" val="358232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2800" dirty="0"/>
              <a:t>Kriteriji podjele </a:t>
            </a:r>
            <a:r>
              <a:rPr lang="hr-HR" sz="2800" dirty="0" smtClean="0"/>
              <a:t>turizma	</a:t>
            </a:r>
            <a:r>
              <a:rPr lang="hr-HR" sz="2800" dirty="0"/>
              <a:t>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8258" y="548680"/>
            <a:ext cx="9300778" cy="6048672"/>
          </a:xfrm>
        </p:spPr>
        <p:txBody>
          <a:bodyPr>
            <a:noAutofit/>
          </a:bodyPr>
          <a:lstStyle/>
          <a:p>
            <a:pPr marL="216000" lvl="0" indent="-216000"/>
            <a:r>
              <a:rPr lang="hr-HR" sz="2000" b="1" dirty="0" smtClean="0">
                <a:solidFill>
                  <a:srgbClr val="FF0000"/>
                </a:solidFill>
              </a:rPr>
              <a:t>duljina </a:t>
            </a:r>
            <a:r>
              <a:rPr lang="hr-HR" sz="2000" b="1" dirty="0">
                <a:solidFill>
                  <a:srgbClr val="FF0000"/>
                </a:solidFill>
              </a:rPr>
              <a:t>boravka: 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boravišni</a:t>
            </a:r>
            <a:r>
              <a:rPr lang="hr-HR" sz="2000" dirty="0"/>
              <a:t> turizam </a:t>
            </a:r>
            <a:r>
              <a:rPr lang="hr-HR" sz="2000" dirty="0" smtClean="0"/>
              <a:t>– </a:t>
            </a:r>
            <a:r>
              <a:rPr lang="hr-HR" sz="2000" dirty="0"/>
              <a:t>turisti ostvaruju u nekoj destinaciji više uzastopnih noćenja (3+)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turizam kraćih boravaka</a:t>
            </a:r>
            <a:r>
              <a:rPr lang="hr-HR" sz="2000" dirty="0"/>
              <a:t> – prisutan tijekom cijele godine a najviše vikendom (izletnici)</a:t>
            </a:r>
          </a:p>
          <a:p>
            <a:pPr marL="216000" lvl="0" indent="-216000">
              <a:spcBef>
                <a:spcPts val="1200"/>
              </a:spcBef>
            </a:pPr>
            <a:r>
              <a:rPr lang="hr-HR" sz="2000" b="1" dirty="0">
                <a:solidFill>
                  <a:srgbClr val="FF0000"/>
                </a:solidFill>
              </a:rPr>
              <a:t>zemlja stalnog boravka: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strani</a:t>
            </a:r>
            <a:r>
              <a:rPr lang="hr-HR" sz="2000" dirty="0"/>
              <a:t> </a:t>
            </a:r>
            <a:r>
              <a:rPr lang="hr-HR" sz="2000" dirty="0" smtClean="0"/>
              <a:t>turizam – turisti iz </a:t>
            </a:r>
            <a:r>
              <a:rPr lang="hr-HR" sz="2000" dirty="0"/>
              <a:t>inozemstva u nekoj zemlji </a:t>
            </a:r>
            <a:r>
              <a:rPr lang="hr-HR" sz="2000" i="1" dirty="0"/>
              <a:t>(receptivni ili ulazni turizam)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domaći</a:t>
            </a:r>
            <a:r>
              <a:rPr lang="hr-HR" sz="2000" dirty="0"/>
              <a:t> turizam </a:t>
            </a:r>
            <a:r>
              <a:rPr lang="hr-HR" sz="2000" dirty="0" smtClean="0"/>
              <a:t>– uključuje boravak </a:t>
            </a:r>
            <a:r>
              <a:rPr lang="hr-HR" sz="2000" dirty="0"/>
              <a:t>domaćih gostiju </a:t>
            </a:r>
          </a:p>
          <a:p>
            <a:pPr marL="216000" lvl="0" indent="-216000">
              <a:spcBef>
                <a:spcPts val="1200"/>
              </a:spcBef>
            </a:pPr>
            <a:r>
              <a:rPr lang="hr-HR" sz="2000" b="1" dirty="0">
                <a:solidFill>
                  <a:srgbClr val="FF0000"/>
                </a:solidFill>
              </a:rPr>
              <a:t>način organiziranja putovanja:</a:t>
            </a:r>
          </a:p>
          <a:p>
            <a:pPr marL="504000" lvl="1" indent="-180000"/>
            <a:r>
              <a:rPr lang="hr-HR" sz="2000" b="1" dirty="0" smtClean="0">
                <a:highlight>
                  <a:srgbClr val="FFFF00"/>
                </a:highlight>
                <a:cs typeface="Times New Roman"/>
              </a:rPr>
              <a:t>individualni</a:t>
            </a:r>
            <a:r>
              <a:rPr lang="hr-HR" sz="2000" dirty="0" smtClean="0"/>
              <a:t> </a:t>
            </a:r>
            <a:r>
              <a:rPr lang="hr-HR" sz="2000" dirty="0"/>
              <a:t>turizam </a:t>
            </a:r>
            <a:r>
              <a:rPr lang="hr-HR" sz="2000" dirty="0" smtClean="0"/>
              <a:t>– </a:t>
            </a:r>
            <a:r>
              <a:rPr lang="hr-HR" sz="2000" dirty="0"/>
              <a:t>turisti sami organiziraju putovanje</a:t>
            </a:r>
          </a:p>
          <a:p>
            <a:pPr marL="504000" lvl="1" indent="-180000"/>
            <a:r>
              <a:rPr lang="hr-HR" sz="2000" b="1" dirty="0" smtClean="0">
                <a:highlight>
                  <a:srgbClr val="FFFF00"/>
                </a:highlight>
                <a:cs typeface="Times New Roman"/>
              </a:rPr>
              <a:t>organizirani</a:t>
            </a:r>
            <a:r>
              <a:rPr lang="hr-HR" sz="2000" dirty="0" smtClean="0"/>
              <a:t> – </a:t>
            </a:r>
            <a:r>
              <a:rPr lang="hr-HR" sz="2000" dirty="0"/>
              <a:t>turisti koju putuju u organizaciji turističke agencije (paket aranžman)</a:t>
            </a:r>
          </a:p>
          <a:p>
            <a:pPr marL="216000" lvl="0" indent="-216000">
              <a:spcBef>
                <a:spcPts val="1200"/>
              </a:spcBef>
            </a:pPr>
            <a:r>
              <a:rPr lang="hr-HR" sz="2000" b="1" dirty="0">
                <a:solidFill>
                  <a:srgbClr val="FF0000"/>
                </a:solidFill>
              </a:rPr>
              <a:t>stupanj mobilnosti turista: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stacionarni</a:t>
            </a:r>
            <a:r>
              <a:rPr lang="hr-HR" sz="2000" dirty="0"/>
              <a:t> turizam </a:t>
            </a:r>
            <a:r>
              <a:rPr lang="hr-HR" sz="2000" dirty="0" smtClean="0"/>
              <a:t>– turisti koji </a:t>
            </a:r>
            <a:r>
              <a:rPr lang="hr-HR" sz="2000" dirty="0"/>
              <a:t>tijekom boravka u destinaciji </a:t>
            </a:r>
            <a:r>
              <a:rPr lang="hr-HR" sz="2000" u="sng" dirty="0"/>
              <a:t>ne ovise o nekom prijevoznom sredstvu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mobilni</a:t>
            </a:r>
            <a:r>
              <a:rPr lang="hr-HR" sz="2000" dirty="0"/>
              <a:t> </a:t>
            </a:r>
            <a:r>
              <a:rPr lang="hr-HR" sz="2000" dirty="0" smtClean="0"/>
              <a:t>– turizam </a:t>
            </a:r>
            <a:r>
              <a:rPr lang="hr-HR" sz="2000" u="sng" dirty="0" smtClean="0"/>
              <a:t>vezan </a:t>
            </a:r>
            <a:r>
              <a:rPr lang="hr-HR" sz="2000" u="sng" dirty="0"/>
              <a:t>uz neko prijevozno sredstvo</a:t>
            </a:r>
            <a:r>
              <a:rPr lang="hr-HR" sz="2000" dirty="0"/>
              <a:t> </a:t>
            </a:r>
            <a:r>
              <a:rPr lang="hr-HR" sz="2000" i="1" dirty="0"/>
              <a:t>(npr. kružna putovanja brodom</a:t>
            </a:r>
            <a:r>
              <a:rPr lang="hr-HR" sz="2000" i="1" dirty="0" smtClean="0"/>
              <a:t>)</a:t>
            </a:r>
            <a:endParaRPr lang="hr-HR" sz="2000" i="1" dirty="0"/>
          </a:p>
        </p:txBody>
      </p:sp>
    </p:spTree>
    <p:extLst>
      <p:ext uri="{BB962C8B-B14F-4D97-AF65-F5344CB8AC3E}">
        <p14:creationId xmlns:p14="http://schemas.microsoft.com/office/powerpoint/2010/main" val="198123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2800" dirty="0"/>
              <a:t>Kriteriji podjele </a:t>
            </a:r>
            <a:r>
              <a:rPr lang="hr-HR" sz="2800" dirty="0" smtClean="0"/>
              <a:t>turizma	</a:t>
            </a:r>
            <a:r>
              <a:rPr lang="hr-HR" sz="2800" dirty="0"/>
              <a:t>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8258" y="548680"/>
            <a:ext cx="9156762" cy="6048672"/>
          </a:xfrm>
        </p:spPr>
        <p:txBody>
          <a:bodyPr>
            <a:noAutofit/>
          </a:bodyPr>
          <a:lstStyle/>
          <a:p>
            <a:pPr marL="216000" lvl="0" indent="-216000"/>
            <a:r>
              <a:rPr lang="hr-HR" sz="2000" b="1" dirty="0" smtClean="0">
                <a:solidFill>
                  <a:srgbClr val="FF0000"/>
                </a:solidFill>
              </a:rPr>
              <a:t>dob </a:t>
            </a:r>
            <a:r>
              <a:rPr lang="hr-HR" sz="2000" b="1" dirty="0">
                <a:solidFill>
                  <a:srgbClr val="FF0000"/>
                </a:solidFill>
              </a:rPr>
              <a:t>i obiteljski status turista: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dječji</a:t>
            </a:r>
            <a:r>
              <a:rPr lang="hr-HR" sz="2000" dirty="0"/>
              <a:t> turizam </a:t>
            </a:r>
            <a:r>
              <a:rPr lang="hr-HR" sz="2000" dirty="0" smtClean="0"/>
              <a:t>– uključuje primjerene </a:t>
            </a:r>
            <a:r>
              <a:rPr lang="hr-HR" sz="2000" dirty="0"/>
              <a:t>aktivnosti i stručni nadzor za djecu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omladinski</a:t>
            </a:r>
            <a:r>
              <a:rPr lang="hr-HR" sz="2000" dirty="0"/>
              <a:t> </a:t>
            </a:r>
            <a:r>
              <a:rPr lang="hr-HR" sz="2000" dirty="0" smtClean="0"/>
              <a:t>– namijenjen mladima </a:t>
            </a:r>
            <a:r>
              <a:rPr lang="hr-HR" sz="2000" dirty="0"/>
              <a:t>– izbor raznih aktivnosti (zabavne, sportske, edukativne…)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obiteljski</a:t>
            </a:r>
            <a:r>
              <a:rPr lang="hr-HR" sz="2000" dirty="0"/>
              <a:t> </a:t>
            </a:r>
            <a:r>
              <a:rPr lang="hr-HR" sz="2000" dirty="0" smtClean="0"/>
              <a:t>– obuhvaća turiste </a:t>
            </a:r>
            <a:r>
              <a:rPr lang="hr-HR" sz="2000" dirty="0"/>
              <a:t>koji putuju s obitelji </a:t>
            </a:r>
            <a:r>
              <a:rPr lang="hr-HR" sz="2000" i="1" dirty="0"/>
              <a:t>(najzahtjevniji)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umirovljenički</a:t>
            </a:r>
            <a:r>
              <a:rPr lang="hr-HR" sz="2000" dirty="0"/>
              <a:t> </a:t>
            </a:r>
            <a:r>
              <a:rPr lang="hr-HR" sz="2000" dirty="0" smtClean="0"/>
              <a:t>– turizam prilagođen </a:t>
            </a:r>
            <a:r>
              <a:rPr lang="hr-HR" sz="2000" dirty="0"/>
              <a:t>dobi, životnim navikama i životnom ritmu starijih ljudi</a:t>
            </a:r>
          </a:p>
          <a:p>
            <a:pPr marL="216000" lvl="0" indent="-216000">
              <a:spcBef>
                <a:spcPts val="1200"/>
              </a:spcBef>
            </a:pPr>
            <a:r>
              <a:rPr lang="hr-HR" sz="2000" b="1" dirty="0">
                <a:solidFill>
                  <a:srgbClr val="FF0000"/>
                </a:solidFill>
              </a:rPr>
              <a:t>obilježja turističkog prostora: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primorski</a:t>
            </a:r>
            <a:r>
              <a:rPr lang="hr-HR" sz="2000" dirty="0"/>
              <a:t> turizam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jezerski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termalno-kupališni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planinski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gradski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seoski</a:t>
            </a:r>
          </a:p>
        </p:txBody>
      </p:sp>
    </p:spTree>
    <p:extLst>
      <p:ext uri="{BB962C8B-B14F-4D97-AF65-F5344CB8AC3E}">
        <p14:creationId xmlns:p14="http://schemas.microsoft.com/office/powerpoint/2010/main" val="304123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0" t="22581" r="-900" b="-4261"/>
          <a:stretch/>
        </p:blipFill>
        <p:spPr bwMode="auto">
          <a:xfrm>
            <a:off x="-970443" y="1484784"/>
            <a:ext cx="10904840" cy="5935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hr-HR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Oblici i vrste turizma</a:t>
            </a:r>
            <a:endParaRPr lang="hr-HR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44352"/>
            <a:ext cx="6400800" cy="672480"/>
          </a:xfrm>
        </p:spPr>
        <p:txBody>
          <a:bodyPr>
            <a:norm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Osnove turizma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108520" y="4869160"/>
            <a:ext cx="9361040" cy="1864509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395536" y="4987108"/>
            <a:ext cx="8280920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dirty="0" smtClean="0">
                <a:solidFill>
                  <a:schemeClr val="tx1"/>
                </a:solidFill>
              </a:rPr>
              <a:t>Turistički </a:t>
            </a:r>
            <a:r>
              <a:rPr lang="hr-HR" b="1" dirty="0" smtClean="0">
                <a:solidFill>
                  <a:srgbClr val="FF0000"/>
                </a:solidFill>
              </a:rPr>
              <a:t>motivi</a:t>
            </a:r>
            <a:endParaRPr lang="hr-HR" b="1" dirty="0">
              <a:solidFill>
                <a:srgbClr val="FF0000"/>
              </a:solidFill>
            </a:endParaRPr>
          </a:p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b="1" dirty="0" smtClean="0">
                <a:solidFill>
                  <a:srgbClr val="FF0000"/>
                </a:solidFill>
              </a:rPr>
              <a:t>Oblici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>
                <a:solidFill>
                  <a:schemeClr val="tx1"/>
                </a:solidFill>
              </a:rPr>
              <a:t>turizma</a:t>
            </a:r>
          </a:p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b="1" dirty="0" smtClean="0">
                <a:solidFill>
                  <a:srgbClr val="FF0000"/>
                </a:solidFill>
              </a:rPr>
              <a:t>Vrste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>
                <a:solidFill>
                  <a:schemeClr val="tx1"/>
                </a:solidFill>
              </a:rPr>
              <a:t>turizma</a:t>
            </a:r>
            <a:endParaRPr lang="hr-HR" dirty="0" smtClean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29038" y="4865427"/>
            <a:ext cx="3664934" cy="121681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067944" y="5492824"/>
            <a:ext cx="3200400" cy="67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r-HR" b="1" dirty="0" smtClean="0">
                <a:solidFill>
                  <a:srgbClr val="FF0000"/>
                </a:solidFill>
              </a:rPr>
              <a:t>ponavljanje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3635896" y="4999629"/>
            <a:ext cx="360040" cy="1645017"/>
          </a:xfrm>
          <a:prstGeom prst="rightBrace">
            <a:avLst>
              <a:gd name="adj1" fmla="val 68394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355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2800" dirty="0" smtClean="0"/>
              <a:t>Turistički motivi		</a:t>
            </a:r>
            <a:r>
              <a:rPr lang="hr-HR" sz="2800" dirty="0"/>
              <a:t>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762" y="620688"/>
            <a:ext cx="9156762" cy="5976664"/>
          </a:xfrm>
        </p:spPr>
        <p:txBody>
          <a:bodyPr>
            <a:noAutofit/>
          </a:bodyPr>
          <a:lstStyle/>
          <a:p>
            <a:pPr indent="-288000">
              <a:spcBef>
                <a:spcPts val="1800"/>
              </a:spcBef>
            </a:pPr>
            <a:r>
              <a:rPr lang="hr-HR" sz="2100" b="1" dirty="0">
                <a:solidFill>
                  <a:srgbClr val="FF0000"/>
                </a:solidFill>
              </a:rPr>
              <a:t>turistički motivi </a:t>
            </a:r>
            <a:r>
              <a:rPr lang="hr-HR" sz="2100" dirty="0">
                <a:sym typeface="Wingdings" panose="05000000000000000000" pitchFamily="2" charset="2"/>
              </a:rPr>
              <a:t>– motivi koji potiču ljude na </a:t>
            </a:r>
            <a:r>
              <a:rPr lang="hr-HR" sz="21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odlazak na turističko </a:t>
            </a:r>
            <a:r>
              <a:rPr lang="hr-HR" sz="2100" b="1" dirty="0" smtClean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putovanje</a:t>
            </a:r>
          </a:p>
          <a:p>
            <a:pPr indent="-288000">
              <a:spcBef>
                <a:spcPts val="1200"/>
              </a:spcBef>
              <a:spcAft>
                <a:spcPts val="600"/>
              </a:spcAft>
            </a:pPr>
            <a:r>
              <a:rPr lang="hr-HR" sz="2100" dirty="0"/>
              <a:t>obilježja turističkih  motiva:</a:t>
            </a:r>
          </a:p>
          <a:p>
            <a:pPr lvl="1" indent="-288000">
              <a:spcBef>
                <a:spcPts val="0"/>
              </a:spcBef>
            </a:pPr>
            <a:r>
              <a:rPr lang="hr-HR" sz="2100" b="1" dirty="0">
                <a:solidFill>
                  <a:srgbClr val="FF0000"/>
                </a:solidFill>
                <a:sym typeface="Wingdings" panose="05000000000000000000" pitchFamily="2" charset="2"/>
              </a:rPr>
              <a:t>brojnost</a:t>
            </a:r>
            <a:r>
              <a:rPr lang="hr-HR" sz="2100" dirty="0">
                <a:sym typeface="Wingdings" panose="05000000000000000000" pitchFamily="2" charset="2"/>
              </a:rPr>
              <a:t> i </a:t>
            </a:r>
            <a:r>
              <a:rPr lang="hr-HR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različitost </a:t>
            </a:r>
            <a:r>
              <a:rPr lang="hr-HR" sz="2100" b="1" dirty="0" smtClean="0">
                <a:sym typeface="Wingdings" panose="05000000000000000000" pitchFamily="2" charset="2"/>
              </a:rPr>
              <a:t>–</a:t>
            </a:r>
            <a:r>
              <a:rPr lang="hr-HR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hr-HR" sz="2100" dirty="0" smtClean="0">
                <a:sym typeface="Wingdings" panose="05000000000000000000" pitchFamily="2" charset="2"/>
              </a:rPr>
              <a:t>na </a:t>
            </a:r>
            <a:r>
              <a:rPr lang="hr-HR" sz="2100" dirty="0">
                <a:sym typeface="Wingdings" panose="05000000000000000000" pitchFamily="2" charset="2"/>
              </a:rPr>
              <a:t>svakog turista djeluje </a:t>
            </a:r>
            <a:r>
              <a:rPr lang="hr-HR" sz="21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više različitih motiva</a:t>
            </a:r>
          </a:p>
          <a:p>
            <a:pPr lvl="1" indent="-288000">
              <a:spcBef>
                <a:spcPts val="1000"/>
              </a:spcBef>
            </a:pPr>
            <a:r>
              <a:rPr lang="hr-HR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međuovisnost</a:t>
            </a:r>
            <a:r>
              <a:rPr lang="hr-HR" sz="2100" dirty="0" smtClean="0">
                <a:sym typeface="Wingdings" panose="05000000000000000000" pitchFamily="2" charset="2"/>
              </a:rPr>
              <a:t> </a:t>
            </a:r>
            <a:r>
              <a:rPr lang="hr-HR" sz="2100" dirty="0">
                <a:sym typeface="Wingdings" panose="05000000000000000000" pitchFamily="2" charset="2"/>
              </a:rPr>
              <a:t>i </a:t>
            </a:r>
            <a:r>
              <a:rPr lang="hr-HR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stupnjevitost</a:t>
            </a:r>
            <a:r>
              <a:rPr lang="hr-HR" sz="2100" dirty="0" smtClean="0">
                <a:sym typeface="Wingdings" panose="05000000000000000000" pitchFamily="2" charset="2"/>
              </a:rPr>
              <a:t> – glavni i sporedni motivi</a:t>
            </a:r>
          </a:p>
          <a:p>
            <a:pPr lvl="2" indent="-288000">
              <a:spcBef>
                <a:spcPts val="0"/>
              </a:spcBef>
            </a:pPr>
            <a:r>
              <a:rPr lang="hr-HR" sz="2100" b="1" dirty="0" smtClean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manje </a:t>
            </a:r>
            <a:r>
              <a:rPr lang="hr-HR" sz="21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važni motivi</a:t>
            </a:r>
            <a:r>
              <a:rPr lang="hr-HR" sz="2100" b="1" dirty="0">
                <a:sym typeface="Wingdings" panose="05000000000000000000" pitchFamily="2" charset="2"/>
              </a:rPr>
              <a:t> </a:t>
            </a:r>
            <a:r>
              <a:rPr lang="hr-HR" sz="2100" dirty="0">
                <a:sym typeface="Wingdings" panose="05000000000000000000" pitchFamily="2" charset="2"/>
              </a:rPr>
              <a:t>ne pokreću turiste na putovanje, ali su </a:t>
            </a:r>
            <a:r>
              <a:rPr lang="hr-HR" sz="21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bitni u odabiru destinacije</a:t>
            </a:r>
          </a:p>
          <a:p>
            <a:pPr lvl="2" indent="-288000">
              <a:spcBef>
                <a:spcPts val="0"/>
              </a:spcBef>
            </a:pPr>
            <a:r>
              <a:rPr lang="hr-HR" sz="2100" i="1" dirty="0">
                <a:sym typeface="Wingdings" panose="05000000000000000000" pitchFamily="2" charset="2"/>
              </a:rPr>
              <a:t>npr. želja za odmorom (glavni motiv), a kulturne znamenitosti (sporedni motiv) koji utječe na odabir destinacije (Rim)</a:t>
            </a:r>
          </a:p>
          <a:p>
            <a:pPr lvl="1" indent="-288000">
              <a:spcBef>
                <a:spcPts val="1000"/>
              </a:spcBef>
            </a:pPr>
            <a:r>
              <a:rPr lang="hr-HR" sz="2100" b="1" dirty="0">
                <a:solidFill>
                  <a:srgbClr val="FF0000"/>
                </a:solidFill>
                <a:sym typeface="Wingdings" panose="05000000000000000000" pitchFamily="2" charset="2"/>
              </a:rPr>
              <a:t>različita razina </a:t>
            </a:r>
            <a:r>
              <a:rPr lang="hr-HR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usmjerenosti </a:t>
            </a:r>
            <a:r>
              <a:rPr lang="hr-HR" sz="2100" b="1" dirty="0" smtClean="0">
                <a:sym typeface="Wingdings" panose="05000000000000000000" pitchFamily="2" charset="2"/>
              </a:rPr>
              <a:t>–</a:t>
            </a:r>
            <a:r>
              <a:rPr lang="hr-HR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hr-HR" sz="2100" b="1" dirty="0" smtClean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općenita </a:t>
            </a:r>
            <a:r>
              <a:rPr lang="hr-HR" sz="21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i specifična razina motiva</a:t>
            </a:r>
          </a:p>
          <a:p>
            <a:pPr lvl="2" indent="-288000">
              <a:spcBef>
                <a:spcPts val="0"/>
              </a:spcBef>
            </a:pPr>
            <a:r>
              <a:rPr lang="hr-HR" sz="2100" dirty="0">
                <a:sym typeface="Wingdings" panose="05000000000000000000" pitchFamily="2" charset="2"/>
              </a:rPr>
              <a:t>pri odabiru destinacije, prednost se pruža onoj destinaciji koja zadovoljava </a:t>
            </a:r>
            <a:r>
              <a:rPr lang="hr-HR" sz="21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specifične motive</a:t>
            </a:r>
            <a:endParaRPr lang="hr-HR" sz="2100" b="1" dirty="0">
              <a:highlight>
                <a:srgbClr val="FFFF00"/>
              </a:highlight>
              <a:cs typeface="Times New Roman"/>
            </a:endParaRPr>
          </a:p>
          <a:p>
            <a:pPr lvl="2" indent="-288000">
              <a:spcBef>
                <a:spcPts val="0"/>
              </a:spcBef>
            </a:pPr>
            <a:r>
              <a:rPr lang="hr-HR" sz="2100" i="1" dirty="0">
                <a:sym typeface="Wingdings" panose="05000000000000000000" pitchFamily="2" charset="2"/>
              </a:rPr>
              <a:t>npr. promjena okoline je općenita razina, a bavljenje konkretnom aktivnošću  (npr. ornitologija) je specifična razina motiva</a:t>
            </a:r>
            <a:endParaRPr lang="hr-HR" sz="2100" dirty="0">
              <a:sym typeface="Wingdings" panose="05000000000000000000" pitchFamily="2" charset="2"/>
            </a:endParaRPr>
          </a:p>
          <a:p>
            <a:pPr indent="-288000">
              <a:spcBef>
                <a:spcPts val="1800"/>
              </a:spcBef>
            </a:pPr>
            <a:r>
              <a:rPr lang="hr-HR" sz="21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tržište posebnih interesa</a:t>
            </a:r>
            <a:r>
              <a:rPr lang="hr-HR" sz="2100" dirty="0">
                <a:sym typeface="Wingdings" panose="05000000000000000000" pitchFamily="2" charset="2"/>
              </a:rPr>
              <a:t> – podjela tržišta s obzirom na zadovoljavanje specifičnih motiva </a:t>
            </a:r>
            <a:r>
              <a:rPr lang="hr-HR" sz="2100" i="1" dirty="0">
                <a:sym typeface="Wingdings" panose="05000000000000000000" pitchFamily="2" charset="2"/>
              </a:rPr>
              <a:t>(npr. za ljubitelje promatranja ptica, biciklizma, glazbe, fotografije, penjanja, arheologije, ribolova, ronjenja</a:t>
            </a:r>
            <a:r>
              <a:rPr lang="hr-HR" sz="2100" i="1" dirty="0" smtClean="0">
                <a:sym typeface="Wingdings" panose="05000000000000000000" pitchFamily="2" charset="2"/>
              </a:rPr>
              <a:t>…)</a:t>
            </a:r>
            <a:endParaRPr lang="hr-HR" sz="2100" b="1" dirty="0">
              <a:highlight>
                <a:srgbClr val="FFFF00"/>
              </a:highlight>
              <a:cs typeface="Times New Roman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560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2800" dirty="0" smtClean="0"/>
              <a:t>Oblici turizma		</a:t>
            </a:r>
            <a:r>
              <a:rPr lang="hr-HR" sz="2800" dirty="0"/>
              <a:t>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8258" y="548680"/>
            <a:ext cx="9156762" cy="6048672"/>
          </a:xfrm>
        </p:spPr>
        <p:txBody>
          <a:bodyPr>
            <a:noAutofit/>
          </a:bodyPr>
          <a:lstStyle/>
          <a:p>
            <a:pPr marL="216000" indent="-216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ODMORIŠNI TURIZAM </a:t>
            </a:r>
            <a:r>
              <a:rPr lang="hr-HR" sz="2000" dirty="0" smtClean="0">
                <a:sym typeface="Wingdings" panose="05000000000000000000" pitchFamily="2" charset="2"/>
              </a:rPr>
              <a:t>– osnovni </a:t>
            </a:r>
            <a:r>
              <a:rPr lang="hr-HR" sz="2000" dirty="0">
                <a:sym typeface="Wingdings" panose="05000000000000000000" pitchFamily="2" charset="2"/>
              </a:rPr>
              <a:t>oblik turizma jer uključuje 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najvažniji motiv - odmor</a:t>
            </a:r>
          </a:p>
          <a:p>
            <a:pPr marL="216000" indent="-216000">
              <a:spcBef>
                <a:spcPts val="6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POSEBNI OBLICI TURIZMA </a:t>
            </a:r>
            <a:r>
              <a:rPr lang="hr-HR" sz="2000" dirty="0" smtClean="0">
                <a:sym typeface="Wingdings" panose="05000000000000000000" pitchFamily="2" charset="2"/>
              </a:rPr>
              <a:t>(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zasnovani na specifičnim motivima</a:t>
            </a:r>
            <a:r>
              <a:rPr lang="hr-HR" sz="2000" dirty="0" smtClean="0">
                <a:sym typeface="Wingdings" panose="05000000000000000000" pitchFamily="2" charset="2"/>
              </a:rPr>
              <a:t>):</a:t>
            </a:r>
          </a:p>
          <a:p>
            <a:pPr marL="216000" indent="-216000">
              <a:spcBef>
                <a:spcPts val="600"/>
              </a:spcBef>
            </a:pPr>
            <a:endParaRPr lang="hr-HR" sz="2000" dirty="0">
              <a:sym typeface="Wingdings" panose="05000000000000000000" pitchFamily="2" charset="2"/>
            </a:endParaRPr>
          </a:p>
          <a:p>
            <a:pPr marL="216000" indent="-216000">
              <a:spcBef>
                <a:spcPts val="600"/>
              </a:spcBef>
            </a:pPr>
            <a:endParaRPr lang="hr-HR" sz="2000" dirty="0" smtClean="0">
              <a:sym typeface="Wingdings" panose="05000000000000000000" pitchFamily="2" charset="2"/>
            </a:endParaRPr>
          </a:p>
          <a:p>
            <a:pPr marL="216000" indent="-216000">
              <a:spcBef>
                <a:spcPts val="600"/>
              </a:spcBef>
            </a:pPr>
            <a:endParaRPr lang="hr-HR" sz="2000" dirty="0" smtClean="0">
              <a:sym typeface="Wingdings" panose="05000000000000000000" pitchFamily="2" charset="2"/>
            </a:endParaRPr>
          </a:p>
          <a:p>
            <a:pPr marL="216000" indent="-216000">
              <a:spcBef>
                <a:spcPts val="6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ZDRAVSTVENI TURIZAM </a:t>
            </a:r>
            <a:r>
              <a:rPr lang="hr-HR" sz="2000" dirty="0" smtClean="0">
                <a:sym typeface="Wingdings" panose="05000000000000000000" pitchFamily="2" charset="2"/>
              </a:rPr>
              <a:t>– glavni motiv (ali ne i jedini) je 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očuvanje zdravlja</a:t>
            </a:r>
          </a:p>
          <a:p>
            <a:pPr marL="576000" lvl="1" indent="-216000">
              <a:spcBef>
                <a:spcPts val="600"/>
              </a:spcBef>
            </a:pPr>
            <a:r>
              <a:rPr lang="hr-HR" sz="2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wellness</a:t>
            </a:r>
            <a:r>
              <a:rPr lang="hr-H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turizam </a:t>
            </a:r>
            <a:r>
              <a:rPr lang="hr-HR" sz="2000" dirty="0">
                <a:sym typeface="Wingdings" panose="05000000000000000000" pitchFamily="2" charset="2"/>
              </a:rPr>
              <a:t>– </a:t>
            </a:r>
            <a:r>
              <a:rPr lang="hr-HR" sz="2000" dirty="0" smtClean="0">
                <a:sym typeface="Wingdings" panose="05000000000000000000" pitchFamily="2" charset="2"/>
              </a:rPr>
              <a:t>turizam </a:t>
            </a: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radi </a:t>
            </a:r>
            <a:r>
              <a:rPr lang="hr-H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očuvanja i poboljšanja </a:t>
            </a: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zdravlja </a:t>
            </a:r>
            <a:r>
              <a:rPr lang="hr-HR" sz="2000" dirty="0" smtClean="0">
                <a:sym typeface="Wingdings" panose="05000000000000000000" pitchFamily="2" charset="2"/>
              </a:rPr>
              <a:t>(ne samo radi ozdravljenja)</a:t>
            </a:r>
            <a:endParaRPr lang="hr-HR" sz="2000" dirty="0">
              <a:sym typeface="Wingdings" panose="05000000000000000000" pitchFamily="2" charset="2"/>
            </a:endParaRPr>
          </a:p>
          <a:p>
            <a:pPr marL="216000" indent="-216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KULTURNI TURIZAM </a:t>
            </a:r>
            <a:r>
              <a:rPr lang="hr-HR" sz="2000" dirty="0" smtClean="0">
                <a:sym typeface="Wingdings" panose="05000000000000000000" pitchFamily="2" charset="2"/>
              </a:rPr>
              <a:t>– glavni motiv je 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upoznavanje novih kulturnih znamenitosti i sadržaja</a:t>
            </a:r>
          </a:p>
          <a:p>
            <a:pPr marL="576000" lvl="1" indent="-216000">
              <a:spcBef>
                <a:spcPts val="0"/>
              </a:spcBef>
            </a:pP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posebno razvijen u metropolama</a:t>
            </a:r>
            <a:r>
              <a:rPr lang="hr-HR" sz="2000" dirty="0" smtClean="0">
                <a:sym typeface="Wingdings" panose="05000000000000000000" pitchFamily="2" charset="2"/>
              </a:rPr>
              <a:t> (Rim, Beč, Prag, New York…)</a:t>
            </a:r>
          </a:p>
          <a:p>
            <a:pPr marL="576000" lvl="1" indent="-216000">
              <a:spcBef>
                <a:spcPts val="6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KREATIVNI TURIZAM </a:t>
            </a:r>
            <a:r>
              <a:rPr lang="hr-HR" sz="2000" dirty="0" smtClean="0">
                <a:sym typeface="Wingdings" panose="05000000000000000000" pitchFamily="2" charset="2"/>
              </a:rPr>
              <a:t>– upoznavanje baštine preko 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tečajeva</a:t>
            </a:r>
            <a:r>
              <a:rPr lang="hr-HR" sz="2000" dirty="0" smtClean="0">
                <a:sym typeface="Wingdings" panose="05000000000000000000" pitchFamily="2" charset="2"/>
              </a:rPr>
              <a:t>, 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radionica</a:t>
            </a:r>
            <a:r>
              <a:rPr lang="hr-HR" sz="2000" dirty="0" smtClean="0">
                <a:sym typeface="Wingdings" panose="05000000000000000000" pitchFamily="2" charset="2"/>
              </a:rPr>
              <a:t>, 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istraživačkih i sličnih aktivnosti</a:t>
            </a:r>
          </a:p>
          <a:p>
            <a:pPr marL="216000" indent="-216000">
              <a:spcBef>
                <a:spcPts val="2400"/>
              </a:spcBef>
            </a:pPr>
            <a:r>
              <a:rPr lang="hr-H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KONGRESNI TURIZAM </a:t>
            </a:r>
            <a:r>
              <a:rPr lang="hr-HR" sz="2000" dirty="0">
                <a:sym typeface="Wingdings" panose="05000000000000000000" pitchFamily="2" charset="2"/>
              </a:rPr>
              <a:t>- sudjelovanje na </a:t>
            </a:r>
            <a:r>
              <a:rPr lang="hr-HR" sz="2000" dirty="0" smtClean="0">
                <a:sym typeface="Wingdings" panose="05000000000000000000" pitchFamily="2" charset="2"/>
              </a:rPr>
              <a:t>stručnim, </a:t>
            </a:r>
            <a:r>
              <a:rPr lang="hr-HR" sz="2000" dirty="0">
                <a:sym typeface="Wingdings" panose="05000000000000000000" pitchFamily="2" charset="2"/>
              </a:rPr>
              <a:t>znanstvenim, političkim, poslovnim i dr. skupovima kao glavni </a:t>
            </a:r>
            <a:r>
              <a:rPr lang="hr-HR" sz="2000" dirty="0" smtClean="0">
                <a:sym typeface="Wingdings" panose="05000000000000000000" pitchFamily="2" charset="2"/>
              </a:rPr>
              <a:t>motiv</a:t>
            </a:r>
          </a:p>
          <a:p>
            <a:pPr marL="576000" lvl="1" indent="-216000">
              <a:spcBef>
                <a:spcPts val="600"/>
              </a:spcBef>
            </a:pP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razvijen u </a:t>
            </a:r>
            <a:r>
              <a:rPr lang="hr-HR" sz="20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Dubrovniku</a:t>
            </a:r>
            <a:r>
              <a:rPr lang="hr-HR" sz="2000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 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i </a:t>
            </a:r>
            <a:r>
              <a:rPr lang="hr-HR" sz="20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Opatiji</a:t>
            </a:r>
          </a:p>
        </p:txBody>
      </p:sp>
      <p:sp>
        <p:nvSpPr>
          <p:cNvPr id="4" name="Rectangle 3"/>
          <p:cNvSpPr/>
          <p:nvPr/>
        </p:nvSpPr>
        <p:spPr>
          <a:xfrm>
            <a:off x="504056" y="1256127"/>
            <a:ext cx="8532440" cy="1015663"/>
          </a:xfrm>
          <a:prstGeom prst="rect">
            <a:avLst/>
          </a:prstGeom>
        </p:spPr>
        <p:txBody>
          <a:bodyPr wrap="square" numCol="4" spcCol="0">
            <a:spAutoFit/>
          </a:bodyPr>
          <a:lstStyle/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zdravstveni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kulturni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lovni i </a:t>
            </a:r>
            <a:r>
              <a:rPr lang="hr-HR" sz="2000" dirty="0" smtClean="0">
                <a:solidFill>
                  <a:prstClr val="black"/>
                </a:solidFill>
              </a:rPr>
              <a:t>ribolovni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err="1" smtClean="0">
                <a:solidFill>
                  <a:prstClr val="black"/>
                </a:solidFill>
              </a:rPr>
              <a:t>naturizam</a:t>
            </a:r>
            <a:endParaRPr lang="hr-HR" sz="2000" dirty="0" smtClean="0">
              <a:solidFill>
                <a:prstClr val="black"/>
              </a:solidFill>
            </a:endParaRP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nautički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kongresni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vjerski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ekoturizam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poticajni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sportsko-rekreacijski</a:t>
            </a:r>
            <a:endParaRPr lang="hr-HR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53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2800" dirty="0" smtClean="0"/>
              <a:t>Oblici turizma		</a:t>
            </a:r>
            <a:r>
              <a:rPr lang="hr-HR" sz="2800" dirty="0"/>
              <a:t>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8258" y="548680"/>
            <a:ext cx="9156762" cy="6048672"/>
          </a:xfrm>
        </p:spPr>
        <p:txBody>
          <a:bodyPr>
            <a:noAutofit/>
          </a:bodyPr>
          <a:lstStyle/>
          <a:p>
            <a:pPr marL="216000" indent="-216000">
              <a:spcBef>
                <a:spcPts val="12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POTICAJNI TURIZAM </a:t>
            </a:r>
            <a:r>
              <a:rPr lang="hr-HR" sz="2000" dirty="0">
                <a:sym typeface="Wingdings" panose="05000000000000000000" pitchFamily="2" charset="2"/>
              </a:rPr>
              <a:t>- 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putovanje kao nagrada ili poticaj</a:t>
            </a:r>
            <a:r>
              <a:rPr lang="hr-HR" sz="2000" dirty="0">
                <a:sym typeface="Wingdings" panose="05000000000000000000" pitchFamily="2" charset="2"/>
              </a:rPr>
              <a:t> za još uspješniji </a:t>
            </a:r>
            <a:r>
              <a:rPr lang="hr-HR" sz="2000" dirty="0" smtClean="0">
                <a:sym typeface="Wingdings" panose="05000000000000000000" pitchFamily="2" charset="2"/>
              </a:rPr>
              <a:t>rad</a:t>
            </a:r>
          </a:p>
          <a:p>
            <a:pPr marL="616050" lvl="1" indent="-216000">
              <a:spcBef>
                <a:spcPts val="600"/>
              </a:spcBef>
            </a:pPr>
            <a:r>
              <a:rPr lang="hr-HR" sz="2000" dirty="0" smtClean="0">
                <a:sym typeface="Wingdings" panose="05000000000000000000" pitchFamily="2" charset="2"/>
              </a:rPr>
              <a:t>potrošnja iznadprosječna jer turisti ne plaćaju put (pa im ostane više novca za trošiti)</a:t>
            </a:r>
          </a:p>
          <a:p>
            <a:pPr marL="216000" indent="-216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VJERSKI TURIZAM </a:t>
            </a:r>
            <a:r>
              <a:rPr lang="hr-HR" sz="2000" dirty="0" smtClean="0">
                <a:sym typeface="Wingdings" panose="05000000000000000000" pitchFamily="2" charset="2"/>
              </a:rPr>
              <a:t>– motivi putovanja su 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vjerski</a:t>
            </a:r>
            <a:r>
              <a:rPr lang="hr-HR" sz="2000" dirty="0" smtClean="0">
                <a:sym typeface="Wingdings" panose="05000000000000000000" pitchFamily="2" charset="2"/>
              </a:rPr>
              <a:t>, 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kulturni</a:t>
            </a:r>
            <a:r>
              <a:rPr lang="hr-HR" sz="2000" dirty="0" smtClean="0">
                <a:sym typeface="Wingdings" panose="05000000000000000000" pitchFamily="2" charset="2"/>
              </a:rPr>
              <a:t> i 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društveni</a:t>
            </a:r>
          </a:p>
          <a:p>
            <a:pPr marL="616050" lvl="1" indent="-216000">
              <a:spcBef>
                <a:spcPts val="600"/>
              </a:spcBef>
            </a:pPr>
            <a:r>
              <a:rPr lang="hr-HR" sz="2000" dirty="0" smtClean="0">
                <a:sym typeface="Wingdings" panose="05000000000000000000" pitchFamily="2" charset="2"/>
              </a:rPr>
              <a:t>posjet svetištima (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hodočašća</a:t>
            </a:r>
            <a:r>
              <a:rPr lang="hr-HR" sz="2000" dirty="0" smtClean="0">
                <a:sym typeface="Wingdings" panose="05000000000000000000" pitchFamily="2" charset="2"/>
              </a:rPr>
              <a:t>)</a:t>
            </a:r>
          </a:p>
          <a:p>
            <a:pPr marL="216000" indent="-216000">
              <a:spcBef>
                <a:spcPts val="1800"/>
              </a:spcBef>
            </a:pPr>
            <a:r>
              <a:rPr lang="hr-H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NATURIZAM</a:t>
            </a:r>
            <a:r>
              <a:rPr lang="hr-HR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hr-HR" sz="2000" dirty="0">
                <a:sym typeface="Wingdings" panose="05000000000000000000" pitchFamily="2" charset="2"/>
              </a:rPr>
              <a:t>- obilježava ga čovjekova želja za slobodnim odnosom s prirodom</a:t>
            </a:r>
          </a:p>
          <a:p>
            <a:pPr marL="616050" lvl="1" indent="-216000">
              <a:spcBef>
                <a:spcPts val="0"/>
              </a:spcBef>
            </a:pP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boravak u prirodi u skladu s prirodom</a:t>
            </a:r>
            <a:r>
              <a:rPr lang="hr-HR" sz="2000" dirty="0">
                <a:sym typeface="Wingdings" panose="05000000000000000000" pitchFamily="2" charset="2"/>
              </a:rPr>
              <a:t> (bez odjeće</a:t>
            </a:r>
            <a:r>
              <a:rPr lang="hr-HR" sz="2000" dirty="0" smtClean="0">
                <a:sym typeface="Wingdings" panose="05000000000000000000" pitchFamily="2" charset="2"/>
              </a:rPr>
              <a:t>)</a:t>
            </a:r>
          </a:p>
          <a:p>
            <a:pPr marL="216000" indent="-216000">
              <a:spcBef>
                <a:spcPts val="1800"/>
              </a:spcBef>
            </a:pPr>
            <a:r>
              <a:rPr lang="vi-VN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NAUTIČKI</a:t>
            </a:r>
            <a:r>
              <a:rPr lang="vi-V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vi-VN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TURIZAM</a:t>
            </a:r>
            <a:r>
              <a:rPr lang="hr-H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– </a:t>
            </a:r>
            <a:r>
              <a:rPr lang="vi-VN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boravak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vi-VN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 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plovilu, plovidba i </a:t>
            </a:r>
            <a:r>
              <a:rPr lang="vi-VN" sz="2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aktivnosti vezane uz plovidbu su glavni motivi</a:t>
            </a:r>
          </a:p>
          <a:p>
            <a:pPr marL="216000" indent="-216000">
              <a:spcBef>
                <a:spcPts val="1800"/>
              </a:spcBef>
            </a:pPr>
            <a:r>
              <a:rPr lang="vi-VN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EKOTURIZAM</a:t>
            </a:r>
            <a:r>
              <a:rPr lang="hr-H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– </a:t>
            </a:r>
            <a:r>
              <a:rPr lang="vi-VN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provođenje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vi-VN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odmora 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 očuvanoj prirodi i promicanje zaštite okoliša</a:t>
            </a:r>
          </a:p>
          <a:p>
            <a:pPr marL="216000" indent="-216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LOVNI I RIBOLOVNI TURIZAM </a:t>
            </a:r>
            <a:r>
              <a:rPr lang="hr-HR" sz="2000" dirty="0" smtClean="0">
                <a:sym typeface="Wingdings" panose="05000000000000000000" pitchFamily="2" charset="2"/>
              </a:rPr>
              <a:t>– glavni motivi su sportski lov i ribolov</a:t>
            </a:r>
          </a:p>
          <a:p>
            <a:pPr marL="216000" indent="-216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SPORTSKO-REKREACIJSKI TURIZAM </a:t>
            </a:r>
            <a:r>
              <a:rPr lang="hr-HR" sz="2000" dirty="0" smtClean="0">
                <a:sym typeface="Wingdings" panose="05000000000000000000" pitchFamily="2" charset="2"/>
              </a:rPr>
              <a:t>– prevladavaju sportski motivi (putovanje na sportski događaj, sudjelovanje na natjecanju ili bavljenje nekom sportskom aktivnošću)</a:t>
            </a:r>
          </a:p>
          <a:p>
            <a:pPr marL="616050" lvl="1" indent="-216000">
              <a:spcBef>
                <a:spcPts val="0"/>
              </a:spcBef>
            </a:pPr>
            <a:r>
              <a:rPr lang="hr-HR" sz="2000" dirty="0" smtClean="0">
                <a:sym typeface="Wingdings" panose="05000000000000000000" pitchFamily="2" charset="2"/>
              </a:rPr>
              <a:t>podvrste: cikloturizam, ronilački turizam, golf-turizam, pustolovni…</a:t>
            </a:r>
            <a:endParaRPr lang="hr-H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935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48680"/>
            <a:ext cx="9180512" cy="6101630"/>
          </a:xfrm>
        </p:spPr>
        <p:txBody>
          <a:bodyPr>
            <a:noAutofit/>
          </a:bodyPr>
          <a:lstStyle/>
          <a:p>
            <a:pPr indent="-288000">
              <a:spcBef>
                <a:spcPts val="1800"/>
              </a:spcBef>
            </a:pPr>
            <a:r>
              <a:rPr lang="hr-HR" dirty="0" smtClean="0"/>
              <a:t>turisti odabiru zemlje i destinacije </a:t>
            </a:r>
            <a:r>
              <a:rPr lang="hr-HR" u="sng" dirty="0" smtClean="0"/>
              <a:t>prema svojim motivima</a:t>
            </a:r>
          </a:p>
          <a:p>
            <a:pPr indent="-288000">
              <a:spcBef>
                <a:spcPts val="1800"/>
              </a:spcBef>
            </a:pPr>
            <a:r>
              <a:rPr lang="hr-HR" sz="2200" u="sng" dirty="0" smtClean="0">
                <a:sym typeface="Wingdings" panose="05000000000000000000" pitchFamily="2" charset="2"/>
              </a:rPr>
              <a:t>što više različitih sadržaja i aktivnosti nudi neka destinacija, to je veća mogućnost da će se one poklopiti s motivima turista</a:t>
            </a:r>
          </a:p>
          <a:p>
            <a:pPr marL="288000" indent="-216000">
              <a:spcBef>
                <a:spcPts val="2400"/>
              </a:spcBef>
            </a:pP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više</a:t>
            </a:r>
            <a:r>
              <a:rPr lang="hr-HR" sz="2200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sadržaja</a:t>
            </a:r>
            <a:r>
              <a:rPr lang="hr-HR" sz="2200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 </a:t>
            </a:r>
            <a:r>
              <a:rPr lang="hr-HR" sz="2200" dirty="0">
                <a:sym typeface="Wingdings" panose="05000000000000000000" pitchFamily="2" charset="2"/>
              </a:rPr>
              <a:t>i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aktivnosti</a:t>
            </a:r>
            <a:r>
              <a:rPr lang="hr-HR" sz="2200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 </a:t>
            </a:r>
            <a:r>
              <a:rPr lang="hr-HR" sz="2200" dirty="0">
                <a:sym typeface="Wingdings" panose="05000000000000000000" pitchFamily="2" charset="2"/>
              </a:rPr>
              <a:t>= </a:t>
            </a:r>
            <a:r>
              <a:rPr lang="hr-HR" sz="2200" b="1" dirty="0" smtClean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veća</a:t>
            </a:r>
            <a:r>
              <a:rPr lang="hr-HR" sz="2200" dirty="0" smtClean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mogućnosti</a:t>
            </a:r>
            <a:r>
              <a:rPr lang="hr-HR" sz="2200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 </a:t>
            </a:r>
            <a:r>
              <a:rPr lang="hr-HR" sz="2200" dirty="0" smtClean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za zadovoljiti specifične motive</a:t>
            </a:r>
            <a:endParaRPr lang="hr-HR" sz="2200" dirty="0">
              <a:highlight>
                <a:srgbClr val="FFFF00"/>
              </a:highlight>
              <a:cs typeface="Times New Roman"/>
              <a:sym typeface="Wingdings" panose="05000000000000000000" pitchFamily="2" charset="2"/>
            </a:endParaRPr>
          </a:p>
          <a:p>
            <a:pPr indent="-288000">
              <a:spcBef>
                <a:spcPts val="1800"/>
              </a:spcBef>
            </a:pP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tržište posebnih interesa</a:t>
            </a:r>
            <a:r>
              <a:rPr lang="hr-HR" b="1" dirty="0" smtClean="0">
                <a:sym typeface="Wingdings" panose="05000000000000000000" pitchFamily="2" charset="2"/>
              </a:rPr>
              <a:t> </a:t>
            </a:r>
            <a:r>
              <a:rPr lang="hr-HR" sz="2200" dirty="0" smtClean="0">
                <a:sym typeface="Wingdings" panose="05000000000000000000" pitchFamily="2" charset="2"/>
              </a:rPr>
              <a:t>– podjela tržišta </a:t>
            </a:r>
            <a:r>
              <a:rPr lang="hr-HR" sz="22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s obzirom na zadovoljavanje specifičnih motiva</a:t>
            </a:r>
            <a:r>
              <a:rPr lang="hr-HR" sz="2200" dirty="0" smtClean="0">
                <a:sym typeface="Wingdings" panose="05000000000000000000" pitchFamily="2" charset="2"/>
              </a:rPr>
              <a:t> </a:t>
            </a:r>
            <a:r>
              <a:rPr lang="hr-HR" sz="2200" i="1" dirty="0" smtClean="0">
                <a:sym typeface="Wingdings" panose="05000000000000000000" pitchFamily="2" charset="2"/>
              </a:rPr>
              <a:t>(npr. za ljubitelje promatranja ptica, biciklizma, glazbe, fotografije, penjanja, arheologije, ribolova, ronjenja…)</a:t>
            </a:r>
          </a:p>
          <a:p>
            <a:pPr indent="-288000">
              <a:spcBef>
                <a:spcPts val="1800"/>
              </a:spcBef>
            </a:pPr>
            <a:r>
              <a:rPr lang="hr-HR" sz="2200" dirty="0" smtClean="0">
                <a:sym typeface="Wingdings" panose="05000000000000000000" pitchFamily="2" charset="2"/>
              </a:rPr>
              <a:t>utjecaj drugih osoba koje putuju na konačnu odluku o putovanju (</a:t>
            </a:r>
            <a:r>
              <a:rPr lang="hr-HR" sz="2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ispreplitanje različitih motiva</a:t>
            </a:r>
            <a:r>
              <a:rPr lang="hr-HR" sz="2200" dirty="0" smtClean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Motivacija za posjet turističkoj destinaciji</a:t>
            </a:r>
            <a:endParaRPr lang="hr-HR" sz="34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9381" y="2036420"/>
            <a:ext cx="8829261" cy="5888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ounded Rectangle 4"/>
          <p:cNvSpPr/>
          <p:nvPr/>
        </p:nvSpPr>
        <p:spPr>
          <a:xfrm>
            <a:off x="259133" y="4796511"/>
            <a:ext cx="3491958" cy="7920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r-HR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predodžba o aktivnostima</a:t>
            </a: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koje će zadovoljiti potrebe turista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9133" y="5995690"/>
            <a:ext cx="3491959" cy="654620"/>
          </a:xfrm>
          <a:prstGeom prst="roundRect">
            <a:avLst/>
          </a:prstGeom>
          <a:solidFill>
            <a:srgbClr val="5CB40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r-HR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predodžba o turističkoj destinaciji</a:t>
            </a:r>
            <a:endParaRPr lang="hr-HR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59172" y="5271394"/>
            <a:ext cx="1368152" cy="91356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ako se poklope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12263" y="5171827"/>
            <a:ext cx="2392546" cy="111269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motivi za posjet određenoj turističkoj destinaciji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3741525" y="4737716"/>
            <a:ext cx="254411" cy="2003652"/>
          </a:xfrm>
          <a:prstGeom prst="rightBrace">
            <a:avLst>
              <a:gd name="adj1" fmla="val 75225"/>
              <a:gd name="adj2" fmla="val 5292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Right Arrow 9"/>
          <p:cNvSpPr/>
          <p:nvPr/>
        </p:nvSpPr>
        <p:spPr>
          <a:xfrm>
            <a:off x="5673750" y="5316231"/>
            <a:ext cx="792088" cy="823891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Plus 10"/>
          <p:cNvSpPr/>
          <p:nvPr/>
        </p:nvSpPr>
        <p:spPr>
          <a:xfrm>
            <a:off x="1641472" y="5455206"/>
            <a:ext cx="727281" cy="673879"/>
          </a:xfrm>
          <a:prstGeom prst="mathPlus">
            <a:avLst>
              <a:gd name="adj1" fmla="val 25405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360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2800" dirty="0" smtClean="0"/>
              <a:t>Turistički motivi		</a:t>
            </a:r>
            <a:r>
              <a:rPr lang="hr-HR" sz="2800" dirty="0"/>
              <a:t>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762" y="620688"/>
            <a:ext cx="9156762" cy="5976664"/>
          </a:xfrm>
        </p:spPr>
        <p:txBody>
          <a:bodyPr>
            <a:noAutofit/>
          </a:bodyPr>
          <a:lstStyle/>
          <a:p>
            <a:pPr indent="-288000">
              <a:spcBef>
                <a:spcPts val="1800"/>
              </a:spcBef>
            </a:pPr>
            <a:r>
              <a:rPr lang="hr-HR" sz="2100" b="1" dirty="0">
                <a:solidFill>
                  <a:srgbClr val="FF0000"/>
                </a:solidFill>
              </a:rPr>
              <a:t>turistički motivi </a:t>
            </a:r>
            <a:r>
              <a:rPr lang="hr-HR" sz="2100" dirty="0">
                <a:sym typeface="Wingdings" panose="05000000000000000000" pitchFamily="2" charset="2"/>
              </a:rPr>
              <a:t>– motivi koji potiču ljude na </a:t>
            </a:r>
            <a:r>
              <a:rPr lang="hr-HR" sz="21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odlazak na turističko </a:t>
            </a:r>
            <a:r>
              <a:rPr lang="hr-HR" sz="2100" b="1" dirty="0" smtClean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putovanje</a:t>
            </a:r>
          </a:p>
          <a:p>
            <a:pPr indent="-288000">
              <a:spcBef>
                <a:spcPts val="1200"/>
              </a:spcBef>
              <a:spcAft>
                <a:spcPts val="600"/>
              </a:spcAft>
            </a:pPr>
            <a:r>
              <a:rPr lang="hr-HR" sz="2100" dirty="0"/>
              <a:t>obilježja turističkih  motiva:</a:t>
            </a:r>
          </a:p>
          <a:p>
            <a:pPr lvl="1" indent="-288000">
              <a:spcBef>
                <a:spcPts val="0"/>
              </a:spcBef>
            </a:pPr>
            <a:r>
              <a:rPr lang="hr-HR" sz="2100" b="1" dirty="0">
                <a:solidFill>
                  <a:srgbClr val="FF0000"/>
                </a:solidFill>
                <a:sym typeface="Wingdings" panose="05000000000000000000" pitchFamily="2" charset="2"/>
              </a:rPr>
              <a:t>brojnost</a:t>
            </a:r>
            <a:r>
              <a:rPr lang="hr-HR" sz="2100" dirty="0">
                <a:sym typeface="Wingdings" panose="05000000000000000000" pitchFamily="2" charset="2"/>
              </a:rPr>
              <a:t> i </a:t>
            </a:r>
            <a:r>
              <a:rPr lang="hr-HR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različitost </a:t>
            </a:r>
            <a:r>
              <a:rPr lang="hr-HR" sz="2100" b="1" dirty="0" smtClean="0">
                <a:sym typeface="Wingdings" panose="05000000000000000000" pitchFamily="2" charset="2"/>
              </a:rPr>
              <a:t>–</a:t>
            </a:r>
            <a:r>
              <a:rPr lang="hr-HR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hr-HR" sz="2100" dirty="0" smtClean="0">
                <a:sym typeface="Wingdings" panose="05000000000000000000" pitchFamily="2" charset="2"/>
              </a:rPr>
              <a:t>na </a:t>
            </a:r>
            <a:r>
              <a:rPr lang="hr-HR" sz="2100" dirty="0">
                <a:sym typeface="Wingdings" panose="05000000000000000000" pitchFamily="2" charset="2"/>
              </a:rPr>
              <a:t>svakog turista djeluje </a:t>
            </a:r>
            <a:r>
              <a:rPr lang="hr-HR" sz="21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više različitih motiva</a:t>
            </a:r>
          </a:p>
          <a:p>
            <a:pPr lvl="1" indent="-288000">
              <a:spcBef>
                <a:spcPts val="1000"/>
              </a:spcBef>
            </a:pPr>
            <a:r>
              <a:rPr lang="hr-HR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međuovisnost</a:t>
            </a:r>
            <a:r>
              <a:rPr lang="hr-HR" sz="2100" dirty="0" smtClean="0">
                <a:sym typeface="Wingdings" panose="05000000000000000000" pitchFamily="2" charset="2"/>
              </a:rPr>
              <a:t> </a:t>
            </a:r>
            <a:r>
              <a:rPr lang="hr-HR" sz="2100" dirty="0">
                <a:sym typeface="Wingdings" panose="05000000000000000000" pitchFamily="2" charset="2"/>
              </a:rPr>
              <a:t>i </a:t>
            </a:r>
            <a:r>
              <a:rPr lang="hr-HR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stupnjevitost</a:t>
            </a:r>
            <a:r>
              <a:rPr lang="hr-HR" sz="2100" dirty="0" smtClean="0">
                <a:sym typeface="Wingdings" panose="05000000000000000000" pitchFamily="2" charset="2"/>
              </a:rPr>
              <a:t> – glavni i sporedni motivi</a:t>
            </a:r>
          </a:p>
          <a:p>
            <a:pPr lvl="2" indent="-288000">
              <a:spcBef>
                <a:spcPts val="0"/>
              </a:spcBef>
            </a:pPr>
            <a:r>
              <a:rPr lang="hr-HR" sz="2100" b="1" dirty="0" smtClean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manje </a:t>
            </a:r>
            <a:r>
              <a:rPr lang="hr-HR" sz="21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važni motivi</a:t>
            </a:r>
            <a:r>
              <a:rPr lang="hr-HR" sz="2100" b="1" dirty="0">
                <a:sym typeface="Wingdings" panose="05000000000000000000" pitchFamily="2" charset="2"/>
              </a:rPr>
              <a:t> </a:t>
            </a:r>
            <a:r>
              <a:rPr lang="hr-HR" sz="2100" dirty="0">
                <a:sym typeface="Wingdings" panose="05000000000000000000" pitchFamily="2" charset="2"/>
              </a:rPr>
              <a:t>ne pokreću turiste na putovanje, ali su </a:t>
            </a:r>
            <a:r>
              <a:rPr lang="hr-HR" sz="21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bitni u odabiru destinacije</a:t>
            </a:r>
          </a:p>
          <a:p>
            <a:pPr lvl="2" indent="-288000">
              <a:spcBef>
                <a:spcPts val="0"/>
              </a:spcBef>
            </a:pPr>
            <a:r>
              <a:rPr lang="hr-HR" sz="2100" i="1" dirty="0">
                <a:sym typeface="Wingdings" panose="05000000000000000000" pitchFamily="2" charset="2"/>
              </a:rPr>
              <a:t>npr. želja za odmorom (glavni motiv), a kulturne znamenitosti (sporedni motiv) koji utječe na odabir destinacije (Rim)</a:t>
            </a:r>
          </a:p>
          <a:p>
            <a:pPr lvl="1" indent="-288000">
              <a:spcBef>
                <a:spcPts val="1000"/>
              </a:spcBef>
            </a:pPr>
            <a:r>
              <a:rPr lang="hr-HR" sz="2100" b="1" dirty="0">
                <a:solidFill>
                  <a:srgbClr val="FF0000"/>
                </a:solidFill>
                <a:sym typeface="Wingdings" panose="05000000000000000000" pitchFamily="2" charset="2"/>
              </a:rPr>
              <a:t>različita razina </a:t>
            </a:r>
            <a:r>
              <a:rPr lang="hr-HR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usmjerenosti </a:t>
            </a:r>
            <a:r>
              <a:rPr lang="hr-HR" sz="2100" b="1" dirty="0" smtClean="0">
                <a:sym typeface="Wingdings" panose="05000000000000000000" pitchFamily="2" charset="2"/>
              </a:rPr>
              <a:t>–</a:t>
            </a:r>
            <a:r>
              <a:rPr lang="hr-HR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hr-HR" sz="2100" b="1" dirty="0" smtClean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općenita </a:t>
            </a:r>
            <a:r>
              <a:rPr lang="hr-HR" sz="21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i specifična razina motiva</a:t>
            </a:r>
          </a:p>
          <a:p>
            <a:pPr lvl="2" indent="-288000">
              <a:spcBef>
                <a:spcPts val="0"/>
              </a:spcBef>
            </a:pPr>
            <a:r>
              <a:rPr lang="hr-HR" sz="2100" dirty="0">
                <a:sym typeface="Wingdings" panose="05000000000000000000" pitchFamily="2" charset="2"/>
              </a:rPr>
              <a:t>pri odabiru destinacije, prednost se pruža onoj destinaciji koja zadovoljava </a:t>
            </a:r>
            <a:r>
              <a:rPr lang="hr-HR" sz="21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specifične motive</a:t>
            </a:r>
            <a:endParaRPr lang="hr-HR" sz="2100" b="1" dirty="0">
              <a:highlight>
                <a:srgbClr val="FFFF00"/>
              </a:highlight>
              <a:cs typeface="Times New Roman"/>
            </a:endParaRPr>
          </a:p>
          <a:p>
            <a:pPr lvl="2" indent="-288000">
              <a:spcBef>
                <a:spcPts val="0"/>
              </a:spcBef>
            </a:pPr>
            <a:r>
              <a:rPr lang="hr-HR" sz="2100" i="1" dirty="0">
                <a:sym typeface="Wingdings" panose="05000000000000000000" pitchFamily="2" charset="2"/>
              </a:rPr>
              <a:t>npr. promjena okoline je općenita razina, a bavljenje konkretnom aktivnošću  (npr. ornitologija) je specifična razina motiva</a:t>
            </a:r>
            <a:endParaRPr lang="hr-HR" sz="2100" dirty="0">
              <a:sym typeface="Wingdings" panose="05000000000000000000" pitchFamily="2" charset="2"/>
            </a:endParaRPr>
          </a:p>
          <a:p>
            <a:pPr indent="-288000">
              <a:spcBef>
                <a:spcPts val="1800"/>
              </a:spcBef>
            </a:pPr>
            <a:r>
              <a:rPr lang="hr-HR" sz="21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tržište posebnih interesa</a:t>
            </a:r>
            <a:r>
              <a:rPr lang="hr-HR" sz="2100" dirty="0">
                <a:sym typeface="Wingdings" panose="05000000000000000000" pitchFamily="2" charset="2"/>
              </a:rPr>
              <a:t> – podjela tržišta s obzirom na zadovoljavanje specifičnih motiva </a:t>
            </a:r>
            <a:r>
              <a:rPr lang="hr-HR" sz="2100" i="1" dirty="0">
                <a:sym typeface="Wingdings" panose="05000000000000000000" pitchFamily="2" charset="2"/>
              </a:rPr>
              <a:t>(npr. za ljubitelje promatranja ptica, biciklizma, glazbe, fotografije, penjanja, arheologije, ribolova, ronjenja</a:t>
            </a:r>
            <a:r>
              <a:rPr lang="hr-HR" sz="2100" i="1" dirty="0" smtClean="0">
                <a:sym typeface="Wingdings" panose="05000000000000000000" pitchFamily="2" charset="2"/>
              </a:rPr>
              <a:t>…)</a:t>
            </a:r>
            <a:endParaRPr lang="hr-HR" sz="2100" b="1" dirty="0">
              <a:highlight>
                <a:srgbClr val="FFFF00"/>
              </a:highlight>
              <a:cs typeface="Times New Roman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0575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0" t="22581" r="-900" b="-4261"/>
          <a:stretch/>
        </p:blipFill>
        <p:spPr bwMode="auto">
          <a:xfrm>
            <a:off x="-970443" y="1484784"/>
            <a:ext cx="10904840" cy="5935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hr-HR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Oblici i vrste turizma</a:t>
            </a:r>
            <a:endParaRPr lang="hr-HR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44352"/>
            <a:ext cx="6400800" cy="672480"/>
          </a:xfrm>
        </p:spPr>
        <p:txBody>
          <a:bodyPr>
            <a:norm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Osnove turizma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108520" y="4869160"/>
            <a:ext cx="9361040" cy="1864509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251520" y="4987108"/>
            <a:ext cx="8280920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dirty="0" smtClean="0">
                <a:solidFill>
                  <a:schemeClr val="tx1"/>
                </a:solidFill>
              </a:rPr>
              <a:t>Turistički </a:t>
            </a:r>
            <a:r>
              <a:rPr lang="hr-HR" b="1" dirty="0" smtClean="0">
                <a:solidFill>
                  <a:srgbClr val="FF0000"/>
                </a:solidFill>
              </a:rPr>
              <a:t>motivi</a:t>
            </a:r>
            <a:endParaRPr lang="hr-HR" b="1" dirty="0">
              <a:solidFill>
                <a:srgbClr val="FF0000"/>
              </a:solidFill>
            </a:endParaRPr>
          </a:p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b="1" dirty="0" smtClean="0">
                <a:solidFill>
                  <a:srgbClr val="FF0000"/>
                </a:solidFill>
              </a:rPr>
              <a:t>Oblici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>
                <a:solidFill>
                  <a:schemeClr val="tx1"/>
                </a:solidFill>
              </a:rPr>
              <a:t>turizma</a:t>
            </a:r>
          </a:p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b="1" dirty="0" smtClean="0">
                <a:solidFill>
                  <a:srgbClr val="FF0000"/>
                </a:solidFill>
              </a:rPr>
              <a:t>Vrste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>
                <a:solidFill>
                  <a:schemeClr val="tx1"/>
                </a:solidFill>
              </a:rPr>
              <a:t>turizma</a:t>
            </a:r>
            <a:endParaRPr lang="hr-HR" dirty="0" smtClean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90408" y="4896679"/>
            <a:ext cx="9513439" cy="608219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-190407" y="6129223"/>
            <a:ext cx="9513439" cy="624349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-29038" y="4865427"/>
            <a:ext cx="3664934" cy="121681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Rectangle 11"/>
          <p:cNvSpPr/>
          <p:nvPr/>
        </p:nvSpPr>
        <p:spPr>
          <a:xfrm>
            <a:off x="3635896" y="5412300"/>
            <a:ext cx="5687136" cy="70571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ectangle 12"/>
          <p:cNvSpPr/>
          <p:nvPr/>
        </p:nvSpPr>
        <p:spPr>
          <a:xfrm>
            <a:off x="251520" y="5562775"/>
            <a:ext cx="3384376" cy="5355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9000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build="p"/>
      <p:bldP spid="7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92764"/>
            <a:ext cx="9180512" cy="4636436"/>
          </a:xfrm>
        </p:spPr>
        <p:txBody>
          <a:bodyPr>
            <a:noAutofit/>
          </a:bodyPr>
          <a:lstStyle/>
          <a:p>
            <a:pPr indent="-288000">
              <a:spcBef>
                <a:spcPts val="1800"/>
              </a:spcBef>
            </a:pPr>
            <a:r>
              <a:rPr lang="hr-HR" sz="2200" dirty="0" smtClean="0"/>
              <a:t>pojava </a:t>
            </a:r>
            <a:r>
              <a:rPr lang="hr-HR" sz="2200" b="1" dirty="0" smtClean="0">
                <a:solidFill>
                  <a:srgbClr val="FF0000"/>
                </a:solidFill>
              </a:rPr>
              <a:t>konkurencije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višak kapaciteta </a:t>
            </a:r>
            <a:r>
              <a:rPr lang="hr-HR" sz="2200" dirty="0" smtClean="0"/>
              <a:t>stvorili su potrebu za </a:t>
            </a:r>
            <a:r>
              <a:rPr lang="hr-HR" sz="2200" dirty="0">
                <a:highlight>
                  <a:srgbClr val="FFFF00"/>
                </a:highlight>
                <a:cs typeface="Times New Roman"/>
              </a:rPr>
              <a:t>dodatnim razvojem turističke ponude</a:t>
            </a:r>
            <a:r>
              <a:rPr lang="hr-HR" sz="2200" dirty="0"/>
              <a:t> </a:t>
            </a:r>
            <a:r>
              <a:rPr lang="hr-HR" sz="2200" i="1" dirty="0" smtClean="0"/>
              <a:t>(kako bi se destinacija istakla)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>
                <a:highlight>
                  <a:srgbClr val="FFFF00"/>
                </a:highlight>
                <a:cs typeface="Times New Roman"/>
              </a:rPr>
              <a:t>destinacije postaju prepoznatljive po određenom aktivnostima kojima gosti daju prednost</a:t>
            </a:r>
            <a:r>
              <a:rPr lang="hr-HR" sz="2200" dirty="0"/>
              <a:t> </a:t>
            </a:r>
            <a:r>
              <a:rPr lang="hr-HR" sz="2200" i="1" dirty="0" smtClean="0"/>
              <a:t>(npr. </a:t>
            </a:r>
            <a:r>
              <a:rPr lang="hr-HR" sz="2200" i="1" dirty="0" err="1" smtClean="0"/>
              <a:t>Zrće</a:t>
            </a:r>
            <a:r>
              <a:rPr lang="hr-HR" sz="2200" i="1" dirty="0" smtClean="0"/>
              <a:t>, Plitvice, Kornati…)</a:t>
            </a:r>
          </a:p>
          <a:p>
            <a:pPr indent="-288000"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odmorišni turizam </a:t>
            </a:r>
            <a:r>
              <a:rPr lang="hr-HR" sz="2200" dirty="0" smtClean="0"/>
              <a:t>– odmor kao glavni motiv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osnovni oblik turizma</a:t>
            </a:r>
            <a:r>
              <a:rPr lang="hr-HR" sz="2200" dirty="0" smtClean="0"/>
              <a:t> – uključuje najvažniji motiv – odmor</a:t>
            </a:r>
          </a:p>
          <a:p>
            <a:pPr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posebni (specifični) oblici turizma</a:t>
            </a:r>
            <a:r>
              <a:rPr lang="hr-HR" sz="2200" dirty="0" smtClean="0"/>
              <a:t> – zasnovani na specifičnim motivima </a:t>
            </a:r>
            <a:br>
              <a:rPr lang="hr-HR" sz="2200" dirty="0" smtClean="0"/>
            </a:br>
            <a:r>
              <a:rPr lang="hr-HR" sz="2200" i="1" dirty="0" smtClean="0"/>
              <a:t>(npr. planinarenje, skijanje, jedrenje, kongresi, hodočašća…)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/>
              <a:t>kako bi nastao novi oblik turizma, </a:t>
            </a:r>
            <a:r>
              <a:rPr lang="hr-HR" sz="2200" dirty="0">
                <a:highlight>
                  <a:srgbClr val="FFFF00"/>
                </a:highlight>
                <a:cs typeface="Times New Roman"/>
              </a:rPr>
              <a:t>mora postojati određena turistička potražnja</a:t>
            </a:r>
            <a:r>
              <a:rPr lang="hr-HR" sz="2200" dirty="0" smtClean="0"/>
              <a:t> koja odražava određene motive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/>
              <a:t>pojedini oblici turizma se </a:t>
            </a:r>
            <a:r>
              <a:rPr lang="hr-HR" sz="2200" b="1" dirty="0" smtClean="0">
                <a:solidFill>
                  <a:srgbClr val="FF0000"/>
                </a:solidFill>
              </a:rPr>
              <a:t>mijenjaju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prilagođavaju</a:t>
            </a:r>
            <a:r>
              <a:rPr lang="hr-HR" sz="2200" dirty="0" smtClean="0"/>
              <a:t>, ovisno o </a:t>
            </a:r>
            <a:r>
              <a:rPr lang="hr-HR" sz="2200" b="1" dirty="0" smtClean="0">
                <a:solidFill>
                  <a:srgbClr val="FF0000"/>
                </a:solidFill>
              </a:rPr>
              <a:t>potražnji</a:t>
            </a:r>
          </a:p>
          <a:p>
            <a:pPr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posebni oblici turizma: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Oblici turizma</a:t>
            </a:r>
            <a:endParaRPr lang="hr-HR" sz="3400" b="1" dirty="0"/>
          </a:p>
        </p:txBody>
      </p:sp>
      <p:sp>
        <p:nvSpPr>
          <p:cNvPr id="5" name="Rectangle 4"/>
          <p:cNvSpPr/>
          <p:nvPr/>
        </p:nvSpPr>
        <p:spPr>
          <a:xfrm>
            <a:off x="427015" y="5517232"/>
            <a:ext cx="8897513" cy="1261884"/>
          </a:xfrm>
          <a:prstGeom prst="rect">
            <a:avLst/>
          </a:prstGeom>
        </p:spPr>
        <p:txBody>
          <a:bodyPr wrap="square" numCol="4" spcCol="0">
            <a:spAutoFit/>
          </a:bodyPr>
          <a:lstStyle/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>
                <a:solidFill>
                  <a:prstClr val="black"/>
                </a:solidFill>
              </a:rPr>
              <a:t>zdravstveni</a:t>
            </a:r>
          </a:p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>
                <a:solidFill>
                  <a:prstClr val="black"/>
                </a:solidFill>
              </a:rPr>
              <a:t>kulturni</a:t>
            </a:r>
          </a:p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>
                <a:solidFill>
                  <a:prstClr val="black"/>
                </a:solidFill>
              </a:rPr>
              <a:t>lovni i </a:t>
            </a:r>
            <a:r>
              <a:rPr lang="hr-HR" sz="2200" dirty="0" smtClean="0">
                <a:solidFill>
                  <a:prstClr val="black"/>
                </a:solidFill>
              </a:rPr>
              <a:t>ribolovni</a:t>
            </a:r>
          </a:p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 err="1" smtClean="0">
                <a:solidFill>
                  <a:prstClr val="black"/>
                </a:solidFill>
              </a:rPr>
              <a:t>naturizam</a:t>
            </a:r>
            <a:endParaRPr lang="hr-HR" sz="2200" dirty="0" smtClean="0">
              <a:solidFill>
                <a:prstClr val="black"/>
              </a:solidFill>
            </a:endParaRPr>
          </a:p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 smtClean="0">
                <a:solidFill>
                  <a:prstClr val="black"/>
                </a:solidFill>
              </a:rPr>
              <a:t>nautički</a:t>
            </a:r>
          </a:p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 smtClean="0">
                <a:solidFill>
                  <a:prstClr val="black"/>
                </a:solidFill>
              </a:rPr>
              <a:t>kongresni</a:t>
            </a:r>
          </a:p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 smtClean="0">
                <a:solidFill>
                  <a:prstClr val="black"/>
                </a:solidFill>
              </a:rPr>
              <a:t>vjerski</a:t>
            </a:r>
          </a:p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 smtClean="0">
                <a:solidFill>
                  <a:prstClr val="black"/>
                </a:solidFill>
              </a:rPr>
              <a:t>ekoturizam</a:t>
            </a:r>
          </a:p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 smtClean="0">
                <a:solidFill>
                  <a:prstClr val="black"/>
                </a:solidFill>
              </a:rPr>
              <a:t>poticajni</a:t>
            </a:r>
          </a:p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 smtClean="0">
                <a:solidFill>
                  <a:prstClr val="black"/>
                </a:solidFill>
              </a:rPr>
              <a:t>sportsko-rekreacijski</a:t>
            </a:r>
            <a:endParaRPr lang="hr-HR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75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5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5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92764"/>
            <a:ext cx="9180512" cy="6265236"/>
          </a:xfrm>
        </p:spPr>
        <p:txBody>
          <a:bodyPr>
            <a:noAutofit/>
          </a:bodyPr>
          <a:lstStyle/>
          <a:p>
            <a:pPr marL="54900" indent="0">
              <a:spcBef>
                <a:spcPts val="6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ZDRAVSTVENI TURIZAM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</a:rPr>
              <a:t>očuvanje zdravlja </a:t>
            </a:r>
            <a:r>
              <a:rPr lang="hr-HR" sz="2200" dirty="0">
                <a:highlight>
                  <a:srgbClr val="FFFF00"/>
                </a:highlight>
                <a:cs typeface="Times New Roman"/>
              </a:rPr>
              <a:t>kao glavni motiv</a:t>
            </a:r>
          </a:p>
          <a:p>
            <a:pPr lvl="1" indent="-288000"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preduvjeti</a:t>
            </a:r>
            <a:r>
              <a:rPr lang="hr-HR" sz="2200" dirty="0" smtClean="0"/>
              <a:t> za razvoj zdravstvenog turizma</a:t>
            </a:r>
          </a:p>
          <a:p>
            <a:pPr lvl="2" indent="-288000">
              <a:spcBef>
                <a:spcPts val="300"/>
              </a:spcBef>
            </a:pPr>
            <a:r>
              <a:rPr lang="hr-HR" sz="2200" dirty="0" smtClean="0"/>
              <a:t>povoljna klima</a:t>
            </a:r>
          </a:p>
          <a:p>
            <a:pPr lvl="2" indent="-288000">
              <a:spcBef>
                <a:spcPts val="300"/>
              </a:spcBef>
            </a:pPr>
            <a:r>
              <a:rPr lang="hr-HR" sz="2200" dirty="0" smtClean="0"/>
              <a:t>ljekovita svojstva mora ili termalnih izvora</a:t>
            </a:r>
          </a:p>
          <a:p>
            <a:pPr lvl="2" indent="-288000">
              <a:spcBef>
                <a:spcPts val="300"/>
              </a:spcBef>
            </a:pPr>
            <a:r>
              <a:rPr lang="hr-HR" sz="2200" dirty="0" smtClean="0"/>
              <a:t>čist zrak i okoliš</a:t>
            </a:r>
          </a:p>
          <a:p>
            <a:pPr lvl="1" indent="-288000">
              <a:spcBef>
                <a:spcPts val="1800"/>
              </a:spcBef>
            </a:pPr>
            <a:r>
              <a:rPr lang="hr-HR" sz="2200" dirty="0">
                <a:highlight>
                  <a:srgbClr val="FFFF00"/>
                </a:highlight>
                <a:cs typeface="Times New Roman"/>
              </a:rPr>
              <a:t>nije isključivo usmjeren na oporavak od bolesti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uključuje raznovrsne sadržaje za turiste </a:t>
            </a:r>
            <a:r>
              <a:rPr lang="hr-HR" sz="2200" dirty="0">
                <a:highlight>
                  <a:srgbClr val="FFFF00"/>
                </a:highlight>
                <a:cs typeface="Times New Roman"/>
              </a:rPr>
              <a:t>radi očuvanja i poboljšanja zdravlja</a:t>
            </a:r>
            <a:r>
              <a:rPr lang="hr-HR" sz="2200" dirty="0"/>
              <a:t> </a:t>
            </a:r>
            <a:r>
              <a:rPr lang="hr-HR" sz="2200" dirty="0" smtClean="0"/>
              <a:t>– </a:t>
            </a:r>
            <a:r>
              <a:rPr lang="hr-HR" sz="2200" b="1" dirty="0" err="1" smtClean="0">
                <a:solidFill>
                  <a:srgbClr val="FF0000"/>
                </a:solidFill>
              </a:rPr>
              <a:t>wellness</a:t>
            </a:r>
            <a:r>
              <a:rPr lang="hr-HR" sz="2200" b="1" dirty="0" smtClean="0">
                <a:solidFill>
                  <a:srgbClr val="FF0000"/>
                </a:solidFill>
              </a:rPr>
              <a:t> turizam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Značajke posebnih oblika turizma</a:t>
            </a:r>
            <a:endParaRPr lang="hr-HR" sz="3400" b="1" dirty="0"/>
          </a:p>
        </p:txBody>
      </p:sp>
      <p:pic>
        <p:nvPicPr>
          <p:cNvPr id="1026" name="Picture 2" descr="http://www.caribbeannewsdigital.com/en/sites/default/files/en/imagenes_noticias/wellness-touri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462589"/>
            <a:ext cx="3516400" cy="23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villa-stipica-tuheljske-toplice.com/foto/10/Tuhelj%20Terme%2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305683"/>
            <a:ext cx="3779912" cy="251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52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terme-zagorje.com/wp-content/uploads/2010/04/IMG_0651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48248" y="88549"/>
            <a:ext cx="4488247" cy="326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www.restoran-dvapotoka.hr/images/terme-tuhelj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4008" y="3789131"/>
            <a:ext cx="4413691" cy="294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60784" y="111116"/>
            <a:ext cx="2003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b="1" dirty="0" smtClean="0">
                <a:latin typeface="+mn-lt"/>
              </a:rPr>
              <a:t>Krapinske toplice</a:t>
            </a:r>
            <a:endParaRPr lang="hr-HR" sz="2000" b="1" dirty="0">
              <a:latin typeface="+mn-lt"/>
            </a:endParaRPr>
          </a:p>
        </p:txBody>
      </p:sp>
      <p:pic>
        <p:nvPicPr>
          <p:cNvPr id="8196" name="Picture 4" descr="http://www.villa-stipica-tuheljske-toplice.com/foto/10/Tuhelj%20Terme%207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429" y="3789132"/>
            <a:ext cx="4465355" cy="296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8794" y="3727790"/>
            <a:ext cx="19622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Tuheljske toplice</a:t>
            </a:r>
            <a:endParaRPr lang="hr-H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198" name="Picture 6" descr="http://www.idemvan.hr/content_images/big702713346406vdqnbxftkm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429" y="111116"/>
            <a:ext cx="4332555" cy="324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23528" y="2960423"/>
            <a:ext cx="2228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b="1" dirty="0" smtClean="0">
                <a:latin typeface="+mn-lt"/>
              </a:rPr>
              <a:t>Varaždinske toplice</a:t>
            </a:r>
            <a:endParaRPr lang="hr-HR" sz="2000" b="1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78323" y="6310231"/>
            <a:ext cx="18679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Stubičke toplice</a:t>
            </a:r>
            <a:endParaRPr lang="hr-H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428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10560</TotalTime>
  <Words>2274</Words>
  <Application>Microsoft Office PowerPoint</Application>
  <PresentationFormat>On-screen Show (4:3)</PresentationFormat>
  <Paragraphs>354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tema</vt:lpstr>
      <vt:lpstr>Oblici i vrste turizma</vt:lpstr>
      <vt:lpstr>Turistički motivi – pojam</vt:lpstr>
      <vt:lpstr>Turistički motivi – obilježja</vt:lpstr>
      <vt:lpstr>Motivacija za posjet turističkoj destinaciji</vt:lpstr>
      <vt:lpstr>Turistički motivi      (plan ploče)</vt:lpstr>
      <vt:lpstr>Oblici i vrste turizma</vt:lpstr>
      <vt:lpstr>Oblici turizma</vt:lpstr>
      <vt:lpstr>Značajke posebnih oblika turizma</vt:lpstr>
      <vt:lpstr>PowerPoint Presentation</vt:lpstr>
      <vt:lpstr>Značajke posebnih oblika turizma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Značajke posebnih oblika turizma</vt:lpstr>
      <vt:lpstr>Značajke posebnih oblika turizma</vt:lpstr>
      <vt:lpstr>Značajke posebnih oblika turizma</vt:lpstr>
      <vt:lpstr>PowerPoint Presentation</vt:lpstr>
      <vt:lpstr>PowerPoint Presentation</vt:lpstr>
      <vt:lpstr>Značajke posebnih oblika turizma</vt:lpstr>
      <vt:lpstr>PowerPoint Presentation</vt:lpstr>
      <vt:lpstr>Značajke posebnih oblika turizma</vt:lpstr>
      <vt:lpstr>Oblici turizma      (plan ploče)</vt:lpstr>
      <vt:lpstr>Oblici turizma      (plan ploče)</vt:lpstr>
      <vt:lpstr>Oblici i vrste turizma</vt:lpstr>
      <vt:lpstr>Kriteriji podjele turizma</vt:lpstr>
      <vt:lpstr>Turizam s obzirom na duljinu boravka</vt:lpstr>
      <vt:lpstr>Kriteriji podjele turizma</vt:lpstr>
      <vt:lpstr>Kriteriji podjele turizma</vt:lpstr>
      <vt:lpstr>Kriteriji podjele turizma     (plan ploče)</vt:lpstr>
      <vt:lpstr>Kriteriji podjele turizma     (plan ploče)</vt:lpstr>
      <vt:lpstr>Oblici i vrste turizma</vt:lpstr>
      <vt:lpstr>Turistički motivi      (plan ploče)</vt:lpstr>
      <vt:lpstr>Oblici turizma      (plan ploče)</vt:lpstr>
      <vt:lpstr>Oblici turizma      (plan ploče)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Činitelji razvoja turizma</dc:title>
  <dc:subject>Osnove turizma</dc:subject>
  <dc:creator>Danijel Gavranović</dc:creator>
  <cp:lastModifiedBy>cornx</cp:lastModifiedBy>
  <cp:revision>195</cp:revision>
  <dcterms:created xsi:type="dcterms:W3CDTF">2016-08-31T08:55:11Z</dcterms:created>
  <dcterms:modified xsi:type="dcterms:W3CDTF">2019-04-16T12:31:40Z</dcterms:modified>
</cp:coreProperties>
</file>