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340" r:id="rId3"/>
    <p:sldId id="358" r:id="rId4"/>
    <p:sldId id="343" r:id="rId5"/>
    <p:sldId id="349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49548" autoAdjust="0"/>
  </p:normalViewPr>
  <p:slideViewPr>
    <p:cSldViewPr>
      <p:cViewPr varScale="1">
        <p:scale>
          <a:sx n="75" d="100"/>
          <a:sy n="75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22.10.2019.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22.10.2019.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upload.wikimedia.org/wikipedia/commons/thumb/6/63/Latin_America_%28orthographic_projection%29.svg/1200px-Latin_America_%28orthographic_projection%29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752" y="127844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96044" y="3182516"/>
            <a:ext cx="5292080" cy="3672408"/>
          </a:xfrm>
        </p:spPr>
        <p:txBody>
          <a:bodyPr>
            <a:noAutofit/>
          </a:bodyPr>
          <a:lstStyle/>
          <a:p>
            <a:pPr algn="l">
              <a:lnSpc>
                <a:spcPts val="7500"/>
              </a:lnSpc>
            </a:pPr>
            <a:r>
              <a:rPr lang="hr-HR" sz="8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Turizam Latinske Amerike</a:t>
            </a:r>
            <a:endParaRPr lang="hr-HR" sz="8000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0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mnogo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suša od Atlantske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smtClean="0">
                <a:ea typeface="Calibri"/>
                <a:cs typeface="Times New Roman"/>
              </a:rPr>
              <a:t>obale pa su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brojna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kupališna </a:t>
            </a:r>
            <a:r>
              <a:rPr lang="hr-HR" sz="2400" dirty="0" smtClean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mjesta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Symbol"/>
              <a:buChar char=""/>
            </a:pPr>
            <a:r>
              <a:rPr lang="hr-HR" sz="2400" dirty="0" smtClean="0">
                <a:ea typeface="Calibri"/>
                <a:cs typeface="Times New Roman"/>
              </a:rPr>
              <a:t>najpoznatiji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Acapulco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Mazatlan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Manzanillo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Puerto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Vallarta</a:t>
            </a:r>
            <a:r>
              <a:rPr lang="hr-HR" sz="2400" dirty="0">
                <a:ea typeface="Calibri"/>
                <a:cs typeface="Times New Roman"/>
              </a:rPr>
              <a:t> i </a:t>
            </a:r>
            <a:r>
              <a:rPr lang="hr-HR" sz="2400" dirty="0" err="1">
                <a:ea typeface="Calibri"/>
                <a:cs typeface="Times New Roman"/>
              </a:rPr>
              <a:t>La</a:t>
            </a:r>
            <a:r>
              <a:rPr lang="hr-HR" sz="2400" dirty="0">
                <a:ea typeface="Calibri"/>
                <a:cs typeface="Times New Roman"/>
              </a:rPr>
              <a:t> Paz (na poluotoku Kalifornija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PACIFIČKA OBALA</a:t>
            </a:r>
            <a:endParaRPr lang="hr-HR" sz="3200" b="1" dirty="0">
              <a:solidFill>
                <a:srgbClr val="FF0000"/>
              </a:solidFill>
            </a:endParaRP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0425" b="1928"/>
          <a:stretch/>
        </p:blipFill>
        <p:spPr>
          <a:xfrm>
            <a:off x="2373437" y="1988272"/>
            <a:ext cx="6660232" cy="4773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12" y="4899189"/>
            <a:ext cx="4176464" cy="17912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Acapulco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– nekada trgovačka luka (do 1950-ih), danas veliko turističko mjesto s brojnim modernim hotelima </a:t>
            </a:r>
            <a:endParaRPr lang="hr-HR" sz="2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736" y="5866259"/>
            <a:ext cx="792088" cy="298477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92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" y="620688"/>
            <a:ext cx="9163050" cy="6115050"/>
            <a:chOff x="-41920" y="620688"/>
            <a:chExt cx="9163050" cy="6115050"/>
          </a:xfrm>
        </p:grpSpPr>
        <p:pic>
          <p:nvPicPr>
            <p:cNvPr id="8194" name="Picture 2" descr="https://www.journeywonders.com/wp-content/uploads/2015/11/Panoramic-View-of-the-Bay-of-Santa-Lucia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20" y="620688"/>
              <a:ext cx="916305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9512" y="6021288"/>
              <a:ext cx="18281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Acapulco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39688" y="626318"/>
            <a:ext cx="9220200" cy="6115050"/>
            <a:chOff x="-39688" y="626318"/>
            <a:chExt cx="9220200" cy="6115050"/>
          </a:xfrm>
        </p:grpSpPr>
        <p:pic>
          <p:nvPicPr>
            <p:cNvPr id="8196" name="Picture 4" descr="https://www.roadaffair.com/wp-content/uploads/2017/10/acapulco-mexico-shutterstock_255241114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688" y="626318"/>
              <a:ext cx="922020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44557" y="764704"/>
              <a:ext cx="17351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Acapulco</a:t>
              </a:r>
              <a:endParaRPr lang="hr-H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36512" y="795189"/>
            <a:ext cx="9200506" cy="5449599"/>
            <a:chOff x="-36512" y="795189"/>
            <a:chExt cx="9200506" cy="5449599"/>
          </a:xfrm>
        </p:grpSpPr>
        <p:pic>
          <p:nvPicPr>
            <p:cNvPr id="8198" name="Picture 6" descr="https://i.ytimg.com/vi/LBHrnagq34Y/maxresdefault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36512" y="795189"/>
              <a:ext cx="9200506" cy="544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596336" y="5422284"/>
              <a:ext cx="13586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La</a:t>
              </a:r>
              <a:r>
                <a:rPr lang="hr-H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 </a:t>
              </a:r>
              <a:r>
                <a:rPr lang="hr-HR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Paz</a:t>
              </a:r>
              <a:endParaRPr lang="hr-H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637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400" dirty="0" smtClean="0"/>
              <a:t>između </a:t>
            </a:r>
            <a:r>
              <a:rPr lang="hr-HR" sz="2400" dirty="0"/>
              <a:t>planinskih lanaca </a:t>
            </a:r>
            <a:r>
              <a:rPr lang="hr-HR" sz="2400" b="1" dirty="0" err="1">
                <a:solidFill>
                  <a:srgbClr val="FF0000"/>
                </a:solidFill>
              </a:rPr>
              <a:t>SIerra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Madre</a:t>
            </a:r>
            <a:r>
              <a:rPr lang="hr-HR" sz="2400" b="1" dirty="0">
                <a:solidFill>
                  <a:srgbClr val="FF0000"/>
                </a:solidFill>
              </a:rPr>
              <a:t> Occidental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(zapad) i </a:t>
            </a:r>
            <a:r>
              <a:rPr lang="hr-HR" sz="2400" b="1" dirty="0" err="1">
                <a:solidFill>
                  <a:srgbClr val="FF0000"/>
                </a:solidFill>
              </a:rPr>
              <a:t>Sierra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Madre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Oriental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(istok)</a:t>
            </a:r>
          </a:p>
          <a:p>
            <a:pPr lvl="0"/>
            <a:r>
              <a:rPr lang="hr-HR" sz="2400" dirty="0"/>
              <a:t>pogodna klima ugodna za život – najnaseljeniji i gospodarski najvažniji dio </a:t>
            </a:r>
            <a:r>
              <a:rPr lang="hr-HR" sz="2400" dirty="0" smtClean="0"/>
              <a:t>Meksika</a:t>
            </a:r>
            <a:endParaRPr lang="hr-H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0425" b="1928"/>
          <a:stretch/>
        </p:blipFill>
        <p:spPr>
          <a:xfrm>
            <a:off x="1475656" y="2182423"/>
            <a:ext cx="6387733" cy="45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spcBef>
                <a:spcPts val="600"/>
              </a:spcBef>
            </a:pPr>
            <a:r>
              <a:rPr lang="hr-HR" sz="2400" dirty="0">
                <a:solidFill>
                  <a:prstClr val="black"/>
                </a:solidFill>
              </a:rPr>
              <a:t>na južnom dijelu (na 2 300 m n. v.) se razvio glavni </a:t>
            </a:r>
            <a:r>
              <a:rPr lang="hr-HR" sz="2400" b="1" dirty="0">
                <a:solidFill>
                  <a:prstClr val="black"/>
                </a:solidFill>
              </a:rPr>
              <a:t>grad </a:t>
            </a:r>
            <a:r>
              <a:rPr lang="hr-HR" sz="2400" b="1" dirty="0" err="1">
                <a:solidFill>
                  <a:srgbClr val="FF0000"/>
                </a:solidFill>
              </a:rPr>
              <a:t>Ciudad</a:t>
            </a:r>
            <a:r>
              <a:rPr lang="hr-HR" sz="2400" b="1" dirty="0">
                <a:solidFill>
                  <a:srgbClr val="FF0000"/>
                </a:solidFill>
              </a:rPr>
              <a:t> de Mexico</a:t>
            </a:r>
            <a:r>
              <a:rPr lang="hr-HR" sz="2400" dirty="0">
                <a:solidFill>
                  <a:prstClr val="black"/>
                </a:solidFill>
              </a:rPr>
              <a:t> (23,5 </a:t>
            </a:r>
            <a:r>
              <a:rPr lang="hr-HR" sz="2400" dirty="0" err="1">
                <a:solidFill>
                  <a:prstClr val="black"/>
                </a:solidFill>
              </a:rPr>
              <a:t>mil</a:t>
            </a:r>
            <a:r>
              <a:rPr lang="hr-HR" sz="2400" dirty="0">
                <a:solidFill>
                  <a:prstClr val="black"/>
                </a:solidFill>
              </a:rPr>
              <a:t>. st) – jedna od najvećih urbanih aglomeracija na svijetu – uz </a:t>
            </a:r>
            <a:r>
              <a:rPr lang="hr-HR" sz="2400" b="1" dirty="0">
                <a:solidFill>
                  <a:srgbClr val="FF0000"/>
                </a:solidFill>
              </a:rPr>
              <a:t>jezero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Texcoco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i ispod ugaslog </a:t>
            </a:r>
            <a:r>
              <a:rPr lang="hr-HR" sz="2400" b="1" dirty="0">
                <a:solidFill>
                  <a:srgbClr val="FF0000"/>
                </a:solidFill>
              </a:rPr>
              <a:t>vulkana Popocatepetl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</a:p>
          <a:p>
            <a:pPr marL="914400" lvl="1" indent="-457200">
              <a:spcBef>
                <a:spcPts val="1200"/>
              </a:spcBef>
            </a:pPr>
            <a:r>
              <a:rPr lang="hr-HR" sz="2400" dirty="0">
                <a:solidFill>
                  <a:prstClr val="black"/>
                </a:solidFill>
              </a:rPr>
              <a:t>na obali jezera </a:t>
            </a:r>
            <a:r>
              <a:rPr lang="hr-HR" sz="2400" dirty="0" err="1">
                <a:solidFill>
                  <a:prstClr val="black"/>
                </a:solidFill>
              </a:rPr>
              <a:t>Texcoco</a:t>
            </a:r>
            <a:r>
              <a:rPr lang="hr-HR" sz="2400" dirty="0">
                <a:solidFill>
                  <a:prstClr val="black"/>
                </a:solidFill>
              </a:rPr>
              <a:t> nalazio se grad </a:t>
            </a:r>
            <a:r>
              <a:rPr lang="hr-HR" sz="2400" b="1" dirty="0" err="1">
                <a:solidFill>
                  <a:srgbClr val="FF0000"/>
                </a:solidFill>
              </a:rPr>
              <a:t>Tenochtitlan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prijestolnica </a:t>
            </a:r>
            <a:r>
              <a:rPr lang="hr-HR" sz="2400" b="1" dirty="0" err="1">
                <a:solidFill>
                  <a:srgbClr val="FF0000"/>
                </a:solidFill>
              </a:rPr>
              <a:t>Asteka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9723" r="17575" b="3085"/>
          <a:stretch/>
        </p:blipFill>
        <p:spPr>
          <a:xfrm>
            <a:off x="179512" y="2765911"/>
            <a:ext cx="8660587" cy="3949489"/>
          </a:xfrm>
          <a:prstGeom prst="rect">
            <a:avLst/>
          </a:prstGeom>
        </p:spPr>
      </p:pic>
      <p:pic>
        <p:nvPicPr>
          <p:cNvPr id="8" name="Picture 2" descr="Flag of Mexic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96467"/>
            <a:ext cx="2683923" cy="1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lag of Mexico.sv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4" t="27687" r="35600" b="27136"/>
          <a:stretch/>
        </p:blipFill>
        <p:spPr bwMode="auto">
          <a:xfrm>
            <a:off x="6156176" y="2132856"/>
            <a:ext cx="2724272" cy="23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5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/>
            <a:r>
              <a:rPr lang="hr-HR" sz="2400" b="1" dirty="0" err="1">
                <a:solidFill>
                  <a:srgbClr val="FF0000"/>
                </a:solidFill>
              </a:rPr>
              <a:t>Teotihuacan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najveći grad s početka naše ere – 40 km sjeverno od </a:t>
            </a:r>
            <a:r>
              <a:rPr lang="hr-HR" sz="2400" dirty="0" err="1">
                <a:solidFill>
                  <a:prstClr val="black"/>
                </a:solidFill>
              </a:rPr>
              <a:t>Ciudad</a:t>
            </a:r>
            <a:r>
              <a:rPr lang="hr-HR" sz="2400" dirty="0">
                <a:solidFill>
                  <a:prstClr val="black"/>
                </a:solidFill>
              </a:rPr>
              <a:t> de </a:t>
            </a:r>
            <a:r>
              <a:rPr lang="hr-HR" sz="2400" dirty="0" smtClean="0">
                <a:solidFill>
                  <a:prstClr val="black"/>
                </a:solidFill>
              </a:rPr>
              <a:t>Mexica – </a:t>
            </a:r>
            <a:r>
              <a:rPr lang="hr-HR" sz="2400" b="1" dirty="0" smtClean="0">
                <a:solidFill>
                  <a:srgbClr val="FF0000"/>
                </a:solidFill>
              </a:rPr>
              <a:t>piramida </a:t>
            </a:r>
            <a:r>
              <a:rPr lang="hr-HR" sz="2400" b="1" dirty="0">
                <a:solidFill>
                  <a:srgbClr val="FF0000"/>
                </a:solidFill>
              </a:rPr>
              <a:t>Sunca i Mjeseca</a:t>
            </a:r>
          </a:p>
          <a:p>
            <a:pPr marL="457200" lvl="0" indent="-457200"/>
            <a:r>
              <a:rPr lang="hr-HR" sz="2400" b="1" dirty="0" err="1">
                <a:solidFill>
                  <a:srgbClr val="FF0000"/>
                </a:solidFill>
              </a:rPr>
              <a:t>Guadalajara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(4,9 </a:t>
            </a:r>
            <a:r>
              <a:rPr lang="hr-HR" sz="2400" dirty="0" err="1">
                <a:solidFill>
                  <a:prstClr val="black"/>
                </a:solidFill>
              </a:rPr>
              <a:t>mil</a:t>
            </a:r>
            <a:r>
              <a:rPr lang="hr-HR" sz="2400" dirty="0">
                <a:solidFill>
                  <a:prstClr val="black"/>
                </a:solidFill>
              </a:rPr>
              <a:t>. st) – grad meksičkih marijači svirača</a:t>
            </a:r>
          </a:p>
          <a:p>
            <a:pPr marL="457200" lvl="0" indent="-457200"/>
            <a:r>
              <a:rPr lang="hr-HR" sz="2400" dirty="0">
                <a:solidFill>
                  <a:prstClr val="black"/>
                </a:solidFill>
              </a:rPr>
              <a:t>pogranični gradovi bilježe brojne jednodnevne turističke dolaske iz SAD-a (radi kupovine): </a:t>
            </a:r>
            <a:r>
              <a:rPr lang="hr-HR" sz="2400" b="1" dirty="0" err="1">
                <a:solidFill>
                  <a:srgbClr val="FF0000"/>
                </a:solidFill>
              </a:rPr>
              <a:t>Tijuana</a:t>
            </a:r>
            <a:r>
              <a:rPr lang="hr-HR" sz="2400" b="1" dirty="0">
                <a:solidFill>
                  <a:srgbClr val="FF0000"/>
                </a:solidFill>
              </a:rPr>
              <a:t>, </a:t>
            </a:r>
            <a:r>
              <a:rPr lang="hr-HR" sz="2400" b="1" dirty="0" err="1">
                <a:solidFill>
                  <a:srgbClr val="FF0000"/>
                </a:solidFill>
              </a:rPr>
              <a:t>Ciudad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Juarez</a:t>
            </a:r>
            <a:r>
              <a:rPr lang="hr-HR" sz="2400" dirty="0">
                <a:solidFill>
                  <a:srgbClr val="FF0000"/>
                </a:solidFill>
              </a:rPr>
              <a:t> i </a:t>
            </a:r>
            <a:r>
              <a:rPr lang="hr-HR" sz="2400" b="1" dirty="0" err="1">
                <a:solidFill>
                  <a:srgbClr val="FF0000"/>
                </a:solidFill>
              </a:rPr>
              <a:t>Nogales</a:t>
            </a:r>
            <a:endParaRPr lang="hr-HR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9723" r="17575" b="3085"/>
          <a:stretch/>
        </p:blipFill>
        <p:spPr>
          <a:xfrm>
            <a:off x="179512" y="2765911"/>
            <a:ext cx="8660587" cy="39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3449" y="554310"/>
            <a:ext cx="9172575" cy="6115050"/>
            <a:chOff x="-2879" y="554310"/>
            <a:chExt cx="9172575" cy="6115050"/>
          </a:xfrm>
        </p:grpSpPr>
        <p:pic>
          <p:nvPicPr>
            <p:cNvPr id="10242" name="Picture 2" descr="http://api.ning.com/files/z1RO1iuFc*NSL-kmdRqVwXIgJdQjGRj-fKNN0H1g2Brtt7cZaTEpM90gm-3HirbpvdQUuw9mpHBAyC27Vkgi2BM8C7*B389b/2013_5_12_t9IlVmnlAbBXrDSkM35ee6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79" y="554310"/>
              <a:ext cx="9172575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9512" y="692696"/>
              <a:ext cx="34869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vulkana Popocatepetl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" y="554310"/>
            <a:ext cx="9124950" cy="6115050"/>
            <a:chOff x="-2879" y="554310"/>
            <a:chExt cx="9124950" cy="6115050"/>
          </a:xfrm>
        </p:grpSpPr>
        <p:pic>
          <p:nvPicPr>
            <p:cNvPr id="10244" name="Picture 4" descr="https://c1.staticflickr.com/7/6070/6111504040_939bbf44f9_b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79" y="554310"/>
              <a:ext cx="912495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79512" y="698530"/>
              <a:ext cx="32171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Ciudad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 Mexico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55" y="966326"/>
            <a:ext cx="9160808" cy="4967262"/>
            <a:chOff x="9855" y="966326"/>
            <a:chExt cx="9160808" cy="4967262"/>
          </a:xfrm>
        </p:grpSpPr>
        <p:pic>
          <p:nvPicPr>
            <p:cNvPr id="10246" name="Picture 6" descr="https://fthmb.tqn.com/5EIuPTif1uqb6PzcoMUZgdH9WFk=/1756x952/filters:fill(auto,1)/tenochtitlan_map_INAH-56e42caa5f9b5854a9f8ff20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5" y="966326"/>
              <a:ext cx="9160808" cy="4967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51801" y="1047551"/>
              <a:ext cx="23896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Tenochtitlan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3449" y="966326"/>
            <a:ext cx="9167449" cy="5158196"/>
            <a:chOff x="-23449" y="966326"/>
            <a:chExt cx="9167449" cy="5158196"/>
          </a:xfrm>
        </p:grpSpPr>
        <p:pic>
          <p:nvPicPr>
            <p:cNvPr id="10248" name="Picture 8" descr="http://www.visionsoftravel.org/wp-content/uploads/2015/04/TeotihuacanPyramidsMexico041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449" y="966326"/>
              <a:ext cx="9167449" cy="515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9855" y="996751"/>
              <a:ext cx="23492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/>
                <a:t>Teotihuacan</a:t>
              </a:r>
              <a:r>
                <a:rPr lang="hr-HR" sz="3200" b="1" dirty="0"/>
                <a:t> </a:t>
              </a:r>
            </a:p>
          </p:txBody>
        </p:sp>
      </p:grpSp>
      <p:pic>
        <p:nvPicPr>
          <p:cNvPr id="10250" name="Picture 10" descr="https://www.ancient-origins.net/sites/default/files/field/image/Under-the-Temple-of-the-Moon-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449" y="1510910"/>
            <a:ext cx="9167449" cy="48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6663" y="954306"/>
            <a:ext cx="9144000" cy="5105401"/>
            <a:chOff x="26663" y="954306"/>
            <a:chExt cx="9144000" cy="5105401"/>
          </a:xfrm>
        </p:grpSpPr>
        <p:pic>
          <p:nvPicPr>
            <p:cNvPr id="10252" name="Picture 12" descr="https://www.tripsavvy.com/thmb/FWCAqGGqWegbKD5n_gIYjL3FSEU=/960x0/filters:no_upscale():max_bytes(150000):strip_icc()/guadalajara-543937071-592ad53e3df78cbe7eb320dc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3" y="954306"/>
              <a:ext cx="9144000" cy="510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19753" y="1015285"/>
              <a:ext cx="23300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Guadalajara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051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2" t="23035" r="28815" b="28232"/>
          <a:stretch/>
        </p:blipFill>
        <p:spPr bwMode="auto">
          <a:xfrm>
            <a:off x="4211960" y="2636912"/>
            <a:ext cx="4788349" cy="30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KOSTARIKA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POVRŠINA: </a:t>
            </a:r>
            <a:r>
              <a:rPr lang="hr-HR" sz="2400" dirty="0">
                <a:ea typeface="Calibri"/>
                <a:cs typeface="Times New Roman"/>
              </a:rPr>
              <a:t>51 000 km</a:t>
            </a:r>
            <a:r>
              <a:rPr lang="hr-HR" sz="2400" baseline="30000" dirty="0">
                <a:ea typeface="Calibri"/>
                <a:cs typeface="Times New Roman"/>
              </a:rPr>
              <a:t>2 </a:t>
            </a:r>
            <a:r>
              <a:rPr lang="hr-HR" sz="2400" dirty="0">
                <a:ea typeface="Calibri"/>
                <a:cs typeface="Times New Roman"/>
              </a:rPr>
              <a:t> (126. u svijetu)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BROJ STANOVNIKA: </a:t>
            </a:r>
            <a:r>
              <a:rPr lang="hr-HR" sz="2400" dirty="0">
                <a:ea typeface="Calibri"/>
                <a:cs typeface="Times New Roman"/>
              </a:rPr>
              <a:t>4,9 </a:t>
            </a:r>
            <a:r>
              <a:rPr lang="hr-HR" sz="2400" dirty="0" err="1">
                <a:ea typeface="Calibri"/>
                <a:cs typeface="Times New Roman"/>
              </a:rPr>
              <a:t>mil</a:t>
            </a:r>
            <a:r>
              <a:rPr lang="hr-HR" sz="2400" dirty="0">
                <a:ea typeface="Calibri"/>
                <a:cs typeface="Times New Roman"/>
              </a:rPr>
              <a:t>. st – 85 st/km</a:t>
            </a:r>
            <a:r>
              <a:rPr lang="hr-HR" sz="2400" baseline="30000" dirty="0">
                <a:ea typeface="Calibri"/>
                <a:cs typeface="Times New Roman"/>
              </a:rPr>
              <a:t>2</a:t>
            </a:r>
            <a:endParaRPr lang="hr-H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BDP/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per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capita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: </a:t>
            </a:r>
            <a:r>
              <a:rPr lang="hr-HR" sz="2400" dirty="0">
                <a:ea typeface="Calibri"/>
                <a:cs typeface="Times New Roman"/>
              </a:rPr>
              <a:t>oko 12 000 USD –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HDI:</a:t>
            </a:r>
            <a:r>
              <a:rPr lang="hr-HR" sz="2400" dirty="0">
                <a:ea typeface="Calibri"/>
                <a:cs typeface="Times New Roman"/>
              </a:rPr>
              <a:t> 0,794 (63. u svijetu)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GLAVNI GRAD: </a:t>
            </a:r>
            <a:r>
              <a:rPr lang="hr-HR" sz="2400" dirty="0">
                <a:ea typeface="Calibri"/>
                <a:cs typeface="Times New Roman"/>
              </a:rPr>
              <a:t>San Jose – oko 290 000 st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SLUŽBENI JEZIK: </a:t>
            </a:r>
            <a:r>
              <a:rPr lang="hr-HR" sz="2400" dirty="0">
                <a:ea typeface="Calibri"/>
                <a:cs typeface="Times New Roman"/>
              </a:rPr>
              <a:t>Španjolski</a:t>
            </a:r>
          </a:p>
        </p:txBody>
      </p:sp>
      <p:pic>
        <p:nvPicPr>
          <p:cNvPr id="14338" name="Picture 2" descr="File:Flag of Costa Rica (state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1" y="4077072"/>
            <a:ext cx="432048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15152" y="4653136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Kostarika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5703066" y="4241324"/>
            <a:ext cx="90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Nikaragva</a:t>
            </a:r>
            <a:endParaRPr lang="hr-H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4456" y="4711358"/>
            <a:ext cx="77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Panama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6298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KOSTARIKA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stabilna </a:t>
            </a:r>
            <a:r>
              <a:rPr lang="hr-HR" sz="2400" dirty="0"/>
              <a:t>politička situacija i brojni nacionalni parkovi glavni razlog velikog posjeta turista</a:t>
            </a:r>
          </a:p>
          <a:p>
            <a:r>
              <a:rPr lang="hr-HR" sz="2400" b="1" dirty="0">
                <a:solidFill>
                  <a:srgbClr val="FF0000"/>
                </a:solidFill>
              </a:rPr>
              <a:t>1/4 države se nalazi pod nekim oblikom zaštite</a:t>
            </a:r>
            <a:endParaRPr lang="hr-HR" sz="2400" dirty="0">
              <a:solidFill>
                <a:srgbClr val="FF0000"/>
              </a:solidFill>
            </a:endParaRPr>
          </a:p>
          <a:p>
            <a:r>
              <a:rPr lang="hr-HR" sz="2400" dirty="0"/>
              <a:t>razvijen </a:t>
            </a:r>
            <a:r>
              <a:rPr lang="hr-HR" sz="2400" b="1" dirty="0">
                <a:solidFill>
                  <a:srgbClr val="FF0000"/>
                </a:solidFill>
              </a:rPr>
              <a:t>eko </a:t>
            </a:r>
            <a:r>
              <a:rPr lang="hr-HR" sz="2400" b="1" dirty="0" smtClean="0">
                <a:solidFill>
                  <a:srgbClr val="FF0000"/>
                </a:solidFill>
              </a:rPr>
              <a:t>turizam</a:t>
            </a:r>
            <a:endParaRPr lang="hr-HR" sz="2400" dirty="0">
              <a:solidFill>
                <a:srgbClr val="FF0000"/>
              </a:solidFill>
            </a:endParaRPr>
          </a:p>
        </p:txBody>
      </p:sp>
      <p:pic>
        <p:nvPicPr>
          <p:cNvPr id="15362" name="Picture 2" descr="D:\GEOGRAFIJA_2018-19\slike\Costa_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64" y="1875208"/>
            <a:ext cx="5639418" cy="49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348880"/>
            <a:ext cx="34918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prstClr val="black"/>
                </a:solidFill>
              </a:rPr>
              <a:t>najposjećeniji nacionalni </a:t>
            </a:r>
            <a:r>
              <a:rPr lang="hr-HR" sz="2400" b="1" dirty="0" smtClean="0">
                <a:solidFill>
                  <a:prstClr val="black"/>
                </a:solidFill>
              </a:rPr>
              <a:t>parkovi</a:t>
            </a:r>
            <a:endParaRPr lang="hr-HR" sz="24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Manuele </a:t>
            </a:r>
            <a:r>
              <a:rPr lang="hr-HR" sz="2400" b="1" dirty="0">
                <a:solidFill>
                  <a:srgbClr val="FF0000"/>
                </a:solidFill>
              </a:rPr>
              <a:t>Antonio </a:t>
            </a:r>
            <a:r>
              <a:rPr lang="hr-HR" sz="2000" dirty="0">
                <a:solidFill>
                  <a:prstClr val="black"/>
                </a:solidFill>
              </a:rPr>
              <a:t>(Tihi ocean)</a:t>
            </a:r>
            <a:r>
              <a:rPr lang="hr-HR" sz="2400" dirty="0">
                <a:solidFill>
                  <a:prstClr val="black"/>
                </a:solidFill>
              </a:rPr>
              <a:t>, </a:t>
            </a:r>
            <a:endParaRPr lang="hr-HR" sz="24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err="1" smtClean="0">
                <a:solidFill>
                  <a:srgbClr val="FF0000"/>
                </a:solidFill>
              </a:rPr>
              <a:t>Tortuguero</a:t>
            </a:r>
            <a:r>
              <a:rPr lang="hr-HR" sz="2400" dirty="0" smtClean="0">
                <a:solidFill>
                  <a:prstClr val="black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(Karipsko more</a:t>
            </a:r>
            <a:r>
              <a:rPr lang="hr-HR" sz="2000" dirty="0" smtClean="0">
                <a:solidFill>
                  <a:prstClr val="black"/>
                </a:solidFill>
              </a:rPr>
              <a:t>) 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err="1" smtClean="0">
                <a:solidFill>
                  <a:srgbClr val="FF0000"/>
                </a:solidFill>
              </a:rPr>
              <a:t>Cahuita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</a:t>
            </a:r>
            <a:r>
              <a:rPr lang="hr-HR" sz="2000" dirty="0">
                <a:solidFill>
                  <a:prstClr val="black"/>
                </a:solidFill>
              </a:rPr>
              <a:t>koraljni greben na Karipskom moru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2280" y="2852936"/>
            <a:ext cx="1296144" cy="36004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5292080" y="4797152"/>
            <a:ext cx="1368152" cy="36004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8207970" y="3933056"/>
            <a:ext cx="903080" cy="32730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75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Latin America (orthographic projection)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97870" y="260648"/>
            <a:ext cx="5433554" cy="64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LATINSKA AMERIKA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130800" y="1574800"/>
            <a:ext cx="622300" cy="304800"/>
          </a:xfrm>
          <a:custGeom>
            <a:avLst/>
            <a:gdLst>
              <a:gd name="connsiteX0" fmla="*/ 0 w 622300"/>
              <a:gd name="connsiteY0" fmla="*/ 0 h 304800"/>
              <a:gd name="connsiteX1" fmla="*/ 139700 w 622300"/>
              <a:gd name="connsiteY1" fmla="*/ 76200 h 304800"/>
              <a:gd name="connsiteX2" fmla="*/ 266700 w 622300"/>
              <a:gd name="connsiteY2" fmla="*/ 38100 h 304800"/>
              <a:gd name="connsiteX3" fmla="*/ 381000 w 622300"/>
              <a:gd name="connsiteY3" fmla="*/ 50800 h 304800"/>
              <a:gd name="connsiteX4" fmla="*/ 431800 w 622300"/>
              <a:gd name="connsiteY4" fmla="*/ 152400 h 304800"/>
              <a:gd name="connsiteX5" fmla="*/ 495300 w 622300"/>
              <a:gd name="connsiteY5" fmla="*/ 114300 h 304800"/>
              <a:gd name="connsiteX6" fmla="*/ 558800 w 622300"/>
              <a:gd name="connsiteY6" fmla="*/ 190500 h 304800"/>
              <a:gd name="connsiteX7" fmla="*/ 622300 w 622300"/>
              <a:gd name="connsiteY7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0" h="304800">
                <a:moveTo>
                  <a:pt x="0" y="0"/>
                </a:moveTo>
                <a:lnTo>
                  <a:pt x="139700" y="76200"/>
                </a:lnTo>
                <a:lnTo>
                  <a:pt x="266700" y="38100"/>
                </a:lnTo>
                <a:lnTo>
                  <a:pt x="381000" y="50800"/>
                </a:lnTo>
                <a:lnTo>
                  <a:pt x="431800" y="152400"/>
                </a:lnTo>
                <a:lnTo>
                  <a:pt x="495300" y="114300"/>
                </a:lnTo>
                <a:lnTo>
                  <a:pt x="558800" y="190500"/>
                </a:lnTo>
                <a:lnTo>
                  <a:pt x="622300" y="30480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5130800" y="1268760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Rio Grande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136556" y="577445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Rt Horn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 rot="600000">
            <a:off x="6346800" y="5949280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err="1" smtClean="0"/>
              <a:t>Magellanov</a:t>
            </a:r>
            <a:r>
              <a:rPr lang="hr-HR" i="1" dirty="0" smtClean="0"/>
              <a:t> prolaz</a:t>
            </a:r>
            <a:endParaRPr lang="hr-HR" i="1" dirty="0"/>
          </a:p>
        </p:txBody>
      </p:sp>
      <p:sp>
        <p:nvSpPr>
          <p:cNvPr id="5" name="Oval 4"/>
          <p:cNvSpPr/>
          <p:nvPr/>
        </p:nvSpPr>
        <p:spPr>
          <a:xfrm rot="1378157">
            <a:off x="6250774" y="1904064"/>
            <a:ext cx="1472961" cy="54059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 rot="240000">
            <a:off x="6930378" y="214530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Antili </a:t>
            </a: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836712"/>
            <a:ext cx="3851920" cy="602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800"/>
              </a:spcBef>
            </a:pPr>
            <a:r>
              <a:rPr lang="hr-HR" sz="2400" dirty="0" smtClean="0"/>
              <a:t>Latinsku </a:t>
            </a:r>
            <a:r>
              <a:rPr lang="hr-HR" sz="2400" dirty="0"/>
              <a:t>Ameriku čine države Srednje i Južne Amerike te </a:t>
            </a:r>
            <a:r>
              <a:rPr lang="hr-HR" sz="2400" dirty="0" smtClean="0"/>
              <a:t>Antilsko otočje </a:t>
            </a:r>
            <a:r>
              <a:rPr lang="hr-HR" sz="2400" dirty="0"/>
              <a:t>ili Karibi – većina govore </a:t>
            </a:r>
            <a:r>
              <a:rPr lang="hr-HR" sz="2400" b="1" dirty="0">
                <a:solidFill>
                  <a:srgbClr val="FF0000"/>
                </a:solidFill>
              </a:rPr>
              <a:t>španjolskim</a:t>
            </a:r>
            <a:r>
              <a:rPr lang="hr-HR" sz="2400" dirty="0"/>
              <a:t>, </a:t>
            </a:r>
            <a:r>
              <a:rPr lang="hr-HR" sz="2400" b="1" dirty="0">
                <a:solidFill>
                  <a:srgbClr val="FF0000"/>
                </a:solidFill>
              </a:rPr>
              <a:t>portugalskim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francuskim</a:t>
            </a:r>
            <a:r>
              <a:rPr lang="hr-HR" sz="2400" dirty="0"/>
              <a:t> jezikom</a:t>
            </a:r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od </a:t>
            </a:r>
            <a:r>
              <a:rPr lang="hr-HR" sz="2400" b="1" dirty="0" smtClean="0">
                <a:solidFill>
                  <a:srgbClr val="FF0000"/>
                </a:solidFill>
              </a:rPr>
              <a:t>rijeke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Rio Grande </a:t>
            </a:r>
            <a:r>
              <a:rPr lang="hr-HR" sz="2400" dirty="0" smtClean="0"/>
              <a:t>do </a:t>
            </a:r>
            <a:r>
              <a:rPr lang="hr-HR" sz="2400" b="1" dirty="0" smtClean="0">
                <a:solidFill>
                  <a:srgbClr val="FF0000"/>
                </a:solidFill>
              </a:rPr>
              <a:t>rta Horn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Magellanov</a:t>
            </a:r>
            <a:r>
              <a:rPr lang="hr-HR" sz="2400" dirty="0" smtClean="0"/>
              <a:t> prolaz)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/>
              <a:t>površina: </a:t>
            </a:r>
            <a:r>
              <a:rPr lang="hr-HR" sz="2400" dirty="0" smtClean="0"/>
              <a:t>21 </a:t>
            </a:r>
            <a:r>
              <a:rPr lang="hr-HR" sz="2400" dirty="0" err="1" smtClean="0"/>
              <a:t>mil</a:t>
            </a:r>
            <a:r>
              <a:rPr lang="hr-HR" sz="2400" dirty="0" smtClean="0"/>
              <a:t>. km</a:t>
            </a:r>
            <a:r>
              <a:rPr lang="hr-HR" sz="2400" baseline="30000" dirty="0" smtClean="0"/>
              <a:t>2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Srednja </a:t>
            </a:r>
            <a:r>
              <a:rPr lang="hr-HR" sz="2400" dirty="0"/>
              <a:t>Amerika ima razvijeniji turizam od </a:t>
            </a:r>
            <a:r>
              <a:rPr lang="hr-HR" sz="2400" dirty="0" smtClean="0"/>
              <a:t>Južne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510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0" grpId="0"/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g of Mexico.sv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995" y="-27384"/>
            <a:ext cx="9153996" cy="524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slov 1"/>
          <p:cNvSpPr txBox="1">
            <a:spLocks/>
          </p:cNvSpPr>
          <p:nvPr/>
        </p:nvSpPr>
        <p:spPr>
          <a:xfrm>
            <a:off x="0" y="5589240"/>
            <a:ext cx="9036496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88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Meksiko</a:t>
            </a:r>
            <a:endParaRPr lang="hr-HR" sz="8800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maxcdn.icons8.com/Color/PNG/512/Cultures/sombrero-51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">
            <a:off x="5149259" y="4817144"/>
            <a:ext cx="2068240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"/>
            <a:ext cx="7092280" cy="439735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MEKSIKO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7808" y="4469971"/>
            <a:ext cx="7722543" cy="2559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POVRŠINA</a:t>
            </a:r>
            <a:r>
              <a:rPr lang="hr-HR" sz="1800" dirty="0">
                <a:ea typeface="Calibri"/>
                <a:cs typeface="Times New Roman"/>
              </a:rPr>
              <a:t>: oko 2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km</a:t>
            </a:r>
            <a:r>
              <a:rPr lang="hr-HR" sz="1800" baseline="30000" dirty="0">
                <a:ea typeface="Calibri"/>
                <a:cs typeface="Times New Roman"/>
              </a:rPr>
              <a:t>2 </a:t>
            </a:r>
            <a:r>
              <a:rPr lang="hr-HR" sz="1800" dirty="0">
                <a:ea typeface="Calibri"/>
                <a:cs typeface="Times New Roman"/>
              </a:rPr>
              <a:t>(1 972 550 km</a:t>
            </a:r>
            <a:r>
              <a:rPr lang="hr-HR" sz="1800" baseline="30000" dirty="0">
                <a:ea typeface="Calibri"/>
                <a:cs typeface="Times New Roman"/>
              </a:rPr>
              <a:t>2</a:t>
            </a:r>
            <a:r>
              <a:rPr lang="hr-HR" sz="1800" dirty="0">
                <a:ea typeface="Calibri"/>
                <a:cs typeface="Times New Roman"/>
              </a:rPr>
              <a:t>) – 13. u svijetu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BROJ STANOVNIKA: </a:t>
            </a:r>
            <a:r>
              <a:rPr lang="hr-HR" sz="1800" dirty="0">
                <a:ea typeface="Calibri"/>
                <a:cs typeface="Times New Roman"/>
              </a:rPr>
              <a:t>120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st – 59 st/km</a:t>
            </a:r>
            <a:r>
              <a:rPr lang="hr-HR" sz="1800" baseline="30000" dirty="0">
                <a:ea typeface="Calibri"/>
                <a:cs typeface="Times New Roman"/>
              </a:rPr>
              <a:t>2</a:t>
            </a:r>
            <a:endParaRPr lang="hr-HR" sz="18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BDP/</a:t>
            </a:r>
            <a:r>
              <a:rPr lang="hr-HR" sz="1800" b="1" dirty="0" err="1">
                <a:solidFill>
                  <a:srgbClr val="FF0000"/>
                </a:solidFill>
                <a:ea typeface="Calibri"/>
                <a:cs typeface="Times New Roman"/>
              </a:rPr>
              <a:t>per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1800" b="1" dirty="0" err="1">
                <a:solidFill>
                  <a:srgbClr val="FF0000"/>
                </a:solidFill>
                <a:ea typeface="Calibri"/>
                <a:cs typeface="Times New Roman"/>
              </a:rPr>
              <a:t>capita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: </a:t>
            </a:r>
            <a:r>
              <a:rPr lang="hr-HR" sz="1800" dirty="0">
                <a:ea typeface="Calibri"/>
                <a:cs typeface="Times New Roman"/>
              </a:rPr>
              <a:t>oko 9 600 USD – 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HDI:</a:t>
            </a:r>
            <a:r>
              <a:rPr lang="hr-HR" sz="1800" dirty="0">
                <a:ea typeface="Calibri"/>
                <a:cs typeface="Times New Roman"/>
              </a:rPr>
              <a:t> 0,774 (74. u svijetu)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GLAVNI GRAD:</a:t>
            </a:r>
            <a:r>
              <a:rPr lang="hr-HR" sz="1800" dirty="0">
                <a:ea typeface="Calibri"/>
                <a:cs typeface="Times New Roman"/>
              </a:rPr>
              <a:t> Mexico City (</a:t>
            </a:r>
            <a:r>
              <a:rPr lang="hr-HR" sz="1800" dirty="0" err="1">
                <a:ea typeface="Calibri"/>
                <a:cs typeface="Times New Roman"/>
              </a:rPr>
              <a:t>Ciudad</a:t>
            </a:r>
            <a:r>
              <a:rPr lang="hr-HR" sz="1800" dirty="0">
                <a:ea typeface="Calibri"/>
                <a:cs typeface="Times New Roman"/>
              </a:rPr>
              <a:t> de Mexico) – oko 23,5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st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SLUŽBENI JEZIK: </a:t>
            </a:r>
            <a:r>
              <a:rPr lang="hr-HR" sz="1800" dirty="0">
                <a:ea typeface="Calibri"/>
                <a:cs typeface="Times New Roman"/>
              </a:rPr>
              <a:t>Španjolski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dirty="0">
                <a:ea typeface="Calibri"/>
                <a:cs typeface="Times New Roman"/>
              </a:rPr>
              <a:t>sastoji se od 31 države i federalnog teritorija glavnog grada</a:t>
            </a:r>
          </a:p>
        </p:txBody>
      </p:sp>
    </p:spTree>
    <p:extLst>
      <p:ext uri="{BB962C8B-B14F-4D97-AF65-F5344CB8AC3E}">
        <p14:creationId xmlns:p14="http://schemas.microsoft.com/office/powerpoint/2010/main" val="16638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RELJEFNE CJELINE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pic>
        <p:nvPicPr>
          <p:cNvPr id="4" name="KARTA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6" y="1782787"/>
            <a:ext cx="8188433" cy="5076991"/>
          </a:xfrm>
          <a:prstGeom prst="rect">
            <a:avLst/>
          </a:prstGeom>
        </p:spPr>
      </p:pic>
      <p:sp>
        <p:nvSpPr>
          <p:cNvPr id="6" name="1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Oriental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Occidental </a:t>
            </a:r>
            <a:r>
              <a:rPr lang="hr-HR" sz="2400" dirty="0">
                <a:ea typeface="Calibri"/>
                <a:cs typeface="Times New Roman"/>
              </a:rPr>
              <a:t>- nastavak </a:t>
            </a:r>
            <a:r>
              <a:rPr lang="hr-HR" sz="2400" dirty="0" err="1" smtClean="0">
                <a:ea typeface="Calibri"/>
                <a:cs typeface="Times New Roman"/>
              </a:rPr>
              <a:t>Kordiljera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5" name="2"/>
          <p:cNvSpPr txBox="1">
            <a:spLocks/>
          </p:cNvSpPr>
          <p:nvPr/>
        </p:nvSpPr>
        <p:spPr>
          <a:xfrm>
            <a:off x="-8136" y="620688"/>
            <a:ext cx="914400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2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Meksička visoravan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Meseta</a:t>
            </a:r>
            <a:r>
              <a:rPr lang="hr-HR" sz="2400" dirty="0">
                <a:ea typeface="Calibri"/>
                <a:cs typeface="Times New Roman"/>
              </a:rPr>
              <a:t>) – najnaseljeniji dio </a:t>
            </a:r>
            <a:r>
              <a:rPr lang="hr-HR" sz="2400" dirty="0" smtClean="0">
                <a:ea typeface="Calibri"/>
                <a:cs typeface="Times New Roman"/>
              </a:rPr>
              <a:t>zemlje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7" name="3"/>
          <p:cNvSpPr txBox="1">
            <a:spLocks/>
          </p:cNvSpPr>
          <p:nvPr/>
        </p:nvSpPr>
        <p:spPr>
          <a:xfrm>
            <a:off x="0" y="-14684"/>
            <a:ext cx="9144000" cy="13843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3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Neovulcanica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ili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Transmeksički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vulkanski pojas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niz aktivnih i ugaslih vulkana na jugu Meksičke visoravni –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najviši dio Meksika</a:t>
            </a:r>
            <a:r>
              <a:rPr lang="hr-HR" sz="2400" dirty="0">
                <a:ea typeface="Calibri"/>
                <a:cs typeface="Times New Roman"/>
              </a:rPr>
              <a:t> – vulkani: </a:t>
            </a:r>
            <a:r>
              <a:rPr lang="hr-HR" sz="24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Orizaba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smtClean="0">
                <a:ea typeface="Calibri"/>
                <a:cs typeface="Times New Roman"/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Popocatepetl </a:t>
            </a:r>
            <a:r>
              <a:rPr lang="hr-HR" sz="2400" dirty="0" smtClean="0">
                <a:ea typeface="Calibri"/>
                <a:cs typeface="Times New Roman"/>
              </a:rPr>
              <a:t>– </a:t>
            </a:r>
            <a:r>
              <a:rPr lang="hr-HR" sz="2400" dirty="0">
                <a:ea typeface="Calibri"/>
                <a:cs typeface="Times New Roman"/>
              </a:rPr>
              <a:t>preko 5 000 </a:t>
            </a:r>
            <a:r>
              <a:rPr lang="hr-HR" sz="2400" dirty="0" smtClean="0">
                <a:ea typeface="Calibri"/>
                <a:cs typeface="Times New Roman"/>
              </a:rPr>
              <a:t>m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8" name="4"/>
          <p:cNvSpPr txBox="1">
            <a:spLocks/>
          </p:cNvSpPr>
          <p:nvPr/>
        </p:nvSpPr>
        <p:spPr>
          <a:xfrm>
            <a:off x="0" y="-14684"/>
            <a:ext cx="9144000" cy="9721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4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del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Sur </a:t>
            </a:r>
            <a:r>
              <a:rPr lang="hr-HR" sz="2400" dirty="0">
                <a:ea typeface="Calibri"/>
                <a:cs typeface="Times New Roman"/>
              </a:rPr>
              <a:t>i visočje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Chiapas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na jugu zemlje i na granici s </a:t>
            </a:r>
            <a:r>
              <a:rPr lang="hr-HR" sz="2400" dirty="0" smtClean="0">
                <a:ea typeface="Calibri"/>
                <a:cs typeface="Times New Roman"/>
              </a:rPr>
              <a:t>Gvatemalom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9" name="5"/>
          <p:cNvSpPr txBox="1">
            <a:spLocks/>
          </p:cNvSpPr>
          <p:nvPr/>
        </p:nvSpPr>
        <p:spPr>
          <a:xfrm>
            <a:off x="0" y="-6300"/>
            <a:ext cx="9144000" cy="19358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5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poluotoci Kalifornija 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endParaRPr lang="hr-HR" sz="2400" b="1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Kalifornija</a:t>
            </a:r>
            <a:r>
              <a:rPr lang="hr-HR" sz="2400" dirty="0">
                <a:ea typeface="Calibri"/>
                <a:cs typeface="Times New Roman"/>
              </a:rPr>
              <a:t> – suho, planinsko područje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r>
              <a:rPr lang="hr-HR" sz="2400" dirty="0">
                <a:ea typeface="Calibri"/>
                <a:cs typeface="Times New Roman"/>
              </a:rPr>
              <a:t> – na jugu Meksika, prekriven šumama, visina do 150 m – vapnenačke stijene – </a:t>
            </a:r>
            <a:r>
              <a:rPr lang="hr-HR" sz="2400" dirty="0" err="1">
                <a:ea typeface="Calibri"/>
                <a:cs typeface="Times New Roman"/>
              </a:rPr>
              <a:t>Maye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 rot="1671582">
            <a:off x="3435002" y="4656130"/>
            <a:ext cx="2448272" cy="1072662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 rot="631148">
            <a:off x="4112806" y="5091489"/>
            <a:ext cx="1706475" cy="64855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Oval 12"/>
          <p:cNvSpPr/>
          <p:nvPr/>
        </p:nvSpPr>
        <p:spPr>
          <a:xfrm rot="631148">
            <a:off x="4033989" y="5413397"/>
            <a:ext cx="2926999" cy="842847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xtBox 15"/>
          <p:cNvSpPr txBox="1"/>
          <p:nvPr/>
        </p:nvSpPr>
        <p:spPr>
          <a:xfrm rot="871919">
            <a:off x="3988963" y="5609689"/>
            <a:ext cx="18624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600" dirty="0" err="1"/>
              <a:t>Siera</a:t>
            </a:r>
            <a:r>
              <a:rPr lang="hr-HR" sz="1600" dirty="0"/>
              <a:t> </a:t>
            </a:r>
            <a:r>
              <a:rPr lang="hr-HR" sz="1600" dirty="0" err="1"/>
              <a:t>Madre</a:t>
            </a:r>
            <a:r>
              <a:rPr lang="hr-HR" sz="1600" dirty="0"/>
              <a:t> </a:t>
            </a:r>
            <a:r>
              <a:rPr lang="hr-HR" sz="1600" dirty="0" err="1"/>
              <a:t>del</a:t>
            </a:r>
            <a:r>
              <a:rPr lang="hr-HR" sz="1600" dirty="0"/>
              <a:t> </a:t>
            </a:r>
            <a:r>
              <a:rPr lang="hr-HR" sz="1600" dirty="0" smtClean="0"/>
              <a:t>Sur</a:t>
            </a:r>
            <a:endParaRPr lang="hr-H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96720" y="5798174"/>
            <a:ext cx="83067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600" dirty="0" err="1" smtClean="0"/>
              <a:t>Chiapas</a:t>
            </a:r>
            <a:endParaRPr lang="hr-HR" sz="1600" dirty="0"/>
          </a:p>
        </p:txBody>
      </p:sp>
      <p:sp>
        <p:nvSpPr>
          <p:cNvPr id="18" name="Oval 17"/>
          <p:cNvSpPr/>
          <p:nvPr/>
        </p:nvSpPr>
        <p:spPr>
          <a:xfrm rot="631148">
            <a:off x="6029859" y="4332683"/>
            <a:ext cx="2171128" cy="1658403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3319816">
            <a:off x="-15321" y="2664399"/>
            <a:ext cx="3315490" cy="1120287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025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caingram.com/Maps/Map_mexico_volcano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4" y="2556435"/>
            <a:ext cx="8088118" cy="41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TURISTIČKA KRETANJA U MEKSIKU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92696"/>
            <a:ext cx="914400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400" dirty="0"/>
              <a:t>turizam je jedna od najvažnijih gospodarskih grana u </a:t>
            </a:r>
            <a:r>
              <a:rPr lang="hr-HR" sz="2400" dirty="0" smtClean="0"/>
              <a:t>Meksiku</a:t>
            </a:r>
          </a:p>
          <a:p>
            <a:pPr lvl="0"/>
            <a:r>
              <a:rPr lang="hr-HR" sz="2400" dirty="0" smtClean="0"/>
              <a:t>brojni vulkani na jugu Meksika (gorje </a:t>
            </a:r>
            <a:r>
              <a:rPr lang="hr-HR" sz="2400" dirty="0" err="1" smtClean="0"/>
              <a:t>Neovulcanica</a:t>
            </a:r>
            <a:r>
              <a:rPr lang="hr-HR" sz="2400" dirty="0" smtClean="0"/>
              <a:t>)</a:t>
            </a:r>
          </a:p>
          <a:p>
            <a:pPr lvl="1"/>
            <a:r>
              <a:rPr lang="hr-HR" sz="2400" dirty="0"/>
              <a:t>najveći vulkan </a:t>
            </a:r>
            <a:r>
              <a:rPr lang="hr-HR" sz="2400" b="1" dirty="0" smtClean="0">
                <a:solidFill>
                  <a:srgbClr val="FF0000"/>
                </a:solidFill>
              </a:rPr>
              <a:t>Popocatepetl</a:t>
            </a:r>
          </a:p>
          <a:p>
            <a:pPr lvl="1"/>
            <a:r>
              <a:rPr lang="hr-HR" sz="2400" dirty="0"/>
              <a:t>najviši meksički vrh </a:t>
            </a:r>
            <a:r>
              <a:rPr lang="hr-HR" sz="2400" b="1" dirty="0">
                <a:solidFill>
                  <a:srgbClr val="FF0000"/>
                </a:solidFill>
              </a:rPr>
              <a:t>Pico de </a:t>
            </a:r>
            <a:r>
              <a:rPr lang="hr-HR" sz="2400" b="1" dirty="0" err="1">
                <a:solidFill>
                  <a:srgbClr val="FF0000"/>
                </a:solidFill>
              </a:rPr>
              <a:t>Orizaba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(5 610 m) ujedno i </a:t>
            </a:r>
            <a:r>
              <a:rPr lang="hr-HR" sz="2400" dirty="0" smtClean="0"/>
              <a:t>vulkan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prednost meksičkog turizma je što graniči s </a:t>
            </a:r>
            <a:r>
              <a:rPr lang="hr-HR" sz="2400" dirty="0" smtClean="0">
                <a:ea typeface="Calibri"/>
                <a:cs typeface="Times New Roman"/>
              </a:rPr>
              <a:t>SAD-om</a:t>
            </a:r>
            <a:endParaRPr lang="hr-H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41097" y="1772816"/>
            <a:ext cx="5714015" cy="4279273"/>
            <a:chOff x="3347864" y="2056415"/>
            <a:chExt cx="5714015" cy="4279273"/>
          </a:xfrm>
        </p:grpSpPr>
        <p:pic>
          <p:nvPicPr>
            <p:cNvPr id="5122" name="Picture 2" descr="http://wps.prenhall.com/wps/media/objects/1017/1041578/FIG25_00A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56"/>
            <a:stretch/>
          </p:blipFill>
          <p:spPr bwMode="auto">
            <a:xfrm>
              <a:off x="3347864" y="2056415"/>
              <a:ext cx="5194689" cy="427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60432" y="3005460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5000</a:t>
              </a:r>
              <a:endParaRPr lang="hr-HR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60432" y="3323084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4400</a:t>
              </a:r>
              <a:endParaRPr lang="hr-H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60432" y="3645024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3800</a:t>
              </a:r>
              <a:endParaRPr lang="hr-HR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60432" y="4343896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2500</a:t>
              </a:r>
              <a:endParaRPr lang="hr-HR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60432" y="495399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1000</a:t>
              </a:r>
              <a:endParaRPr lang="hr-HR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0432" y="56061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0</a:t>
              </a:r>
              <a:endParaRPr lang="hr-HR" sz="1600" dirty="0"/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klimatski najpogodnije razdoblje za posjet </a:t>
            </a:r>
            <a:r>
              <a:rPr lang="hr-HR" sz="2400" dirty="0" smtClean="0">
                <a:ea typeface="Calibri"/>
                <a:cs typeface="Times New Roman"/>
              </a:rPr>
              <a:t>je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od listopada do svibnja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 od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tropske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(na jugu) do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suhe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(na sjeveru)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južni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dio zemlje prima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previše padalina</a:t>
            </a:r>
            <a:r>
              <a:rPr lang="hr-HR" sz="2400" b="1" dirty="0"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(više od 2 000 mm),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sjeverni dio je suh</a:t>
            </a:r>
            <a:r>
              <a:rPr lang="hr-HR" sz="2400" dirty="0">
                <a:ea typeface="Calibri"/>
                <a:cs typeface="Times New Roman"/>
              </a:rPr>
              <a:t> (300 – 600 mm)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 uvjetovana nadmorskom </a:t>
            </a:r>
            <a:r>
              <a:rPr lang="hr-HR" sz="2400" dirty="0" smtClean="0">
                <a:ea typeface="Calibri"/>
                <a:cs typeface="Times New Roman"/>
              </a:rPr>
              <a:t>visinom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4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klimatsko-vegetacijske zone: 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>
                <a:ea typeface="Calibri"/>
                <a:cs typeface="Times New Roman"/>
              </a:rPr>
              <a:t>tierra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caliente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(vruća </a:t>
            </a:r>
            <a:r>
              <a:rPr lang="hr-HR" sz="2400" dirty="0" smtClean="0">
                <a:ea typeface="Calibri"/>
                <a:cs typeface="Times New Roman"/>
              </a:rPr>
              <a:t>zemlja)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templada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(umjerena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fria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(svježa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helada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(hladna)</a:t>
            </a:r>
          </a:p>
          <a:p>
            <a:pPr>
              <a:lnSpc>
                <a:spcPct val="115000"/>
              </a:lnSpc>
              <a:spcBef>
                <a:spcPts val="1800"/>
              </a:spcBef>
              <a:buFont typeface="Symbol"/>
              <a:buChar char=""/>
            </a:pPr>
            <a:r>
              <a:rPr lang="hr-HR" sz="2400" dirty="0" err="1">
                <a:ea typeface="Calibri"/>
                <a:cs typeface="Times New Roman"/>
              </a:rPr>
              <a:t>Ciudad</a:t>
            </a:r>
            <a:r>
              <a:rPr lang="hr-HR" sz="2400" dirty="0">
                <a:ea typeface="Calibri"/>
                <a:cs typeface="Times New Roman"/>
              </a:rPr>
              <a:t> de Mexico – na 2300 m n. v.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uragani u ljetnom razdoblju na </a:t>
            </a:r>
            <a:r>
              <a:rPr lang="hr-HR" sz="2400" dirty="0" smtClean="0">
                <a:ea typeface="Calibri"/>
                <a:cs typeface="Times New Roman"/>
              </a:rPr>
              <a:t>obali (Atlantskog oceana)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KLIMA</a:t>
            </a:r>
            <a:endParaRPr lang="hr-H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obala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Meksičkog zaljeva i Karipskog mora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turistički manje privlačna</a:t>
            </a:r>
          </a:p>
          <a:p>
            <a:pPr lvl="1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radi gorja </a:t>
            </a:r>
            <a:r>
              <a:rPr lang="hr-HR" sz="2400" dirty="0" err="1" smtClean="0">
                <a:ea typeface="Calibri"/>
                <a:cs typeface="Times New Roman"/>
              </a:rPr>
              <a:t>Sierra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Madre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Oriental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b="1" dirty="0">
                <a:ea typeface="Calibri"/>
                <a:cs typeface="Times New Roman"/>
              </a:rPr>
              <a:t>pasati</a:t>
            </a:r>
            <a:r>
              <a:rPr lang="hr-HR" sz="2400" dirty="0">
                <a:ea typeface="Calibri"/>
                <a:cs typeface="Times New Roman"/>
              </a:rPr>
              <a:t> ne prelaze u unutrašnjost pa je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obala Meksičkog zaljeva kišovita i vlažna</a:t>
            </a:r>
            <a:r>
              <a:rPr lang="hr-HR" sz="2400" dirty="0">
                <a:ea typeface="Calibri"/>
                <a:cs typeface="Times New Roman"/>
              </a:rPr>
              <a:t> – velike temperature i velika vlažnost </a:t>
            </a:r>
            <a:r>
              <a:rPr lang="hr-HR" sz="2400" dirty="0" smtClean="0">
                <a:ea typeface="Calibri"/>
                <a:cs typeface="Times New Roman"/>
              </a:rPr>
              <a:t>zraka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OBALA MEKSIČKOG ZALJEVA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12391" b="13012"/>
          <a:stretch/>
        </p:blipFill>
        <p:spPr>
          <a:xfrm>
            <a:off x="1427968" y="2636912"/>
            <a:ext cx="6288063" cy="41574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-1"/>
            <a:ext cx="9144000" cy="2819229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11955" y="-27384"/>
            <a:ext cx="9144000" cy="284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lvl="0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vapnenački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poluotok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 –niža nadmorska visina i manje padalina (450 mm godišnje) – </a:t>
            </a:r>
            <a:r>
              <a:rPr lang="hr-HR" sz="2400" b="1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razvijen turizam</a:t>
            </a: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 smtClean="0">
                <a:solidFill>
                  <a:prstClr val="black"/>
                </a:solidFill>
                <a:ea typeface="Calibri"/>
                <a:cs typeface="Times New Roman"/>
              </a:rPr>
              <a:t>u prošlosti civilizacija </a:t>
            </a: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Maja</a:t>
            </a:r>
            <a:endParaRPr lang="hr-HR" sz="2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turistički posjećena prijestolnica Maja –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Chichen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Itza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 i grad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Uxmal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na obali Karipskog mora izgrađen je grad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Cancun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(1980-ih) koji najviše posjećuju strani turisti</a:t>
            </a:r>
            <a:endParaRPr lang="hr-HR" sz="2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74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9591" y="248700"/>
            <a:ext cx="8569306" cy="6426979"/>
            <a:chOff x="259591" y="248700"/>
            <a:chExt cx="8569306" cy="6426979"/>
          </a:xfrm>
        </p:grpSpPr>
        <p:pic>
          <p:nvPicPr>
            <p:cNvPr id="6146" name="Picture 2" descr="http://4.bp.blogspot.com/-v9Bbv5xC_fE/UMN8TLXQOSI/AAAAAAAAOuc/iTMe_lVHicc/s1600/Chichen+Itza,+Yucatan,+Mexico+-+El+Castillo+Wallpapers+01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91" y="248700"/>
              <a:ext cx="8569306" cy="642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59591" y="265865"/>
              <a:ext cx="23387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</a:rPr>
                <a:t>Chichen</a:t>
              </a:r>
              <a:r>
                <a:rPr lang="hr-HR" sz="3200" b="1" dirty="0">
                  <a:solidFill>
                    <a:schemeClr val="bg1"/>
                  </a:solidFill>
                </a:rPr>
                <a:t> </a:t>
              </a:r>
              <a:r>
                <a:rPr lang="hr-HR" sz="3200" b="1" dirty="0" err="1">
                  <a:solidFill>
                    <a:schemeClr val="bg1"/>
                  </a:solidFill>
                </a:rPr>
                <a:t>Itza</a:t>
              </a:r>
              <a:r>
                <a:rPr lang="hr-HR" sz="3200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784" y="1187970"/>
            <a:ext cx="9046392" cy="4733319"/>
            <a:chOff x="49784" y="1187970"/>
            <a:chExt cx="9046392" cy="4733319"/>
          </a:xfrm>
        </p:grpSpPr>
        <p:pic>
          <p:nvPicPr>
            <p:cNvPr id="6150" name="Picture 6" descr="https://sfo2.digitaloceanspaces.com/lg-cdn/2017/05/uxmal-ruin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4" y="1187970"/>
              <a:ext cx="9046392" cy="4733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793630" y="1189065"/>
              <a:ext cx="12779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/>
                <a:t>Uxmal</a:t>
              </a:r>
              <a:endParaRPr lang="hr-HR" sz="3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1" y="1219943"/>
            <a:ext cx="9136210" cy="5053760"/>
            <a:chOff x="7791" y="1097245"/>
            <a:chExt cx="9136210" cy="5053760"/>
          </a:xfrm>
        </p:grpSpPr>
        <p:pic>
          <p:nvPicPr>
            <p:cNvPr id="6148" name="Picture 4" descr="https://www.gannett-cdn.com/-mm-/b9e5c5c7891056b8e4aad67512619ee83cfb479f/c=0-186-3843-2357/local/-/media/2018/06/15/USATODAY/USATODAY/636646787345137558-GettyImages-908388868.jpg?width=3200&amp;height=1680&amp;fit=crop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024"/>
            <a:stretch/>
          </p:blipFill>
          <p:spPr bwMode="auto">
            <a:xfrm>
              <a:off x="7791" y="1097245"/>
              <a:ext cx="9136210" cy="505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686676" y="1141179"/>
              <a:ext cx="14237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>
                  <a:solidFill>
                    <a:schemeClr val="bg1"/>
                  </a:solidFill>
                </a:rPr>
                <a:t>Cancun</a:t>
              </a:r>
              <a:endParaRPr lang="hr-HR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827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</TotalTime>
  <Words>783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sustava Office</vt:lpstr>
      <vt:lpstr>Turizam Latinske Amerike</vt:lpstr>
      <vt:lpstr>LATINSKA AMERIKA</vt:lpstr>
      <vt:lpstr>PowerPoint Presentation</vt:lpstr>
      <vt:lpstr>MEKSIKO</vt:lpstr>
      <vt:lpstr>RELJEFNE CJELINE</vt:lpstr>
      <vt:lpstr>TURISTIČKA KRETANJA U MEKSIKU</vt:lpstr>
      <vt:lpstr>KLIMA</vt:lpstr>
      <vt:lpstr>OBALA MEKSIČKOG ZALJEVA</vt:lpstr>
      <vt:lpstr>PowerPoint Presentation</vt:lpstr>
      <vt:lpstr>PACIFIČKA OBALA</vt:lpstr>
      <vt:lpstr>PowerPoint Presentation</vt:lpstr>
      <vt:lpstr>MEKSIČKA VISORAVAN (MESETA)</vt:lpstr>
      <vt:lpstr>MEKSIČKA VISORAVAN (MESETA)</vt:lpstr>
      <vt:lpstr>MEKSIČKA VISORAVAN (MESETA)</vt:lpstr>
      <vt:lpstr>PowerPoint Presentation</vt:lpstr>
      <vt:lpstr>KOSTARIKA</vt:lpstr>
      <vt:lpstr>KOSTARIKA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Kanada</dc:title>
  <dc:creator>Danijel</dc:creator>
  <cp:lastModifiedBy>korisnik</cp:lastModifiedBy>
  <cp:revision>298</cp:revision>
  <dcterms:created xsi:type="dcterms:W3CDTF">2014-08-21T02:16:04Z</dcterms:created>
  <dcterms:modified xsi:type="dcterms:W3CDTF">2019-10-22T19:37:03Z</dcterms:modified>
</cp:coreProperties>
</file>