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325" r:id="rId3"/>
    <p:sldId id="309" r:id="rId4"/>
    <p:sldId id="259" r:id="rId5"/>
    <p:sldId id="263" r:id="rId6"/>
    <p:sldId id="265" r:id="rId7"/>
    <p:sldId id="313" r:id="rId8"/>
    <p:sldId id="285" r:id="rId9"/>
    <p:sldId id="310" r:id="rId10"/>
    <p:sldId id="287" r:id="rId11"/>
    <p:sldId id="289" r:id="rId12"/>
    <p:sldId id="292" r:id="rId13"/>
    <p:sldId id="293" r:id="rId14"/>
    <p:sldId id="296" r:id="rId15"/>
    <p:sldId id="299" r:id="rId16"/>
    <p:sldId id="311" r:id="rId17"/>
    <p:sldId id="301" r:id="rId18"/>
    <p:sldId id="300" r:id="rId19"/>
    <p:sldId id="305" r:id="rId20"/>
    <p:sldId id="302" r:id="rId21"/>
    <p:sldId id="303" r:id="rId22"/>
    <p:sldId id="304" r:id="rId23"/>
    <p:sldId id="308" r:id="rId24"/>
    <p:sldId id="326" r:id="rId25"/>
    <p:sldId id="322" r:id="rId26"/>
    <p:sldId id="323" r:id="rId27"/>
    <p:sldId id="324" r:id="rId28"/>
    <p:sldId id="318" r:id="rId29"/>
    <p:sldId id="319" r:id="rId30"/>
    <p:sldId id="320" r:id="rId31"/>
    <p:sldId id="321" r:id="rId32"/>
    <p:sldId id="316" r:id="rId33"/>
    <p:sldId id="317" r:id="rId34"/>
    <p:sldId id="314" r:id="rId35"/>
    <p:sldId id="315" r:id="rId3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5" autoAdjust="0"/>
    <p:restoredTop sz="94660" autoAdjust="0"/>
  </p:normalViewPr>
  <p:slideViewPr>
    <p:cSldViewPr>
      <p:cViewPr varScale="1">
        <p:scale>
          <a:sx n="75" d="100"/>
          <a:sy n="75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5F533-A44F-47FF-A73F-8D9DDD4CADA3}" type="datetimeFigureOut">
              <a:rPr lang="sr-Latn-CS" smtClean="0"/>
              <a:pPr/>
              <a:t>24.10.2019.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3C1E9-70BD-4FF5-877D-70404635960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258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4035424-2554-4AAE-A168-9ADE99A4ED6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C586883-B4EE-47AC-9EE7-D2C9C198FE6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C650883-2E2E-43CB-B990-2516629ECB2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EBB0790-FB4F-4F10-9E3A-9B521672F273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0D1EDB5-4CFB-45BD-A016-FF3A2A36450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BDB20DD-C337-420F-859F-9CE3C30DA0F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95ABC7-FA23-4221-B4EB-47EDF80E8E6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AB36D57-93A9-432C-AC50-2B6D886F5D0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9C6C7A3-C867-4FE0-9DA7-54CFA77EF39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9C6C7A3-C867-4FE0-9DA7-54CFA77EF39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BDB20DD-C337-420F-859F-9CE3C30DA0F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6828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87909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eg"/><Relationship Id="rId11" Type="http://schemas.openxmlformats.org/officeDocument/2006/relationships/image" Target="../media/image27.jpeg"/><Relationship Id="rId5" Type="http://schemas.openxmlformats.org/officeDocument/2006/relationships/image" Target="../media/image21.jpe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9512" y="4365104"/>
            <a:ext cx="8030632" cy="199092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1028700" lvl="0" indent="-1028700">
              <a:spcBef>
                <a:spcPct val="0"/>
              </a:spcBef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PONAVLJANJE</a:t>
            </a:r>
            <a:endParaRPr lang="hr-HR" sz="280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  <a:p>
            <a:pPr marL="857250" marR="0" lvl="0" indent="-6480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romanUcPeriod"/>
              <a:tabLst/>
              <a:defRPr/>
            </a:pPr>
            <a:r>
              <a:rPr lang="hr-HR" sz="24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POLITIKA, POLITIČKO DJELOVANJE I POLITIČKA UTAKMICA</a:t>
            </a:r>
          </a:p>
          <a:p>
            <a:pPr marL="857250" indent="-648000">
              <a:lnSpc>
                <a:spcPct val="150000"/>
              </a:lnSpc>
              <a:spcBef>
                <a:spcPct val="0"/>
              </a:spcBef>
              <a:buFontTx/>
              <a:buAutoNum type="romanUcPeriod"/>
              <a:defRPr/>
            </a:pPr>
            <a:r>
              <a:rPr lang="pl-PL" sz="24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NAROD, NACIJA, MANJINA, GRAĐANI, DRŽAVLJANI RH</a:t>
            </a:r>
          </a:p>
          <a:p>
            <a:pPr marL="857250" indent="-648000">
              <a:lnSpc>
                <a:spcPct val="150000"/>
              </a:lnSpc>
              <a:spcBef>
                <a:spcPct val="0"/>
              </a:spcBef>
              <a:buFontTx/>
              <a:buAutoNum type="romanUcPeriod"/>
              <a:defRPr/>
            </a:pPr>
            <a:r>
              <a:rPr lang="pl-PL" sz="24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TIPOVI POLITIČKIH POREDAKA</a:t>
            </a:r>
            <a:endParaRPr kumimoji="0" lang="hr-HR" sz="6000" i="0" u="none" strike="noStrike" kern="1200" normalizeH="0" baseline="0" noProof="0" dirty="0" smtClean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9" y="639636"/>
            <a:ext cx="2848814" cy="2145513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21" y="639636"/>
            <a:ext cx="2848814" cy="2145513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74" y="639636"/>
            <a:ext cx="2848814" cy="2145513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928670"/>
            <a:ext cx="9036496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demos, populus Romanus, Volk, </a:t>
            </a:r>
            <a:r>
              <a:rPr lang="hr-HR" sz="24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peuplé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people, </a:t>
            </a:r>
            <a:r>
              <a:rPr lang="hr-HR" sz="24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pueblo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građanstvo (puk)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određenog državnog područja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komunicira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  <a:p>
            <a:pPr marL="36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728000" lvl="4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728000" lvl="4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  <a:p>
            <a:pPr marL="356400" lvl="1" indent="-288000"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3564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Dan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nezavisnosti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(Sabor izglasao raskidanje svih državnopravnih veza s Jugoslavijom)</a:t>
            </a: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564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NAROD – NACIJA – DRŽAVA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908720"/>
            <a:ext cx="9072594" cy="5877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skup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organizacija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institucija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koji na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posjeduje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745200" lvl="2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Francuska), a zatim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19. st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(Italija, Njemačka…)</a:t>
            </a:r>
          </a:p>
          <a:p>
            <a:pPr marL="688050" lvl="2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 marL="57375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6002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činovnici)</a:t>
            </a:r>
          </a:p>
          <a:p>
            <a:pPr marL="16002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6002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(građani)</a:t>
            </a: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NAROD – NACIJA – DRŽAVA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884068"/>
            <a:ext cx="9144000" cy="59293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ojam manjine pojavljuje se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: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(manjina prihvaća kulturu većine)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prisilno miješanje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kulturnih osobitosti manjine i većine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(nastaje novi kulturni obrazac – npr. SSSR i Jugoslavija)</a:t>
            </a:r>
            <a:endParaRPr lang="hr-HR" sz="2000" i="1" dirty="0" smtClean="0">
              <a:latin typeface="Calibri" pitchFamily="34" charset="0"/>
              <a:cs typeface="Calibri" pitchFamily="34" charset="0"/>
            </a:endParaRP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 pluralizam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(istovremeno postojanje više kultura u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društvu i jednaka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prava za sve 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npr. Švicarska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3348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800" dirty="0" smtClean="0">
                <a:latin typeface="Calibri" pitchFamily="34" charset="0"/>
                <a:cs typeface="Calibri" pitchFamily="34" charset="0"/>
              </a:rPr>
              <a:t>u RH postoje </a:t>
            </a:r>
            <a:r>
              <a:rPr lang="pl-PL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24 priznate nacionalne manjine </a:t>
            </a:r>
            <a:r>
              <a:rPr lang="pl-PL" sz="2800" dirty="0" smtClean="0">
                <a:latin typeface="Calibri" pitchFamily="34" charset="0"/>
                <a:cs typeface="Calibri" pitchFamily="34" charset="0"/>
              </a:rPr>
              <a:t>s oko </a:t>
            </a:r>
            <a:br>
              <a:rPr lang="pl-PL" sz="2800" dirty="0" smtClean="0">
                <a:latin typeface="Calibri" pitchFamily="34" charset="0"/>
                <a:cs typeface="Calibri" pitchFamily="34" charset="0"/>
              </a:rPr>
            </a:br>
            <a:r>
              <a:rPr lang="pl-PL" sz="2800" dirty="0" smtClean="0">
                <a:latin typeface="Calibri" pitchFamily="34" charset="0"/>
                <a:cs typeface="Calibri" pitchFamily="34" charset="0"/>
              </a:rPr>
              <a:t>328 000 pripadnika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MANJINA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9512" y="928692"/>
            <a:ext cx="88924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Hrvati u 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Vojvodini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(Bunjevci i Šokci – 17. st.)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Gradišćanski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Hrvati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(Austrija – 1530-ih)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oliški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Hrvati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(Italija – 16. st.)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oravski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Hrvati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(Češka – 16. i 17. st.)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Janjevci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(Kosovo – 14. st.)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Karaševski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Hrvati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(Rumunjska – od 1299.g.) </a:t>
            </a:r>
          </a:p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Hrvati u Čileu, Argentini, SAD-u, Kanadi, Australiji, JAR-u i diljem svijeta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HRVATSKE MANJINE U EUROPI I SVIJETU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816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manjine u RH imaju pravo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 sudjelovanje u političkom ustroju zemlje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te im se osigurava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njegovanje kulturnih i etničkih specifičnosti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(uporaba jezika, pisma)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omogućeno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na jeziku manjine te učenje skupine nacionalnih predmeta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(jezik, povijest i sl.)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PRAVA MANJINA U REPUBLICI HRVATSKOJ</a:t>
            </a:r>
            <a:endParaRPr lang="hr-H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406" y="4643446"/>
            <a:ext cx="9072594" cy="1928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znači da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zajednici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8596" y="3784602"/>
            <a:ext cx="8715404" cy="573092"/>
            <a:chOff x="428596" y="3498850"/>
            <a:chExt cx="8715404" cy="573092"/>
          </a:xfrm>
        </p:grpSpPr>
        <p:sp>
          <p:nvSpPr>
            <p:cNvPr id="9" name="Title 6"/>
            <p:cNvSpPr txBox="1">
              <a:spLocks/>
            </p:cNvSpPr>
            <p:nvPr/>
          </p:nvSpPr>
          <p:spPr>
            <a:xfrm>
              <a:off x="428596" y="3498850"/>
              <a:ext cx="8715404" cy="571504"/>
            </a:xfrm>
            <a:prstGeom prst="rect">
              <a:avLst/>
            </a:prstGeom>
          </p:spPr>
          <p:txBody>
            <a:bodyPr>
              <a:scene3d>
                <a:camera prst="orthographicFront"/>
                <a:lightRig rig="soft" dir="t">
                  <a:rot lat="0" lon="0" rev="16800000"/>
                </a:lightRig>
              </a:scene3d>
              <a:sp3d prstMaterial="softEdge"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3600" b="1" dirty="0" smtClean="0">
                  <a:ln w="6350"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WenQuanYi Micro Hei" charset="0"/>
                  <a:cs typeface="Calibri" pitchFamily="34" charset="0"/>
                </a:rPr>
                <a:t>NARODNI SUVERENITET</a:t>
              </a:r>
              <a:endParaRPr kumimoji="0" lang="hr-HR" sz="3600" b="1" i="0" u="none" strike="noStrike" kern="1200" cap="none" spc="0" normalizeH="0" baseline="0" noProof="0" dirty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00034" y="4070354"/>
              <a:ext cx="821537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00130"/>
            <a:ext cx="9144000" cy="15716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sudjelovanja u izgradnji zajednice i upravljanju njome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DRŽAVLJANI REPUBLIKE HRVATSKE</a:t>
            </a:r>
            <a:endParaRPr lang="hr-HR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2852936"/>
            <a:ext cx="9144000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RH se može dobiti na sljedeće načine: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na području RH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temelju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282" y="1714488"/>
            <a:ext cx="6286544" cy="4714884"/>
          </a:xfrm>
          <a:prstGeom prst="rect">
            <a:avLst/>
          </a:prstGeom>
        </p:spPr>
        <p:txBody>
          <a:bodyPr lIns="45720" rIns="45720" anchor="b"/>
          <a:lstStyle/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III.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TIPOVI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POLITIČKIH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POREDAKA</a:t>
            </a:r>
          </a:p>
        </p:txBody>
      </p:sp>
      <p:pic>
        <p:nvPicPr>
          <p:cNvPr id="6" name="Picture 5" descr="napoleon.png"/>
          <p:cNvPicPr>
            <a:picLocks noChangeAspect="1"/>
          </p:cNvPicPr>
          <p:nvPr/>
        </p:nvPicPr>
        <p:blipFill>
          <a:blip r:embed="rId3"/>
          <a:srcRect t="2700" r="2158" b="1600"/>
          <a:stretch>
            <a:fillRect/>
          </a:stretch>
        </p:blipFill>
        <p:spPr>
          <a:xfrm>
            <a:off x="4143375" y="0"/>
            <a:ext cx="5072063" cy="6894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69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00147"/>
            <a:ext cx="892968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POREDAK</a:t>
            </a:r>
            <a:r>
              <a:rPr lang="vi-VN" sz="3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oblik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organiziranja društvene zajednice koji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ima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svojstven izvor legitimnosti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uređen odnos između zakonodavne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izvršne i sudske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</a:p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OSNOVNI TIPOVI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POLITIČKIH POREDAKA: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demokracija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aristokracija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tiranija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diktatura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totalitarizam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POREDAK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844" y="1482314"/>
            <a:ext cx="1928826" cy="1152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ARISTOKRACIJA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44" y="2821776"/>
            <a:ext cx="1928826" cy="1152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TIRANIJA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4161238"/>
            <a:ext cx="1928826" cy="115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/>
            <a:r>
              <a:rPr lang="hr-HR" sz="23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DIKTATURA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44" y="142852"/>
            <a:ext cx="1928826" cy="1152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hr-HR" sz="23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DEMOKRACIJA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2844" y="5500702"/>
            <a:ext cx="1928826" cy="1152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TOTALITARIZAM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3108" y="5566492"/>
            <a:ext cx="68400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ima kontrolu nad svim dijelovima zajednice i svim područjima društvenog života –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 partija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utemeljena na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ideologiji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tehnologija vladanja – prisila, teror i kontrola javnosti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3108" y="1500174"/>
            <a:ext cx="68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vlast pripada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odabranoj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manjini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mtClean="0">
                <a:latin typeface="Calibri" pitchFamily="34" charset="0"/>
                <a:cs typeface="Calibri" pitchFamily="34" charset="0"/>
              </a:rPr>
              <a:t>(eliti)</a:t>
            </a:r>
            <a:endParaRPr lang="hr-HR" dirty="0" smtClean="0">
              <a:latin typeface="Calibri" pitchFamily="34" charset="0"/>
              <a:cs typeface="Calibri" pitchFamily="34" charset="0"/>
            </a:endParaRP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sva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vlast u rukama manjine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vlast na temelju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tradicije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običaja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3108" y="2857496"/>
            <a:ext cx="68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pojedinca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(samovlast)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sva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vlast u rukama pojedinca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vlast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 legitimnosti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legalnosti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3108" y="4214818"/>
            <a:ext cx="6840000" cy="107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ili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više osoba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koje monopoliziraju vlast u državi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nema diobe vlasti (sva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vlast u rukama grupe ili pojedinca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kontrola policije, sudstva, vojske i administracije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2844" y="1482314"/>
            <a:ext cx="8786874" cy="115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108" y="142852"/>
            <a:ext cx="68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naroda, od naroda i za narod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u="sng" dirty="0" smtClean="0">
                <a:latin typeface="Calibri" pitchFamily="34" charset="0"/>
                <a:cs typeface="Calibri" pitchFamily="34" charset="0"/>
              </a:rPr>
              <a:t>trodioba vlasti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(zakonodavna, izvršna i sudska)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vlast na temelju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zakona</a:t>
            </a:r>
            <a:endParaRPr lang="hr-HR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844" y="2821777"/>
            <a:ext cx="8786874" cy="115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2844" y="4161240"/>
            <a:ext cx="8786874" cy="115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2844" y="5500702"/>
            <a:ext cx="8786874" cy="115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844" y="142852"/>
            <a:ext cx="8786874" cy="115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16" y="210706"/>
            <a:ext cx="2000264" cy="459546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PREDSTAVNIČKA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58016" y="746585"/>
            <a:ext cx="2000264" cy="459546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IZRAVNA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5" grpId="0" build="allAtOnce" animBg="1"/>
      <p:bldP spid="6" grpId="0" build="allAtOnce" animBg="1"/>
      <p:bldP spid="12" grpId="0" build="allAtOnce" animBg="1"/>
      <p:bldP spid="13" grpId="0"/>
      <p:bldP spid="15" grpId="0"/>
      <p:bldP spid="16" grpId="0"/>
      <p:bldP spid="17" grpId="0"/>
      <p:bldP spid="19" grpId="0" animBg="1"/>
      <p:bldP spid="14" grpId="0"/>
      <p:bldP spid="20" grpId="0" animBg="1"/>
      <p:bldP spid="21" grpId="0" animBg="1"/>
      <p:bldP spid="22" grpId="0" animBg="1"/>
      <p:bldP spid="18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OBLICI POLITIČKIH POREDAKA</a:t>
            </a:r>
            <a:endParaRPr lang="hr-HR" dirty="0"/>
          </a:p>
        </p:txBody>
      </p:sp>
      <p:grpSp>
        <p:nvGrpSpPr>
          <p:cNvPr id="2" name="Group 9"/>
          <p:cNvGrpSpPr/>
          <p:nvPr/>
        </p:nvGrpSpPr>
        <p:grpSpPr>
          <a:xfrm>
            <a:off x="571472" y="2428868"/>
            <a:ext cx="3714750" cy="1928813"/>
            <a:chOff x="571472" y="2428868"/>
            <a:chExt cx="3714750" cy="1928813"/>
          </a:xfrm>
        </p:grpSpPr>
        <p:sp>
          <p:nvSpPr>
            <p:cNvPr id="7" name="Rectangle 6"/>
            <p:cNvSpPr/>
            <p:nvPr/>
          </p:nvSpPr>
          <p:spPr bwMode="auto">
            <a:xfrm>
              <a:off x="571472" y="2428868"/>
              <a:ext cx="3714750" cy="1928813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" name="Title 2"/>
            <p:cNvSpPr txBox="1">
              <a:spLocks/>
            </p:cNvSpPr>
            <p:nvPr/>
          </p:nvSpPr>
          <p:spPr>
            <a:xfrm>
              <a:off x="714348" y="2641489"/>
              <a:ext cx="3429024" cy="15035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Calibri" pitchFamily="34" charset="0"/>
                  <a:ea typeface="+mj-ea"/>
                  <a:cs typeface="Calibri" pitchFamily="34" charset="0"/>
                </a:rPr>
                <a:t>REPUBLIKA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4714875" y="2428875"/>
            <a:ext cx="3714750" cy="1928813"/>
            <a:chOff x="4714875" y="2428875"/>
            <a:chExt cx="3714750" cy="1928813"/>
          </a:xfrm>
        </p:grpSpPr>
        <p:sp>
          <p:nvSpPr>
            <p:cNvPr id="8" name="Rectangle 7"/>
            <p:cNvSpPr/>
            <p:nvPr/>
          </p:nvSpPr>
          <p:spPr bwMode="auto">
            <a:xfrm>
              <a:off x="4714875" y="2428875"/>
              <a:ext cx="3714750" cy="1928813"/>
            </a:xfrm>
            <a:prstGeom prst="rect">
              <a:avLst/>
            </a:prstGeom>
            <a:solidFill>
              <a:srgbClr val="00206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9" name="Title 2"/>
            <p:cNvSpPr txBox="1">
              <a:spLocks/>
            </p:cNvSpPr>
            <p:nvPr/>
          </p:nvSpPr>
          <p:spPr>
            <a:xfrm>
              <a:off x="4857752" y="2641496"/>
              <a:ext cx="3429024" cy="15035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Calibri" pitchFamily="34" charset="0"/>
                  <a:ea typeface="+mj-ea"/>
                  <a:cs typeface="Calibri" pitchFamily="34" charset="0"/>
                </a:rPr>
                <a:t>MONARHIJA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KONTROLNI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poglavlja:</a:t>
            </a:r>
          </a:p>
          <a:p>
            <a:pPr lvl="2">
              <a:buNone/>
            </a:pPr>
            <a:r>
              <a:rPr lang="hr-HR" sz="2400" dirty="0" smtClean="0"/>
              <a:t>1. POLITIKA, POLITIČKO DJELOVANJE I POLITIČKA UTAKMICA</a:t>
            </a:r>
          </a:p>
          <a:p>
            <a:pPr lvl="2">
              <a:buNone/>
            </a:pPr>
            <a:r>
              <a:rPr lang="pl-PL" sz="2400" dirty="0" smtClean="0"/>
              <a:t>2. NAROD, NACIJA, MANJINA, GRAĐANI, DRŽAVLJANI RH</a:t>
            </a:r>
          </a:p>
          <a:p>
            <a:pPr lvl="2">
              <a:buNone/>
            </a:pPr>
            <a:r>
              <a:rPr lang="hr-HR" sz="2400" dirty="0" smtClean="0"/>
              <a:t>3. TIPOVI POLITIČKIH POREDAKA</a:t>
            </a:r>
          </a:p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ključni pojmovi:</a:t>
            </a:r>
          </a:p>
          <a:p>
            <a:pPr lvl="1"/>
            <a:r>
              <a:rPr lang="hr-HR" sz="2000" dirty="0" smtClean="0"/>
              <a:t>POJAM I </a:t>
            </a:r>
            <a:r>
              <a:rPr lang="hr-HR" sz="2000" dirty="0" smtClean="0">
                <a:ea typeface="WenQuanYi Micro Hei" charset="0"/>
              </a:rPr>
              <a:t>PODJELA POLITIKE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MOĆ / VLAST / TIPOVI VLASTI / AUTORITET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POLITIČKO DJELOVANJE (POL. UTAKMICA, POL. GOVOR, NAPIS POL. SADRŽAJA)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NAROD / NACIJA / DRŽAVA / NARODNI SUVERENITET / MANJINA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HRVATSKI NAROD / DRŽAVLJANI / GRAĐANI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POL. POREDAK / TIPOVI POL. POREDAKA / OBLICI DRŽAVNE VLASTI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prezentacije na linku:</a:t>
            </a:r>
            <a:r>
              <a:rPr lang="hr-HR" sz="2400" dirty="0" smtClean="0"/>
              <a:t>	</a:t>
            </a:r>
            <a:r>
              <a:rPr lang="hr-HR" i="1" dirty="0" smtClean="0"/>
              <a:t>srednja-skola.github.io/politika</a:t>
            </a:r>
          </a:p>
        </p:txBody>
      </p:sp>
    </p:spTree>
    <p:extLst>
      <p:ext uri="{BB962C8B-B14F-4D97-AF65-F5344CB8AC3E}">
        <p14:creationId xmlns:p14="http://schemas.microsoft.com/office/powerpoint/2010/main" val="406979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928688"/>
            <a:ext cx="9143999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REPUBLIKA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 smtClean="0">
                <a:latin typeface="Calibri" pitchFamily="34" charset="0"/>
                <a:ea typeface="+mn-ea"/>
                <a:cs typeface="Calibri" pitchFamily="34" charset="0"/>
              </a:rPr>
              <a:t>oblik 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državne vlasti u kojoj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 više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subjekata</a:t>
            </a:r>
            <a:endParaRPr lang="hr-HR" sz="2600" dirty="0" smtClean="0">
              <a:latin typeface="Calibri" pitchFamily="34" charset="0"/>
              <a:ea typeface="+mn-ea"/>
              <a:cs typeface="Calibri" pitchFamily="34" charset="0"/>
            </a:endParaRP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vrste republika: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predsjednička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aristokratska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demokratska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2057400" lvl="3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islamska</a:t>
            </a:r>
          </a:p>
          <a:p>
            <a:pPr marL="2057400" lvl="3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narodna</a:t>
            </a:r>
            <a:endParaRPr lang="hr-HR" sz="2800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0" indent="-457200" fontAlgn="auto" hangingPunct="0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>
                <a:ea typeface="WenQuanYi Micro Hei" charset="0"/>
              </a:rPr>
              <a:t>REPUBLIKA </a:t>
            </a:r>
            <a:r>
              <a:rPr lang="hr-HR" sz="1600" b="0" dirty="0">
                <a:ln>
                  <a:noFill/>
                </a:ln>
                <a:solidFill>
                  <a:prstClr val="white"/>
                </a:solidFill>
                <a:ea typeface="WenQuanYi Micro Hei" charset="0"/>
              </a:rPr>
              <a:t>(</a:t>
            </a:r>
            <a:r>
              <a:rPr lang="hr-HR" sz="1600" b="0" dirty="0" err="1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lat</a:t>
            </a:r>
            <a:r>
              <a:rPr lang="hr-HR" sz="1600" b="0" dirty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. </a:t>
            </a:r>
            <a:r>
              <a:rPr lang="hr-HR" sz="1600" b="0" i="1" dirty="0" err="1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res</a:t>
            </a:r>
            <a:r>
              <a:rPr lang="hr-HR" sz="1600" b="0" i="1" dirty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</a:t>
            </a:r>
            <a:r>
              <a:rPr lang="hr-HR" sz="1600" b="0" i="1" dirty="0" err="1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publica</a:t>
            </a:r>
            <a:r>
              <a:rPr lang="hr-HR" sz="1600" b="0" dirty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 = </a:t>
            </a:r>
            <a:r>
              <a:rPr lang="hr-HR" sz="1600" b="0" i="1" dirty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javna stvar, opće dobro, stvar kojom se ne može trgovati</a:t>
            </a:r>
            <a:r>
              <a:rPr lang="hr-HR" sz="1600" b="0" dirty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)</a:t>
            </a:r>
            <a:r>
              <a:rPr lang="hr-HR" sz="2400" b="0" i="1" dirty="0">
                <a:ln>
                  <a:noFill/>
                </a:ln>
                <a:solidFill>
                  <a:prstClr val="white"/>
                </a:solidFill>
                <a:effectLst/>
                <a:ea typeface="WenQuanYi Micro Hei" charset="0"/>
              </a:rPr>
              <a:t/>
            </a:r>
            <a:br>
              <a:rPr lang="hr-HR" sz="2400" b="0" i="1" dirty="0">
                <a:ln>
                  <a:noFill/>
                </a:ln>
                <a:solidFill>
                  <a:prstClr val="white"/>
                </a:solidFill>
                <a:effectLst/>
                <a:ea typeface="WenQuanYi Micro Hei" charset="0"/>
              </a:rPr>
            </a:b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146050" y="214313"/>
            <a:ext cx="2071688" cy="1223962"/>
            <a:chOff x="146050" y="214313"/>
            <a:chExt cx="2071688" cy="1223962"/>
          </a:xfrm>
          <a:solidFill>
            <a:srgbClr val="C00000"/>
          </a:solidFill>
        </p:grpSpPr>
        <p:sp>
          <p:nvSpPr>
            <p:cNvPr id="6" name="Rectangle 5"/>
            <p:cNvSpPr/>
            <p:nvPr/>
          </p:nvSpPr>
          <p:spPr bwMode="auto">
            <a:xfrm>
              <a:off x="146050" y="214313"/>
              <a:ext cx="2071688" cy="122396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0" name="Title 2"/>
            <p:cNvSpPr txBox="1">
              <a:spLocks/>
            </p:cNvSpPr>
            <p:nvPr/>
          </p:nvSpPr>
          <p:spPr>
            <a:xfrm>
              <a:off x="214282" y="428604"/>
              <a:ext cx="1928826" cy="4320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PREDSJEDNIČKA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7" name="Title 2"/>
            <p:cNvSpPr txBox="1">
              <a:spLocks/>
            </p:cNvSpPr>
            <p:nvPr/>
          </p:nvSpPr>
          <p:spPr>
            <a:xfrm>
              <a:off x="214282" y="932042"/>
              <a:ext cx="1928826" cy="2160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146050" y="1516063"/>
            <a:ext cx="2071688" cy="1223962"/>
            <a:chOff x="146050" y="1516063"/>
            <a:chExt cx="2071688" cy="1223962"/>
          </a:xfrm>
          <a:solidFill>
            <a:srgbClr val="C00000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146050" y="1516063"/>
              <a:ext cx="2071688" cy="1223962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>
            <a:xfrm>
              <a:off x="214282" y="1784240"/>
              <a:ext cx="1928826" cy="4320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PARLAMENTARNA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8" name="Title 2"/>
            <p:cNvSpPr txBox="1">
              <a:spLocks/>
            </p:cNvSpPr>
            <p:nvPr/>
          </p:nvSpPr>
          <p:spPr>
            <a:xfrm>
              <a:off x="214282" y="2284306"/>
              <a:ext cx="1928826" cy="2160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146050" y="2817813"/>
            <a:ext cx="2071688" cy="1039815"/>
            <a:chOff x="146050" y="2817813"/>
            <a:chExt cx="2071688" cy="1039815"/>
          </a:xfrm>
          <a:solidFill>
            <a:srgbClr val="C00000"/>
          </a:solidFill>
        </p:grpSpPr>
        <p:sp>
          <p:nvSpPr>
            <p:cNvPr id="7" name="Rectangle 6"/>
            <p:cNvSpPr/>
            <p:nvPr/>
          </p:nvSpPr>
          <p:spPr bwMode="auto">
            <a:xfrm>
              <a:off x="146050" y="2817813"/>
              <a:ext cx="2071688" cy="1039815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2" name="Title 2"/>
            <p:cNvSpPr txBox="1">
              <a:spLocks/>
            </p:cNvSpPr>
            <p:nvPr/>
          </p:nvSpPr>
          <p:spPr>
            <a:xfrm>
              <a:off x="214282" y="3000372"/>
              <a:ext cx="1928826" cy="4320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ARISTOKRATSKA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9" name="Title 2"/>
            <p:cNvSpPr txBox="1">
              <a:spLocks/>
            </p:cNvSpPr>
            <p:nvPr/>
          </p:nvSpPr>
          <p:spPr>
            <a:xfrm>
              <a:off x="214282" y="3500438"/>
              <a:ext cx="1928826" cy="214314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23" name="Group 34"/>
          <p:cNvGrpSpPr/>
          <p:nvPr/>
        </p:nvGrpSpPr>
        <p:grpSpPr>
          <a:xfrm>
            <a:off x="146050" y="3929066"/>
            <a:ext cx="2071688" cy="1071570"/>
            <a:chOff x="146050" y="3929066"/>
            <a:chExt cx="2071688" cy="1071570"/>
          </a:xfrm>
          <a:solidFill>
            <a:srgbClr val="C00000"/>
          </a:solidFill>
        </p:grpSpPr>
        <p:sp>
          <p:nvSpPr>
            <p:cNvPr id="8" name="Rectangle 7"/>
            <p:cNvSpPr/>
            <p:nvPr/>
          </p:nvSpPr>
          <p:spPr bwMode="auto">
            <a:xfrm>
              <a:off x="146050" y="3929066"/>
              <a:ext cx="2071688" cy="1071570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5" name="Title 2"/>
            <p:cNvSpPr txBox="1">
              <a:spLocks/>
            </p:cNvSpPr>
            <p:nvPr/>
          </p:nvSpPr>
          <p:spPr>
            <a:xfrm>
              <a:off x="214282" y="4143380"/>
              <a:ext cx="1928826" cy="432000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DEMOKRATSKA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30" name="Title 2"/>
            <p:cNvSpPr txBox="1">
              <a:spLocks/>
            </p:cNvSpPr>
            <p:nvPr/>
          </p:nvSpPr>
          <p:spPr>
            <a:xfrm>
              <a:off x="214282" y="4643446"/>
              <a:ext cx="1928826" cy="214314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24" name="Group 35"/>
          <p:cNvGrpSpPr/>
          <p:nvPr/>
        </p:nvGrpSpPr>
        <p:grpSpPr>
          <a:xfrm>
            <a:off x="146050" y="5214938"/>
            <a:ext cx="2071688" cy="1433512"/>
            <a:chOff x="146050" y="5214938"/>
            <a:chExt cx="2071688" cy="1433512"/>
          </a:xfrm>
        </p:grpSpPr>
        <p:sp>
          <p:nvSpPr>
            <p:cNvPr id="9" name="Rectangle 8"/>
            <p:cNvSpPr/>
            <p:nvPr/>
          </p:nvSpPr>
          <p:spPr bwMode="auto">
            <a:xfrm>
              <a:off x="146050" y="5214938"/>
              <a:ext cx="2071688" cy="1433512"/>
            </a:xfrm>
            <a:prstGeom prst="rect">
              <a:avLst/>
            </a:prstGeom>
            <a:solidFill>
              <a:srgbClr val="002060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>
            <a:xfrm>
              <a:off x="214282" y="5564834"/>
              <a:ext cx="1928826" cy="432000"/>
            </a:xfrm>
            <a:prstGeom prst="rect">
              <a:avLst/>
            </a:prstGeom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ISLAMSKA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31" name="Title 2"/>
            <p:cNvSpPr txBox="1">
              <a:spLocks/>
            </p:cNvSpPr>
            <p:nvPr/>
          </p:nvSpPr>
          <p:spPr>
            <a:xfrm>
              <a:off x="214282" y="6070520"/>
              <a:ext cx="1928826" cy="216000"/>
            </a:xfrm>
            <a:prstGeom prst="rect">
              <a:avLst/>
            </a:prstGeom>
            <a:ln>
              <a:noFill/>
            </a:ln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146050" y="5214938"/>
            <a:ext cx="8783638" cy="143351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6050" y="3932241"/>
            <a:ext cx="8783638" cy="106839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6050" y="2819401"/>
            <a:ext cx="8783638" cy="10382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6050" y="1517650"/>
            <a:ext cx="8783638" cy="12239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6050" y="214313"/>
            <a:ext cx="8783638" cy="12239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7438" y="285750"/>
            <a:ext cx="6643687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vlast je podijeljena između predsjednika i parlamenta, a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izvršna je vlast neovisna o zakonodavnoj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SAD, Čile, Bolivija, Argentina,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57438" y="1627188"/>
            <a:ext cx="6429375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vlast proizlazi iz parlamenta,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izvršna vlast odgovara zakonodavnoj vlasti tj. parlamentu 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Hrvatska, Njemačka, Italija…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57438" y="2957374"/>
            <a:ext cx="65722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nositelj suvereniteta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dio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izabranih </a:t>
            </a:r>
            <a:r>
              <a:rPr lang="hr-HR" sz="2200" dirty="0" smtClean="0">
                <a:latin typeface="Calibri" pitchFamily="34" charset="0"/>
                <a:ea typeface="+mn-ea"/>
                <a:cs typeface="Calibri" pitchFamily="34" charset="0"/>
              </a:rPr>
              <a:t>(plemstvo)</a:t>
            </a:r>
            <a:endParaRPr lang="hr-HR" sz="2200" u="sng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: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 Dubrovačka Republika, Mletačka Republika…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57438" y="4088319"/>
            <a:ext cx="642937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nositelj suvereniteta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cijeli narod 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: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 sve države </a:t>
            </a:r>
            <a:r>
              <a:rPr lang="hr-HR" sz="2200" i="1" dirty="0" smtClean="0">
                <a:latin typeface="Calibri" pitchFamily="34" charset="0"/>
                <a:ea typeface="+mn-ea"/>
                <a:cs typeface="Calibri" pitchFamily="34" charset="0"/>
              </a:rPr>
              <a:t>s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demokratskim uređenjem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57438" y="5214950"/>
            <a:ext cx="6500812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svi zakoni i propisi u državi se temelje na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šerijatskom pravu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(kombinacija teokracije i demokracije)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vjerski poglavari imaju primat nad svjetovnim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Iran, Pakistan, Afganistan i Mauritanija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10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785794"/>
            <a:ext cx="9036496" cy="592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sustav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vladavine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pojedinca</a:t>
            </a:r>
            <a:r>
              <a:rPr lang="hr-HR" sz="28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(monarha)</a:t>
            </a:r>
          </a:p>
          <a:p>
            <a:pPr marL="4572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prema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načinu 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na koji monarh dolazi na vlast, može biti </a:t>
            </a:r>
            <a:r>
              <a:rPr lang="pl-PL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nasljedna</a:t>
            </a:r>
            <a:r>
              <a:rPr lang="pl-PL" sz="3200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izborna</a:t>
            </a:r>
            <a:r>
              <a:rPr lang="hr-HR" sz="3200" dirty="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uzurpatorska</a:t>
            </a:r>
          </a:p>
          <a:p>
            <a:pPr marL="457200" indent="-360000" hangingPunct="0">
              <a:spcBef>
                <a:spcPts val="3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dva krajnja </a:t>
            </a: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oblika monarhije:</a:t>
            </a:r>
          </a:p>
          <a:p>
            <a:pPr marL="720000" indent="-324000" hangingPunct="0">
              <a:spcBef>
                <a:spcPts val="12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neograničena</a:t>
            </a:r>
            <a:r>
              <a:rPr lang="hr-HR" sz="32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 </a:t>
            </a:r>
            <a:r>
              <a:rPr lang="hr-H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monarhija</a:t>
            </a:r>
            <a:endParaRPr lang="hr-H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143000" lvl="1" indent="-360000" hangingPunct="0"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(monarh) je nositelj svih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zakonodavnih, izvršnih i sudskih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ovlasti</a:t>
            </a:r>
          </a:p>
          <a:p>
            <a:pPr marL="720000" indent="-324000" hangingPunct="0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hr-HR" sz="32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 </a:t>
            </a:r>
            <a:r>
              <a:rPr lang="hr-H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monarhija</a:t>
            </a:r>
            <a:endParaRPr lang="hr-HR" sz="32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143000" lvl="1" indent="-360000" hangingPunct="0"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je ograničen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ustavom i parlamentom</a:t>
            </a:r>
          </a:p>
          <a:p>
            <a:pPr marL="1143000" lvl="1" indent="-360000" hangingPunct="0"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podvrsta – parlamentarna monarhija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MONARHIJA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a typeface="WenQuanYi Micro Hei" charset="0"/>
              </a:rPr>
              <a:t> (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grč. </a:t>
            </a:r>
            <a:r>
              <a:rPr lang="hr-HR" sz="2400" b="0" i="1" dirty="0" err="1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monos</a:t>
            </a:r>
            <a:r>
              <a:rPr lang="hr-HR" sz="2400" b="0" i="1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= jedan; </a:t>
            </a:r>
            <a:r>
              <a:rPr lang="hr-HR" sz="2400" b="0" i="1" dirty="0" err="1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arhein</a:t>
            </a:r>
            <a:r>
              <a:rPr lang="hr-HR" sz="2400" b="0" i="1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- 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vladati)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/>
          <p:nvPr/>
        </p:nvSpPr>
        <p:spPr>
          <a:xfrm>
            <a:off x="214313" y="1785936"/>
            <a:ext cx="2643187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apsolutna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neograničena</a:t>
            </a: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) </a:t>
            </a: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>vlast </a:t>
            </a: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monarha</a:t>
            </a:r>
          </a:p>
          <a:p>
            <a:pPr marL="252000" indent="-252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</a:t>
            </a:r>
            <a:r>
              <a:rPr lang="hr-HR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Habsburgovci, </a:t>
            </a:r>
            <a:r>
              <a:rPr lang="hr-HR" i="1" dirty="0" err="1">
                <a:latin typeface="Calibri" pitchFamily="34" charset="0"/>
                <a:ea typeface="+mn-ea"/>
                <a:cs typeface="Calibri" pitchFamily="34" charset="0"/>
              </a:rPr>
              <a:t>Luj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 XIV.</a:t>
            </a:r>
          </a:p>
        </p:txBody>
      </p:sp>
      <p:sp>
        <p:nvSpPr>
          <p:cNvPr id="12" name="Rectangle 6"/>
          <p:cNvSpPr/>
          <p:nvPr/>
        </p:nvSpPr>
        <p:spPr bwMode="auto">
          <a:xfrm>
            <a:off x="142875" y="1428748"/>
            <a:ext cx="2571750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4313" y="928670"/>
            <a:ext cx="2357437" cy="642954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</a:t>
            </a:r>
          </a:p>
        </p:txBody>
      </p:sp>
      <p:sp>
        <p:nvSpPr>
          <p:cNvPr id="14" name="Rectangle 6"/>
          <p:cNvSpPr/>
          <p:nvPr/>
        </p:nvSpPr>
        <p:spPr bwMode="auto">
          <a:xfrm>
            <a:off x="2857500" y="1428748"/>
            <a:ext cx="2143125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6"/>
          <p:cNvSpPr/>
          <p:nvPr/>
        </p:nvSpPr>
        <p:spPr bwMode="auto">
          <a:xfrm>
            <a:off x="3000375" y="928670"/>
            <a:ext cx="1857375" cy="642954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</a:t>
            </a:r>
          </a:p>
        </p:txBody>
      </p:sp>
      <p:sp>
        <p:nvSpPr>
          <p:cNvPr id="17" name="Rectangle 6"/>
          <p:cNvSpPr/>
          <p:nvPr/>
        </p:nvSpPr>
        <p:spPr bwMode="auto">
          <a:xfrm>
            <a:off x="5143500" y="1428748"/>
            <a:ext cx="3857625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6"/>
          <p:cNvSpPr/>
          <p:nvPr/>
        </p:nvSpPr>
        <p:spPr bwMode="auto">
          <a:xfrm>
            <a:off x="5465763" y="928670"/>
            <a:ext cx="3214687" cy="64295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</a:p>
        </p:txBody>
      </p:sp>
      <p:sp>
        <p:nvSpPr>
          <p:cNvPr id="19" name="Rectangle 15"/>
          <p:cNvSpPr/>
          <p:nvPr/>
        </p:nvSpPr>
        <p:spPr>
          <a:xfrm>
            <a:off x="2894013" y="1785936"/>
            <a:ext cx="2071687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vi-VN" sz="2000" dirty="0">
                <a:latin typeface="Calibri" pitchFamily="34" charset="0"/>
                <a:ea typeface="+mn-ea"/>
                <a:cs typeface="Calibri" pitchFamily="34" charset="0"/>
              </a:rPr>
              <a:t>vlast monarha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vi-VN" sz="20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 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</a:br>
            <a:r>
              <a:rPr lang="vi-VN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ustav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om</a:t>
            </a:r>
            <a:endParaRPr lang="hr-HR" sz="2000" b="1" dirty="0">
              <a:solidFill>
                <a:srgbClr val="FFC00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252000" indent="-252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</a:t>
            </a:r>
            <a:r>
              <a:rPr lang="hr-HR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Lihtenštajn 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251450" y="1643061"/>
            <a:ext cx="36433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0825" indent="-250825" hangingPunct="0">
              <a:buClr>
                <a:schemeClr val="tx1"/>
              </a:buClr>
              <a:buSzPct val="100000"/>
              <a:buFont typeface="Arial" pitchFamily="34" charset="0"/>
              <a:buChar char="‒"/>
            </a:pP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podvrsta ustavne monarhije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u kojoj monarh </a:t>
            </a:r>
            <a:r>
              <a:rPr lang="hr-HR" sz="2000" u="sng" dirty="0">
                <a:latin typeface="Calibri" pitchFamily="34" charset="0"/>
                <a:cs typeface="Calibri" pitchFamily="34" charset="0"/>
              </a:rPr>
              <a:t>gotovo ne sudjeluje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u državnim poslovima (osim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rijetkim iznimkama)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" name="Slika 20" descr="colors-of-englan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357561"/>
            <a:ext cx="55403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" name="Slika 21" descr="Denmark_flag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3088" y="3357561"/>
            <a:ext cx="593725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Slika 22" descr="flgdecl1000004784_-00_sweden-flag-decal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69113" y="3357561"/>
            <a:ext cx="61595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" name="Slika 23" descr="Netherlands_flag-758275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75550" y="3357561"/>
            <a:ext cx="52863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Slika 24" descr="Spain_flag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94425" y="3357561"/>
            <a:ext cx="58578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Picture 2" descr="C:\Users\Mr. Data\Desktop\PiG\slike\resized\Louis_XIV_of_France_563x80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" y="3857623"/>
            <a:ext cx="1643063" cy="25717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3" descr="C:\Users\Mr. Data\Desktop\PiG\slike\resized\danska_kraljic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2063" y="3857623"/>
            <a:ext cx="1503362" cy="25717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3" descr="queen elizabeth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643688" y="3857623"/>
            <a:ext cx="2428875" cy="25717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Slika 29" descr="Fürst_Hans-Adam_II.jpg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3000375" y="3857623"/>
            <a:ext cx="1785938" cy="255111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VRSTE MONARHIJA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7005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build="allAtOnce" animBg="1"/>
      <p:bldP spid="14" grpId="0" animBg="1"/>
      <p:bldP spid="15" grpId="0" build="allAtOnce" animBg="1"/>
      <p:bldP spid="17" grpId="0" animBg="1"/>
      <p:bldP spid="18" grpId="0" build="allAtOnce" animBg="1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85813" y="928670"/>
            <a:ext cx="3143250" cy="714375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REPUBLIKA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57752" y="928670"/>
            <a:ext cx="3143250" cy="7143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MONARHIJA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1500" y="2749532"/>
            <a:ext cx="2643188" cy="715963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1500" y="1857357"/>
            <a:ext cx="2643188" cy="714375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PREDSJEDNIČKA</a:t>
            </a:r>
          </a:p>
        </p:txBody>
      </p:sp>
      <p:cxnSp>
        <p:nvCxnSpPr>
          <p:cNvPr id="17415" name="Elbow Connector 18"/>
          <p:cNvCxnSpPr>
            <a:cxnSpLocks noChangeShapeType="1"/>
            <a:stCxn id="7" idx="1"/>
            <a:endCxn id="10" idx="1"/>
          </p:cNvCxnSpPr>
          <p:nvPr/>
        </p:nvCxnSpPr>
        <p:spPr bwMode="auto">
          <a:xfrm rot="10800000" flipV="1">
            <a:off x="571500" y="1285857"/>
            <a:ext cx="214313" cy="928688"/>
          </a:xfrm>
          <a:prstGeom prst="bentConnector3">
            <a:avLst>
              <a:gd name="adj1" fmla="val 20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Elbow Connector 20"/>
          <p:cNvCxnSpPr>
            <a:cxnSpLocks noChangeShapeType="1"/>
            <a:stCxn id="7" idx="1"/>
            <a:endCxn id="9" idx="1"/>
          </p:cNvCxnSpPr>
          <p:nvPr/>
        </p:nvCxnSpPr>
        <p:spPr bwMode="auto">
          <a:xfrm rot="10800000" flipV="1">
            <a:off x="571500" y="1285857"/>
            <a:ext cx="214313" cy="1857375"/>
          </a:xfrm>
          <a:prstGeom prst="bentConnector3">
            <a:avLst>
              <a:gd name="adj1" fmla="val 20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5"/>
          <p:cNvSpPr/>
          <p:nvPr/>
        </p:nvSpPr>
        <p:spPr bwMode="auto">
          <a:xfrm>
            <a:off x="5715000" y="2786053"/>
            <a:ext cx="2643188" cy="7143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 (OGRANIČENA)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715000" y="1857366"/>
            <a:ext cx="2643188" cy="7143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 (NEOGRANIČENA)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715008" y="3714753"/>
            <a:ext cx="2143122" cy="642942"/>
          </a:xfrm>
          <a:prstGeom prst="rect">
            <a:avLst/>
          </a:prstGeom>
          <a:solidFill>
            <a:srgbClr val="008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17420" name="Elbow Connector 29"/>
          <p:cNvCxnSpPr>
            <a:cxnSpLocks noChangeShapeType="1"/>
            <a:stCxn id="8" idx="3"/>
            <a:endCxn id="27" idx="3"/>
          </p:cNvCxnSpPr>
          <p:nvPr/>
        </p:nvCxnSpPr>
        <p:spPr bwMode="auto">
          <a:xfrm>
            <a:off x="8001002" y="1285858"/>
            <a:ext cx="357186" cy="928696"/>
          </a:xfrm>
          <a:prstGeom prst="bentConnector3">
            <a:avLst>
              <a:gd name="adj1" fmla="val 164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Elbow Connector 31"/>
          <p:cNvCxnSpPr>
            <a:cxnSpLocks noChangeShapeType="1"/>
            <a:stCxn id="8" idx="3"/>
            <a:endCxn id="26" idx="3"/>
          </p:cNvCxnSpPr>
          <p:nvPr/>
        </p:nvCxnSpPr>
        <p:spPr bwMode="auto">
          <a:xfrm>
            <a:off x="8001002" y="1285858"/>
            <a:ext cx="357186" cy="1857383"/>
          </a:xfrm>
          <a:prstGeom prst="bentConnector3">
            <a:avLst>
              <a:gd name="adj1" fmla="val 164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2" name="Elbow Connector 33"/>
          <p:cNvCxnSpPr>
            <a:cxnSpLocks noChangeShapeType="1"/>
            <a:stCxn id="8" idx="3"/>
            <a:endCxn id="28" idx="3"/>
          </p:cNvCxnSpPr>
          <p:nvPr/>
        </p:nvCxnSpPr>
        <p:spPr bwMode="auto">
          <a:xfrm flipH="1">
            <a:off x="7858130" y="1285858"/>
            <a:ext cx="142872" cy="2750366"/>
          </a:xfrm>
          <a:prstGeom prst="bentConnector3">
            <a:avLst>
              <a:gd name="adj1" fmla="val -41264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Rectangle 49"/>
          <p:cNvSpPr/>
          <p:nvPr/>
        </p:nvSpPr>
        <p:spPr bwMode="auto">
          <a:xfrm>
            <a:off x="1285875" y="3660787"/>
            <a:ext cx="2643188" cy="7143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ARISTOKRATSKA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285875" y="4500575"/>
            <a:ext cx="2643188" cy="7143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DEMOKRATSKA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14546" y="5429253"/>
            <a:ext cx="1928826" cy="43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ISLAMSKA</a:t>
            </a:r>
          </a:p>
        </p:txBody>
      </p:sp>
      <p:cxnSp>
        <p:nvCxnSpPr>
          <p:cNvPr id="17426" name="Elbow Connector 55"/>
          <p:cNvCxnSpPr>
            <a:cxnSpLocks noChangeShapeType="1"/>
            <a:stCxn id="7" idx="1"/>
            <a:endCxn id="50" idx="1"/>
          </p:cNvCxnSpPr>
          <p:nvPr/>
        </p:nvCxnSpPr>
        <p:spPr bwMode="auto">
          <a:xfrm rot="10800000" flipH="1" flipV="1">
            <a:off x="785813" y="1285857"/>
            <a:ext cx="500062" cy="2732117"/>
          </a:xfrm>
          <a:prstGeom prst="bentConnector3">
            <a:avLst>
              <a:gd name="adj1" fmla="val -86805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7" name="Elbow Connector 57"/>
          <p:cNvCxnSpPr>
            <a:cxnSpLocks noChangeShapeType="1"/>
            <a:stCxn id="7" idx="1"/>
            <a:endCxn id="51" idx="1"/>
          </p:cNvCxnSpPr>
          <p:nvPr/>
        </p:nvCxnSpPr>
        <p:spPr bwMode="auto">
          <a:xfrm rot="10800000" flipH="1" flipV="1">
            <a:off x="785813" y="1285857"/>
            <a:ext cx="500062" cy="3571905"/>
          </a:xfrm>
          <a:prstGeom prst="bentConnector3">
            <a:avLst>
              <a:gd name="adj1" fmla="val -86806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8" name="Elbow Connector 59"/>
          <p:cNvCxnSpPr>
            <a:cxnSpLocks noChangeShapeType="1"/>
            <a:stCxn id="7" idx="1"/>
            <a:endCxn id="52" idx="1"/>
          </p:cNvCxnSpPr>
          <p:nvPr/>
        </p:nvCxnSpPr>
        <p:spPr bwMode="auto">
          <a:xfrm rot="10800000" flipH="1" flipV="1">
            <a:off x="785812" y="1285857"/>
            <a:ext cx="1428733" cy="4359395"/>
          </a:xfrm>
          <a:prstGeom prst="bentConnector3">
            <a:avLst>
              <a:gd name="adj1" fmla="val -3110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OBLICI DRŽAVNE VLASTI</a:t>
            </a:r>
            <a:endParaRPr lang="hr-HR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214546" y="6000733"/>
            <a:ext cx="1928826" cy="43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NARODNA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35" name="Elbow Connector 34"/>
          <p:cNvCxnSpPr>
            <a:stCxn id="7" idx="1"/>
            <a:endCxn id="30" idx="1"/>
          </p:cNvCxnSpPr>
          <p:nvPr/>
        </p:nvCxnSpPr>
        <p:spPr>
          <a:xfrm rot="10800000" flipH="1" flipV="1">
            <a:off x="785812" y="1285857"/>
            <a:ext cx="1428733" cy="4930875"/>
          </a:xfrm>
          <a:prstGeom prst="bentConnector3">
            <a:avLst>
              <a:gd name="adj1" fmla="val -3182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32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dobro</a:t>
            </a:r>
          </a:p>
          <a:p>
            <a:pPr marL="57375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. Machiavelli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(15. – 16. stoljeće) – daje današnje značenje politici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7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6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razinu poštovanja ili časti povezanih s društvenim položajem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NAROD, NACIJA, DRŽAVA	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764704"/>
            <a:ext cx="9072594" cy="6047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građanstvo (puk) određenog državnog područja koje komunicira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zajednica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Francuska)</a:t>
            </a:r>
          </a:p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skup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društvenih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organizacija i institucija koji na određenom teritoriju posjeduje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 (građani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5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18368"/>
            <a:ext cx="9072594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dan nezavisnosti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(ukinut moratorij)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teritorij, kulturna baština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gospodarska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neovisnost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MANJINA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ojam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manjine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javlja se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: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asimilacija, prisilno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miješanje kulturnih osobitosti manjine i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većine te kulturni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pluralizam </a:t>
            </a:r>
            <a:endParaRPr lang="hr-H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i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 marL="79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Gradišćanski Hrvati, Janjevci,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Karaševski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Moliški, Bunjevci i Šokci…</a:t>
            </a:r>
            <a:endParaRPr lang="hr-HR" sz="2000" i="1" dirty="0"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HRVATSKI NAROD	/ MANJINA	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857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534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GRAĐANIN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života; osoba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koja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državljanstvo RH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dobiva</a:t>
            </a: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),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području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RH, 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na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temelju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4191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440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592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POREDAK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oblik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organiziranja društvene zajednice koji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ima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svojstven izvor legitimnosti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uređen odnos između zakonodavne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izvršne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sudske vlasti</a:t>
            </a:r>
          </a:p>
          <a:p>
            <a:pPr marL="288000" indent="-288000" hangingPunct="0">
              <a:spcBef>
                <a:spcPts val="3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OSNOVNI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TIPOVI POLITIČKIH POREDAKA: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demokracija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aristokracija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tiranija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diktatura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totalitarizam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Tipovi političkih poredaka 		</a:t>
            </a:r>
            <a:r>
              <a:rPr lang="hr-HR" sz="2800" b="0" i="1" dirty="0" smtClean="0">
                <a:ea typeface="WenQuanYi Micro Hei" charset="0"/>
              </a:rPr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129469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592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DEMOKRACIJA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5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ARISTOKRACIJA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3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TIRANIJA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DIKTATURA</a:t>
            </a:r>
          </a:p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TOTALITARIZAM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Pravokutnik 5"/>
          <p:cNvSpPr/>
          <p:nvPr/>
        </p:nvSpPr>
        <p:spPr>
          <a:xfrm>
            <a:off x="571472" y="1124744"/>
            <a:ext cx="65722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vladavina naroda, od naroda i za narod</a:t>
            </a:r>
          </a:p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dioba vlasti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na zakonodavnu, izvršnu i sudsku</a:t>
            </a:r>
          </a:p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dva tipa demokracije: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predstavnička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izravna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 (direktna)</a:t>
            </a:r>
          </a:p>
        </p:txBody>
      </p:sp>
      <p:sp>
        <p:nvSpPr>
          <p:cNvPr id="7" name="Pravokutnik 6"/>
          <p:cNvSpPr>
            <a:spLocks noChangeArrowheads="1"/>
          </p:cNvSpPr>
          <p:nvPr/>
        </p:nvSpPr>
        <p:spPr bwMode="auto">
          <a:xfrm>
            <a:off x="571472" y="2600854"/>
            <a:ext cx="82152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– 	politički sustav u kojem vlast pripada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odabranoj manjini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(eliti)</a:t>
            </a:r>
          </a:p>
        </p:txBody>
      </p:sp>
      <p:sp>
        <p:nvSpPr>
          <p:cNvPr id="8" name="Pravokutnik 7"/>
          <p:cNvSpPr>
            <a:spLocks noChangeArrowheads="1"/>
          </p:cNvSpPr>
          <p:nvPr/>
        </p:nvSpPr>
        <p:spPr bwMode="auto">
          <a:xfrm>
            <a:off x="571472" y="3382518"/>
            <a:ext cx="84296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politički sustav u kojem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vlast pripada pojedincu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(tiraninu)</a:t>
            </a:r>
          </a:p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000" dirty="0">
                <a:latin typeface="Calibri" pitchFamily="34" charset="0"/>
                <a:cs typeface="Calibri" pitchFamily="34" charset="0"/>
              </a:rPr>
              <a:t>to je oblik vladavine </a:t>
            </a:r>
            <a:r>
              <a:rPr lang="pl-PL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</a:t>
            </a:r>
            <a:r>
              <a:rPr lang="pl-PL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legitimnosti </a:t>
            </a:r>
            <a:r>
              <a:rPr lang="pl-PL" sz="2000" dirty="0">
                <a:latin typeface="Calibri" pitchFamily="34" charset="0"/>
                <a:cs typeface="Calibri" pitchFamily="34" charset="0"/>
              </a:rPr>
              <a:t>i</a:t>
            </a:r>
            <a:r>
              <a:rPr lang="pl-P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legalnosti</a:t>
            </a:r>
          </a:p>
        </p:txBody>
      </p:sp>
      <p:sp>
        <p:nvSpPr>
          <p:cNvPr id="9" name="Pravokutnik 8"/>
          <p:cNvSpPr/>
          <p:nvPr/>
        </p:nvSpPr>
        <p:spPr>
          <a:xfrm>
            <a:off x="571472" y="4537213"/>
            <a:ext cx="84296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vladavina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jedne</a:t>
            </a:r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ili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više osoba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koje </a:t>
            </a:r>
            <a:r>
              <a:rPr lang="hr-HR" sz="2000" u="sng" dirty="0">
                <a:latin typeface="Calibri" pitchFamily="34" charset="0"/>
                <a:ea typeface="WenQuanYi Micro Hei" charset="0"/>
                <a:cs typeface="Calibri" pitchFamily="34" charset="0"/>
              </a:rPr>
              <a:t>monopoliziraju vlast u državi</a:t>
            </a:r>
          </a:p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nema diobe vlasti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ea typeface="WenQuanYi Micro Hei" charset="0"/>
              </a:rPr>
              <a:t>Tipovi političkih poredaka 		</a:t>
            </a:r>
            <a:r>
              <a:rPr lang="hr-HR" sz="2800" b="0" i="1" dirty="0">
                <a:ea typeface="WenQuanYi Micro Hei" charset="0"/>
              </a:rPr>
              <a:t>(plan ploče)</a:t>
            </a:r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571472" y="5637059"/>
            <a:ext cx="85725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ima kontrolu nad svim dijelovima zajednice i svim područjima </a:t>
            </a:r>
            <a:r>
              <a:rPr lang="hr-HR" sz="20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dr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života</a:t>
            </a:r>
          </a:p>
          <a:p>
            <a:pPr marL="288000" lvl="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 partija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utemeljena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ideologiji</a:t>
            </a:r>
          </a:p>
        </p:txBody>
      </p:sp>
    </p:spTree>
    <p:extLst>
      <p:ext uri="{BB962C8B-B14F-4D97-AF65-F5344CB8AC3E}">
        <p14:creationId xmlns:p14="http://schemas.microsoft.com/office/powerpoint/2010/main" val="83110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Oblici državne vlasti		   	   </a:t>
            </a:r>
            <a:r>
              <a:rPr lang="hr-HR" sz="2400" b="0" i="1" dirty="0" smtClean="0"/>
              <a:t>(plan ploče)</a:t>
            </a:r>
            <a:endParaRPr lang="hr-HR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06428"/>
          </a:xfrm>
        </p:spPr>
        <p:txBody>
          <a:bodyPr/>
          <a:lstStyle/>
          <a:p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 osnovna oblika državne vlasti: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republika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monarhija</a:t>
            </a:r>
          </a:p>
          <a:p>
            <a:pPr>
              <a:spcBef>
                <a:spcPts val="2400"/>
              </a:spcBef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WenQuanYi Micro Hei" charset="0"/>
              </a:rPr>
              <a:t>REPUBLIKA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WenQuanYi Micro Hei" charset="0"/>
              </a:rPr>
              <a:t>– </a:t>
            </a:r>
            <a:r>
              <a:rPr lang="hr-HR" sz="2400" dirty="0" smtClean="0">
                <a:solidFill>
                  <a:prstClr val="white"/>
                </a:solidFill>
              </a:rPr>
              <a:t>oblik </a:t>
            </a:r>
            <a:r>
              <a:rPr lang="hr-HR" sz="2400" dirty="0">
                <a:solidFill>
                  <a:prstClr val="white"/>
                </a:solidFill>
              </a:rPr>
              <a:t>državne vlasti u kojoj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vlada više subjekata</a:t>
            </a:r>
            <a:r>
              <a:rPr lang="hr-HR" sz="2400" dirty="0">
                <a:solidFill>
                  <a:prstClr val="white"/>
                </a:solidFill>
              </a:rPr>
              <a:t> </a:t>
            </a:r>
          </a:p>
          <a:p>
            <a:pPr marL="777875" lvl="1" indent="-457200" defTabSz="457200" hangingPunct="0">
              <a:spcBef>
                <a:spcPts val="1200"/>
              </a:spcBef>
              <a:buClr>
                <a:prstClr val="white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tipovi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republika: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predsjednička, parlamentarna, aristokratska i demokratska</a:t>
            </a:r>
          </a:p>
        </p:txBody>
      </p:sp>
    </p:spTree>
    <p:extLst>
      <p:ext uri="{BB962C8B-B14F-4D97-AF65-F5344CB8AC3E}">
        <p14:creationId xmlns:p14="http://schemas.microsoft.com/office/powerpoint/2010/main" val="417049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785794"/>
            <a:ext cx="8929687" cy="592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MONARHIJA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– sustav vladavine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pojedinca</a:t>
            </a:r>
            <a:r>
              <a:rPr lang="hr-HR" sz="24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(monarha)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prema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načinu 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na koji monarh dolazi na vlast, može biti </a:t>
            </a:r>
            <a:r>
              <a:rPr lang="pl-PL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nasljedna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izborna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uzurpatorska</a:t>
            </a:r>
          </a:p>
          <a:p>
            <a:pPr marL="457200" indent="-4572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dva krajnja </a:t>
            </a:r>
            <a:r>
              <a:rPr lang="hr-HR" sz="2400" b="1" dirty="0" smtClean="0">
                <a:latin typeface="Calibri" pitchFamily="34" charset="0"/>
                <a:ea typeface="+mn-ea"/>
                <a:cs typeface="Calibri" pitchFamily="34" charset="0"/>
              </a:rPr>
              <a:t>obilježja monarhije:</a:t>
            </a:r>
          </a:p>
          <a:p>
            <a:pPr marL="720000" indent="-324000" hangingPunct="0">
              <a:spcBef>
                <a:spcPts val="12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neograničena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 monarhija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(monarh) je nositelj svih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zakonodavnih, izvršnih i sudskih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ovlasti</a:t>
            </a:r>
          </a:p>
          <a:p>
            <a:pPr marL="720000" indent="-324000" hangingPunct="0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 monarhija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je ograničen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ustavom i parlamentom</a:t>
            </a: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podvrsta – parlamentarna monarhija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Oblici državne vlasti		   </a:t>
            </a:r>
            <a:r>
              <a:rPr lang="hr-HR" dirty="0" smtClean="0"/>
              <a:t>	   </a:t>
            </a:r>
            <a:r>
              <a:rPr lang="hr-HR" sz="2400" b="0" i="1" dirty="0" smtClean="0"/>
              <a:t>(</a:t>
            </a:r>
            <a:r>
              <a:rPr lang="hr-HR" sz="2400" b="0" i="1" dirty="0"/>
              <a:t>plan ploče)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1069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796901"/>
            <a:ext cx="8858280" cy="2000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znači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bavljenje državnim poslovima ili poslovima od javnoga i općeg značaja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usmjerena na postignuće općeg dobra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357290" y="2913805"/>
            <a:ext cx="2000264" cy="928694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286380" y="2913805"/>
            <a:ext cx="2786082" cy="928694"/>
          </a:xfrm>
          <a:prstGeom prst="roundRect">
            <a:avLst>
              <a:gd name="adj" fmla="val 0"/>
            </a:avLst>
          </a:prstGeom>
          <a:solidFill>
            <a:srgbClr val="008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OPĆE 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681406" y="2940040"/>
            <a:ext cx="1357322" cy="876225"/>
          </a:xfrm>
          <a:prstGeom prst="rightArrow">
            <a:avLst>
              <a:gd name="adj1" fmla="val 61995"/>
              <a:gd name="adj2" fmla="val 58396"/>
            </a:avLst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  CILJ</a:t>
            </a:r>
            <a:endParaRPr kumimoji="0" lang="hr-HR" sz="2000" b="1" i="0" u="none" strike="noStrike" cap="none" normalizeH="0" baseline="0" dirty="0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876" y="5011740"/>
            <a:ext cx="8929718" cy="16430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742950" indent="-4572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7429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mirovinska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28596" y="4225924"/>
            <a:ext cx="7572428" cy="571504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4797428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 uiExpand="1" build="allAtOnce" animBg="1"/>
      <p:bldP spid="6" grpId="0" uiExpand="1" build="allAtOnce" animBg="1"/>
      <p:bldP spid="7" grpId="0" uiExpand="1" build="allAtOnce" animBg="1"/>
      <p:bldP spid="8" grpId="0" uiExpand="1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794"/>
            <a:ext cx="9001156" cy="11429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600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čak i usprkos otporu drugih</a:t>
            </a:r>
            <a:r>
              <a:rPr lang="hr-HR" dirty="0"/>
              <a:t>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(M. Weber)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</a:t>
            </a:r>
            <a:endParaRPr lang="hr-H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406" y="2071678"/>
            <a:ext cx="9001156" cy="11429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547309"/>
            <a:ext cx="907259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lvl="0" indent="-288000"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0" indent="-288000">
              <a:spcBef>
                <a:spcPts val="24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opravdava svoj zahtjev za poslušnošću</a:t>
            </a:r>
          </a:p>
          <a:p>
            <a:pPr marL="540000" lvl="0" indent="-288000"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5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znači da se vlast obnaša prema zakonima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Franz_Joseph,_circa_1915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6148" y="4699148"/>
            <a:ext cx="1553722" cy="201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Picture 29" descr="napoleon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 bwMode="auto">
          <a:xfrm>
            <a:off x="3519920" y="4699148"/>
            <a:ext cx="1532656" cy="201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Picture 30" descr="Franjo Tudjman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 bwMode="auto">
          <a:xfrm>
            <a:off x="6516566" y="4699148"/>
            <a:ext cx="1540157" cy="201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6000760" y="3637666"/>
            <a:ext cx="25717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buClr>
                <a:schemeClr val="tx1"/>
              </a:buClr>
            </a:pPr>
            <a:r>
              <a:rPr lang="pl-PL" sz="16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algn="ctr">
              <a:spcBef>
                <a:spcPts val="1200"/>
              </a:spcBef>
              <a:buClr>
                <a:schemeClr val="tx1"/>
              </a:buClr>
            </a:pP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000760" y="3286124"/>
            <a:ext cx="2571768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000364" y="3286124"/>
            <a:ext cx="2571768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4282" y="3286124"/>
            <a:ext cx="2357454" cy="3429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</a:t>
            </a:r>
            <a:endParaRPr lang="hr-HR" sz="4000" dirty="0"/>
          </a:p>
        </p:txBody>
      </p:sp>
      <p:sp>
        <p:nvSpPr>
          <p:cNvPr id="6" name="Rectangle 5"/>
          <p:cNvSpPr/>
          <p:nvPr/>
        </p:nvSpPr>
        <p:spPr>
          <a:xfrm>
            <a:off x="857224" y="936265"/>
            <a:ext cx="2143140" cy="55631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MOĆ</a:t>
            </a:r>
          </a:p>
        </p:txBody>
      </p:sp>
      <p:sp>
        <p:nvSpPr>
          <p:cNvPr id="7" name="Rectangle 6"/>
          <p:cNvSpPr/>
          <p:nvPr/>
        </p:nvSpPr>
        <p:spPr>
          <a:xfrm>
            <a:off x="857224" y="1686364"/>
            <a:ext cx="2143140" cy="57417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VLAST</a:t>
            </a:r>
          </a:p>
        </p:txBody>
      </p:sp>
      <p:sp>
        <p:nvSpPr>
          <p:cNvPr id="8" name="Equal 7"/>
          <p:cNvSpPr/>
          <p:nvPr/>
        </p:nvSpPr>
        <p:spPr>
          <a:xfrm>
            <a:off x="3107521" y="928670"/>
            <a:ext cx="857256" cy="571504"/>
          </a:xfrm>
          <a:prstGeom prst="mathEqual">
            <a:avLst>
              <a:gd name="adj1" fmla="val 16853"/>
              <a:gd name="adj2" fmla="val 2064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1934" y="936265"/>
            <a:ext cx="3429024" cy="55631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SILA BEZ PRISTANKA</a:t>
            </a:r>
          </a:p>
        </p:txBody>
      </p:sp>
      <p:sp>
        <p:nvSpPr>
          <p:cNvPr id="10" name="Equal 9"/>
          <p:cNvSpPr/>
          <p:nvPr/>
        </p:nvSpPr>
        <p:spPr>
          <a:xfrm>
            <a:off x="3107521" y="1687699"/>
            <a:ext cx="857256" cy="571504"/>
          </a:xfrm>
          <a:prstGeom prst="mathEqual">
            <a:avLst>
              <a:gd name="adj1" fmla="val 17965"/>
              <a:gd name="adj2" fmla="val 19626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71934" y="1686364"/>
            <a:ext cx="3429024" cy="57417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LEGITIMNA SILA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28596" y="3000372"/>
            <a:ext cx="1928827" cy="571504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321835" y="3000372"/>
            <a:ext cx="1928827" cy="57150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322231" y="3000372"/>
            <a:ext cx="1928827" cy="571504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cxnSp>
        <p:nvCxnSpPr>
          <p:cNvPr id="16" name="Elbow Connector 15"/>
          <p:cNvCxnSpPr>
            <a:stCxn id="7" idx="2"/>
            <a:endCxn id="12" idx="0"/>
          </p:cNvCxnSpPr>
          <p:nvPr/>
        </p:nvCxnSpPr>
        <p:spPr>
          <a:xfrm rot="5400000">
            <a:off x="1290985" y="2362563"/>
            <a:ext cx="739834" cy="5357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13" idx="0"/>
          </p:cNvCxnSpPr>
          <p:nvPr/>
        </p:nvCxnSpPr>
        <p:spPr>
          <a:xfrm rot="16200000" flipH="1">
            <a:off x="2737604" y="1451727"/>
            <a:ext cx="739834" cy="23574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2"/>
            <a:endCxn id="14" idx="0"/>
          </p:cNvCxnSpPr>
          <p:nvPr/>
        </p:nvCxnSpPr>
        <p:spPr>
          <a:xfrm rot="16200000" flipH="1">
            <a:off x="4237802" y="-48471"/>
            <a:ext cx="739834" cy="53578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282" y="3637666"/>
            <a:ext cx="235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buClr>
                <a:schemeClr val="tx1"/>
              </a:buClr>
            </a:pPr>
            <a:r>
              <a:rPr lang="pl-PL" sz="16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16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  <a:endParaRPr lang="pl-PL" sz="1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1802" y="3637666"/>
            <a:ext cx="242889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buClr>
                <a:schemeClr val="tx1"/>
              </a:buClr>
            </a:pPr>
            <a:r>
              <a:rPr lang="pl-PL" sz="16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vođe</a:t>
            </a:r>
          </a:p>
          <a:p>
            <a:pPr algn="ctr">
              <a:spcBef>
                <a:spcPts val="300"/>
              </a:spcBef>
              <a:buClr>
                <a:schemeClr val="tx1"/>
              </a:buClr>
            </a:pPr>
            <a:r>
              <a:rPr lang="pl-P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(karizma pojedinca)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9" grpId="0" animBg="1"/>
      <p:bldP spid="28" grpId="0" animBg="1"/>
      <p:bldP spid="21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 build="allAtOnce"/>
      <p:bldP spid="2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razinu poštovanja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  <a:endParaRPr lang="hr-HR" sz="2600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549" y="2420888"/>
            <a:ext cx="2907283" cy="3927568"/>
            <a:chOff x="1000100" y="2708920"/>
            <a:chExt cx="2907282" cy="392756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708920"/>
              <a:ext cx="2907282" cy="355087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1000100" y="6286520"/>
              <a:ext cx="2907282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 smtClean="0">
                  <a:latin typeface="Calibri" pitchFamily="34" charset="0"/>
                  <a:cs typeface="Calibri" pitchFamily="34" charset="0"/>
                </a:rPr>
                <a:t>Sveta Majka Terezija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04471" y="2420888"/>
            <a:ext cx="2703510" cy="3927568"/>
            <a:chOff x="3203848" y="2708920"/>
            <a:chExt cx="2703510" cy="3927568"/>
          </a:xfrm>
        </p:grpSpPr>
        <p:sp>
          <p:nvSpPr>
            <p:cNvPr id="6" name="Rectangle 5"/>
            <p:cNvSpPr/>
            <p:nvPr/>
          </p:nvSpPr>
          <p:spPr>
            <a:xfrm>
              <a:off x="3293753" y="6286520"/>
              <a:ext cx="2523700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 smtClean="0">
                  <a:latin typeface="Calibri" pitchFamily="34" charset="0"/>
                  <a:cs typeface="Calibri" pitchFamily="34" charset="0"/>
                </a:rPr>
                <a:t>Albert Einstein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28" name="Picture 4" descr="https://upload.wikimedia.org/wikipedia/commons/6/66/Einstein_1921_by_F_Schmutz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708920"/>
              <a:ext cx="2703510" cy="3550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a 3"/>
          <p:cNvGrpSpPr/>
          <p:nvPr/>
        </p:nvGrpSpPr>
        <p:grpSpPr>
          <a:xfrm>
            <a:off x="6003982" y="2420888"/>
            <a:ext cx="2960506" cy="3900847"/>
            <a:chOff x="6003982" y="2420888"/>
            <a:chExt cx="2960506" cy="3900847"/>
          </a:xfrm>
        </p:grpSpPr>
        <p:pic>
          <p:nvPicPr>
            <p:cNvPr id="1026" name="Picture 2" descr="https://upload.wikimedia.org/wikipedia/commons/8/81/Vladimir_Putin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73" b="20492"/>
            <a:stretch/>
          </p:blipFill>
          <p:spPr bwMode="auto">
            <a:xfrm>
              <a:off x="6052620" y="2420888"/>
              <a:ext cx="2839859" cy="3550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5"/>
            <p:cNvSpPr/>
            <p:nvPr/>
          </p:nvSpPr>
          <p:spPr>
            <a:xfrm>
              <a:off x="6003982" y="5971767"/>
              <a:ext cx="2960506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>
                  <a:latin typeface="Calibri" panose="020F0502020204030204" pitchFamily="34" charset="0"/>
                  <a:cs typeface="Calibri" panose="020F0502020204030204" pitchFamily="34" charset="0"/>
                </a:rPr>
                <a:t>Vladimir </a:t>
              </a:r>
              <a:r>
                <a:rPr lang="hr-HR" dirty="0" err="1">
                  <a:latin typeface="Calibri" panose="020F0502020204030204" pitchFamily="34" charset="0"/>
                  <a:cs typeface="Calibri" panose="020F0502020204030204" pitchFamily="34" charset="0"/>
                </a:rPr>
                <a:t>Vladimirovič</a:t>
              </a:r>
              <a:r>
                <a:rPr lang="hr-HR" dirty="0">
                  <a:latin typeface="Calibri" panose="020F0502020204030204" pitchFamily="34" charset="0"/>
                  <a:cs typeface="Calibri" panose="020F0502020204030204" pitchFamily="34" charset="0"/>
                </a:rPr>
                <a:t> Putin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69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Elbow Connector 27"/>
          <p:cNvCxnSpPr>
            <a:stCxn id="26" idx="3"/>
            <a:endCxn id="18" idx="1"/>
          </p:cNvCxnSpPr>
          <p:nvPr/>
        </p:nvCxnSpPr>
        <p:spPr>
          <a:xfrm>
            <a:off x="2214546" y="5750735"/>
            <a:ext cx="2392410" cy="18421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71406" y="1428736"/>
            <a:ext cx="3000396" cy="528638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8" name="Picture 6" descr="http://2.bp.blogspot.com/-6gDvdAwcQ9A/UCpGrfyKU9I/AAAAAAAAmj4/FFszDwh2cf0/s1600/fidel_castro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14810" y="3643314"/>
            <a:ext cx="1750546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39" name="Picture 4" descr="http://i.ytimg.com/vi/j5KZ2CpeN8Y/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571736" y="3643314"/>
            <a:ext cx="1500198" cy="14400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Picture 2" descr="http://arhiv.braniteljski-portal.hr/files/images/0_vladogotovaac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571736" y="5214950"/>
            <a:ext cx="1857388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06955" y="5214950"/>
            <a:ext cx="1358400" cy="14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cxnSp>
        <p:nvCxnSpPr>
          <p:cNvPr id="33" name="Elbow Connector 32"/>
          <p:cNvCxnSpPr>
            <a:stCxn id="2054" idx="3"/>
            <a:endCxn id="31" idx="3"/>
          </p:cNvCxnSpPr>
          <p:nvPr/>
        </p:nvCxnSpPr>
        <p:spPr>
          <a:xfrm flipH="1">
            <a:off x="2214546" y="4363314"/>
            <a:ext cx="3750810" cy="1636330"/>
          </a:xfrm>
          <a:prstGeom prst="bentConnector3">
            <a:avLst>
              <a:gd name="adj1" fmla="val -6095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3214678" y="1428736"/>
            <a:ext cx="2786082" cy="200026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7861" y="857232"/>
            <a:ext cx="2607487" cy="1000132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21835" y="857232"/>
            <a:ext cx="2571769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71406" y="1928802"/>
            <a:ext cx="30003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ljudi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njihova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844" y="3539108"/>
            <a:ext cx="2643206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1030950" lvl="1" indent="-288000">
              <a:lnSpc>
                <a:spcPct val="100000"/>
              </a:lnSpc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030950" lvl="1" indent="-288000">
              <a:lnSpc>
                <a:spcPct val="100000"/>
              </a:lnSpc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030950" lvl="1" indent="-288000">
              <a:lnSpc>
                <a:spcPct val="100000"/>
              </a:lnSpc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obilježja pol. govora/govornika:</a:t>
            </a:r>
          </a:p>
          <a:p>
            <a:pPr marL="973800" lvl="1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973800" lvl="1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973800" lvl="1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973800" lvl="1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973800" lvl="1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14678" y="1928802"/>
            <a:ext cx="278608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1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18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06956" y="5214950"/>
            <a:ext cx="1358400" cy="144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142976" y="5143512"/>
            <a:ext cx="1071570" cy="468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2976" y="6143644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Elbow Connector 21"/>
          <p:cNvCxnSpPr>
            <a:stCxn id="2050" idx="1"/>
            <a:endCxn id="19" idx="3"/>
          </p:cNvCxnSpPr>
          <p:nvPr/>
        </p:nvCxnSpPr>
        <p:spPr>
          <a:xfrm rot="10800000">
            <a:off x="2214547" y="5377512"/>
            <a:ext cx="357191" cy="55743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50" idx="1"/>
            <a:endCxn id="20" idx="3"/>
          </p:cNvCxnSpPr>
          <p:nvPr/>
        </p:nvCxnSpPr>
        <p:spPr>
          <a:xfrm rot="10800000" flipV="1">
            <a:off x="2214547" y="5934949"/>
            <a:ext cx="357191" cy="31585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42976" y="5643578"/>
            <a:ext cx="1071570" cy="214314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4" name="Picture 6" descr="http://2.bp.blogspot.com/-6gDvdAwcQ9A/UCpGrfyKU9I/AAAAAAAAmj4/FFszDwh2cf0/s1600/fidel_castro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14810" y="3643314"/>
            <a:ext cx="1750546" cy="1440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1142976" y="5891644"/>
            <a:ext cx="1071570" cy="21600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2" name="Picture 4" descr="http://i.ytimg.com/vi/j5KZ2CpeN8Y/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571736" y="3643314"/>
            <a:ext cx="1500198" cy="1440000"/>
          </a:xfrm>
          <a:prstGeom prst="rect">
            <a:avLst/>
          </a:prstGeom>
          <a:ln w="38100"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 descr="http://arhiv.braniteljski-portal.hr/files/images/0_vladogotovaac.jp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2571737" y="5214950"/>
            <a:ext cx="1885085" cy="1440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4" name="Rectangle 43"/>
          <p:cNvSpPr/>
          <p:nvPr/>
        </p:nvSpPr>
        <p:spPr>
          <a:xfrm>
            <a:off x="1142976" y="5643578"/>
            <a:ext cx="1071570" cy="214314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6" name="Elbow Connector 45"/>
          <p:cNvCxnSpPr>
            <a:stCxn id="44" idx="3"/>
            <a:endCxn id="2052" idx="1"/>
          </p:cNvCxnSpPr>
          <p:nvPr/>
        </p:nvCxnSpPr>
        <p:spPr>
          <a:xfrm flipV="1">
            <a:off x="2214546" y="4363314"/>
            <a:ext cx="357190" cy="138742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6143636" y="1928802"/>
            <a:ext cx="2857520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36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  <a:endParaRPr lang="hr-HR" sz="1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subjekti koji </a:t>
            </a:r>
            <a:r>
              <a:rPr lang="hr-HR" sz="16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  <a:endParaRPr lang="hr-HR" sz="1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1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 </a:t>
            </a:r>
            <a:r>
              <a:rPr lang="hr-HR" sz="1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sindikati, prosvjedi umirovljenika, prosvjetnih radnika…)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143636" y="1428736"/>
            <a:ext cx="2857520" cy="52864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2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15074" y="857232"/>
            <a:ext cx="2714645" cy="1000132"/>
          </a:xfrm>
          <a:prstGeom prst="rect">
            <a:avLst/>
          </a:prstGeom>
          <a:solidFill>
            <a:srgbClr val="008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215074" y="857232"/>
            <a:ext cx="2714645" cy="1000132"/>
          </a:xfrm>
          <a:prstGeom prst="rect">
            <a:avLst/>
          </a:prstGeom>
          <a:solidFill>
            <a:srgbClr val="008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 UTAKMICA</a:t>
            </a:r>
            <a:endParaRPr lang="hr-HR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5429256" y="71414"/>
            <a:ext cx="3571900" cy="2500354"/>
          </a:xfrm>
          <a:prstGeom prst="wedgeRoundRectCallout">
            <a:avLst>
              <a:gd name="adj1" fmla="val -62594"/>
              <a:gd name="adj2" fmla="val -3563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pPr marL="252000" indent="-252000">
              <a:spcBef>
                <a:spcPts val="1200"/>
              </a:spcBef>
              <a:buFont typeface="Calibri" pitchFamily="34" charset="0"/>
              <a:buChar char="–"/>
            </a:pPr>
            <a:r>
              <a:rPr lang="vi-VN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bit političkog djelovanja je </a:t>
            </a:r>
            <a:r>
              <a:rPr lang="vi-V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poboljšanje kvalitete življenja svih građana</a:t>
            </a:r>
            <a:endParaRPr lang="hr-HR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52000" indent="-252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temelji se na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540000" lvl="2" indent="-180000"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540000" lvl="2" indent="-180000"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540000" lvl="2" indent="-180000"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  <a:endParaRPr lang="vi-V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5715008" y="4286256"/>
            <a:ext cx="3071834" cy="1643074"/>
          </a:xfrm>
          <a:prstGeom prst="wedgeRoundRectCallout">
            <a:avLst>
              <a:gd name="adj1" fmla="val -62589"/>
              <a:gd name="adj2" fmla="val 388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pPr algn="ctr"/>
            <a:r>
              <a:rPr lang="vi-VN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POLITIČKA APSTINENCIJA </a:t>
            </a:r>
            <a:r>
              <a:rPr lang="vi-VN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odustajanje od sudjelovanja na izborima 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(građanski neposluh)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5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5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5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25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25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uiExpand="1" build="allAtOnce" animBg="1"/>
      <p:bldP spid="8" grpId="0" uiExpand="1" build="allAtOnce" animBg="1"/>
      <p:bldP spid="12" grpId="0"/>
      <p:bldP spid="13" grpId="0" uiExpand="1" build="p"/>
      <p:bldP spid="17" grpId="0"/>
      <p:bldP spid="19" grpId="0" animBg="1"/>
      <p:bldP spid="20" grpId="0" animBg="1"/>
      <p:bldP spid="26" grpId="0" animBg="1"/>
      <p:bldP spid="31" grpId="0" animBg="1"/>
      <p:bldP spid="44" grpId="0" animBg="1"/>
      <p:bldP spid="51" grpId="0" build="allAtOnce"/>
      <p:bldP spid="52" grpId="0" animBg="1"/>
      <p:bldP spid="10" grpId="0" uiExpand="1" build="allAtOnce" animBg="1"/>
      <p:bldP spid="53" grpId="0" uiExpand="1" build="allAtOnce" animBg="1"/>
      <p:bldP spid="55" grpId="0" uiExpand="1" build="allAtOnce" animBg="1"/>
      <p:bldP spid="55" grpId="1" uiExpand="1" build="allAtOnce" animBg="1"/>
      <p:bldP spid="56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i_naro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7488" y="-214343"/>
            <a:ext cx="6286512" cy="707234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282" y="142852"/>
            <a:ext cx="6286544" cy="628652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II.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NAROD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NACIJA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MANJINA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GRAĐANI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DRŽAVLJANI </a:t>
            </a:r>
            <a:r>
              <a:rPr lang="hr-HR" sz="7200" baseline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</a:t>
            </a: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H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8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288</TotalTime>
  <Words>2152</Words>
  <Application>Microsoft Office PowerPoint</Application>
  <PresentationFormat>On-screen Show (4:3)</PresentationFormat>
  <Paragraphs>364</Paragraphs>
  <Slides>35</Slides>
  <Notes>32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moja_tema</vt:lpstr>
      <vt:lpstr>PowerPoint Presentation</vt:lpstr>
      <vt:lpstr>KONTROLNI</vt:lpstr>
      <vt:lpstr>PowerPoint Presentation</vt:lpstr>
      <vt:lpstr>PODJELA POLITIKE</vt:lpstr>
      <vt:lpstr>MOĆ I VLAST</vt:lpstr>
      <vt:lpstr>MOĆ I VLAST</vt:lpstr>
      <vt:lpstr>AUTORITET</vt:lpstr>
      <vt:lpstr>POLITIČKO DJELOVANJE</vt:lpstr>
      <vt:lpstr>PowerPoint Presentation</vt:lpstr>
      <vt:lpstr>NAROD – NACIJA – DRŽAVA</vt:lpstr>
      <vt:lpstr>NAROD – NACIJA – DRŽAVA</vt:lpstr>
      <vt:lpstr>MANJINA</vt:lpstr>
      <vt:lpstr>HRVATSKE MANJINE U EUROPI I SVIJETU</vt:lpstr>
      <vt:lpstr>PRAVA MANJINA U REPUBLICI HRVATSKOJ</vt:lpstr>
      <vt:lpstr>DRŽAVLJANI REPUBLIKE HRVATSKE</vt:lpstr>
      <vt:lpstr>PowerPoint Presentation</vt:lpstr>
      <vt:lpstr>POLITIČKI POREDAK</vt:lpstr>
      <vt:lpstr>PowerPoint Presentation</vt:lpstr>
      <vt:lpstr>OBLICI POLITIČKIH POREDAKA</vt:lpstr>
      <vt:lpstr>REPUBLIKA (lat. res publica = javna stvar, opće dobro, stvar kojom se ne može trgovati) </vt:lpstr>
      <vt:lpstr>PowerPoint Presentation</vt:lpstr>
      <vt:lpstr>MONARHIJA (grč. monos = jedan; arhein - vladati)</vt:lpstr>
      <vt:lpstr>VRSTE MONARHIJA</vt:lpstr>
      <vt:lpstr>OBLICI DRŽAVNE VLASTI</vt:lpstr>
      <vt:lpstr>PowerPoint Presentation</vt:lpstr>
      <vt:lpstr>PowerPoint Presentation</vt:lpstr>
      <vt:lpstr>PowerPoint Presentation</vt:lpstr>
      <vt:lpstr>PowerPoint Presentation</vt:lpstr>
      <vt:lpstr>HRVATSKI NAROD / MANJINA    (plan ploče) </vt:lpstr>
      <vt:lpstr>SUVERENITET, GRAĐANI, DRŽAVLJANI   (plan ploče) </vt:lpstr>
      <vt:lpstr>SUVERENITET, GRAĐANI, DRŽAVLJANI   (plan ploče) </vt:lpstr>
      <vt:lpstr>Tipovi političkih poredaka   (plan ploče)</vt:lpstr>
      <vt:lpstr>Tipovi političkih poredaka   (plan ploče)</vt:lpstr>
      <vt:lpstr>Oblici državne vlasti         (plan ploče)</vt:lpstr>
      <vt:lpstr>Oblici državne vlasti         (plan ploče)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__main__</dc:creator>
  <cp:lastModifiedBy>korisnik</cp:lastModifiedBy>
  <cp:revision>86</cp:revision>
  <dcterms:created xsi:type="dcterms:W3CDTF">2014-09-23T10:54:57Z</dcterms:created>
  <dcterms:modified xsi:type="dcterms:W3CDTF">2019-10-24T10:38:46Z</dcterms:modified>
</cp:coreProperties>
</file>