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362" r:id="rId3"/>
    <p:sldId id="363" r:id="rId4"/>
    <p:sldId id="364" r:id="rId5"/>
    <p:sldId id="365" r:id="rId6"/>
    <p:sldId id="366" r:id="rId7"/>
    <p:sldId id="367" r:id="rId8"/>
    <p:sldId id="368" r:id="rId9"/>
    <p:sldId id="375" r:id="rId10"/>
    <p:sldId id="376" r:id="rId11"/>
    <p:sldId id="377" r:id="rId12"/>
    <p:sldId id="378" r:id="rId13"/>
    <p:sldId id="379" r:id="rId14"/>
    <p:sldId id="380" r:id="rId15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008000"/>
    <a:srgbClr val="33CC33"/>
    <a:srgbClr val="FFD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78394" autoAdjust="0"/>
  </p:normalViewPr>
  <p:slideViewPr>
    <p:cSldViewPr>
      <p:cViewPr varScale="1">
        <p:scale>
          <a:sx n="75" d="100"/>
          <a:sy n="75" d="100"/>
        </p:scale>
        <p:origin x="-12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A8683-D335-487D-B25C-582E7499E131}" type="datetimeFigureOut">
              <a:rPr lang="hr-HR" smtClean="0"/>
              <a:t>2.11.2019.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C148D-76F7-4483-AA0D-D3EFB0A035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572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148D-76F7-4483-AA0D-D3EFB0A0359A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2378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148D-76F7-4483-AA0D-D3EFB0A0359A}" type="slidenum">
              <a:rPr lang="hr-HR" smtClean="0">
                <a:solidFill>
                  <a:prstClr val="black"/>
                </a:solidFill>
              </a:rPr>
              <a:pPr/>
              <a:t>13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378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148D-76F7-4483-AA0D-D3EFB0A0359A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2378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148D-76F7-4483-AA0D-D3EFB0A0359A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2378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148D-76F7-4483-AA0D-D3EFB0A0359A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237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148D-76F7-4483-AA0D-D3EFB0A0359A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2378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148D-76F7-4483-AA0D-D3EFB0A0359A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2378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148D-76F7-4483-AA0D-D3EFB0A0359A}" type="slidenum">
              <a:rPr lang="hr-HR" smtClean="0">
                <a:solidFill>
                  <a:prstClr val="black"/>
                </a:solidFill>
              </a:rPr>
              <a:pPr/>
              <a:t>10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378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148D-76F7-4483-AA0D-D3EFB0A0359A}" type="slidenum">
              <a:rPr lang="hr-HR" smtClean="0">
                <a:solidFill>
                  <a:prstClr val="black"/>
                </a:solidFill>
              </a:rPr>
              <a:pPr/>
              <a:t>11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378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148D-76F7-4483-AA0D-D3EFB0A0359A}" type="slidenum">
              <a:rPr lang="hr-HR" smtClean="0">
                <a:solidFill>
                  <a:prstClr val="black"/>
                </a:solidFill>
              </a:rPr>
              <a:pPr/>
              <a:t>12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378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2.11.2019.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008005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2.11.2019.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24216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2.11.2019.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19034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2.11.2019.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317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789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2.11.2019.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33072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2.11.2019.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678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2.11.2019.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311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2.11.2019.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36956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2.11.2019.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666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2.11.2019.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4996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5845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2.11.2019.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10313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2.11.2019.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88716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2.11.2019.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9627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2.11.2019.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8462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2.11.2019.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947070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2.11.2019.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57791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2.11.2019.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089667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2.11.2019.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68219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2.11.2019.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328342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2.11.2019.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438398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47F4-8497-4C19-A3B5-0A75475EBA66}" type="datetimeFigureOut">
              <a:rPr lang="hr-HR" smtClean="0"/>
              <a:pPr/>
              <a:t>2.11.2019.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7672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2.11.2019.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70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wallpapercave.com/wp/2CBGoJF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4" r="15207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5013176"/>
            <a:ext cx="9144000" cy="1728192"/>
          </a:xfrm>
          <a:prstGeom prst="rect">
            <a:avLst/>
          </a:prstGeom>
          <a:solidFill>
            <a:schemeClr val="bg1">
              <a:alpha val="41000"/>
            </a:schemeClr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0" y="5193196"/>
            <a:ext cx="9108504" cy="1368152"/>
          </a:xfrm>
        </p:spPr>
        <p:txBody>
          <a:bodyPr>
            <a:noAutofit/>
          </a:bodyPr>
          <a:lstStyle/>
          <a:p>
            <a:pPr>
              <a:lnSpc>
                <a:spcPts val="6000"/>
              </a:lnSpc>
            </a:pPr>
            <a:r>
              <a:rPr lang="hr-HR" sz="6000" b="1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SASTAV ZEMLJINE KORE I ENDOGENI PROCESI</a:t>
            </a:r>
            <a:endParaRPr lang="hr-HR" sz="6000" spc="-15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572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048672"/>
          </a:xfrm>
        </p:spPr>
        <p:txBody>
          <a:bodyPr>
            <a:noAutofit/>
          </a:bodyPr>
          <a:lstStyle/>
          <a:p>
            <a:pPr marL="247950" lvl="1" indent="-216000">
              <a:spcBef>
                <a:spcPts val="600"/>
              </a:spcBef>
            </a:pPr>
            <a:r>
              <a:rPr lang="hr-HR" sz="2000" b="1" dirty="0" smtClean="0">
                <a:solidFill>
                  <a:srgbClr val="FF0000"/>
                </a:solidFill>
                <a:cs typeface="Calibri" panose="020F0502020204030204" pitchFamily="34" charset="0"/>
              </a:rPr>
              <a:t>endogeni procesi </a:t>
            </a:r>
            <a:r>
              <a:rPr lang="hr-HR" sz="2000" dirty="0" smtClean="0">
                <a:cs typeface="Calibri" panose="020F0502020204030204" pitchFamily="34" charset="0"/>
              </a:rPr>
              <a:t>nastaju kao posljedica djelovanja toplinske energije Zemljine unutrašnjosti</a:t>
            </a:r>
          </a:p>
          <a:p>
            <a:pPr marL="247950" lvl="1" indent="-216000">
              <a:spcBef>
                <a:spcPts val="600"/>
              </a:spcBef>
            </a:pPr>
            <a:r>
              <a:rPr lang="hr-HR" sz="2000" dirty="0" smtClean="0">
                <a:cs typeface="Calibri" panose="020F0502020204030204" pitchFamily="34" charset="0"/>
              </a:rPr>
              <a:t>formiraju se različiti reljefni oblici na kori i površini Zemlje</a:t>
            </a:r>
          </a:p>
          <a:p>
            <a:pPr marL="247950" lvl="1" indent="-216000">
              <a:spcBef>
                <a:spcPts val="600"/>
              </a:spcBef>
            </a:pPr>
            <a:r>
              <a:rPr lang="hr-HR" sz="2000" dirty="0" smtClean="0">
                <a:cs typeface="Calibri" panose="020F0502020204030204" pitchFamily="34" charset="0"/>
              </a:rPr>
              <a:t>položaj slojeva određuje njihovu starost – na vrhu su mlađi, a stariji slojevi su dublje</a:t>
            </a:r>
          </a:p>
          <a:p>
            <a:pPr marL="247950" lvl="1" indent="-216000">
              <a:spcBef>
                <a:spcPts val="600"/>
              </a:spcBef>
            </a:pPr>
            <a:r>
              <a:rPr lang="hr-HR" sz="2000" dirty="0" smtClean="0">
                <a:cs typeface="Calibri" panose="020F0502020204030204" pitchFamily="34" charset="0"/>
              </a:rPr>
              <a:t>OBLICI RELJEFA NASTALI ENDOGENIM PROCESIMA:</a:t>
            </a:r>
          </a:p>
          <a:p>
            <a:pPr marL="648000" lvl="2" indent="-216000">
              <a:spcBef>
                <a:spcPts val="600"/>
              </a:spcBef>
            </a:pPr>
            <a:r>
              <a:rPr lang="hr-HR" sz="2000" dirty="0" smtClean="0">
                <a:cs typeface="Calibri" panose="020F0502020204030204" pitchFamily="34" charset="0"/>
              </a:rPr>
              <a:t>slojevi</a:t>
            </a:r>
          </a:p>
          <a:p>
            <a:pPr marL="648000" lvl="2" indent="-216000">
              <a:spcBef>
                <a:spcPts val="600"/>
              </a:spcBef>
            </a:pPr>
            <a:r>
              <a:rPr lang="hr-HR" sz="2000" dirty="0" smtClean="0">
                <a:cs typeface="Calibri" panose="020F0502020204030204" pitchFamily="34" charset="0"/>
              </a:rPr>
              <a:t>bore (boranje)</a:t>
            </a:r>
          </a:p>
          <a:p>
            <a:pPr marL="648000" lvl="2" indent="-216000">
              <a:spcBef>
                <a:spcPts val="600"/>
              </a:spcBef>
            </a:pPr>
            <a:r>
              <a:rPr lang="hr-HR" sz="2000" dirty="0" smtClean="0">
                <a:cs typeface="Calibri" panose="020F0502020204030204" pitchFamily="34" charset="0"/>
              </a:rPr>
              <a:t>rasjedi (rasjedanje)</a:t>
            </a:r>
            <a:endParaRPr lang="hr-HR" sz="2000" dirty="0">
              <a:cs typeface="Calibri" panose="020F0502020204030204" pitchFamily="34" charset="0"/>
            </a:endParaRPr>
          </a:p>
          <a:p>
            <a:pPr marL="648000" lvl="2" indent="-216000">
              <a:spcBef>
                <a:spcPts val="600"/>
              </a:spcBef>
            </a:pPr>
            <a:r>
              <a:rPr lang="hr-HR" sz="2000" dirty="0" smtClean="0">
                <a:cs typeface="Calibri" panose="020F0502020204030204" pitchFamily="34" charset="0"/>
              </a:rPr>
              <a:t>navlake (navlačenje)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b="1" dirty="0">
                <a:solidFill>
                  <a:srgbClr val="FF0000"/>
                </a:solidFill>
              </a:rPr>
              <a:t>ENDOGENI PROCESI I OBLICI</a:t>
            </a:r>
            <a:endParaRPr lang="hr-HR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465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048672"/>
          </a:xfrm>
        </p:spPr>
        <p:txBody>
          <a:bodyPr>
            <a:noAutofit/>
          </a:bodyPr>
          <a:lstStyle/>
          <a:p>
            <a:pPr marL="247950" lvl="1" indent="-216000">
              <a:spcBef>
                <a:spcPts val="600"/>
              </a:spcBef>
            </a:pPr>
            <a:r>
              <a:rPr lang="hr-HR" sz="2000" b="1" dirty="0" smtClean="0">
                <a:solidFill>
                  <a:srgbClr val="FF0000"/>
                </a:solidFill>
                <a:cs typeface="Calibri" panose="020F0502020204030204" pitchFamily="34" charset="0"/>
              </a:rPr>
              <a:t>sloj</a:t>
            </a:r>
            <a:r>
              <a:rPr lang="hr-HR" sz="2000" dirty="0" smtClean="0">
                <a:cs typeface="Calibri" panose="020F0502020204030204" pitchFamily="34" charset="0"/>
              </a:rPr>
              <a:t> je više ili manje kompaktna nakupina minerala obrubljena dvjema plohama</a:t>
            </a:r>
          </a:p>
          <a:p>
            <a:pPr marL="247950" lvl="1" indent="-216000">
              <a:spcBef>
                <a:spcPts val="600"/>
              </a:spcBef>
            </a:pPr>
            <a:r>
              <a:rPr lang="hr-HR" sz="2000" dirty="0" smtClean="0">
                <a:cs typeface="Calibri" panose="020F0502020204030204" pitchFamily="34" charset="0"/>
              </a:rPr>
              <a:t>slojevi imaju oblik leće jer je taloženje jače na sredini nego na rubovima sloja</a:t>
            </a:r>
          </a:p>
          <a:p>
            <a:pPr marL="247950" lvl="1" indent="-216000">
              <a:spcBef>
                <a:spcPts val="600"/>
              </a:spcBef>
            </a:pPr>
            <a:r>
              <a:rPr lang="hr-HR" sz="2000" dirty="0" smtClean="0">
                <a:cs typeface="Calibri" panose="020F0502020204030204" pitchFamily="34" charset="0"/>
              </a:rPr>
              <a:t>slojevi su uglavnom horizontalni, a mlađi slojevi se nalaze iznad starijih</a:t>
            </a:r>
          </a:p>
          <a:p>
            <a:pPr marL="247950" lvl="1" indent="-216000">
              <a:spcBef>
                <a:spcPts val="600"/>
              </a:spcBef>
            </a:pPr>
            <a:r>
              <a:rPr lang="hr-HR" sz="2000" dirty="0" smtClean="0">
                <a:cs typeface="Calibri" panose="020F0502020204030204" pitchFamily="34" charset="0"/>
              </a:rPr>
              <a:t>endogenim procesima stariji slojevi se mogu naći iznad mlađih – </a:t>
            </a:r>
            <a:r>
              <a:rPr lang="hr-HR" sz="2000" b="1" dirty="0" smtClean="0">
                <a:solidFill>
                  <a:srgbClr val="FF0000"/>
                </a:solidFill>
                <a:cs typeface="Calibri" panose="020F0502020204030204" pitchFamily="34" charset="0"/>
              </a:rPr>
              <a:t>inverzni</a:t>
            </a:r>
            <a:r>
              <a:rPr lang="hr-HR" sz="2000" dirty="0" smtClean="0">
                <a:cs typeface="Calibri" panose="020F0502020204030204" pitchFamily="34" charset="0"/>
              </a:rPr>
              <a:t> (obrnuti) raspored slojeva</a:t>
            </a:r>
            <a:endParaRPr lang="vi-VN" sz="2000" dirty="0">
              <a:cs typeface="Calibri" panose="020F050202020403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SLOJEVI</a:t>
            </a:r>
            <a:endParaRPr lang="hr-HR" i="1" dirty="0">
              <a:latin typeface="+mn-lt"/>
            </a:endParaRPr>
          </a:p>
        </p:txBody>
      </p:sp>
      <p:pic>
        <p:nvPicPr>
          <p:cNvPr id="14" name="Picture 4" descr="sh22465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08920"/>
            <a:ext cx="5963494" cy="396044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14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048672"/>
          </a:xfrm>
        </p:spPr>
        <p:txBody>
          <a:bodyPr>
            <a:noAutofit/>
          </a:bodyPr>
          <a:lstStyle/>
          <a:p>
            <a:pPr marL="247950" lvl="1" indent="-216000">
              <a:spcBef>
                <a:spcPts val="600"/>
              </a:spcBef>
            </a:pPr>
            <a:r>
              <a:rPr lang="hr-HR" sz="2000" dirty="0" err="1" smtClean="0">
                <a:cs typeface="Calibri" panose="020F0502020204030204" pitchFamily="34" charset="0"/>
              </a:rPr>
              <a:t>lorem</a:t>
            </a:r>
            <a:r>
              <a:rPr lang="hr-HR" sz="2000" dirty="0" smtClean="0">
                <a:cs typeface="Calibri" panose="020F0502020204030204" pitchFamily="34" charset="0"/>
              </a:rPr>
              <a:t> </a:t>
            </a:r>
            <a:r>
              <a:rPr lang="hr-HR" sz="2000" dirty="0" err="1" smtClean="0">
                <a:cs typeface="Calibri" panose="020F0502020204030204" pitchFamily="34" charset="0"/>
              </a:rPr>
              <a:t>ipsum</a:t>
            </a:r>
            <a:endParaRPr lang="vi-VN" sz="2000" dirty="0">
              <a:cs typeface="Calibri" panose="020F050202020403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ENDOGENI PROCESI I OBLICI</a:t>
            </a:r>
            <a:endParaRPr lang="hr-HR" i="1" dirty="0">
              <a:latin typeface="+mn-lt"/>
            </a:endParaRPr>
          </a:p>
        </p:txBody>
      </p:sp>
      <p:pic>
        <p:nvPicPr>
          <p:cNvPr id="31" name="Picture 6" descr="ill 007 b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752600"/>
            <a:ext cx="7161213" cy="4903788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 w="38100">
            <a:noFill/>
            <a:miter lim="800000"/>
            <a:headEnd/>
            <a:tailEnd/>
          </a:ln>
        </p:spPr>
      </p:pic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2052638" y="1292225"/>
            <a:ext cx="23891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r-HR" altLang="sr-Latn-RS" sz="2400" b="1">
                <a:solidFill>
                  <a:srgbClr val="002060"/>
                </a:solidFill>
                <a:latin typeface="Calibri"/>
              </a:rPr>
              <a:t>ANTIKLINALA</a:t>
            </a: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4933950" y="1298575"/>
            <a:ext cx="23891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r-HR" altLang="sr-Latn-RS" sz="2400" b="1">
                <a:solidFill>
                  <a:srgbClr val="002060"/>
                </a:solidFill>
                <a:latin typeface="Calibri"/>
              </a:rPr>
              <a:t>SINKLINALA</a:t>
            </a:r>
          </a:p>
        </p:txBody>
      </p:sp>
      <p:sp>
        <p:nvSpPr>
          <p:cNvPr id="38" name="Rectangle 22"/>
          <p:cNvSpPr>
            <a:spLocks noChangeArrowheads="1"/>
          </p:cNvSpPr>
          <p:nvPr/>
        </p:nvSpPr>
        <p:spPr bwMode="auto">
          <a:xfrm rot="19975022">
            <a:off x="2182813" y="2820988"/>
            <a:ext cx="23891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r-HR" altLang="sr-Latn-RS" sz="2400" b="1">
                <a:solidFill>
                  <a:srgbClr val="FFFFFF"/>
                </a:solidFill>
                <a:latin typeface="Calibri"/>
              </a:rPr>
              <a:t>osna ploha</a:t>
            </a:r>
          </a:p>
        </p:txBody>
      </p:sp>
      <p:sp>
        <p:nvSpPr>
          <p:cNvPr id="39" name="Rectangle 24"/>
          <p:cNvSpPr>
            <a:spLocks noChangeArrowheads="1"/>
          </p:cNvSpPr>
          <p:nvPr/>
        </p:nvSpPr>
        <p:spPr bwMode="auto">
          <a:xfrm>
            <a:off x="1092200" y="2005013"/>
            <a:ext cx="16049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r-HR" altLang="sr-Latn-RS" sz="2400" b="1">
                <a:solidFill>
                  <a:srgbClr val="002060"/>
                </a:solidFill>
                <a:latin typeface="Calibri"/>
              </a:rPr>
              <a:t>krilo</a:t>
            </a:r>
          </a:p>
        </p:txBody>
      </p:sp>
      <p:sp>
        <p:nvSpPr>
          <p:cNvPr id="40" name="Rectangle 25"/>
          <p:cNvSpPr>
            <a:spLocks noChangeArrowheads="1"/>
          </p:cNvSpPr>
          <p:nvPr/>
        </p:nvSpPr>
        <p:spPr bwMode="auto">
          <a:xfrm>
            <a:off x="4259263" y="1973263"/>
            <a:ext cx="16049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r-HR" altLang="sr-Latn-RS" sz="2400" b="1">
                <a:solidFill>
                  <a:srgbClr val="002060"/>
                </a:solidFill>
                <a:latin typeface="Calibri"/>
              </a:rPr>
              <a:t>krilo</a:t>
            </a:r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3017838" y="1843088"/>
            <a:ext cx="1149350" cy="4048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r-HR" altLang="sr-Latn-RS" sz="2000">
                <a:solidFill>
                  <a:srgbClr val="002060"/>
                </a:solidFill>
                <a:latin typeface="Calibri"/>
              </a:rPr>
              <a:t>tjeme</a:t>
            </a:r>
          </a:p>
        </p:txBody>
      </p:sp>
      <p:sp>
        <p:nvSpPr>
          <p:cNvPr id="42" name="Rectangle 27"/>
          <p:cNvSpPr>
            <a:spLocks noChangeArrowheads="1"/>
          </p:cNvSpPr>
          <p:nvPr/>
        </p:nvSpPr>
        <p:spPr bwMode="auto">
          <a:xfrm>
            <a:off x="1524000" y="4070350"/>
            <a:ext cx="1149350" cy="4048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r-HR" altLang="sr-Latn-RS" sz="2000">
                <a:solidFill>
                  <a:srgbClr val="002060"/>
                </a:solidFill>
                <a:latin typeface="Calibri"/>
              </a:rPr>
              <a:t>jezgra</a:t>
            </a:r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3995738" y="5805488"/>
            <a:ext cx="1149350" cy="4048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r-HR" altLang="sr-Latn-RS" sz="2000">
                <a:solidFill>
                  <a:srgbClr val="002060"/>
                </a:solidFill>
                <a:latin typeface="Calibri"/>
              </a:rPr>
              <a:t>dno</a:t>
            </a:r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4927600" y="4405313"/>
            <a:ext cx="1149350" cy="4048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r-HR" altLang="sr-Latn-RS" sz="2000">
                <a:solidFill>
                  <a:srgbClr val="002060"/>
                </a:solidFill>
                <a:latin typeface="Calibri"/>
              </a:rPr>
              <a:t>jezgra</a:t>
            </a:r>
          </a:p>
        </p:txBody>
      </p:sp>
    </p:spTree>
    <p:extLst>
      <p:ext uri="{BB962C8B-B14F-4D97-AF65-F5344CB8AC3E}">
        <p14:creationId xmlns:p14="http://schemas.microsoft.com/office/powerpoint/2010/main" val="246907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8" grpId="0" build="allAtOnce"/>
      <p:bldP spid="39" grpId="0"/>
      <p:bldP spid="39" grpId="1"/>
      <p:bldP spid="40" grpId="0"/>
      <p:bldP spid="40" grpId="1"/>
      <p:bldP spid="41" grpId="0" animBg="1"/>
      <p:bldP spid="42" grpId="0" animBg="1"/>
      <p:bldP spid="43" grpId="0" animBg="1"/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048672"/>
          </a:xfrm>
        </p:spPr>
        <p:txBody>
          <a:bodyPr>
            <a:noAutofit/>
          </a:bodyPr>
          <a:lstStyle/>
          <a:p>
            <a:pPr marL="247950" lvl="1" indent="-216000">
              <a:spcBef>
                <a:spcPts val="600"/>
              </a:spcBef>
            </a:pPr>
            <a:r>
              <a:rPr lang="hr-HR" sz="2000" dirty="0" err="1" smtClean="0">
                <a:cs typeface="Calibri" panose="020F0502020204030204" pitchFamily="34" charset="0"/>
              </a:rPr>
              <a:t>lorem</a:t>
            </a:r>
            <a:r>
              <a:rPr lang="hr-HR" sz="2000" dirty="0" smtClean="0">
                <a:cs typeface="Calibri" panose="020F0502020204030204" pitchFamily="34" charset="0"/>
              </a:rPr>
              <a:t> </a:t>
            </a:r>
            <a:r>
              <a:rPr lang="hr-HR" sz="2000" dirty="0" err="1" smtClean="0">
                <a:cs typeface="Calibri" panose="020F0502020204030204" pitchFamily="34" charset="0"/>
              </a:rPr>
              <a:t>ipsum</a:t>
            </a:r>
            <a:endParaRPr lang="vi-VN" sz="2000" dirty="0">
              <a:cs typeface="Calibri" panose="020F050202020403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ENDOGENI PROCESI I OBLICI</a:t>
            </a:r>
            <a:endParaRPr lang="hr-HR" i="1" dirty="0">
              <a:latin typeface="+mn-lt"/>
            </a:endParaRPr>
          </a:p>
        </p:txBody>
      </p:sp>
      <p:pic>
        <p:nvPicPr>
          <p:cNvPr id="4" name="Picture 5" descr="ill 008 bore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047750"/>
            <a:ext cx="8105775" cy="54070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1449388" y="1593850"/>
            <a:ext cx="0" cy="1084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1757363" y="2252663"/>
            <a:ext cx="665162" cy="7445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2586038" y="3068638"/>
            <a:ext cx="849312" cy="287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 flipV="1">
            <a:off x="3690938" y="3951288"/>
            <a:ext cx="1071562" cy="131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 flipV="1">
            <a:off x="5578475" y="4765675"/>
            <a:ext cx="641350" cy="876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9512" y="2348880"/>
            <a:ext cx="1474787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r-HR" altLang="sr-Latn-RS" sz="2000">
                <a:solidFill>
                  <a:srgbClr val="504300"/>
                </a:solidFill>
                <a:latin typeface="Calibri"/>
              </a:rPr>
              <a:t>uspravna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386682" y="3003550"/>
            <a:ext cx="703262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r-HR" altLang="sr-Latn-RS" sz="2000" dirty="0">
                <a:solidFill>
                  <a:srgbClr val="504300"/>
                </a:solidFill>
                <a:latin typeface="Calibri"/>
              </a:rPr>
              <a:t>kosa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20056" y="3540124"/>
            <a:ext cx="12906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r-HR" altLang="sr-Latn-RS" sz="2000" dirty="0">
                <a:solidFill>
                  <a:srgbClr val="504300"/>
                </a:solidFill>
                <a:latin typeface="Calibri"/>
              </a:rPr>
              <a:t>prebačena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699792" y="4286334"/>
            <a:ext cx="12906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r-HR" altLang="sr-Latn-RS" sz="2000" dirty="0">
                <a:solidFill>
                  <a:srgbClr val="504300"/>
                </a:solidFill>
                <a:latin typeface="Calibri"/>
              </a:rPr>
              <a:t>polegnuta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226719" y="5467350"/>
            <a:ext cx="12906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r-HR" altLang="sr-Latn-RS" sz="2000" dirty="0">
                <a:solidFill>
                  <a:srgbClr val="504300"/>
                </a:solidFill>
                <a:latin typeface="Calibri"/>
              </a:rPr>
              <a:t>utonula</a:t>
            </a:r>
          </a:p>
        </p:txBody>
      </p:sp>
    </p:spTree>
    <p:extLst>
      <p:ext uri="{BB962C8B-B14F-4D97-AF65-F5344CB8AC3E}">
        <p14:creationId xmlns:p14="http://schemas.microsoft.com/office/powerpoint/2010/main" val="236821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MINERALI</a:t>
            </a:r>
            <a:endParaRPr lang="hr-HR" sz="3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3744416"/>
          </a:xfrm>
        </p:spPr>
        <p:txBody>
          <a:bodyPr>
            <a:noAutofit/>
          </a:bodyPr>
          <a:lstStyle/>
          <a:p>
            <a:pPr marL="247950" lvl="1" indent="-216000">
              <a:spcBef>
                <a:spcPts val="600"/>
              </a:spcBef>
            </a:pPr>
            <a:r>
              <a:rPr lang="hr-HR" sz="2000" b="1" dirty="0">
                <a:solidFill>
                  <a:srgbClr val="FF0000"/>
                </a:solidFill>
              </a:rPr>
              <a:t>MINERALI </a:t>
            </a:r>
            <a:r>
              <a:rPr lang="hr-HR" sz="2000" dirty="0"/>
              <a:t>– osnovni sastojci stijena; nakupine atoma, iona i molekula najčešće u kristaliziranom </a:t>
            </a:r>
            <a:r>
              <a:rPr lang="hr-HR" sz="2000" dirty="0" smtClean="0"/>
              <a:t>stanju</a:t>
            </a:r>
          </a:p>
          <a:p>
            <a:pPr marL="648000" lvl="2" indent="-216000">
              <a:spcBef>
                <a:spcPts val="600"/>
              </a:spcBef>
            </a:pPr>
            <a:r>
              <a:rPr lang="hr-HR" sz="2000" dirty="0" smtClean="0"/>
              <a:t>sastav minerala može se izraziti kemijskom formulom</a:t>
            </a:r>
          </a:p>
          <a:p>
            <a:pPr marL="247950" lvl="1" indent="-216000">
              <a:spcBef>
                <a:spcPts val="6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MINERALOGIJA</a:t>
            </a:r>
            <a:r>
              <a:rPr lang="hr-HR" sz="2000" dirty="0" smtClean="0"/>
              <a:t> – </a:t>
            </a:r>
            <a:r>
              <a:rPr lang="hr-HR" sz="2000" dirty="0"/>
              <a:t>znanstvena disciplina geologije koja se bavi proučavanjem minerala i njihovih </a:t>
            </a:r>
            <a:r>
              <a:rPr lang="hr-HR" sz="2000" dirty="0" smtClean="0"/>
              <a:t>svojstava</a:t>
            </a:r>
          </a:p>
          <a:p>
            <a:pPr marL="247950" lvl="1" indent="-216000">
              <a:spcBef>
                <a:spcPts val="600"/>
              </a:spcBef>
            </a:pPr>
            <a:r>
              <a:rPr lang="hr-HR" sz="2000" dirty="0" smtClean="0"/>
              <a:t>danas je više od 4000 različitih minerala koji su grupiraju u 9 skupina</a:t>
            </a:r>
          </a:p>
          <a:p>
            <a:pPr marL="648000" lvl="2" indent="-216000">
              <a:spcBef>
                <a:spcPts val="6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silikati</a:t>
            </a:r>
            <a:r>
              <a:rPr lang="hr-HR" sz="2000" dirty="0" smtClean="0"/>
              <a:t> – najbrojnija skupina minerala (Si i O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) – čine 75% Zemljine kore</a:t>
            </a:r>
          </a:p>
          <a:p>
            <a:pPr marL="648000" lvl="2" indent="-216000">
              <a:spcBef>
                <a:spcPts val="6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oksidi</a:t>
            </a:r>
            <a:r>
              <a:rPr lang="hr-HR" sz="2000" dirty="0" smtClean="0"/>
              <a:t> i </a:t>
            </a:r>
            <a:r>
              <a:rPr lang="hr-HR" sz="2000" b="1" dirty="0" smtClean="0">
                <a:solidFill>
                  <a:srgbClr val="FF0000"/>
                </a:solidFill>
              </a:rPr>
              <a:t>hidroksidi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dirty="0" smtClean="0"/>
              <a:t>– spojevi H i O</a:t>
            </a:r>
            <a:r>
              <a:rPr lang="hr-HR" sz="2000" baseline="-25000" dirty="0" smtClean="0"/>
              <a:t>2 </a:t>
            </a:r>
            <a:r>
              <a:rPr lang="hr-HR" sz="2000" dirty="0" smtClean="0"/>
              <a:t>s metalima</a:t>
            </a:r>
          </a:p>
          <a:p>
            <a:pPr marL="648000" lvl="2" indent="-216000">
              <a:spcBef>
                <a:spcPts val="6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karbonati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dirty="0" smtClean="0"/>
              <a:t>– na vapnenačkoj podlozi – kalcit i dolomit – 95% stijena Hrvatske</a:t>
            </a:r>
            <a:endParaRPr lang="hr-HR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34384" y="3962856"/>
            <a:ext cx="2881432" cy="2850520"/>
            <a:chOff x="34384" y="3962856"/>
            <a:chExt cx="2881432" cy="2850520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84" y="3962856"/>
              <a:ext cx="2881432" cy="2188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4384" y="6167045"/>
              <a:ext cx="28814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dirty="0" err="1" smtClean="0">
                  <a:latin typeface="+mj-lt"/>
                </a:rPr>
                <a:t>Halit</a:t>
              </a:r>
              <a:r>
                <a:rPr lang="hr-HR" dirty="0" smtClean="0">
                  <a:latin typeface="+mj-lt"/>
                </a:rPr>
                <a:t> (natrijev klorid – </a:t>
              </a:r>
              <a:r>
                <a:rPr lang="hr-HR" dirty="0" err="1" smtClean="0">
                  <a:latin typeface="+mj-lt"/>
                </a:rPr>
                <a:t>NaCl</a:t>
              </a:r>
              <a:r>
                <a:rPr lang="hr-HR" dirty="0" smtClean="0">
                  <a:latin typeface="+mj-lt"/>
                </a:rPr>
                <a:t>) – kuhinjska sol</a:t>
              </a:r>
              <a:endParaRPr lang="hr-HR" dirty="0"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87134" y="3963546"/>
            <a:ext cx="2698750" cy="2833906"/>
            <a:chOff x="2987134" y="3963546"/>
            <a:chExt cx="2698750" cy="2833906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134" y="3963546"/>
              <a:ext cx="2698750" cy="2187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987134" y="6151121"/>
              <a:ext cx="2692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dirty="0" smtClean="0">
                  <a:latin typeface="+mj-lt"/>
                </a:rPr>
                <a:t>Kalcit – (kalcijev karbonat - </a:t>
              </a:r>
              <a:r>
                <a:rPr lang="hr-HR" altLang="sr-Latn-RS" dirty="0" err="1">
                  <a:latin typeface="+mj-lt"/>
                </a:rPr>
                <a:t>CaCO</a:t>
              </a:r>
              <a:r>
                <a:rPr lang="hr-HR" altLang="sr-Latn-RS" dirty="0" smtClean="0">
                  <a:latin typeface="+mj-lt"/>
                </a:rPr>
                <a:t>₃) - vapnenac</a:t>
              </a:r>
              <a:endParaRPr lang="hr-HR" dirty="0"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95422" y="3990533"/>
            <a:ext cx="3308350" cy="2806919"/>
            <a:chOff x="5795422" y="3990533"/>
            <a:chExt cx="3308350" cy="2806919"/>
          </a:xfrm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5422" y="3990533"/>
              <a:ext cx="3308350" cy="2160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795422" y="6151121"/>
              <a:ext cx="3308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altLang="sr-Latn-RS" dirty="0" smtClean="0">
                  <a:latin typeface="+mj-lt"/>
                </a:rPr>
                <a:t>Pirit – (</a:t>
              </a:r>
              <a:r>
                <a:rPr lang="hr-HR" altLang="sr-Latn-RS" dirty="0">
                  <a:latin typeface="+mj-lt"/>
                </a:rPr>
                <a:t>željezni </a:t>
              </a:r>
              <a:r>
                <a:rPr lang="hr-HR" altLang="sr-Latn-RS" dirty="0" smtClean="0">
                  <a:latin typeface="+mj-lt"/>
                </a:rPr>
                <a:t>sulfid </a:t>
              </a:r>
              <a:r>
                <a:rPr lang="hr-HR" altLang="sr-Latn-RS" dirty="0" smtClean="0">
                  <a:latin typeface="+mj-lt"/>
                  <a:cs typeface="Times New Roman" pitchFamily="18" charset="0"/>
                </a:rPr>
                <a:t>- FeS₂) – lažno zlato</a:t>
              </a:r>
              <a:endParaRPr lang="hr-HR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60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STIJENE</a:t>
            </a:r>
            <a:endParaRPr lang="hr-HR" sz="3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3744416"/>
          </a:xfrm>
        </p:spPr>
        <p:txBody>
          <a:bodyPr>
            <a:noAutofit/>
          </a:bodyPr>
          <a:lstStyle/>
          <a:p>
            <a:pPr marL="247950" lvl="1" indent="-216000">
              <a:spcBef>
                <a:spcPts val="600"/>
              </a:spcBef>
            </a:pPr>
            <a:r>
              <a:rPr lang="vi-V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STIJENE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– nakupine  jednog ili više minerala, izgrađuju 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litosferu</a:t>
            </a:r>
            <a:endParaRPr lang="hr-H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7950" lvl="1" indent="-216000">
              <a:spcBef>
                <a:spcPts val="600"/>
              </a:spcBef>
            </a:pPr>
            <a:r>
              <a:rPr lang="vi-VN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PETROLOGIJA</a:t>
            </a:r>
            <a:r>
              <a:rPr lang="vi-VN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znanstvena disciplina geologije koja se bavi proučavanjem 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stijena</a:t>
            </a:r>
            <a:endParaRPr lang="hr-H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7950" lvl="1" indent="-216000">
              <a:spcBef>
                <a:spcPts val="600"/>
              </a:spcBef>
            </a:pPr>
            <a:r>
              <a:rPr lang="hr-HR" altLang="sr-Latn-R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stijene se prema </a:t>
            </a:r>
            <a:r>
              <a:rPr lang="hr-HR" altLang="sr-Latn-RS" sz="2000" dirty="0">
                <a:latin typeface="Calibri" panose="020F0502020204030204" pitchFamily="34" charset="0"/>
                <a:cs typeface="Calibri" panose="020F0502020204030204" pitchFamily="34" charset="0"/>
              </a:rPr>
              <a:t>postanku </a:t>
            </a:r>
            <a:r>
              <a:rPr lang="hr-HR" altLang="sr-Latn-R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dijele </a:t>
            </a:r>
            <a:r>
              <a:rPr lang="hr-HR" altLang="sr-Latn-RS" sz="2000" dirty="0">
                <a:latin typeface="Calibri" panose="020F0502020204030204" pitchFamily="34" charset="0"/>
                <a:cs typeface="Calibri" panose="020F0502020204030204" pitchFamily="34" charset="0"/>
              </a:rPr>
              <a:t>na:</a:t>
            </a:r>
          </a:p>
          <a:p>
            <a:pPr marL="914400" lvl="1" indent="-324000">
              <a:lnSpc>
                <a:spcPct val="9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hr-HR" altLang="sr-Latn-R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Magmatske </a:t>
            </a:r>
            <a:r>
              <a:rPr lang="hr-HR" altLang="sr-Latn-R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ili eruptivne </a:t>
            </a:r>
            <a:r>
              <a:rPr lang="hr-HR" altLang="sr-Latn-R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hr-HR" altLang="sr-Latn-RS" sz="2000" i="1" dirty="0">
                <a:latin typeface="Calibri" panose="020F0502020204030204" pitchFamily="34" charset="0"/>
                <a:cs typeface="Calibri" panose="020F0502020204030204" pitchFamily="34" charset="0"/>
              </a:rPr>
              <a:t>dubinske i površinske</a:t>
            </a:r>
            <a:r>
              <a:rPr lang="hr-HR" altLang="sr-Latn-R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14400" lvl="1" indent="-324000">
              <a:lnSpc>
                <a:spcPct val="9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hr-HR" altLang="sr-Latn-R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Sedimentne </a:t>
            </a:r>
            <a:r>
              <a:rPr lang="hr-HR" altLang="sr-Latn-R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ili taložne </a:t>
            </a:r>
            <a:r>
              <a:rPr lang="hr-HR" altLang="sr-Latn-R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hr-HR" altLang="sr-Latn-R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klastične, </a:t>
            </a:r>
            <a:r>
              <a:rPr lang="hr-HR" altLang="sr-Latn-R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kemijske i biogene</a:t>
            </a:r>
            <a:r>
              <a:rPr lang="hr-HR" altLang="sr-Latn-R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hr-HR" altLang="sr-Latn-R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24000">
              <a:lnSpc>
                <a:spcPct val="9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hr-HR" altLang="sr-Latn-R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Metamorfne </a:t>
            </a:r>
            <a:r>
              <a:rPr lang="hr-HR" altLang="sr-Latn-R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ili </a:t>
            </a:r>
            <a:r>
              <a:rPr lang="hr-HR" altLang="sr-Latn-R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preobražene</a:t>
            </a:r>
            <a:endParaRPr lang="hr-HR" altLang="sr-Latn-R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7504" y="3213050"/>
            <a:ext cx="2880750" cy="2601506"/>
            <a:chOff x="107504" y="3213050"/>
            <a:chExt cx="2880750" cy="2601506"/>
          </a:xfrm>
        </p:grpSpPr>
        <p:pic>
          <p:nvPicPr>
            <p:cNvPr id="12" name="Picture 2" descr="Granit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3213050"/>
              <a:ext cx="2880750" cy="2160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07504" y="5445224"/>
              <a:ext cx="2654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err="1" smtClean="0"/>
                <a:t>magmatska</a:t>
              </a:r>
              <a:r>
                <a:rPr lang="hr-HR" dirty="0" smtClean="0"/>
                <a:t> stijena - granit</a:t>
              </a:r>
              <a:endParaRPr lang="hr-HR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86519" y="3213050"/>
            <a:ext cx="2962542" cy="2601506"/>
            <a:chOff x="6086519" y="3213050"/>
            <a:chExt cx="2962542" cy="2601506"/>
          </a:xfrm>
        </p:grpSpPr>
        <p:sp>
          <p:nvSpPr>
            <p:cNvPr id="16" name="TextBox 15"/>
            <p:cNvSpPr txBox="1"/>
            <p:nvPr/>
          </p:nvSpPr>
          <p:spPr>
            <a:xfrm>
              <a:off x="6086519" y="5445224"/>
              <a:ext cx="2962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metamorfna stijena - mramor</a:t>
              </a:r>
              <a:endParaRPr lang="hr-HR" dirty="0"/>
            </a:p>
          </p:txBody>
        </p:sp>
        <p:pic>
          <p:nvPicPr>
            <p:cNvPr id="10242" name="Picture 2" descr="https://www.njuskalo.hr/image-bigger/gradevinski-materijal/mramorna-ploca-slika-15757928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0414" y="3213050"/>
              <a:ext cx="2878567" cy="2160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3060048" y="3217256"/>
            <a:ext cx="3042756" cy="2597300"/>
            <a:chOff x="3060048" y="3217256"/>
            <a:chExt cx="3042756" cy="2597300"/>
          </a:xfrm>
        </p:grpSpPr>
        <p:sp>
          <p:nvSpPr>
            <p:cNvPr id="15" name="TextBox 14"/>
            <p:cNvSpPr txBox="1"/>
            <p:nvPr/>
          </p:nvSpPr>
          <p:spPr>
            <a:xfrm>
              <a:off x="3060048" y="5445224"/>
              <a:ext cx="3042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sedimentna stijena - vapnenac</a:t>
              </a:r>
              <a:endParaRPr lang="hr-HR" dirty="0"/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1837" y="3217256"/>
              <a:ext cx="2874994" cy="2155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6065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0032" y="4758795"/>
            <a:ext cx="2685227" cy="2173096"/>
            <a:chOff x="4860032" y="4758795"/>
            <a:chExt cx="2685227" cy="2173096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758795"/>
              <a:ext cx="2685227" cy="2173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6335286" y="6559582"/>
              <a:ext cx="71326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 anchor="ctr">
              <a:spAutoFit/>
            </a:bodyPr>
            <a:lstStyle/>
            <a:p>
              <a:r>
                <a:rPr lang="hr-HR" sz="1400" dirty="0" err="1" smtClean="0"/>
                <a:t>Plovučac</a:t>
              </a:r>
              <a:endParaRPr lang="hr-HR" sz="1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MAGMATSKE (ERUPTIVNE) STIJENE</a:t>
            </a:r>
            <a:endParaRPr lang="hr-HR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07504" y="2924944"/>
            <a:ext cx="2510067" cy="2537729"/>
            <a:chOff x="107504" y="2924944"/>
            <a:chExt cx="2510067" cy="2537729"/>
          </a:xfrm>
        </p:grpSpPr>
        <p:pic>
          <p:nvPicPr>
            <p:cNvPr id="17" name="Picture 2" descr="Granit.JP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34" r="10199"/>
            <a:stretch/>
          </p:blipFill>
          <p:spPr bwMode="auto">
            <a:xfrm>
              <a:off x="107504" y="2924944"/>
              <a:ext cx="2510067" cy="2537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7504" y="5247229"/>
              <a:ext cx="5691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 anchor="ctr">
              <a:spAutoFit/>
            </a:bodyPr>
            <a:lstStyle/>
            <a:p>
              <a:r>
                <a:rPr lang="hr-HR" sz="1400" dirty="0" smtClean="0"/>
                <a:t>Granit </a:t>
              </a:r>
              <a:endParaRPr lang="hr-HR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699792" y="2941195"/>
            <a:ext cx="3053939" cy="2521477"/>
            <a:chOff x="2915816" y="4570974"/>
            <a:chExt cx="2669483" cy="2204052"/>
          </a:xfrm>
        </p:grpSpPr>
        <p:pic>
          <p:nvPicPr>
            <p:cNvPr id="14" name="Picture 3" descr="038-2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816" y="4570974"/>
              <a:ext cx="2669483" cy="2204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2915816" y="6559582"/>
              <a:ext cx="5137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 anchor="ctr">
              <a:spAutoFit/>
            </a:bodyPr>
            <a:lstStyle/>
            <a:p>
              <a:r>
                <a:rPr lang="hr-HR" sz="1400" dirty="0" smtClean="0"/>
                <a:t>Bazalt</a:t>
              </a:r>
              <a:endParaRPr lang="hr-HR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00192" y="2636912"/>
            <a:ext cx="2756072" cy="2337327"/>
            <a:chOff x="6300192" y="2636912"/>
            <a:chExt cx="2756072" cy="2337327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2636912"/>
              <a:ext cx="2756072" cy="2109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6958711" y="4758795"/>
              <a:ext cx="209755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 anchor="ctr">
              <a:spAutoFit/>
            </a:bodyPr>
            <a:lstStyle/>
            <a:p>
              <a:r>
                <a:rPr lang="hr-HR" sz="1400" dirty="0" err="1" smtClean="0"/>
                <a:t>Opsidijan</a:t>
              </a:r>
              <a:r>
                <a:rPr lang="hr-HR" sz="1400" dirty="0" smtClean="0"/>
                <a:t> (vulkansko staklo)</a:t>
              </a:r>
              <a:endParaRPr lang="hr-HR" sz="1400" dirty="0"/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2304256"/>
          </a:xfrm>
        </p:spPr>
        <p:txBody>
          <a:bodyPr>
            <a:noAutofit/>
          </a:bodyPr>
          <a:lstStyle/>
          <a:p>
            <a:pPr marL="247950" lvl="1" indent="-216000">
              <a:spcBef>
                <a:spcPts val="600"/>
              </a:spcBef>
            </a:pPr>
            <a:r>
              <a:rPr lang="hr-HR" sz="2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astaju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hlađenjem i 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očvršćivanjem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magm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  <a:p>
            <a:pPr marL="247950" lvl="1" indent="-216000">
              <a:spcBef>
                <a:spcPts val="600"/>
              </a:spcBef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po nastanku mogu biti:</a:t>
            </a:r>
          </a:p>
          <a:p>
            <a:pPr marL="648000" lvl="2" indent="-216000">
              <a:spcBef>
                <a:spcPts val="600"/>
              </a:spcBef>
            </a:pPr>
            <a:r>
              <a:rPr lang="vi-VN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DUBINSKE</a:t>
            </a:r>
            <a:r>
              <a:rPr lang="vi-VN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ili </a:t>
            </a:r>
            <a:r>
              <a:rPr lang="vi-V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INTRUZIVNE</a:t>
            </a:r>
            <a:r>
              <a:rPr lang="vi-V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magmatske stijene 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nastaju hlađenjem i kristalizacijom magme </a:t>
            </a:r>
            <a:r>
              <a:rPr lang="hr-H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 Zemljinoj kori 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granit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r-H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sjenit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r-H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gabro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648000" lvl="2" indent="-216000">
              <a:spcBef>
                <a:spcPts val="600"/>
              </a:spcBef>
            </a:pPr>
            <a:r>
              <a:rPr lang="hr-H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POVRŠINSKE</a:t>
            </a:r>
            <a:r>
              <a:rPr lang="hr-HR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ili </a:t>
            </a:r>
            <a:r>
              <a:rPr lang="hr-HR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EFUZIVNE</a:t>
            </a:r>
            <a:r>
              <a:rPr lang="hr-H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magmatske stijene – nastaju hlađenjem magme </a:t>
            </a:r>
            <a:r>
              <a:rPr lang="hr-H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na površini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bazalt, </a:t>
            </a:r>
            <a:r>
              <a:rPr lang="hr-H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riolit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r-H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andezit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plovućac, </a:t>
            </a:r>
            <a:r>
              <a:rPr lang="hr-H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opsidijan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(vulkansko staklo)</a:t>
            </a: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48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SEDIMENTNE (TALOŽNE) STIJENE</a:t>
            </a:r>
            <a:endParaRPr lang="hr-HR" sz="3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2304256"/>
          </a:xfrm>
        </p:spPr>
        <p:txBody>
          <a:bodyPr>
            <a:noAutofit/>
          </a:bodyPr>
          <a:lstStyle/>
          <a:p>
            <a:pPr marL="247950" lvl="1" indent="-216000">
              <a:spcBef>
                <a:spcPts val="600"/>
              </a:spcBef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nastaju taloženjem trošnog materijala, izlučivanjem iz zasićenih otopina ili radom organizama</a:t>
            </a:r>
          </a:p>
          <a:p>
            <a:pPr marL="247950" lvl="1" indent="-216000">
              <a:spcBef>
                <a:spcPts val="600"/>
              </a:spcBef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prekrivaju oko 75% Zemljine površine</a:t>
            </a:r>
          </a:p>
          <a:p>
            <a:pPr marL="247950" lvl="1" indent="-216000">
              <a:spcBef>
                <a:spcPts val="600"/>
              </a:spcBef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po nastanku mogu biti:</a:t>
            </a:r>
          </a:p>
          <a:p>
            <a:pPr marL="648000" lvl="2" indent="-21600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KLASTIČNE 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sedimentne 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stijene 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nastaju taloženjem trošnog materijala koji je nastao razaranjem drugih stijena – </a:t>
            </a:r>
            <a:r>
              <a:rPr lang="hr-H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breča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r-H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pješćenjak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i konglomerat</a:t>
            </a:r>
          </a:p>
          <a:p>
            <a:pPr marL="648000" lvl="2" indent="-21600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KEMIJSKE</a:t>
            </a:r>
            <a:r>
              <a:rPr lang="hr-H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sedimentne stijene – nastaju kristalizacijom i izlučivanjem iz zasićenih otopina – na mjestima gdje je veliko isparavanje – dolomit, gips i </a:t>
            </a:r>
            <a:r>
              <a:rPr lang="hr-H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halit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(kuhinjska sol), sedra (vapnenac)</a:t>
            </a:r>
          </a:p>
          <a:p>
            <a:pPr marL="648000" lvl="2" indent="-21600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BIOGENE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sedimentne stijene – nastale su od živih organizama (taloženjem) – vapnenac, kreda</a:t>
            </a:r>
          </a:p>
          <a:p>
            <a:pPr marL="1105200" lvl="3" indent="-216000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KAUSTOBIOLITI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biogene sedimentne stijene građene od ugljika ili ugljikovodika koje nastaju </a:t>
            </a:r>
            <a:r>
              <a:rPr lang="hr-H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karbonizacijom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najčešće biljnog postanka </a:t>
            </a:r>
          </a:p>
          <a:p>
            <a:pPr marL="1105200" lvl="3" indent="-216000">
              <a:spcBef>
                <a:spcPts val="600"/>
              </a:spcBef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to su: treset, lignit, smeđi ugljen, kameni ugljen i antracit te nafta </a:t>
            </a:r>
          </a:p>
        </p:txBody>
      </p:sp>
    </p:spTree>
    <p:extLst>
      <p:ext uri="{BB962C8B-B14F-4D97-AF65-F5344CB8AC3E}">
        <p14:creationId xmlns:p14="http://schemas.microsoft.com/office/powerpoint/2010/main" val="78414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SEDIMENTNE (TALOŽNE) STIJENE</a:t>
            </a:r>
            <a:endParaRPr lang="hr-HR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352734" y="764704"/>
            <a:ext cx="3640503" cy="2736304"/>
            <a:chOff x="5580112" y="764704"/>
            <a:chExt cx="3413125" cy="2565400"/>
          </a:xfrm>
        </p:grpSpPr>
        <p:pic>
          <p:nvPicPr>
            <p:cNvPr id="10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764704"/>
              <a:ext cx="3413125" cy="256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580112" y="3114660"/>
              <a:ext cx="125520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 anchor="ctr">
              <a:spAutoFit/>
            </a:bodyPr>
            <a:lstStyle/>
            <a:p>
              <a:r>
                <a:rPr lang="hr-HR" sz="1400" dirty="0" smtClean="0"/>
                <a:t>Ugljen (antracit)</a:t>
              </a:r>
              <a:endParaRPr lang="hr-HR" sz="1400" dirty="0"/>
            </a:p>
          </p:txBody>
        </p:sp>
      </p:grp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1" r="2506"/>
          <a:stretch/>
        </p:blipFill>
        <p:spPr bwMode="auto">
          <a:xfrm>
            <a:off x="7826" y="623086"/>
            <a:ext cx="2975987" cy="212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02740" y="2637492"/>
            <a:ext cx="48082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 anchor="ctr">
            <a:spAutoFit/>
          </a:bodyPr>
          <a:lstStyle/>
          <a:p>
            <a:r>
              <a:rPr lang="hr-HR" sz="1400" dirty="0" err="1" smtClean="0"/>
              <a:t>Breča</a:t>
            </a:r>
            <a:endParaRPr lang="hr-HR" sz="14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62" y="4018615"/>
            <a:ext cx="4376193" cy="26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9512" y="6453336"/>
            <a:ext cx="198213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 anchor="ctr">
            <a:spAutoFit/>
          </a:bodyPr>
          <a:lstStyle/>
          <a:p>
            <a:r>
              <a:rPr lang="hr-HR" sz="1400" dirty="0" smtClean="0"/>
              <a:t>Slojevi sedimentne stijene</a:t>
            </a:r>
            <a:endParaRPr lang="hr-HR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4921525" y="3574623"/>
            <a:ext cx="4104456" cy="3094737"/>
            <a:chOff x="4716016" y="3574623"/>
            <a:chExt cx="4104456" cy="3094737"/>
          </a:xfrm>
        </p:grpSpPr>
        <p:pic>
          <p:nvPicPr>
            <p:cNvPr id="14342" name="Picture 6" descr="https://upload.wikimedia.org/wikipedia/commons/8/83/Karstformationen_Nationalpark-Nord-Velebit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3574623"/>
              <a:ext cx="4104456" cy="3079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716016" y="6453916"/>
              <a:ext cx="165518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 anchor="ctr">
              <a:spAutoFit/>
            </a:bodyPr>
            <a:lstStyle/>
            <a:p>
              <a:r>
                <a:rPr lang="hr-HR" sz="1400" dirty="0" smtClean="0"/>
                <a:t>Vapnenac na Velebitu</a:t>
              </a:r>
              <a:endParaRPr lang="hr-HR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699792" y="2060848"/>
            <a:ext cx="2554367" cy="1915776"/>
            <a:chOff x="2627784" y="2024539"/>
            <a:chExt cx="2554367" cy="1915776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2024539"/>
              <a:ext cx="2554367" cy="191577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627784" y="3724871"/>
              <a:ext cx="84054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 anchor="ctr">
              <a:spAutoFit/>
            </a:bodyPr>
            <a:lstStyle/>
            <a:p>
              <a:r>
                <a:rPr lang="hr-HR" sz="1400" dirty="0" smtClean="0"/>
                <a:t>Pješčenjak</a:t>
              </a:r>
              <a:endParaRPr lang="hr-H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12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8858312" cy="576064"/>
          </a:xfrm>
        </p:spPr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METAMORFNE (PREOBRAŽENE) STIJENE</a:t>
            </a:r>
            <a:endParaRPr lang="hr-HR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7504" y="3558913"/>
            <a:ext cx="2813721" cy="3008934"/>
            <a:chOff x="323528" y="3558913"/>
            <a:chExt cx="2813721" cy="3008934"/>
          </a:xfrm>
        </p:grpSpPr>
        <p:pic>
          <p:nvPicPr>
            <p:cNvPr id="15361" name="Picture 1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86" r="11770"/>
            <a:stretch/>
          </p:blipFill>
          <p:spPr bwMode="auto">
            <a:xfrm>
              <a:off x="323528" y="3558913"/>
              <a:ext cx="2813721" cy="3008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23528" y="6352403"/>
              <a:ext cx="59804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 anchor="ctr">
              <a:spAutoFit/>
            </a:bodyPr>
            <a:lstStyle/>
            <a:p>
              <a:r>
                <a:rPr lang="hr-HR" sz="1400" smtClean="0"/>
                <a:t>Kvarcit</a:t>
              </a:r>
              <a:r>
                <a:rPr lang="hr-HR" sz="1400" dirty="0" smtClean="0"/>
                <a:t> </a:t>
              </a:r>
              <a:endParaRPr lang="hr-HR" sz="1400" dirty="0"/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2304256"/>
          </a:xfrm>
        </p:spPr>
        <p:txBody>
          <a:bodyPr>
            <a:noAutofit/>
          </a:bodyPr>
          <a:lstStyle/>
          <a:p>
            <a:pPr marL="247950" lvl="1" indent="-216000">
              <a:spcBef>
                <a:spcPts val="600"/>
              </a:spcBef>
            </a:pPr>
            <a:r>
              <a:rPr lang="hr-HR" sz="2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astaju </a:t>
            </a:r>
            <a:r>
              <a:rPr lang="hr-HR" sz="2000" b="1" dirty="0">
                <a:latin typeface="Calibri" panose="020F0502020204030204" pitchFamily="34" charset="0"/>
                <a:cs typeface="Calibri" panose="020F0502020204030204" pitchFamily="34" charset="0"/>
              </a:rPr>
              <a:t>metamorfozom</a:t>
            </a:r>
            <a:r>
              <a:rPr lang="hr-HR" sz="2000" dirty="0">
                <a:latin typeface="Calibri" panose="020F0502020204030204" pitchFamily="34" charset="0"/>
                <a:cs typeface="Calibri" panose="020F0502020204030204" pitchFamily="34" charset="0"/>
              </a:rPr>
              <a:t> (preobražajem) iz </a:t>
            </a:r>
            <a:r>
              <a:rPr lang="hr-H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magmatskih</a:t>
            </a:r>
            <a:r>
              <a:rPr lang="hr-HR" sz="2000" dirty="0">
                <a:latin typeface="Calibri" panose="020F0502020204030204" pitchFamily="34" charset="0"/>
                <a:cs typeface="Calibri" panose="020F0502020204030204" pitchFamily="34" charset="0"/>
              </a:rPr>
              <a:t>, sedimentnih i postojećih metamorfnih 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stijena pod visokim tlakom i temperaturom</a:t>
            </a:r>
          </a:p>
          <a:p>
            <a:pPr marL="247950" lvl="1" indent="-216000">
              <a:spcBef>
                <a:spcPts val="600"/>
              </a:spcBef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najpoznatije metamorfne stijene su</a:t>
            </a:r>
          </a:p>
          <a:p>
            <a:pPr marL="648000" lvl="2" indent="-216000">
              <a:spcBef>
                <a:spcPts val="600"/>
              </a:spcBef>
            </a:pPr>
            <a:r>
              <a:rPr lang="hr-H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mramor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(nastao metamorfozom od vapnenca)</a:t>
            </a:r>
          </a:p>
          <a:p>
            <a:pPr marL="648000" lvl="2" indent="-216000">
              <a:spcBef>
                <a:spcPts val="600"/>
              </a:spcBef>
            </a:pPr>
            <a:r>
              <a:rPr lang="hr-H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gnajs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(nastao metamorfozom granita)</a:t>
            </a:r>
          </a:p>
          <a:p>
            <a:pPr marL="648000" lvl="2" indent="-216000">
              <a:spcBef>
                <a:spcPts val="600"/>
              </a:spcBef>
            </a:pPr>
            <a:r>
              <a:rPr lang="hr-H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kvarcit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(nastao metamorfozom pješčenjaka)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987824" y="3575867"/>
            <a:ext cx="3285366" cy="2991980"/>
            <a:chOff x="2987824" y="3575867"/>
            <a:chExt cx="3285366" cy="2991980"/>
          </a:xfrm>
        </p:grpSpPr>
        <p:pic>
          <p:nvPicPr>
            <p:cNvPr id="15363" name="Picture 3" descr="http://geol.pmf.hr/~drbalen/Stijene/photos/gnajs_2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91" r="10114"/>
            <a:stretch/>
          </p:blipFill>
          <p:spPr bwMode="auto">
            <a:xfrm>
              <a:off x="2987824" y="3575867"/>
              <a:ext cx="3285366" cy="2972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987824" y="6352403"/>
              <a:ext cx="48146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 anchor="ctr">
              <a:spAutoFit/>
            </a:bodyPr>
            <a:lstStyle/>
            <a:p>
              <a:r>
                <a:rPr lang="hr-HR" sz="1400" dirty="0" err="1" smtClean="0"/>
                <a:t>Gnajs</a:t>
              </a:r>
              <a:endParaRPr lang="hr-HR" sz="1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66193" y="3566615"/>
            <a:ext cx="2607874" cy="3001232"/>
            <a:chOff x="6366193" y="3566615"/>
            <a:chExt cx="2607874" cy="3001232"/>
          </a:xfrm>
        </p:grpSpPr>
        <p:pic>
          <p:nvPicPr>
            <p:cNvPr id="15365" name="Picture 5" descr="https://www.kam-garden.cz/fotky33602/fotos/_vyr_182Bily_mramor_solitair_big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05" r="20360"/>
            <a:stretch/>
          </p:blipFill>
          <p:spPr bwMode="auto">
            <a:xfrm>
              <a:off x="6368432" y="3566615"/>
              <a:ext cx="2605635" cy="2972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366193" y="6352403"/>
              <a:ext cx="67177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 anchor="ctr">
              <a:spAutoFit/>
            </a:bodyPr>
            <a:lstStyle/>
            <a:p>
              <a:r>
                <a:rPr lang="hr-HR" sz="1400" dirty="0" smtClean="0"/>
                <a:t>Mramor</a:t>
              </a:r>
              <a:endParaRPr lang="hr-H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071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Minerali i stijene			</a:t>
            </a:r>
            <a:r>
              <a:rPr lang="hr-HR" dirty="0" smtClean="0"/>
              <a:t>		</a:t>
            </a:r>
            <a:r>
              <a:rPr lang="hr-HR" sz="2000" i="1" dirty="0" smtClean="0"/>
              <a:t>(plan ploče)</a:t>
            </a:r>
            <a:endParaRPr lang="hr-HR" i="1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904656"/>
          </a:xfrm>
        </p:spPr>
        <p:txBody>
          <a:bodyPr>
            <a:noAutofit/>
          </a:bodyPr>
          <a:lstStyle/>
          <a:p>
            <a:pPr marL="247950" lvl="1" indent="-216000">
              <a:spcBef>
                <a:spcPts val="600"/>
              </a:spcBef>
            </a:pPr>
            <a:r>
              <a:rPr lang="hr-HR" sz="2000" b="1" dirty="0">
                <a:solidFill>
                  <a:srgbClr val="FF0000"/>
                </a:solidFill>
              </a:rPr>
              <a:t>MINERALI </a:t>
            </a:r>
            <a:r>
              <a:rPr lang="hr-HR" sz="2000" dirty="0"/>
              <a:t>– osnovni sastojci stijena; nakupine atoma, iona i molekula najčešće u kristaliziranom stanju</a:t>
            </a:r>
          </a:p>
          <a:p>
            <a:pPr marL="648000" lvl="2" indent="-216000">
              <a:spcBef>
                <a:spcPts val="600"/>
              </a:spcBef>
            </a:pPr>
            <a:r>
              <a:rPr lang="hr-HR" sz="2000" dirty="0"/>
              <a:t>sastav minerala može se izraziti kemijskom formulom</a:t>
            </a:r>
          </a:p>
          <a:p>
            <a:pPr marL="247950" lvl="1" indent="-216000">
              <a:spcBef>
                <a:spcPts val="600"/>
              </a:spcBef>
            </a:pPr>
            <a:r>
              <a:rPr lang="hr-HR" sz="2000" b="1" dirty="0">
                <a:solidFill>
                  <a:srgbClr val="FF0000"/>
                </a:solidFill>
              </a:rPr>
              <a:t>MINERALOGIJA</a:t>
            </a:r>
            <a:r>
              <a:rPr lang="hr-HR" sz="2000" dirty="0"/>
              <a:t> – znanstvena disciplina geologije koja se bavi proučavanjem minerala i njihovih </a:t>
            </a:r>
            <a:r>
              <a:rPr lang="hr-HR" sz="2000" dirty="0" smtClean="0"/>
              <a:t>svojstava</a:t>
            </a:r>
          </a:p>
          <a:p>
            <a:pPr marL="247950" lvl="1" indent="-216000">
              <a:spcBef>
                <a:spcPts val="600"/>
              </a:spcBef>
            </a:pPr>
            <a:r>
              <a:rPr lang="vi-V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STIJENE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– nakupine  jednog ili više minerala, izgrađuju litosferu</a:t>
            </a:r>
            <a:endParaRPr lang="hr-H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7950" lvl="1" indent="-216000">
              <a:spcBef>
                <a:spcPts val="600"/>
              </a:spcBef>
            </a:pPr>
            <a:r>
              <a:rPr lang="vi-V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PETROLOGIJA</a:t>
            </a:r>
            <a:r>
              <a:rPr lang="vi-V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– znanstvena disciplina geologije koja se bavi proučavanjem stijena</a:t>
            </a:r>
            <a:endParaRPr lang="hr-H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7950" lvl="1" indent="-216000">
              <a:spcBef>
                <a:spcPts val="600"/>
              </a:spcBef>
            </a:pPr>
            <a:r>
              <a:rPr lang="hr-HR" altLang="sr-Latn-RS" sz="2000" dirty="0">
                <a:latin typeface="Calibri" panose="020F0502020204030204" pitchFamily="34" charset="0"/>
                <a:cs typeface="Calibri" panose="020F0502020204030204" pitchFamily="34" charset="0"/>
              </a:rPr>
              <a:t>stijene se prema postanku dijele na:</a:t>
            </a:r>
          </a:p>
          <a:p>
            <a:pPr marL="914400" lvl="1" indent="-324000">
              <a:lnSpc>
                <a:spcPct val="9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hr-HR" altLang="sr-Latn-R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Magmatske ili eruptivne </a:t>
            </a:r>
            <a:r>
              <a:rPr lang="hr-HR" altLang="sr-Latn-R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hr-HR" sz="2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astaju hlađenjem i očvršćivanjem</a:t>
            </a:r>
            <a:r>
              <a:rPr lang="hr-H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magm</a:t>
            </a:r>
            <a:r>
              <a:rPr lang="hr-H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  <a:p>
            <a:pPr marL="914400" lvl="1" indent="-324000">
              <a:lnSpc>
                <a:spcPct val="9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hr-HR" altLang="sr-Latn-R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Sedimentne </a:t>
            </a:r>
            <a:r>
              <a:rPr lang="hr-HR" altLang="sr-Latn-R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ili taložne </a:t>
            </a:r>
            <a:r>
              <a:rPr lang="hr-HR" altLang="sr-Latn-R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hr-HR" altLang="sr-Latn-R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nastaju taloženjem </a:t>
            </a:r>
            <a:r>
              <a:rPr lang="hr-HR" sz="2000" dirty="0">
                <a:latin typeface="Calibri" panose="020F0502020204030204" pitchFamily="34" charset="0"/>
                <a:cs typeface="Calibri" panose="020F0502020204030204" pitchFamily="34" charset="0"/>
              </a:rPr>
              <a:t>trošnog materijala, izlučivanjem iz zasićenih otopina ili radom organizama</a:t>
            </a:r>
          </a:p>
          <a:p>
            <a:pPr marL="914400" lvl="1" indent="-324000">
              <a:lnSpc>
                <a:spcPct val="9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hr-HR" altLang="sr-Latn-R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Metamorfne </a:t>
            </a:r>
            <a:r>
              <a:rPr lang="hr-HR" altLang="sr-Latn-R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ili </a:t>
            </a:r>
            <a:r>
              <a:rPr lang="hr-HR" altLang="sr-Latn-R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preobražene </a:t>
            </a:r>
            <a:r>
              <a:rPr lang="hr-HR" altLang="sr-Latn-R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hr-HR" altLang="sr-Latn-R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nastaju  </a:t>
            </a:r>
            <a:r>
              <a:rPr lang="hr-HR" sz="2000" b="1" dirty="0">
                <a:latin typeface="Calibri" panose="020F0502020204030204" pitchFamily="34" charset="0"/>
                <a:cs typeface="Calibri" panose="020F0502020204030204" pitchFamily="34" charset="0"/>
              </a:rPr>
              <a:t>metamorfozom</a:t>
            </a:r>
            <a:r>
              <a:rPr lang="hr-HR" sz="2000" dirty="0">
                <a:latin typeface="Calibri" panose="020F0502020204030204" pitchFamily="34" charset="0"/>
                <a:cs typeface="Calibri" panose="020F0502020204030204" pitchFamily="34" charset="0"/>
              </a:rPr>
              <a:t> (preobražajem) iz </a:t>
            </a:r>
            <a:r>
              <a:rPr lang="hr-H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magmatskih</a:t>
            </a:r>
            <a:r>
              <a:rPr lang="hr-HR" sz="2000" dirty="0">
                <a:latin typeface="Calibri" panose="020F0502020204030204" pitchFamily="34" charset="0"/>
                <a:cs typeface="Calibri" panose="020F0502020204030204" pitchFamily="34" charset="0"/>
              </a:rPr>
              <a:t>, sedimentnih i postojećih metamorfnih stijena pod visokim tlakom i 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temperaturom – prekrivaju oko 75% površine Zemlje</a:t>
            </a:r>
            <a:endParaRPr lang="hr-HR" altLang="sr-Latn-R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7950" lvl="1" indent="-216000">
              <a:spcBef>
                <a:spcPts val="600"/>
              </a:spcBef>
            </a:pPr>
            <a:r>
              <a:rPr lang="hr-H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KAUSTOBIOLITI</a:t>
            </a:r>
            <a:r>
              <a:rPr lang="hr-H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sedimentne stijene </a:t>
            </a:r>
            <a:r>
              <a:rPr lang="hr-HR" sz="2000" dirty="0">
                <a:latin typeface="Calibri" panose="020F0502020204030204" pitchFamily="34" charset="0"/>
                <a:cs typeface="Calibri" panose="020F0502020204030204" pitchFamily="34" charset="0"/>
              </a:rPr>
              <a:t>građene od ugljika ili ugljikovodika koje nastaju </a:t>
            </a:r>
            <a:r>
              <a:rPr lang="hr-HR" sz="2000" b="1" dirty="0">
                <a:latin typeface="Calibri" panose="020F0502020204030204" pitchFamily="34" charset="0"/>
                <a:cs typeface="Calibri" panose="020F0502020204030204" pitchFamily="34" charset="0"/>
              </a:rPr>
              <a:t>karbonizacijom</a:t>
            </a:r>
            <a:r>
              <a:rPr lang="hr-HR" sz="2000" dirty="0">
                <a:latin typeface="Calibri" panose="020F0502020204030204" pitchFamily="34" charset="0"/>
                <a:cs typeface="Calibri" panose="020F0502020204030204" pitchFamily="34" charset="0"/>
              </a:rPr>
              <a:t> – najčešće biljnog postanka </a:t>
            </a:r>
          </a:p>
          <a:p>
            <a:pPr marL="648000" lvl="2" indent="-216000">
              <a:spcBef>
                <a:spcPts val="600"/>
              </a:spcBef>
            </a:pPr>
            <a:r>
              <a:rPr lang="hr-HR" sz="2000" dirty="0">
                <a:latin typeface="Calibri" panose="020F0502020204030204" pitchFamily="34" charset="0"/>
                <a:cs typeface="Calibri" panose="020F0502020204030204" pitchFamily="34" charset="0"/>
              </a:rPr>
              <a:t>to su: treset, lignit, smeđi ugljen, kameni ugljen i antracit te nafta </a:t>
            </a:r>
          </a:p>
        </p:txBody>
      </p:sp>
    </p:spTree>
    <p:extLst>
      <p:ext uri="{BB962C8B-B14F-4D97-AF65-F5344CB8AC3E}">
        <p14:creationId xmlns:p14="http://schemas.microsoft.com/office/powerpoint/2010/main" val="137022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26967" y="5373216"/>
            <a:ext cx="9108504" cy="1368152"/>
          </a:xfrm>
        </p:spPr>
        <p:txBody>
          <a:bodyPr>
            <a:noAutofit/>
          </a:bodyPr>
          <a:lstStyle/>
          <a:p>
            <a:r>
              <a:rPr lang="hr-HR" sz="6000" b="1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Endogeni procesi i oblici</a:t>
            </a:r>
            <a:endParaRPr lang="hr-HR" sz="6000" spc="-15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286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1_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3653</TotalTime>
  <Words>764</Words>
  <Application>Microsoft Office PowerPoint</Application>
  <PresentationFormat>On-screen Show (4:3)</PresentationFormat>
  <Paragraphs>110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Tema sustava Office</vt:lpstr>
      <vt:lpstr>1_Tema sustava Office</vt:lpstr>
      <vt:lpstr>SASTAV ZEMLJINE KORE I ENDOGENI PROCESI</vt:lpstr>
      <vt:lpstr>MINERALI</vt:lpstr>
      <vt:lpstr>STIJENE</vt:lpstr>
      <vt:lpstr>MAGMATSKE (ERUPTIVNE) STIJENE</vt:lpstr>
      <vt:lpstr>SEDIMENTNE (TALOŽNE) STIJENE</vt:lpstr>
      <vt:lpstr>SEDIMENTNE (TALOŽNE) STIJENE</vt:lpstr>
      <vt:lpstr>METAMORFNE (PREOBRAŽENE) STIJENE</vt:lpstr>
      <vt:lpstr>Minerali i stijene     (plan ploče)</vt:lpstr>
      <vt:lpstr>Endogeni procesi i oblici</vt:lpstr>
      <vt:lpstr>ENDOGENI PROCESI I OBLICI</vt:lpstr>
      <vt:lpstr>SLOJEVI</vt:lpstr>
      <vt:lpstr>ENDOGENI PROCESI I OBLICI</vt:lpstr>
      <vt:lpstr>ENDOGENI PROCESI I OBLICI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Geografski položaj RH</dc:title>
  <dc:creator>Danijel</dc:creator>
  <cp:lastModifiedBy>korisnik</cp:lastModifiedBy>
  <cp:revision>330</cp:revision>
  <dcterms:created xsi:type="dcterms:W3CDTF">2014-08-21T02:16:04Z</dcterms:created>
  <dcterms:modified xsi:type="dcterms:W3CDTF">2019-11-02T09:11:41Z</dcterms:modified>
</cp:coreProperties>
</file>