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300" r:id="rId6"/>
    <p:sldId id="257" r:id="rId7"/>
    <p:sldId id="270" r:id="rId8"/>
    <p:sldId id="258" r:id="rId9"/>
    <p:sldId id="260" r:id="rId10"/>
    <p:sldId id="259" r:id="rId11"/>
    <p:sldId id="261" r:id="rId12"/>
    <p:sldId id="299" r:id="rId13"/>
    <p:sldId id="297" r:id="rId14"/>
    <p:sldId id="298" r:id="rId15"/>
    <p:sldId id="283" r:id="rId16"/>
    <p:sldId id="262" r:id="rId17"/>
    <p:sldId id="263" r:id="rId18"/>
    <p:sldId id="264" r:id="rId19"/>
    <p:sldId id="266" r:id="rId20"/>
    <p:sldId id="267" r:id="rId21"/>
    <p:sldId id="268" r:id="rId22"/>
    <p:sldId id="269" r:id="rId23"/>
    <p:sldId id="274" r:id="rId24"/>
    <p:sldId id="275" r:id="rId25"/>
    <p:sldId id="276" r:id="rId26"/>
    <p:sldId id="277" r:id="rId27"/>
    <p:sldId id="278" r:id="rId28"/>
    <p:sldId id="279" r:id="rId29"/>
    <p:sldId id="296" r:id="rId30"/>
    <p:sldId id="282" r:id="rId31"/>
    <p:sldId id="280" r:id="rId32"/>
    <p:sldId id="295" r:id="rId33"/>
    <p:sldId id="294" r:id="rId34"/>
    <p:sldId id="285" r:id="rId35"/>
    <p:sldId id="286" r:id="rId36"/>
    <p:sldId id="287" r:id="rId37"/>
    <p:sldId id="293" r:id="rId38"/>
    <p:sldId id="292" r:id="rId39"/>
    <p:sldId id="289" r:id="rId40"/>
    <p:sldId id="288" r:id="rId41"/>
    <p:sldId id="291" r:id="rId42"/>
    <p:sldId id="290" r:id="rId4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 autoAdjust="0"/>
    <p:restoredTop sz="94660" autoAdjust="0"/>
  </p:normalViewPr>
  <p:slideViewPr>
    <p:cSldViewPr>
      <p:cViewPr varScale="1">
        <p:scale>
          <a:sx n="92" d="100"/>
          <a:sy n="92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14.9.2017.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/>
              <a:t>Turist i turizam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636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obilježja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osoba </a:t>
            </a:r>
            <a:r>
              <a:rPr lang="hr-HR" sz="2800" b="1" dirty="0" smtClean="0">
                <a:solidFill>
                  <a:srgbClr val="FF0000"/>
                </a:solidFill>
              </a:rPr>
              <a:t>svojevoljno</a:t>
            </a:r>
            <a:r>
              <a:rPr lang="hr-HR" sz="2800" dirty="0" smtClean="0"/>
              <a:t> napušta mjesto prebivališta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putuje u svoje </a:t>
            </a:r>
            <a:r>
              <a:rPr lang="hr-HR" sz="2800" b="1" dirty="0" smtClean="0">
                <a:solidFill>
                  <a:srgbClr val="FF0000"/>
                </a:solidFill>
              </a:rPr>
              <a:t>slobodno vrijeme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800" dirty="0" smtClean="0"/>
              <a:t>u mjestu u koje dolazi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putovanje je dvosmjerno </a:t>
            </a:r>
            <a:r>
              <a:rPr lang="hr-HR" sz="2800" dirty="0" smtClean="0"/>
              <a:t>– turist se uvijek vraća u mjesto svoga stalnog boravka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0884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svrha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svrha </a:t>
            </a:r>
            <a:r>
              <a:rPr lang="hr-HR" sz="2800" b="1" dirty="0" smtClean="0">
                <a:solidFill>
                  <a:srgbClr val="FF0000"/>
                </a:solidFill>
              </a:rPr>
              <a:t>turističkog</a:t>
            </a:r>
            <a:r>
              <a:rPr lang="hr-HR" sz="2800" dirty="0" smtClean="0"/>
              <a:t> putovanja je:</a:t>
            </a:r>
          </a:p>
          <a:p>
            <a:pPr lvl="1"/>
            <a:r>
              <a:rPr lang="hr-HR" sz="2400" dirty="0" smtClean="0"/>
              <a:t>odmor</a:t>
            </a:r>
          </a:p>
          <a:p>
            <a:pPr lvl="1"/>
            <a:r>
              <a:rPr lang="hr-HR" sz="2400" dirty="0" smtClean="0"/>
              <a:t>sport i rekreacija</a:t>
            </a:r>
          </a:p>
          <a:p>
            <a:pPr lvl="1"/>
            <a:r>
              <a:rPr lang="hr-HR" sz="2400" dirty="0" smtClean="0"/>
              <a:t>zdravstveni razlozi</a:t>
            </a:r>
          </a:p>
          <a:p>
            <a:pPr lvl="1"/>
            <a:r>
              <a:rPr lang="hr-HR" sz="2400" dirty="0" smtClean="0"/>
              <a:t>posjet prijateljima i rodbini</a:t>
            </a:r>
          </a:p>
          <a:p>
            <a:pPr lvl="1"/>
            <a:r>
              <a:rPr lang="hr-HR" sz="2400" dirty="0" smtClean="0"/>
              <a:t>studijsko putovanje</a:t>
            </a:r>
          </a:p>
          <a:p>
            <a:pPr lvl="1"/>
            <a:r>
              <a:rPr lang="hr-HR" sz="2400" dirty="0" smtClean="0"/>
              <a:t>hodočašće</a:t>
            </a:r>
          </a:p>
          <a:p>
            <a:pPr>
              <a:spcBef>
                <a:spcPts val="2400"/>
              </a:spcBef>
            </a:pPr>
            <a:r>
              <a:rPr lang="hr-HR" sz="2800" dirty="0" smtClean="0"/>
              <a:t>turisti </a:t>
            </a:r>
            <a:r>
              <a:rPr lang="hr-HR" sz="2800" b="1" dirty="0" smtClean="0">
                <a:solidFill>
                  <a:srgbClr val="FF0000"/>
                </a:solidFill>
              </a:rPr>
              <a:t>nisu</a:t>
            </a:r>
            <a:r>
              <a:rPr lang="hr-HR" sz="2800" dirty="0" smtClean="0"/>
              <a:t>: </a:t>
            </a:r>
            <a:endParaRPr lang="hr-HR" sz="2400" dirty="0" smtClean="0"/>
          </a:p>
          <a:p>
            <a:pPr lvl="1"/>
            <a:r>
              <a:rPr lang="hr-HR" sz="2400" dirty="0" smtClean="0"/>
              <a:t>aktivni pripadnici oružanih snaga, putnici na dnevnim rutinskim putovanjima (posao, škola…), migranti, izbjeglice, prognanici, putnici u tranzitu, radnici na privremenom radu, nomadi…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06645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dirty="0" smtClean="0"/>
              <a:t>Turist i turizam 				    </a:t>
            </a:r>
            <a:r>
              <a:rPr lang="hr-HR" sz="2800" i="1" dirty="0" smtClean="0"/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59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200" dirty="0" smtClean="0"/>
              <a:t>posjetitelje možemo podijeliti na </a:t>
            </a:r>
            <a:r>
              <a:rPr lang="hr-HR" sz="2200" b="1" dirty="0" smtClean="0"/>
              <a:t>izletnike</a:t>
            </a:r>
            <a:r>
              <a:rPr lang="hr-HR" sz="2200" dirty="0" smtClean="0"/>
              <a:t> i </a:t>
            </a:r>
            <a:r>
              <a:rPr lang="hr-HR" sz="2200" b="1" dirty="0" smtClean="0"/>
              <a:t>turiste</a:t>
            </a:r>
            <a:endParaRPr lang="hr-HR" sz="2200" dirty="0" smtClean="0"/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IZLETNICI</a:t>
            </a:r>
            <a:r>
              <a:rPr lang="hr-HR" sz="2200" dirty="0" smtClean="0"/>
              <a:t> – osobe koje posjećuju neko mjesto </a:t>
            </a:r>
            <a:r>
              <a:rPr lang="hr-HR" sz="2200" b="1" dirty="0" smtClean="0"/>
              <a:t>kraće od 24 sata </a:t>
            </a:r>
            <a:r>
              <a:rPr lang="hr-HR" sz="2200" dirty="0" smtClean="0"/>
              <a:t>i </a:t>
            </a:r>
            <a:r>
              <a:rPr lang="hr-HR" sz="2200" b="1" dirty="0" smtClean="0"/>
              <a:t>ne ostvaruju noćenje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izlet </a:t>
            </a:r>
            <a:r>
              <a:rPr lang="hr-HR" sz="2200" dirty="0"/>
              <a:t>– putovanje koje traje </a:t>
            </a:r>
            <a:r>
              <a:rPr lang="hr-HR" sz="2200" b="1" dirty="0"/>
              <a:t>kraće od 24 sata </a:t>
            </a:r>
            <a:r>
              <a:rPr lang="hr-HR" sz="2200" dirty="0"/>
              <a:t>i </a:t>
            </a:r>
            <a:r>
              <a:rPr lang="hr-HR" sz="2200" b="1" dirty="0"/>
              <a:t>ne uključuje noćenje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</a:t>
            </a:r>
            <a:r>
              <a:rPr lang="hr-HR" sz="2200" dirty="0" smtClean="0"/>
              <a:t> – osoba </a:t>
            </a:r>
            <a:r>
              <a:rPr lang="hr-HR" sz="2200" dirty="0"/>
              <a:t>koja putuje izvan svoje sredine na razdoblje </a:t>
            </a:r>
            <a:r>
              <a:rPr lang="hr-HR" sz="2200" b="1" dirty="0"/>
              <a:t>kraće od 1 god. </a:t>
            </a:r>
            <a:r>
              <a:rPr lang="hr-HR" sz="2200" dirty="0"/>
              <a:t>i čija glavna svrha putovanja </a:t>
            </a:r>
            <a:r>
              <a:rPr lang="hr-HR" sz="2200" b="1" dirty="0"/>
              <a:t>nije vezana za obavljanje neke djelatnosti </a:t>
            </a:r>
            <a:r>
              <a:rPr lang="hr-HR" sz="2200" i="1" dirty="0"/>
              <a:t>(već odmor i razonodu</a:t>
            </a:r>
            <a:r>
              <a:rPr lang="hr-HR" sz="2200" i="1" dirty="0" smtClean="0"/>
              <a:t>)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/>
              <a:t>kriteriji definiranja pojmova turist/turizam:</a:t>
            </a:r>
            <a:endParaRPr lang="hr-HR" sz="2200" dirty="0" smtClean="0"/>
          </a:p>
          <a:p>
            <a:pPr lvl="1"/>
            <a:r>
              <a:rPr lang="hr-HR" sz="2200" b="1" dirty="0" smtClean="0"/>
              <a:t>prostorna </a:t>
            </a:r>
            <a:r>
              <a:rPr lang="hr-HR" sz="2200" i="1" dirty="0" smtClean="0"/>
              <a:t>(putovanje) </a:t>
            </a:r>
            <a:r>
              <a:rPr lang="hr-HR" sz="2200" dirty="0" smtClean="0"/>
              <a:t>i </a:t>
            </a:r>
            <a:r>
              <a:rPr lang="hr-HR" sz="2200" b="1" dirty="0" smtClean="0"/>
              <a:t>vremenska</a:t>
            </a:r>
            <a:r>
              <a:rPr lang="hr-HR" sz="2200" dirty="0" smtClean="0"/>
              <a:t> </a:t>
            </a:r>
            <a:r>
              <a:rPr lang="hr-HR" sz="2200" i="1" dirty="0" smtClean="0"/>
              <a:t>(dulje od 24 sata, kraće od 1 god.) </a:t>
            </a:r>
            <a:r>
              <a:rPr lang="hr-HR" sz="2200" dirty="0" smtClean="0"/>
              <a:t>komponenta</a:t>
            </a:r>
          </a:p>
          <a:p>
            <a:pPr lvl="1"/>
            <a:r>
              <a:rPr lang="hr-HR" sz="2200" b="1" dirty="0" smtClean="0"/>
              <a:t>obilježja </a:t>
            </a:r>
            <a:r>
              <a:rPr lang="hr-HR" sz="2200" dirty="0" smtClean="0"/>
              <a:t>i</a:t>
            </a:r>
            <a:r>
              <a:rPr lang="hr-HR" sz="2200" b="1" dirty="0" smtClean="0"/>
              <a:t> svrha </a:t>
            </a:r>
            <a:r>
              <a:rPr lang="hr-HR" sz="2200" dirty="0" smtClean="0"/>
              <a:t>putovanja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/>
              <a:t>turisti nisu: </a:t>
            </a:r>
            <a:r>
              <a:rPr lang="hr-HR" sz="2200" dirty="0" smtClean="0"/>
              <a:t>aktivni pripadnici oružanih snaga, putnici na dnevnim rutinskim putovanjima (posao, škola…), migranti, izbjeglice, prognanici, putnici u tranzitu, radnici na privremenom radu, nomadi…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64766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Obilježja turističkog putovanja</a:t>
            </a:r>
            <a:r>
              <a:rPr lang="hr-HR" sz="2800" dirty="0">
                <a:solidFill>
                  <a:prstClr val="black"/>
                </a:solidFill>
              </a:rPr>
              <a:t> 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57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osoba </a:t>
            </a:r>
            <a:r>
              <a:rPr lang="hr-HR" sz="2400" b="1" dirty="0" smtClean="0">
                <a:solidFill>
                  <a:srgbClr val="FF0000"/>
                </a:solidFill>
              </a:rPr>
              <a:t>svojevoljno</a:t>
            </a:r>
            <a:r>
              <a:rPr lang="hr-HR" sz="2400" dirty="0" smtClean="0"/>
              <a:t> napušta mjesto prebivališta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putuje u svoje </a:t>
            </a:r>
            <a:r>
              <a:rPr lang="hr-HR" sz="2400" b="1" dirty="0" smtClean="0">
                <a:solidFill>
                  <a:srgbClr val="FF0000"/>
                </a:solidFill>
              </a:rPr>
              <a:t>slobodno vrijeme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400" dirty="0" smtClean="0"/>
              <a:t>u mjestu u koje dolazi</a:t>
            </a: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putovanje je dvosmjerno</a:t>
            </a:r>
            <a:r>
              <a:rPr lang="hr-HR" sz="2400" dirty="0" smtClean="0"/>
              <a:t>– turist se uvijek vraća u mjesto svoga stalnog boravka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TURISTIČKO PUTOVANJE </a:t>
            </a:r>
            <a:r>
              <a:rPr lang="hr-HR" sz="2400" dirty="0"/>
              <a:t>sastoji se od </a:t>
            </a:r>
            <a:r>
              <a:rPr lang="hr-HR" sz="2400" b="1" dirty="0"/>
              <a:t>prijevoza</a:t>
            </a:r>
            <a:r>
              <a:rPr lang="hr-HR" sz="2400" dirty="0"/>
              <a:t> i </a:t>
            </a:r>
            <a:r>
              <a:rPr lang="hr-HR" sz="2400" b="1" dirty="0"/>
              <a:t>boravka</a:t>
            </a:r>
            <a:r>
              <a:rPr lang="hr-HR" sz="2400" dirty="0"/>
              <a:t> te od svih ostalih aktivnosti turista od </a:t>
            </a:r>
            <a:r>
              <a:rPr lang="hr-HR" sz="2400" b="1" dirty="0"/>
              <a:t>trenutka polaska do trenutka povratka </a:t>
            </a:r>
            <a:r>
              <a:rPr lang="hr-HR" sz="2400" dirty="0"/>
              <a:t>s putovanja</a:t>
            </a:r>
          </a:p>
        </p:txBody>
      </p:sp>
    </p:spTree>
    <p:extLst>
      <p:ext uri="{BB962C8B-B14F-4D97-AF65-F5344CB8AC3E}">
        <p14:creationId xmlns:p14="http://schemas.microsoft.com/office/powerpoint/2010/main" val="322876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74"/>
            <a:ext cx="9145016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</a:t>
            </a:r>
            <a:r>
              <a:rPr lang="hr-HR" sz="2600" b="1" dirty="0" smtClean="0"/>
              <a:t>ne smatramo </a:t>
            </a:r>
            <a:r>
              <a:rPr lang="hr-HR" sz="2600" dirty="0" smtClean="0"/>
              <a:t>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prostornu i vremensku komponentu turizma.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izjavu </a:t>
            </a:r>
            <a:r>
              <a:rPr lang="hr-HR" sz="2600" i="1" dirty="0" smtClean="0"/>
              <a:t>„svaki putnik nije turist, ali je svaki turist putnik”</a:t>
            </a:r>
            <a:r>
              <a:rPr lang="hr-HR" sz="2600" dirty="0" smtClean="0"/>
              <a:t>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uključuje turističko putovanje?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svrha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turističkog putovanja i izleta?</a:t>
            </a:r>
          </a:p>
        </p:txBody>
      </p:sp>
    </p:spTree>
    <p:extLst>
      <p:ext uri="{BB962C8B-B14F-4D97-AF65-F5344CB8AC3E}">
        <p14:creationId xmlns:p14="http://schemas.microsoft.com/office/powerpoint/2010/main" val="96631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osoba koja putuje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izvan svoje sredine</a:t>
            </a:r>
            <a:r>
              <a:rPr lang="hr-HR" sz="2800" dirty="0" smtClean="0"/>
              <a:t> na razdoblje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kraće od 1 god</a:t>
            </a:r>
            <a:r>
              <a:rPr lang="hr-HR" sz="2800" dirty="0" smtClean="0"/>
              <a:t>. i čija glavna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svrha putovanja</a:t>
            </a:r>
            <a:r>
              <a:rPr lang="hr-HR" sz="2800" dirty="0" smtClean="0"/>
              <a:t> nije vezana za obavljanje neke djelatnosti </a:t>
            </a:r>
            <a:r>
              <a:rPr lang="hr-HR" sz="2800" i="1" dirty="0" smtClean="0"/>
              <a:t>(već </a:t>
            </a:r>
            <a:r>
              <a:rPr lang="hr-HR" sz="2800" i="1" dirty="0">
                <a:highlight>
                  <a:srgbClr val="FFFF00"/>
                </a:highlight>
                <a:ea typeface="Calibri"/>
                <a:cs typeface="Times New Roman"/>
              </a:rPr>
              <a:t>odmor i razonodu</a:t>
            </a:r>
            <a:r>
              <a:rPr lang="hr-HR" sz="2800" i="1" dirty="0" smtClean="0"/>
              <a:t>)</a:t>
            </a:r>
          </a:p>
          <a:p>
            <a:pPr>
              <a:spcBef>
                <a:spcPts val="1200"/>
              </a:spcBef>
            </a:pPr>
            <a:endParaRPr lang="hr-HR" sz="2800" i="1" dirty="0"/>
          </a:p>
        </p:txBody>
      </p:sp>
      <p:pic>
        <p:nvPicPr>
          <p:cNvPr id="4" name="Picture 2" descr="https://news.artnet.com/app/news-upload/2015/06/CS26_0012_Hanson_OH_GCR-e1435240143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6855" y="2492896"/>
            <a:ext cx="4008032" cy="434578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predstavlja </a:t>
            </a:r>
            <a:r>
              <a:rPr lang="hr-HR" sz="2800" b="1" dirty="0" smtClean="0">
                <a:solidFill>
                  <a:srgbClr val="FF0000"/>
                </a:solidFill>
              </a:rPr>
              <a:t>skup aktivnosti</a:t>
            </a:r>
            <a:r>
              <a:rPr lang="hr-HR" sz="2800" b="1" dirty="0" smtClean="0"/>
              <a:t> </a:t>
            </a:r>
            <a:r>
              <a:rPr lang="hr-HR" sz="2800" dirty="0" smtClean="0"/>
              <a:t>osoba tijekom njihova </a:t>
            </a:r>
            <a:r>
              <a:rPr lang="hr-HR" sz="2800" b="1" dirty="0" smtClean="0">
                <a:solidFill>
                  <a:srgbClr val="FF0000"/>
                </a:solidFill>
              </a:rPr>
              <a:t>putovanja i boravka u mjestu </a:t>
            </a:r>
            <a:r>
              <a:rPr lang="hr-HR" sz="2800" dirty="0" smtClean="0"/>
              <a:t>izvan svog uobičajnog boravišta, u trajanju od </a:t>
            </a:r>
            <a:r>
              <a:rPr lang="hr-HR" sz="2800" b="1" dirty="0" smtClean="0">
                <a:solidFill>
                  <a:srgbClr val="FF0000"/>
                </a:solidFill>
              </a:rPr>
              <a:t>najviše godinu dana bez prekida</a:t>
            </a:r>
            <a:r>
              <a:rPr lang="hr-HR" sz="2800" dirty="0" smtClean="0"/>
              <a:t>, radi odmora i drugih razloga koji nisu povezani s </a:t>
            </a:r>
            <a:r>
              <a:rPr lang="hr-HR" sz="2800" b="1" dirty="0" smtClean="0">
                <a:solidFill>
                  <a:srgbClr val="FF0000"/>
                </a:solidFill>
              </a:rPr>
              <a:t>obavljanjem djelatnosti koje se plaćaju</a:t>
            </a:r>
          </a:p>
          <a:p>
            <a:pPr>
              <a:spcBef>
                <a:spcPts val="1200"/>
              </a:spcBef>
            </a:pPr>
            <a:endParaRPr lang="hr-HR" sz="2800" dirty="0" smtClean="0"/>
          </a:p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je </a:t>
            </a:r>
            <a:r>
              <a:rPr lang="hr-HR" sz="2800" b="1" dirty="0" smtClean="0">
                <a:solidFill>
                  <a:srgbClr val="FF0000"/>
                </a:solidFill>
              </a:rPr>
              <a:t>skup odnosa i pojava </a:t>
            </a:r>
            <a:r>
              <a:rPr lang="hr-HR" sz="2800" dirty="0" smtClean="0"/>
              <a:t>koje proizlaze iz </a:t>
            </a:r>
            <a:r>
              <a:rPr lang="hr-HR" sz="2800" b="1" dirty="0" smtClean="0">
                <a:solidFill>
                  <a:srgbClr val="FF0000"/>
                </a:solidFill>
              </a:rPr>
              <a:t>putovanja pojedinaca i promjene mjesta boravka</a:t>
            </a:r>
            <a:r>
              <a:rPr lang="hr-HR" sz="2800" dirty="0" smtClean="0"/>
              <a:t>, ukoliko se time ne zasniva stalno prebivalište i ne obavlja </a:t>
            </a:r>
            <a:r>
              <a:rPr lang="hr-HR" sz="2800" b="1" dirty="0" smtClean="0">
                <a:solidFill>
                  <a:srgbClr val="FF0000"/>
                </a:solidFill>
              </a:rPr>
              <a:t>nikakva gospodarska djelatnost </a:t>
            </a:r>
            <a:r>
              <a:rPr lang="hr-HR" sz="2800" dirty="0" smtClean="0"/>
              <a:t>(u mjestu dolaska)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 </a:t>
            </a:r>
            <a:r>
              <a:rPr lang="hr-HR" sz="2200" i="1" dirty="0" smtClean="0">
                <a:solidFill>
                  <a:schemeClr val="bg1">
                    <a:lumMod val="50000"/>
                  </a:schemeClr>
                </a:solidFill>
              </a:rPr>
              <a:t>(WTO – Svjetska turistička organizacija)</a:t>
            </a:r>
            <a:endParaRPr lang="hr-HR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000132"/>
            <a:ext cx="907259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obuhvaća </a:t>
            </a:r>
            <a:r>
              <a:rPr lang="hr-HR" sz="2800" b="1" dirty="0" smtClean="0">
                <a:solidFill>
                  <a:srgbClr val="FF0000"/>
                </a:solidFill>
              </a:rPr>
              <a:t>sve aktivnosti </a:t>
            </a:r>
            <a:r>
              <a:rPr lang="hr-HR" sz="2800" dirty="0" smtClean="0"/>
              <a:t>osoba na </a:t>
            </a:r>
            <a:r>
              <a:rPr lang="hr-HR" sz="2800" b="1" dirty="0" smtClean="0">
                <a:solidFill>
                  <a:srgbClr val="FF0000"/>
                </a:solidFill>
              </a:rPr>
              <a:t>putovanju i prilikom boravka </a:t>
            </a:r>
            <a:r>
              <a:rPr lang="hr-HR" sz="2800" dirty="0" smtClean="0"/>
              <a:t>u mjestu izvan njihova prebivališta u razdoblju </a:t>
            </a:r>
            <a:r>
              <a:rPr lang="hr-HR" sz="2800" b="1" dirty="0" smtClean="0">
                <a:solidFill>
                  <a:srgbClr val="FF0000"/>
                </a:solidFill>
              </a:rPr>
              <a:t>ne</a:t>
            </a:r>
            <a:r>
              <a:rPr lang="hr-HR" sz="2800" dirty="0" smtClean="0"/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duljem od 1 god</a:t>
            </a:r>
            <a:r>
              <a:rPr lang="hr-HR" sz="2800" dirty="0" smtClean="0"/>
              <a:t>, a u </a:t>
            </a:r>
            <a:r>
              <a:rPr lang="hr-HR" sz="2800" b="1" dirty="0" smtClean="0">
                <a:solidFill>
                  <a:srgbClr val="FF0000"/>
                </a:solidFill>
              </a:rPr>
              <a:t>svrhu odmora</a:t>
            </a:r>
          </a:p>
          <a:p>
            <a:pPr>
              <a:spcBef>
                <a:spcPts val="2400"/>
              </a:spcBef>
            </a:pPr>
            <a:r>
              <a:rPr lang="hr-HR" sz="2800" b="1" dirty="0" smtClean="0"/>
              <a:t>obilježja</a:t>
            </a:r>
            <a:r>
              <a:rPr lang="hr-HR" sz="2800" dirty="0" smtClean="0"/>
              <a:t> </a:t>
            </a:r>
            <a:r>
              <a:rPr lang="hr-HR" sz="2800" b="1" dirty="0" smtClean="0"/>
              <a:t>turizma</a:t>
            </a:r>
            <a:r>
              <a:rPr lang="hr-HR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osoba i njihov boravak u različitim destinacijama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aktivnosti u destinaciji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turizam potiče one aktivnosti koje su različite od uobičajenih aktivnosti domaćeg stanovništva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ima privremen i kratkoročan karakter</a:t>
            </a:r>
          </a:p>
          <a:p>
            <a:pPr>
              <a:spcBef>
                <a:spcPts val="3600"/>
              </a:spcBef>
            </a:pPr>
            <a:r>
              <a:rPr lang="hr-HR" sz="2400" dirty="0" smtClean="0"/>
              <a:t>definicija </a:t>
            </a:r>
            <a:r>
              <a:rPr lang="hr-HR" sz="2400" b="1" dirty="0" smtClean="0"/>
              <a:t>isključuje</a:t>
            </a:r>
            <a:r>
              <a:rPr lang="hr-HR" sz="2400" dirty="0" smtClean="0"/>
              <a:t> vojsku, diplomate, pogranične radnike i tranzitne putnike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214029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2 osnovne komponente turizma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statična</a:t>
            </a:r>
            <a:r>
              <a:rPr lang="hr-HR" sz="2400" dirty="0" smtClean="0"/>
              <a:t> – turističko odredište, </a:t>
            </a:r>
            <a:r>
              <a:rPr lang="hr-HR" sz="2400" dirty="0" err="1" smtClean="0"/>
              <a:t>tj</a:t>
            </a:r>
            <a:r>
              <a:rPr lang="hr-HR" sz="2400" dirty="0" smtClean="0"/>
              <a:t>. boravak u destinaciji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dinamična</a:t>
            </a:r>
            <a:r>
              <a:rPr lang="hr-HR" sz="2400" dirty="0" smtClean="0"/>
              <a:t> – putovanje koje se mora poduzeti da bi se došlo do destinacije</a:t>
            </a:r>
            <a:endParaRPr lang="hr-HR" sz="2400" dirty="0"/>
          </a:p>
        </p:txBody>
      </p:sp>
      <p:pic>
        <p:nvPicPr>
          <p:cNvPr id="1028" name="Picture 4" descr="http://qiroadmap.org/wp-content/uploads/2013/01/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9879"/>
            <a:ext cx="4248472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ipbase.com/blog/wp-content/uploads/2014/09/Road_Trip_Ideas_in_Unexpected_Pla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649879"/>
            <a:ext cx="4428770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142984"/>
            <a:ext cx="9001156" cy="5572140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tko su turisti, putnici, posjetitelji i izletnici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</a:t>
            </a:r>
          </a:p>
          <a:p>
            <a:pPr>
              <a:spcBef>
                <a:spcPts val="1500"/>
              </a:spcBef>
            </a:pPr>
            <a:r>
              <a:rPr lang="hr-HR" sz="2600" dirty="0"/>
              <a:t>turističko putovanje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vrste i oblici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kriteriji podjele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specifični oblici turizma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3357562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8" y="928670"/>
            <a:ext cx="9104132" cy="564360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vrste turizma prema WTO </a:t>
            </a:r>
            <a:r>
              <a:rPr lang="hr-HR" sz="2400" i="1" dirty="0" smtClean="0"/>
              <a:t>(Svjetska turistička organizacija)</a:t>
            </a:r>
            <a:r>
              <a:rPr lang="hr-HR" sz="2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domaći</a:t>
            </a:r>
            <a:r>
              <a:rPr lang="hr-HR" sz="2400" dirty="0" smtClean="0"/>
              <a:t> – domaći turisti putuju unutar svoje zemlje </a:t>
            </a:r>
            <a:br>
              <a:rPr lang="hr-HR" sz="2400" dirty="0" smtClean="0"/>
            </a:br>
            <a:r>
              <a:rPr lang="hr-HR" sz="2400" dirty="0" smtClean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receptivni</a:t>
            </a:r>
            <a:r>
              <a:rPr lang="hr-HR" dirty="0" smtClean="0"/>
              <a:t> </a:t>
            </a:r>
            <a:r>
              <a:rPr lang="hr-HR" sz="2400" dirty="0" smtClean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ulazni</a:t>
            </a:r>
            <a:r>
              <a:rPr lang="hr-HR" dirty="0" smtClean="0"/>
              <a:t> </a:t>
            </a:r>
            <a:r>
              <a:rPr lang="hr-HR" sz="2400" dirty="0" smtClean="0"/>
              <a:t>– strani turisti dolaze u neku zemlju </a:t>
            </a:r>
            <a:br>
              <a:rPr lang="hr-HR" sz="2400" dirty="0" smtClean="0"/>
            </a:br>
            <a:r>
              <a:rPr lang="hr-HR" sz="2400" dirty="0" smtClean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emitivni</a:t>
            </a:r>
            <a:r>
              <a:rPr lang="hr-HR" dirty="0" smtClean="0"/>
              <a:t> </a:t>
            </a:r>
            <a:r>
              <a:rPr lang="hr-HR" sz="2400" dirty="0" smtClean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izlazni</a:t>
            </a:r>
            <a:r>
              <a:rPr lang="hr-HR" dirty="0" smtClean="0"/>
              <a:t> </a:t>
            </a:r>
            <a:r>
              <a:rPr lang="hr-HR" sz="2400" dirty="0" smtClean="0"/>
              <a:t>– domaći turisti odlaze izvan svoje zemlje (npr. hrvatski turisti u Njemačkoj)</a:t>
            </a:r>
          </a:p>
          <a:p>
            <a:pPr lvl="2">
              <a:spcBef>
                <a:spcPts val="30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interni</a:t>
            </a:r>
            <a:r>
              <a:rPr lang="hr-HR" sz="2200" dirty="0" smtClean="0"/>
              <a:t> (</a:t>
            </a:r>
            <a:r>
              <a:rPr lang="hr-HR" sz="2200" b="1" dirty="0" smtClean="0">
                <a:solidFill>
                  <a:srgbClr val="FF0000"/>
                </a:solidFill>
              </a:rPr>
              <a:t>unutrašnji</a:t>
            </a:r>
            <a:r>
              <a:rPr lang="hr-HR" sz="2200" dirty="0" smtClean="0"/>
              <a:t>) – promet domaćih i stranih turista u Hrvatskoj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nacionalni</a:t>
            </a:r>
            <a:r>
              <a:rPr lang="hr-HR" sz="2200" dirty="0" smtClean="0"/>
              <a:t> – domaći i emitivni turizam zajedno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međunarodni</a:t>
            </a:r>
            <a:r>
              <a:rPr lang="hr-HR" sz="2200" dirty="0" smtClean="0"/>
              <a:t> – kombinacija emitivnog i receptivnog turizma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intraregionalni</a:t>
            </a:r>
            <a:r>
              <a:rPr lang="hr-HR" sz="2200" dirty="0" smtClean="0"/>
              <a:t> – putovanje unutar regije (npr. Europljana u Europi)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interregionalni</a:t>
            </a:r>
            <a:r>
              <a:rPr lang="hr-HR" sz="2200" dirty="0" smtClean="0"/>
              <a:t> – putovanje van regije (npr. Europljana u SAD)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Kriteriji podjele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928670"/>
            <a:ext cx="900112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trajanju</a:t>
            </a:r>
            <a:r>
              <a:rPr lang="hr-HR" sz="2800" dirty="0" smtClean="0"/>
              <a:t> turističkog boravka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izletnički, vikend-turizam, boravišni turizam, kratka i duga turistička putovanja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prostoru</a:t>
            </a:r>
            <a:r>
              <a:rPr lang="hr-HR" sz="2800" dirty="0" smtClean="0"/>
              <a:t> na kojem se događa turizam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urbani i ruralni turizam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dobnoj strukturi </a:t>
            </a:r>
            <a:r>
              <a:rPr lang="hr-HR" sz="2800" dirty="0" smtClean="0"/>
              <a:t>turizma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dječji, omladinski, obiteljski, turizam „treće dobi”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godišnjem dobu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ljetni i zimski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intenzitetu korištenja privatnih kapaciteta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predsezonski, sezonski, postsezonski i izvansezonski</a:t>
            </a:r>
          </a:p>
          <a:p>
            <a:pPr lvl="0">
              <a:spcBef>
                <a:spcPts val="24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u teoriji i praksi je česta podjela na </a:t>
            </a:r>
            <a:r>
              <a:rPr lang="hr-HR" sz="2400" b="1" dirty="0" smtClean="0">
                <a:solidFill>
                  <a:srgbClr val="FF0000"/>
                </a:solidFill>
              </a:rPr>
              <a:t>masovni</a:t>
            </a:r>
            <a:r>
              <a:rPr lang="hr-HR" sz="2400" dirty="0" smtClean="0">
                <a:solidFill>
                  <a:prstClr val="black"/>
                </a:solidFill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</a:rPr>
              <a:t>alternativni</a:t>
            </a:r>
            <a:r>
              <a:rPr lang="hr-HR" sz="2400" dirty="0" smtClean="0">
                <a:solidFill>
                  <a:prstClr val="black"/>
                </a:solidFill>
              </a:rPr>
              <a:t> (održivi)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400" dirty="0" smtClean="0"/>
              <a:t>specifični oblici turizma su uvjetovani </a:t>
            </a:r>
            <a:r>
              <a:rPr lang="hr-HR" sz="2400" b="1" dirty="0" smtClean="0">
                <a:solidFill>
                  <a:srgbClr val="FF0000"/>
                </a:solidFill>
              </a:rPr>
              <a:t>određenim turističkim motivom </a:t>
            </a:r>
            <a:r>
              <a:rPr lang="hr-HR" sz="2400" dirty="0" smtClean="0"/>
              <a:t>koji taj oblik turizma zadovoljava</a:t>
            </a:r>
          </a:p>
          <a:p>
            <a:pPr>
              <a:spcBef>
                <a:spcPts val="3000"/>
              </a:spcBef>
            </a:pPr>
            <a:r>
              <a:rPr lang="hr-HR" sz="2800" dirty="0" smtClean="0"/>
              <a:t>2 skupine specifičnih oblika turizma: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prirodnim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zdravstveni, sportski, nautički, ekoturizam, seoski, lovni, ribolovni, robinzonski</a:t>
            </a:r>
          </a:p>
          <a:p>
            <a:pPr lvl="1">
              <a:spcBef>
                <a:spcPts val="24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društvenim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kongresni, kulturni, </a:t>
            </a:r>
            <a:r>
              <a:rPr lang="hr-HR" dirty="0" err="1" smtClean="0"/>
              <a:t>gastro</a:t>
            </a:r>
            <a:r>
              <a:rPr lang="hr-HR" dirty="0" smtClean="0"/>
              <a:t> turizam, turizam događanja, vjerski, turizam na umjetno stvorenim atrakcijama, </a:t>
            </a:r>
            <a:r>
              <a:rPr lang="hr-HR" dirty="0" err="1" smtClean="0"/>
              <a:t>casino</a:t>
            </a:r>
            <a:r>
              <a:rPr lang="hr-HR" dirty="0" smtClean="0"/>
              <a:t> turizam i dr.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Atomski turizam</a:t>
            </a:r>
            <a:endParaRPr lang="hr-HR" dirty="0"/>
          </a:p>
        </p:txBody>
      </p:sp>
      <p:pic>
        <p:nvPicPr>
          <p:cNvPr id="4098" name="Picture 2" descr="http://www.toptenz.net/wp-content/uploads/2014/02/chernobyl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77" y="930919"/>
            <a:ext cx="7084711" cy="58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24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1533" y="2129271"/>
            <a:ext cx="3362467" cy="468410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2" name="Picture 2" descr="http://www.toptenz.net/wp-content/uploads/2014/02/tolkein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75466"/>
            <a:ext cx="5762625" cy="3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109" y="902667"/>
            <a:ext cx="3945195" cy="236776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Gospodara prstenova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0176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morskih pasa</a:t>
            </a:r>
            <a:endParaRPr lang="hr-HR" dirty="0"/>
          </a:p>
        </p:txBody>
      </p:sp>
      <p:pic>
        <p:nvPicPr>
          <p:cNvPr id="1028" name="Picture 4" descr="http://www.toptenz.net/wp-content/uploads/2014/02/shark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436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8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Halal</a:t>
            </a:r>
            <a:r>
              <a:rPr lang="hr-HR" dirty="0" smtClean="0"/>
              <a:t> turizam</a:t>
            </a:r>
            <a:endParaRPr lang="hr-HR" dirty="0"/>
          </a:p>
        </p:txBody>
      </p:sp>
      <p:pic>
        <p:nvPicPr>
          <p:cNvPr id="2050" name="Picture 2" descr="halal touris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21" y="9338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optenz.net/wp-content/uploads/2014/02/halal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0" y="2722537"/>
            <a:ext cx="8921470" cy="40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9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raitstimes.com/sites/straitstimes.com/files/japansyria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62" y="3176222"/>
            <a:ext cx="6278134" cy="35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dailymail.co.uk/i/pix/2014/10/07/1412678444694_wps_52_SANLIURFA_TURKEY_OCTOBER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51" y="116632"/>
            <a:ext cx="4909045" cy="2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Ratni turizam</a:t>
            </a:r>
            <a:endParaRPr lang="hr-HR" dirty="0"/>
          </a:p>
        </p:txBody>
      </p:sp>
      <p:pic>
        <p:nvPicPr>
          <p:cNvPr id="3074" name="Picture 2" descr="http://www.toptenz.net/wp-content/uploads/2014/02/war-touris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" y="1050778"/>
            <a:ext cx="4179979" cy="28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55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Svemirski turizam</a:t>
            </a:r>
            <a:endParaRPr lang="hr-HR" dirty="0"/>
          </a:p>
        </p:txBody>
      </p:sp>
      <p:pic>
        <p:nvPicPr>
          <p:cNvPr id="4100" name="Picture 4" descr="the-zero-g-experience-pic51-570(1).jpg (570×3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14" y="66537"/>
            <a:ext cx="4935682" cy="32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8ml981m45et5jpg.jpg (800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" y="2704342"/>
            <a:ext cx="6591062" cy="40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1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i vrste turizma	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11952" cy="564357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/>
              <a:t>turizam</a:t>
            </a:r>
            <a:r>
              <a:rPr lang="hr-HR" sz="2400" dirty="0" smtClean="0"/>
              <a:t> </a:t>
            </a:r>
            <a:r>
              <a:rPr lang="hr-HR" sz="2400" dirty="0"/>
              <a:t>obuhvaća </a:t>
            </a:r>
            <a:r>
              <a:rPr lang="hr-HR" sz="2400" b="1" dirty="0">
                <a:solidFill>
                  <a:srgbClr val="FF0000"/>
                </a:solidFill>
              </a:rPr>
              <a:t>sve aktivnosti </a:t>
            </a:r>
            <a:r>
              <a:rPr lang="hr-HR" sz="2400" dirty="0"/>
              <a:t>osoba na </a:t>
            </a:r>
            <a:r>
              <a:rPr lang="hr-HR" sz="24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400" dirty="0"/>
              <a:t>u mjestu izvan njihova prebivališta u razdoblju </a:t>
            </a:r>
            <a:r>
              <a:rPr lang="hr-HR" sz="2400" b="1" dirty="0">
                <a:solidFill>
                  <a:srgbClr val="FF0000"/>
                </a:solidFill>
              </a:rPr>
              <a:t>ne</a:t>
            </a:r>
            <a:r>
              <a:rPr lang="hr-HR" sz="2400" dirty="0"/>
              <a:t> </a:t>
            </a:r>
            <a:r>
              <a:rPr lang="hr-HR" sz="2400" b="1" dirty="0">
                <a:solidFill>
                  <a:srgbClr val="FF0000"/>
                </a:solidFill>
              </a:rPr>
              <a:t>duljem od 1 god</a:t>
            </a:r>
            <a:r>
              <a:rPr lang="hr-HR" sz="2400" dirty="0"/>
              <a:t>, a u </a:t>
            </a:r>
            <a:r>
              <a:rPr lang="hr-HR" sz="2400" b="1" dirty="0">
                <a:solidFill>
                  <a:srgbClr val="FF0000"/>
                </a:solidFill>
              </a:rPr>
              <a:t>svrhu </a:t>
            </a:r>
            <a:r>
              <a:rPr lang="hr-HR" sz="2400" b="1" dirty="0" smtClean="0">
                <a:solidFill>
                  <a:srgbClr val="FF0000"/>
                </a:solidFill>
              </a:rPr>
              <a:t>odmora</a:t>
            </a:r>
          </a:p>
          <a:p>
            <a:pPr marL="0" indent="0">
              <a:spcBef>
                <a:spcPts val="1800"/>
              </a:spcBef>
              <a:buNone/>
            </a:pPr>
            <a:endParaRPr lang="hr-HR" sz="2400" b="1" dirty="0" smtClean="0">
              <a:solidFill>
                <a:srgbClr val="FF0000"/>
              </a:solidFill>
            </a:endParaRPr>
          </a:p>
          <a:p>
            <a:pPr lvl="0"/>
            <a:r>
              <a:rPr lang="hr-HR" sz="2400" b="1" dirty="0">
                <a:solidFill>
                  <a:srgbClr val="FF0000"/>
                </a:solidFill>
              </a:rPr>
              <a:t>vrste turizma</a:t>
            </a:r>
            <a:r>
              <a:rPr lang="hr-HR" sz="2400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domaći</a:t>
            </a:r>
            <a:r>
              <a:rPr lang="hr-HR" sz="2400" dirty="0"/>
              <a:t> – domaći turisti putuju unutar svoje zemlje </a:t>
            </a:r>
            <a:br>
              <a:rPr lang="hr-HR" sz="2400" dirty="0"/>
            </a:br>
            <a:r>
              <a:rPr lang="hr-HR" sz="2400" dirty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receptivni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ulazni</a:t>
            </a:r>
            <a:r>
              <a:rPr lang="hr-HR" sz="2400" dirty="0"/>
              <a:t> – strani turisti dolaze u neku zemlju </a:t>
            </a:r>
            <a:br>
              <a:rPr lang="hr-HR" sz="2400" dirty="0"/>
            </a:br>
            <a:r>
              <a:rPr lang="hr-HR" sz="2400" dirty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emitivni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izlazni</a:t>
            </a:r>
            <a:r>
              <a:rPr lang="hr-HR" sz="2400" dirty="0"/>
              <a:t> – domaći turisti odlaze izvan svoje zemlje </a:t>
            </a:r>
            <a:br>
              <a:rPr lang="hr-HR" sz="2400" dirty="0"/>
            </a:br>
            <a:r>
              <a:rPr lang="hr-HR" sz="2400" dirty="0"/>
              <a:t>(npr. hrvatski turisti u inozemstvu) </a:t>
            </a:r>
          </a:p>
          <a:p>
            <a:pPr>
              <a:spcBef>
                <a:spcPts val="1800"/>
              </a:spcBef>
            </a:pPr>
            <a:endParaRPr lang="hr-HR" sz="2400" b="1" dirty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197983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mcs-group.com/wp-content/uploads/2015/03/Fotolia_78516180_Subscription_Monthly_X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800" y="2587766"/>
            <a:ext cx="9668336" cy="444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21762"/>
            <a:ext cx="8858312" cy="642942"/>
          </a:xfrm>
        </p:spPr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14287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hr-HR" sz="4400" i="1" dirty="0" smtClean="0"/>
              <a:t>svaki putnik </a:t>
            </a:r>
            <a:r>
              <a:rPr lang="hr-HR" sz="4400" i="1" dirty="0" smtClean="0">
                <a:solidFill>
                  <a:srgbClr val="FF0000"/>
                </a:solidFill>
              </a:rPr>
              <a:t>nije</a:t>
            </a:r>
            <a:r>
              <a:rPr lang="hr-HR" sz="4400" i="1" dirty="0" smtClean="0"/>
              <a:t> turist, </a:t>
            </a:r>
            <a:br>
              <a:rPr lang="hr-HR" sz="4400" i="1" dirty="0" smtClean="0"/>
            </a:br>
            <a:r>
              <a:rPr lang="hr-HR" sz="4400" i="1" dirty="0" smtClean="0"/>
              <a:t>ali je svaki turist </a:t>
            </a:r>
            <a:r>
              <a:rPr lang="hr-HR" sz="4400" i="1" dirty="0" smtClean="0">
                <a:solidFill>
                  <a:srgbClr val="FF0000"/>
                </a:solidFill>
              </a:rPr>
              <a:t>putnik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turizma				    </a:t>
            </a:r>
            <a:r>
              <a:rPr lang="hr-HR" sz="2800" dirty="0" smtClean="0">
                <a:solidFill>
                  <a:prstClr val="black"/>
                </a:solidFill>
              </a:rPr>
              <a:t> </a:t>
            </a:r>
            <a:r>
              <a:rPr lang="hr-HR" sz="2800" i="1" dirty="0">
                <a:solidFill>
                  <a:prstClr val="black"/>
                </a:solidFill>
              </a:rPr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908720"/>
            <a:ext cx="9144000" cy="5806404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specifični </a:t>
            </a:r>
            <a:r>
              <a:rPr lang="hr-HR" sz="2400" b="1" dirty="0" smtClean="0">
                <a:solidFill>
                  <a:srgbClr val="FF0000"/>
                </a:solidFill>
              </a:rPr>
              <a:t>oblici turizma</a:t>
            </a:r>
            <a:r>
              <a:rPr lang="hr-HR" sz="24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prirodnim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(zdravstveni, sportski, ekoturizam, seoski…)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društvenim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(kongresni, </a:t>
            </a:r>
            <a:r>
              <a:rPr lang="hr-HR" sz="2400" dirty="0" err="1" smtClean="0"/>
              <a:t>gastro</a:t>
            </a:r>
            <a:r>
              <a:rPr lang="hr-HR" sz="2400" dirty="0" smtClean="0"/>
              <a:t> turizam, vjerski turizam…) </a:t>
            </a:r>
            <a:endParaRPr lang="hr-H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071546"/>
            <a:ext cx="8429652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ne smatramo 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komponente turizma?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vrste turizma poznajemo?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skupine specifičnih oblika turizma?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r-HR" sz="6000" b="1" dirty="0" smtClean="0"/>
              <a:t>Turističko mjesto i turistička destinacija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6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30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mjesta</a:t>
            </a:r>
            <a:r>
              <a:rPr lang="hr-HR" sz="2800" dirty="0" smtClean="0"/>
              <a:t> se počinju razvijati kada se </a:t>
            </a:r>
            <a:r>
              <a:rPr lang="hr-HR" sz="2800" b="1" dirty="0" smtClean="0">
                <a:solidFill>
                  <a:srgbClr val="FF0000"/>
                </a:solidFill>
              </a:rPr>
              <a:t>prometno povežu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kada se </a:t>
            </a:r>
            <a:r>
              <a:rPr lang="hr-HR" sz="2800" b="1" dirty="0" smtClean="0">
                <a:solidFill>
                  <a:srgbClr val="FF0000"/>
                </a:solidFill>
              </a:rPr>
              <a:t>razviju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kapaciteti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nužni za prihvat turista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turistička mjesta se razlikuju po:</a:t>
            </a:r>
          </a:p>
          <a:p>
            <a:pPr lvl="2" indent="-324000"/>
            <a:r>
              <a:rPr lang="hr-HR" sz="2800" dirty="0" smtClean="0"/>
              <a:t>razvijenosti atrakcija</a:t>
            </a:r>
          </a:p>
          <a:p>
            <a:pPr lvl="2" indent="-324000"/>
            <a:r>
              <a:rPr lang="hr-HR" sz="2800" dirty="0" smtClean="0"/>
              <a:t>prometnoj dostupnosti</a:t>
            </a:r>
          </a:p>
          <a:p>
            <a:pPr lvl="2" indent="-324000"/>
            <a:r>
              <a:rPr lang="hr-HR" sz="2800" dirty="0" smtClean="0"/>
              <a:t>vrsti prihvatnih kapaciteta</a:t>
            </a:r>
          </a:p>
          <a:p>
            <a:pPr lvl="0">
              <a:spcBef>
                <a:spcPts val="3000"/>
              </a:spcBef>
            </a:pPr>
            <a:r>
              <a:rPr lang="hr-HR" sz="3000" b="1" dirty="0" smtClean="0"/>
              <a:t>turistička mjesta</a:t>
            </a:r>
            <a:r>
              <a:rPr lang="hr-HR" sz="3000" dirty="0" smtClean="0"/>
              <a:t> su ona mjesta koja turisti i izletnici </a:t>
            </a:r>
            <a:r>
              <a:rPr lang="hr-HR" sz="3000" b="1" dirty="0" smtClean="0"/>
              <a:t>posjećuju u većem broju </a:t>
            </a:r>
            <a:r>
              <a:rPr lang="hr-HR" sz="3000" dirty="0" smtClean="0"/>
              <a:t>i </a:t>
            </a:r>
            <a:r>
              <a:rPr lang="hr-HR" sz="3000" b="1" dirty="0" smtClean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3000" dirty="0" smtClean="0"/>
          </a:p>
        </p:txBody>
      </p:sp>
    </p:spTree>
    <p:extLst>
      <p:ext uri="{BB962C8B-B14F-4D97-AF65-F5344CB8AC3E}">
        <p14:creationId xmlns:p14="http://schemas.microsoft.com/office/powerpoint/2010/main" val="216755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turistička destinacija </a:t>
            </a:r>
            <a:r>
              <a:rPr lang="hr-HR" sz="2800" dirty="0" smtClean="0"/>
              <a:t>– prostorna jedinica (zemljopisno područje) </a:t>
            </a:r>
            <a:r>
              <a:rPr lang="hr-HR" sz="2800" b="1" dirty="0" smtClean="0">
                <a:solidFill>
                  <a:srgbClr val="FF0000"/>
                </a:solidFill>
              </a:rPr>
              <a:t>šira od turističkog mjesta</a:t>
            </a:r>
            <a:endParaRPr lang="hr-HR" sz="2800" dirty="0" smtClean="0"/>
          </a:p>
          <a:p>
            <a:pPr lvl="1">
              <a:spcBef>
                <a:spcPts val="1800"/>
              </a:spcBef>
            </a:pPr>
            <a:r>
              <a:rPr lang="hr-HR" i="1" dirty="0" smtClean="0"/>
              <a:t>npr. turističko mjesto Novalja kao turistička destinacija obuhvaća i Zrće, Staru Novalju, </a:t>
            </a:r>
            <a:r>
              <a:rPr lang="hr-HR" i="1" dirty="0" err="1" smtClean="0"/>
              <a:t>Lun</a:t>
            </a:r>
            <a:r>
              <a:rPr lang="hr-HR" i="1" dirty="0" smtClean="0"/>
              <a:t>…</a:t>
            </a:r>
          </a:p>
          <a:p>
            <a:pPr lvl="0">
              <a:spcBef>
                <a:spcPts val="1800"/>
              </a:spcBef>
            </a:pPr>
            <a:r>
              <a:rPr lang="hr-HR" sz="2800" b="1" dirty="0" smtClean="0"/>
              <a:t>turističko mjesto je ishodište razvoja turističke destinacije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destinacija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je </a:t>
            </a:r>
            <a:r>
              <a:rPr lang="hr-HR" sz="2800" b="1" dirty="0" smtClean="0"/>
              <a:t>zemljopisno područje </a:t>
            </a:r>
            <a:r>
              <a:rPr lang="hr-HR" sz="2800" dirty="0" smtClean="0"/>
              <a:t>koje posjećuje određen broj turista i izletnika zbog njegovih atraktivnih obilježja, a koje svojom dostupnošću i opremljenošću </a:t>
            </a:r>
            <a:r>
              <a:rPr lang="hr-HR" sz="2800" b="1" dirty="0" smtClean="0"/>
              <a:t>omogućuje prihvat, boravak i različite aktivnosti turista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Turistička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uvjeti</a:t>
            </a:r>
            <a:r>
              <a:rPr lang="hr-HR" sz="2800" dirty="0" smtClean="0"/>
              <a:t> po kojima je neko područje turistička destinacija: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privlačnost</a:t>
            </a:r>
            <a:r>
              <a:rPr lang="hr-HR" dirty="0" smtClean="0"/>
              <a:t> – mora imati turističke atrakcije zanimljive turistima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dostupnost</a:t>
            </a:r>
            <a:r>
              <a:rPr lang="hr-HR" dirty="0" smtClean="0"/>
              <a:t> – prometno i informacijski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odgovarajući smještajni kapaciteti </a:t>
            </a:r>
            <a:r>
              <a:rPr lang="hr-HR" dirty="0" smtClean="0"/>
              <a:t>– za boravak turista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izbor aktivnosti </a:t>
            </a:r>
            <a:r>
              <a:rPr lang="hr-HR" dirty="0" smtClean="0"/>
              <a:t>– sport, kultura, zabava…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ostali sadržaji </a:t>
            </a:r>
            <a:r>
              <a:rPr lang="hr-HR" dirty="0" smtClean="0"/>
              <a:t>– restorani, kina, izložbe, trgovine, banke, bolnice…</a:t>
            </a:r>
          </a:p>
          <a:p>
            <a:pPr lvl="0">
              <a:spcBef>
                <a:spcPts val="1800"/>
              </a:spcBef>
            </a:pPr>
            <a:endParaRPr lang="hr-HR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Destinacijski menadžment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destinacijski menadžment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uključuje aktivnosti koje pridonose unaprjeđenju i razvoju turizma usklađenjem interesa </a:t>
            </a:r>
            <a:r>
              <a:rPr lang="hr-HR" sz="2400" b="1" dirty="0" smtClean="0"/>
              <a:t>svih subjekata koji sudjeluju u turizmu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treba voditi </a:t>
            </a:r>
            <a:r>
              <a:rPr lang="hr-HR" sz="2400" dirty="0" err="1" smtClean="0"/>
              <a:t>btigu</a:t>
            </a:r>
            <a:r>
              <a:rPr lang="hr-HR" sz="2400" dirty="0" smtClean="0"/>
              <a:t> o svim aktivnostima u turističkoj destinaciji koje mogu naštetiti ili poboljšati kvalitetu turističke ponude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npr. izgradnja kamenoloma ili nezbrinuto odlaganje otpada u blizini turističkog mjesta može negativno utjecati na razvoj turističke destinacije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u destinacijski menadžment trebaju biti uključeni svi – poduzetnici u ugostiteljstvu, javne službe, predstavnici lokalne uprave, razne udruge i sami građani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   	    </a:t>
            </a:r>
            <a:r>
              <a:rPr lang="hr-HR" sz="2800" i="1" dirty="0" smtClean="0">
                <a:solidFill>
                  <a:prstClr val="black"/>
                </a:solidFill>
              </a:rPr>
              <a:t>(plan </a:t>
            </a:r>
            <a:r>
              <a:rPr lang="hr-HR" sz="2800" i="1" dirty="0">
                <a:solidFill>
                  <a:prstClr val="black"/>
                </a:solidFill>
              </a:rPr>
              <a:t>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934964"/>
            <a:ext cx="9144000" cy="592303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200" dirty="0"/>
              <a:t>turistička mjesta se počinju razvijati kada se </a:t>
            </a:r>
            <a:r>
              <a:rPr lang="hr-HR" sz="2200" b="1" dirty="0"/>
              <a:t>prometno povežu </a:t>
            </a:r>
            <a:r>
              <a:rPr lang="hr-HR" sz="2200" dirty="0"/>
              <a:t>i kada se </a:t>
            </a:r>
            <a:r>
              <a:rPr lang="hr-HR" sz="2200" b="1" dirty="0"/>
              <a:t>razviju kapaciteti nužni za prihvat </a:t>
            </a:r>
            <a:r>
              <a:rPr lang="hr-HR" sz="2200" b="1" dirty="0" smtClean="0"/>
              <a:t>turista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turistička mjesta</a:t>
            </a:r>
            <a:r>
              <a:rPr lang="hr-HR" sz="2200" dirty="0"/>
              <a:t> su ona mjesta koja turisti i izletnici </a:t>
            </a:r>
            <a:r>
              <a:rPr lang="hr-HR" sz="2200" b="1" dirty="0"/>
              <a:t>posjećuju u većem broju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koja svojom opremljenošću omogućuju njihov prihvat i </a:t>
            </a:r>
            <a:r>
              <a:rPr lang="hr-HR" sz="2200" b="1" dirty="0" smtClean="0">
                <a:solidFill>
                  <a:srgbClr val="FF0000"/>
                </a:solidFill>
              </a:rPr>
              <a:t>boravak</a:t>
            </a:r>
          </a:p>
          <a:p>
            <a:pPr>
              <a:spcBef>
                <a:spcPts val="1200"/>
              </a:spcBef>
            </a:pPr>
            <a:r>
              <a:rPr lang="hr-HR" sz="2200" b="1" dirty="0"/>
              <a:t>turistička destinacija </a:t>
            </a:r>
            <a:r>
              <a:rPr lang="hr-HR" sz="2200" dirty="0" smtClean="0"/>
              <a:t>– područje  </a:t>
            </a:r>
            <a:r>
              <a:rPr lang="hr-HR" sz="2200" b="1" dirty="0" smtClean="0">
                <a:solidFill>
                  <a:srgbClr val="FF0000"/>
                </a:solidFill>
              </a:rPr>
              <a:t>šire </a:t>
            </a:r>
            <a:r>
              <a:rPr lang="hr-HR" sz="2200" b="1" dirty="0">
                <a:solidFill>
                  <a:srgbClr val="FF0000"/>
                </a:solidFill>
              </a:rPr>
              <a:t>od turističkog </a:t>
            </a:r>
            <a:r>
              <a:rPr lang="hr-HR" sz="2200" b="1" dirty="0" smtClean="0">
                <a:solidFill>
                  <a:srgbClr val="FF0000"/>
                </a:solidFill>
              </a:rPr>
              <a:t>mjesta </a:t>
            </a:r>
            <a:r>
              <a:rPr lang="hr-HR" sz="2200" dirty="0" smtClean="0"/>
              <a:t>i</a:t>
            </a:r>
            <a:r>
              <a:rPr lang="hr-HR" sz="2200" b="1" dirty="0" smtClean="0">
                <a:solidFill>
                  <a:srgbClr val="FF0000"/>
                </a:solidFill>
              </a:rPr>
              <a:t> </a:t>
            </a:r>
            <a:r>
              <a:rPr lang="hr-HR" sz="2200" dirty="0"/>
              <a:t>koje svojom dostupnošću i opremljenošću </a:t>
            </a:r>
            <a:r>
              <a:rPr lang="hr-HR" sz="2200" b="1" dirty="0"/>
              <a:t>omogućuje prihvat, boravak i različite aktivnosti turista</a:t>
            </a:r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turističko mjesto Novalja kao turistička destinacija obuhvaća i Zrće, Staru Novalju, </a:t>
            </a:r>
            <a:r>
              <a:rPr lang="hr-HR" sz="2200" i="1" dirty="0" err="1"/>
              <a:t>Lun</a:t>
            </a:r>
            <a:r>
              <a:rPr lang="hr-HR" sz="2200" i="1" dirty="0"/>
              <a:t>…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uvjeti</a:t>
            </a:r>
            <a:r>
              <a:rPr lang="hr-HR" sz="2200" dirty="0"/>
              <a:t> po kojima je neko područje turistička destinacija: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privlačnost</a:t>
            </a:r>
            <a:r>
              <a:rPr lang="hr-HR" sz="2200" dirty="0" smtClean="0"/>
              <a:t> </a:t>
            </a:r>
            <a:r>
              <a:rPr lang="hr-HR" sz="2200" i="1" dirty="0" smtClean="0"/>
              <a:t>– zanimljive turističke atrakcije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dostupnost</a:t>
            </a:r>
            <a:r>
              <a:rPr lang="hr-HR" sz="2200" dirty="0" smtClean="0"/>
              <a:t> – </a:t>
            </a:r>
            <a:r>
              <a:rPr lang="hr-HR" sz="2200" i="1" dirty="0" smtClean="0"/>
              <a:t>prometna i informacijska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odgovarajući smještajni kapaciteti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izbor aktivnosti </a:t>
            </a:r>
            <a:r>
              <a:rPr lang="hr-HR" sz="2200" dirty="0" smtClean="0"/>
              <a:t>– </a:t>
            </a:r>
            <a:r>
              <a:rPr lang="hr-HR" sz="2200" i="1" dirty="0" smtClean="0"/>
              <a:t>sport, </a:t>
            </a:r>
            <a:r>
              <a:rPr lang="hr-HR" sz="2200" i="1" dirty="0"/>
              <a:t>kultura, zabava</a:t>
            </a:r>
            <a:r>
              <a:rPr lang="hr-HR" sz="2200" i="1" dirty="0" smtClean="0"/>
              <a:t>…</a:t>
            </a:r>
          </a:p>
          <a:p>
            <a:pPr lvl="1">
              <a:spcBef>
                <a:spcPts val="0"/>
              </a:spcBef>
            </a:pPr>
            <a:r>
              <a:rPr lang="hr-HR" sz="2200" b="1" dirty="0"/>
              <a:t>ostali sadržaji </a:t>
            </a:r>
            <a:r>
              <a:rPr lang="hr-HR" sz="2200" dirty="0"/>
              <a:t>– </a:t>
            </a:r>
            <a:r>
              <a:rPr lang="hr-HR" sz="2200" i="1" dirty="0"/>
              <a:t>restorani, kina, izložbe, trgovine, banke, bolnice</a:t>
            </a:r>
            <a:r>
              <a:rPr lang="hr-HR" sz="2200" i="1" dirty="0" smtClean="0"/>
              <a:t>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750700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908720"/>
            <a:ext cx="8429652" cy="5806404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Kad se neko mjesto počinje turistički razvijati?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turističko mjesto?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turistička destinacija?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su uvjet po kojima je neko mjesto turistička destinacija? (5 uvjeta)</a:t>
            </a:r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8928992" cy="5929330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turistički </a:t>
            </a:r>
            <a:r>
              <a:rPr lang="hr-HR" sz="2800" b="1" dirty="0">
                <a:solidFill>
                  <a:srgbClr val="FF0000"/>
                </a:solidFill>
              </a:rPr>
              <a:t>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sve ulazne vrijednosti koje </a:t>
            </a:r>
            <a:r>
              <a:rPr lang="hr-HR" sz="2800" b="1" dirty="0"/>
              <a:t>utječu na povećanje posjećenosti </a:t>
            </a:r>
            <a:r>
              <a:rPr lang="hr-HR" sz="2800" dirty="0"/>
              <a:t>nekog prostora i time </a:t>
            </a:r>
            <a:r>
              <a:rPr lang="hr-HR" sz="2800" b="1" dirty="0"/>
              <a:t>pridonose njegovu turističkom razvoju</a:t>
            </a:r>
          </a:p>
          <a:p>
            <a:pPr lvl="0">
              <a:spcBef>
                <a:spcPts val="2400"/>
              </a:spcBef>
            </a:pPr>
            <a:r>
              <a:rPr lang="hr-HR" sz="2800" dirty="0"/>
              <a:t>u </a:t>
            </a:r>
            <a:r>
              <a:rPr lang="hr-HR" sz="2800" b="1" dirty="0">
                <a:solidFill>
                  <a:srgbClr val="FF0000"/>
                </a:solidFill>
              </a:rPr>
              <a:t>ostale turističke resurse </a:t>
            </a:r>
            <a:r>
              <a:rPr lang="hr-HR" sz="2800" dirty="0"/>
              <a:t>ubrajaju se </a:t>
            </a:r>
            <a:r>
              <a:rPr lang="hr-HR" sz="2800" u="sng" dirty="0"/>
              <a:t>ugostiteljski objekti, agencije, zaposlenici, turističke zone i oblici turističke organiziranosti, sustav informiranja turista, educiranost stanovništva, atraktivnosti susjednog područja</a:t>
            </a:r>
          </a:p>
          <a:p>
            <a:pPr lvl="0">
              <a:spcBef>
                <a:spcPts val="2400"/>
              </a:spcBef>
            </a:pPr>
            <a:r>
              <a:rPr lang="hr-HR" sz="2800" b="1" dirty="0">
                <a:solidFill>
                  <a:srgbClr val="FF0000"/>
                </a:solidFill>
              </a:rPr>
              <a:t>ostali faktori</a:t>
            </a:r>
            <a:r>
              <a:rPr lang="hr-HR" sz="2800" dirty="0"/>
              <a:t> </a:t>
            </a:r>
            <a:r>
              <a:rPr lang="hr-HR" sz="2800" b="1" dirty="0"/>
              <a:t>koji nisu turistički resursi ali mogu utjecati na turizam </a:t>
            </a:r>
            <a:r>
              <a:rPr lang="hr-HR" sz="2800" dirty="0"/>
              <a:t>– očuvani okoliš, prometni položaj i povezanost, komunalna infrastruktura, uređenost prostora i dr</a:t>
            </a:r>
            <a:r>
              <a:rPr lang="hr-HR" sz="2800" dirty="0" smtClean="0"/>
              <a:t>.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125333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turistički 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osnova razvoja </a:t>
            </a:r>
            <a:r>
              <a:rPr lang="hr-HR" sz="2800" b="1" dirty="0">
                <a:solidFill>
                  <a:srgbClr val="FF0000"/>
                </a:solidFill>
              </a:rPr>
              <a:t>turističkih atrakcija</a:t>
            </a:r>
            <a:endParaRPr lang="hr-HR" sz="2800" dirty="0">
              <a:solidFill>
                <a:srgbClr val="FF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turističke atrakcije </a:t>
            </a:r>
            <a:r>
              <a:rPr lang="hr-HR" sz="2800" dirty="0"/>
              <a:t>su razlog dolaska turista u </a:t>
            </a:r>
            <a:r>
              <a:rPr lang="hr-HR" sz="2800" dirty="0" smtClean="0"/>
              <a:t>turističku </a:t>
            </a:r>
            <a:r>
              <a:rPr lang="hr-HR" sz="2800" dirty="0"/>
              <a:t>destinaciju</a:t>
            </a:r>
          </a:p>
          <a:p>
            <a:pPr lvl="0">
              <a:spcBef>
                <a:spcPts val="1200"/>
              </a:spcBef>
            </a:pPr>
            <a:r>
              <a:rPr lang="hr-HR" sz="2800" dirty="0"/>
              <a:t>važnost turističke atrakcije </a:t>
            </a:r>
            <a:r>
              <a:rPr lang="hr-HR" sz="2800" b="1" dirty="0">
                <a:solidFill>
                  <a:srgbClr val="FF0000"/>
                </a:solidFill>
              </a:rPr>
              <a:t>ovisi o percepciji </a:t>
            </a:r>
            <a:r>
              <a:rPr lang="hr-HR" sz="2800" b="1" dirty="0" smtClean="0">
                <a:solidFill>
                  <a:srgbClr val="FF0000"/>
                </a:solidFill>
              </a:rPr>
              <a:t>turista</a:t>
            </a:r>
            <a:endParaRPr lang="hr-HR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hr-HR" sz="2600" i="1" dirty="0" smtClean="0"/>
              <a:t>npr</a:t>
            </a:r>
            <a:r>
              <a:rPr lang="hr-HR" sz="2600" i="1" dirty="0"/>
              <a:t>. Zrće je za neke mlađe </a:t>
            </a:r>
            <a:r>
              <a:rPr lang="hr-HR" sz="2600" i="1" dirty="0" smtClean="0"/>
              <a:t>goste atrakcija</a:t>
            </a:r>
            <a:r>
              <a:rPr lang="hr-HR" sz="2600" i="1" dirty="0"/>
              <a:t>, dok za starije nije</a:t>
            </a:r>
            <a:endParaRPr lang="hr-HR" sz="2600" dirty="0"/>
          </a:p>
          <a:p>
            <a:pPr lvl="0">
              <a:spcBef>
                <a:spcPts val="1200"/>
              </a:spcBef>
            </a:pPr>
            <a:r>
              <a:rPr lang="hr-HR" sz="2800" dirty="0"/>
              <a:t>neka </a:t>
            </a:r>
            <a:r>
              <a:rPr lang="hr-HR" sz="2800" b="1" dirty="0">
                <a:solidFill>
                  <a:srgbClr val="FF0000"/>
                </a:solidFill>
              </a:rPr>
              <a:t>kulturna ili prirodna dobra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kojima domaće stanovništvo ne pridaje veliku pozornost mogu biti iznimno privlačna za turiste </a:t>
            </a:r>
            <a:endParaRPr lang="hr-HR" sz="2800" dirty="0" smtClean="0"/>
          </a:p>
          <a:p>
            <a:pPr lvl="0">
              <a:spcBef>
                <a:spcPts val="1200"/>
              </a:spcBef>
            </a:pPr>
            <a:r>
              <a:rPr lang="hr-HR" sz="2800" dirty="0" smtClean="0"/>
              <a:t>turistički </a:t>
            </a:r>
            <a:r>
              <a:rPr lang="hr-HR" sz="2800" dirty="0"/>
              <a:t>resursi se mogu različito vrednovati </a:t>
            </a:r>
          </a:p>
        </p:txBody>
      </p:sp>
    </p:spTree>
    <p:extLst>
      <p:ext uri="{BB962C8B-B14F-4D97-AF65-F5344CB8AC3E}">
        <p14:creationId xmlns:p14="http://schemas.microsoft.com/office/powerpoint/2010/main" val="4201043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589" y="997284"/>
            <a:ext cx="8694881" cy="56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Preduvjeti razvoja turizma </a:t>
            </a:r>
            <a:r>
              <a:rPr lang="hr-HR" sz="2000" dirty="0" smtClean="0"/>
              <a:t>(udžbenik str. 22)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01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aktivnosti i rekreacija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5016" cy="5929330"/>
          </a:xfrm>
        </p:spPr>
        <p:txBody>
          <a:bodyPr>
            <a:noAutofit/>
          </a:bodyPr>
          <a:lstStyle/>
          <a:p>
            <a:pPr lvl="0"/>
            <a:r>
              <a:rPr lang="hr-HR" sz="2200" dirty="0"/>
              <a:t>aktivnosti kojima se bave turisti u turističkoj destinaciji vezane su uz turističke atrakcije</a:t>
            </a:r>
          </a:p>
          <a:p>
            <a:pPr lvl="0"/>
            <a:r>
              <a:rPr lang="hr-HR" sz="2200" dirty="0"/>
              <a:t>najčešće su to aktivnosti koje turistima nisu dostupne u mjestu stalnog boravka </a:t>
            </a:r>
            <a:r>
              <a:rPr lang="hr-HR" sz="2200" i="1" dirty="0"/>
              <a:t>(npr. kupanje u moru)</a:t>
            </a:r>
            <a:r>
              <a:rPr lang="hr-HR" sz="2200" dirty="0"/>
              <a:t>, a ako su im i dostupne, onda su u turističkoj destinaciji atraktivnije, dostupnije, zanimljivije, jeftinije, odvijaju se u drugačijem okruženju i pružaju dodatno zadovoljstvo </a:t>
            </a:r>
            <a:r>
              <a:rPr lang="hr-HR" sz="2200" i="1" dirty="0"/>
              <a:t>(npr. diskoteka na </a:t>
            </a:r>
            <a:r>
              <a:rPr lang="hr-HR" sz="2200" i="1" dirty="0" err="1"/>
              <a:t>Zrću</a:t>
            </a:r>
            <a:r>
              <a:rPr lang="hr-HR" sz="2200" i="1" dirty="0"/>
              <a:t> za razliku od diskoteke u mjestu stalnog boravka turista)</a:t>
            </a:r>
            <a:endParaRPr lang="hr-HR" sz="2200" dirty="0"/>
          </a:p>
          <a:p>
            <a:pPr lvl="0"/>
            <a:r>
              <a:rPr lang="hr-HR" sz="2200" b="1" dirty="0"/>
              <a:t>turističke aktivnosti najčešći su razlog dolaska u neku turističku destinaciju</a:t>
            </a:r>
            <a:r>
              <a:rPr lang="hr-HR" sz="2200" dirty="0"/>
              <a:t>, stoga je važno koje su turističke aktivnosti na raspolaganju turistima</a:t>
            </a:r>
          </a:p>
          <a:p>
            <a:pPr lvl="0"/>
            <a:r>
              <a:rPr lang="hr-HR" sz="2200" dirty="0"/>
              <a:t>neke od turističkih aktivnosti: plivanje/kupanje, planinarenje, šetnja u prirodi, odmaranje, samostalan izlet, ples/diskoteka, vožnja turističkim brodom, ronjenje, posjeti muzejima i izložbama…</a:t>
            </a:r>
          </a:p>
          <a:p>
            <a:pPr lvl="0"/>
            <a:r>
              <a:rPr lang="hr-HR" sz="2200" dirty="0"/>
              <a:t>većina turističkih aktivnosti vezana je za provođenje slobodnog vremena i </a:t>
            </a:r>
            <a:r>
              <a:rPr lang="hr-HR" sz="2200" b="1" dirty="0"/>
              <a:t>dokolicu</a:t>
            </a:r>
            <a:endParaRPr lang="hr-HR" sz="2200" dirty="0"/>
          </a:p>
          <a:p>
            <a:r>
              <a:rPr lang="hr-HR" sz="2200" b="1" dirty="0"/>
              <a:t>dokolica </a:t>
            </a:r>
            <a:r>
              <a:rPr lang="hr-HR" sz="2200" dirty="0"/>
              <a:t>– skup aktivnosti kojima se čovjek opušta po svojoj slobodnoj volji, oslobođen profesionalnih, obiteljskih i društvenih obveza</a:t>
            </a:r>
          </a:p>
        </p:txBody>
      </p:sp>
    </p:spTree>
    <p:extLst>
      <p:ext uri="{BB962C8B-B14F-4D97-AF65-F5344CB8AC3E}">
        <p14:creationId xmlns:p14="http://schemas.microsoft.com/office/powerpoint/2010/main" val="1116359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72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27492"/>
            <a:ext cx="9001156" cy="585789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PUTNICI</a:t>
            </a:r>
            <a:r>
              <a:rPr lang="hr-HR" sz="2600" b="1" dirty="0" smtClean="0"/>
              <a:t> </a:t>
            </a:r>
            <a:r>
              <a:rPr lang="hr-HR" sz="2600" dirty="0" smtClean="0"/>
              <a:t>– </a:t>
            </a:r>
            <a:r>
              <a:rPr lang="hr-HR" sz="2600" b="1" dirty="0" smtClean="0">
                <a:solidFill>
                  <a:srgbClr val="FF0000"/>
                </a:solidFill>
              </a:rPr>
              <a:t>sve osobe koje putuju </a:t>
            </a:r>
            <a:r>
              <a:rPr lang="hr-HR" sz="2600" dirty="0" smtClean="0"/>
              <a:t>izvan mjesta boravka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POSJETITELJI</a:t>
            </a:r>
            <a:r>
              <a:rPr lang="hr-HR" sz="2600" b="1" dirty="0" smtClean="0"/>
              <a:t> </a:t>
            </a:r>
            <a:r>
              <a:rPr lang="hr-HR" sz="2600" dirty="0" smtClean="0"/>
              <a:t>– osobe koje putuju izvan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najviše 12 mjeseci</a:t>
            </a:r>
            <a:r>
              <a:rPr lang="hr-HR" sz="2600" dirty="0" smtClean="0"/>
              <a:t>, a glavni razlog putovanja </a:t>
            </a:r>
            <a:r>
              <a:rPr lang="hr-HR" sz="2600" b="1" dirty="0" smtClean="0">
                <a:solidFill>
                  <a:srgbClr val="FF0000"/>
                </a:solidFill>
              </a:rPr>
              <a:t>nije obavljanje plaćene djelatnosti u mjestu koje posjećuju</a:t>
            </a:r>
          </a:p>
          <a:p>
            <a:pPr lvl="0">
              <a:spcBef>
                <a:spcPts val="3000"/>
              </a:spcBef>
            </a:pPr>
            <a:r>
              <a:rPr lang="hr-HR" sz="2600" dirty="0" smtClean="0"/>
              <a:t>posjetitelje možemo podijeliti na </a:t>
            </a:r>
            <a:r>
              <a:rPr lang="hr-HR" sz="2600" b="1" dirty="0" smtClean="0"/>
              <a:t>izletnike</a:t>
            </a:r>
            <a:r>
              <a:rPr lang="hr-HR" sz="2600" dirty="0" smtClean="0"/>
              <a:t> i </a:t>
            </a:r>
            <a:r>
              <a:rPr lang="hr-HR" sz="2600" b="1" dirty="0" smtClean="0"/>
              <a:t>turiste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IZLETNICI</a:t>
            </a:r>
            <a:r>
              <a:rPr lang="hr-HR" sz="2600" dirty="0" smtClean="0"/>
              <a:t> – osobe koje posjećuju neko mjesto </a:t>
            </a:r>
            <a:r>
              <a:rPr lang="hr-HR" sz="2600" b="1" dirty="0" smtClean="0">
                <a:solidFill>
                  <a:srgbClr val="FF0000"/>
                </a:solidFill>
              </a:rPr>
              <a:t>kraće od 24 sata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ne ostvaruju noćenje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TURISTI</a:t>
            </a:r>
            <a:r>
              <a:rPr lang="hr-HR" sz="2600" dirty="0" smtClean="0"/>
              <a:t> – osobe koje putuju izvan svog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dulje od 24 sata</a:t>
            </a:r>
            <a:r>
              <a:rPr lang="hr-HR" sz="2600" dirty="0" smtClean="0"/>
              <a:t>, a najviše do 12 mjeseci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i turizam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534182" cy="5643602"/>
          </a:xfrm>
        </p:spPr>
        <p:txBody>
          <a:bodyPr>
            <a:normAutofit/>
          </a:bodyPr>
          <a:lstStyle/>
          <a:p>
            <a:r>
              <a:rPr lang="hr-HR" sz="2800" dirty="0" smtClean="0"/>
              <a:t>riječi turist i turizam potječu od riječi </a:t>
            </a:r>
            <a:r>
              <a:rPr lang="hr-HR" sz="2800" i="1" dirty="0" smtClean="0"/>
              <a:t>tour (grč. </a:t>
            </a:r>
            <a:r>
              <a:rPr lang="hr-HR" sz="2800" i="1" dirty="0" err="1" smtClean="0"/>
              <a:t>tornos</a:t>
            </a:r>
            <a:r>
              <a:rPr lang="hr-HR" sz="2800" i="1" dirty="0" smtClean="0"/>
              <a:t>) </a:t>
            </a:r>
            <a:r>
              <a:rPr lang="hr-HR" sz="2800" dirty="0" smtClean="0"/>
              <a:t>a znače </a:t>
            </a:r>
            <a:r>
              <a:rPr lang="hr-HR" sz="2800" b="1" dirty="0" smtClean="0">
                <a:solidFill>
                  <a:srgbClr val="FF0000"/>
                </a:solidFill>
              </a:rPr>
              <a:t>kružno putovanje</a:t>
            </a:r>
          </a:p>
          <a:p>
            <a:endParaRPr lang="hr-HR" sz="2800" b="1" dirty="0" smtClean="0"/>
          </a:p>
          <a:p>
            <a:r>
              <a:rPr lang="hr-HR" sz="2800" b="1" dirty="0" smtClean="0"/>
              <a:t>kriteriji definiranja pojmova turist/turizam: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prostorna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00B050"/>
                </a:solidFill>
              </a:rPr>
              <a:t>vremenska</a:t>
            </a:r>
            <a:r>
              <a:rPr lang="hr-HR" dirty="0" smtClean="0"/>
              <a:t> komponenta</a:t>
            </a:r>
          </a:p>
          <a:p>
            <a:pPr lvl="1"/>
            <a:r>
              <a:rPr lang="hr-HR" b="1" dirty="0" smtClean="0">
                <a:solidFill>
                  <a:srgbClr val="0070C0"/>
                </a:solidFill>
              </a:rPr>
              <a:t>obilježja i svrha </a:t>
            </a:r>
            <a:r>
              <a:rPr lang="hr-HR" dirty="0" smtClean="0"/>
              <a:t>putovanja</a:t>
            </a:r>
          </a:p>
          <a:p>
            <a:pPr lvl="1"/>
            <a:endParaRPr lang="hr-HR" sz="2400" dirty="0" smtClean="0"/>
          </a:p>
          <a:p>
            <a:r>
              <a:rPr lang="hr-HR" sz="2800" b="1" dirty="0" smtClean="0">
                <a:solidFill>
                  <a:srgbClr val="FF0000"/>
                </a:solidFill>
              </a:rPr>
              <a:t>TURIST</a:t>
            </a:r>
            <a:r>
              <a:rPr lang="hr-HR" sz="2800" dirty="0" smtClean="0"/>
              <a:t> – osoba koja putuje </a:t>
            </a:r>
            <a:r>
              <a:rPr lang="hr-HR" sz="2800" b="1" dirty="0" smtClean="0">
                <a:solidFill>
                  <a:srgbClr val="FF0000"/>
                </a:solidFill>
              </a:rPr>
              <a:t>izvan svoje sredine </a:t>
            </a:r>
            <a:r>
              <a:rPr lang="hr-HR" sz="2800" b="1" dirty="0" smtClean="0">
                <a:solidFill>
                  <a:srgbClr val="00B050"/>
                </a:solidFill>
              </a:rPr>
              <a:t>kraće od 1 god.</a:t>
            </a:r>
            <a:r>
              <a:rPr lang="hr-HR" sz="2800" dirty="0" smtClean="0"/>
              <a:t> i čija glavna svrha putovanja </a:t>
            </a:r>
            <a:r>
              <a:rPr lang="hr-HR" sz="2800" b="1" dirty="0" smtClean="0">
                <a:solidFill>
                  <a:srgbClr val="0070C0"/>
                </a:solidFill>
              </a:rPr>
              <a:t>nije vezana za obavljanje neke djelatnosti</a:t>
            </a:r>
            <a:r>
              <a:rPr lang="hr-HR" sz="2800" dirty="0" smtClean="0"/>
              <a:t> u mjestu u koje dolazi 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42942"/>
          </a:xfrm>
        </p:spPr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prostorna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b="1" dirty="0" smtClean="0"/>
              <a:t>svaki putnik </a:t>
            </a:r>
            <a:r>
              <a:rPr lang="hr-HR" sz="2800" b="1" dirty="0" smtClean="0">
                <a:solidFill>
                  <a:srgbClr val="FF0000"/>
                </a:solidFill>
              </a:rPr>
              <a:t>nije</a:t>
            </a:r>
            <a:r>
              <a:rPr lang="hr-HR" sz="2800" b="1" dirty="0" smtClean="0"/>
              <a:t> turist, ali je svaki turist putnik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prostorna komponenta turizma – </a:t>
            </a:r>
            <a:r>
              <a:rPr lang="hr-HR" sz="2800" b="1" dirty="0" smtClean="0">
                <a:solidFill>
                  <a:srgbClr val="FF0000"/>
                </a:solidFill>
              </a:rPr>
              <a:t>putovanje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turist je onaj putnik koji </a:t>
            </a:r>
            <a:r>
              <a:rPr lang="hr-HR" sz="2800" b="1" dirty="0" smtClean="0">
                <a:solidFill>
                  <a:srgbClr val="FF0000"/>
                </a:solidFill>
              </a:rPr>
              <a:t>putuje izvan svoje uobičajne okoline</a:t>
            </a:r>
            <a:r>
              <a:rPr lang="hr-HR" sz="2800" dirty="0" smtClean="0"/>
              <a:t> –</a:t>
            </a:r>
            <a:r>
              <a:rPr lang="hr-HR" sz="2800" i="1" dirty="0" smtClean="0"/>
              <a:t> mjesta koja učestalo posjećuje, mjesto prebivališta i mjesto rada</a:t>
            </a:r>
          </a:p>
        </p:txBody>
      </p:sp>
      <p:pic>
        <p:nvPicPr>
          <p:cNvPr id="3074" name="Picture 2" descr="http://cdn.seoroadmap.org/wp-content/uploads/2014/11/seo-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70" y="3861048"/>
            <a:ext cx="5670261" cy="28351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778621"/>
            <a:ext cx="6231036" cy="40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vremenska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privremeno izbivanje iz svoje uobičajne sredine </a:t>
            </a:r>
            <a:r>
              <a:rPr lang="hr-HR" sz="2800" b="1" dirty="0" smtClean="0">
                <a:solidFill>
                  <a:srgbClr val="FF0000"/>
                </a:solidFill>
              </a:rPr>
              <a:t>najmanje 24 sata, a najviše 1 godinu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osoba koja boravi </a:t>
            </a:r>
            <a:r>
              <a:rPr lang="hr-HR" sz="2800" dirty="0" smtClean="0">
                <a:solidFill>
                  <a:srgbClr val="FF0000"/>
                </a:solidFill>
              </a:rPr>
              <a:t>manje od 24 sata </a:t>
            </a:r>
            <a:r>
              <a:rPr lang="hr-HR" sz="2800" dirty="0" smtClean="0"/>
              <a:t>naziva se </a:t>
            </a:r>
            <a:r>
              <a:rPr lang="hr-HR" sz="2800" b="1" dirty="0" smtClean="0">
                <a:solidFill>
                  <a:srgbClr val="FF0000"/>
                </a:solidFill>
              </a:rPr>
              <a:t>izletnik</a:t>
            </a:r>
            <a:r>
              <a:rPr lang="hr-HR" sz="2800" dirty="0" smtClean="0"/>
              <a:t> ili </a:t>
            </a:r>
            <a:r>
              <a:rPr lang="hr-HR" sz="2800" b="1" dirty="0" smtClean="0">
                <a:solidFill>
                  <a:srgbClr val="FF0000"/>
                </a:solidFill>
              </a:rPr>
              <a:t>jednodnevni posjetitelj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izlet </a:t>
            </a:r>
            <a:r>
              <a:rPr lang="hr-HR" sz="2800" dirty="0" smtClean="0"/>
              <a:t>– putovanje koje traje kraće od 24 sata i ne uključuje noćenje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2082</Words>
  <Application>Microsoft Office PowerPoint</Application>
  <PresentationFormat>On-screen Show (4:3)</PresentationFormat>
  <Paragraphs>250</Paragraphs>
  <Slides>42</Slides>
  <Notes>0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tema</vt:lpstr>
      <vt:lpstr>Turist i turizam</vt:lpstr>
      <vt:lpstr>Pojmovi</vt:lpstr>
      <vt:lpstr>Putnici, posjetitelji, turisti i izletnici</vt:lpstr>
      <vt:lpstr>Putnici – razlikovanje</vt:lpstr>
      <vt:lpstr>Putnici – razlikovanje</vt:lpstr>
      <vt:lpstr>Putnici, posjetitelji, turisti i izletnici</vt:lpstr>
      <vt:lpstr>Turist i turizam</vt:lpstr>
      <vt:lpstr>Turist – prostorna komponenta</vt:lpstr>
      <vt:lpstr>Turist – vremenska komponenta</vt:lpstr>
      <vt:lpstr>Turist – obilježja putovanja</vt:lpstr>
      <vt:lpstr>Turist – svrha putovanja</vt:lpstr>
      <vt:lpstr>PowerPoint Presentation</vt:lpstr>
      <vt:lpstr>Turist i turizam         (plan ploče)</vt:lpstr>
      <vt:lpstr>Obilježja turističkog putovanja         (plan ploče)</vt:lpstr>
      <vt:lpstr>Ponovimo</vt:lpstr>
      <vt:lpstr>Turist – definicija</vt:lpstr>
      <vt:lpstr>Turizam – definicija</vt:lpstr>
      <vt:lpstr>Turizam – definicija (WTO – Svjetska turistička organizacija)</vt:lpstr>
      <vt:lpstr>Komponente turizma</vt:lpstr>
      <vt:lpstr>Vrste i oblici turizma</vt:lpstr>
      <vt:lpstr>Kriteriji podjele turizma</vt:lpstr>
      <vt:lpstr>Specifični oblici turizma</vt:lpstr>
      <vt:lpstr>Atomski turizam</vt:lpstr>
      <vt:lpstr>Turizam Gospodara prstenova</vt:lpstr>
      <vt:lpstr>Turizam morskih pasa</vt:lpstr>
      <vt:lpstr>Halal turizam</vt:lpstr>
      <vt:lpstr>Ratni turizam</vt:lpstr>
      <vt:lpstr>Svemirski turizam</vt:lpstr>
      <vt:lpstr>Turizam i vrste turizma         (plan ploče)</vt:lpstr>
      <vt:lpstr>Vrste turizma         (plan ploče)</vt:lpstr>
      <vt:lpstr>Ponovimo</vt:lpstr>
      <vt:lpstr>Turističko mjesto i turistička destinacija</vt:lpstr>
      <vt:lpstr>Turističko mjesto i destinacija</vt:lpstr>
      <vt:lpstr>Turističko mjesto i destinacija</vt:lpstr>
      <vt:lpstr>Turistička destinacija</vt:lpstr>
      <vt:lpstr>Destinacijski menadžment</vt:lpstr>
      <vt:lpstr>Turističko mjesto i destinacija        (plan ploče)</vt:lpstr>
      <vt:lpstr>Ponovimo</vt:lpstr>
      <vt:lpstr>Turistički resursi i aktivnosti</vt:lpstr>
      <vt:lpstr>Turistički resursi i aktivnosti</vt:lpstr>
      <vt:lpstr>Preduvjeti razvoja turizma (udžbenik str. 22)</vt:lpstr>
      <vt:lpstr>Turistički aktivnosti i rekreacija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130</cp:revision>
  <dcterms:created xsi:type="dcterms:W3CDTF">2016-08-31T08:55:11Z</dcterms:created>
  <dcterms:modified xsi:type="dcterms:W3CDTF">2017-09-14T20:20:42Z</dcterms:modified>
</cp:coreProperties>
</file>