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35"/>
  </p:notesMasterIdLst>
  <p:sldIdLst>
    <p:sldId id="256" r:id="rId2"/>
    <p:sldId id="346" r:id="rId3"/>
    <p:sldId id="323" r:id="rId4"/>
    <p:sldId id="321" r:id="rId5"/>
    <p:sldId id="325" r:id="rId6"/>
    <p:sldId id="326" r:id="rId7"/>
    <p:sldId id="324" r:id="rId8"/>
    <p:sldId id="349" r:id="rId9"/>
    <p:sldId id="359" r:id="rId10"/>
    <p:sldId id="360" r:id="rId11"/>
    <p:sldId id="307" r:id="rId12"/>
    <p:sldId id="361" r:id="rId13"/>
    <p:sldId id="362" r:id="rId14"/>
    <p:sldId id="310" r:id="rId15"/>
    <p:sldId id="311" r:id="rId16"/>
    <p:sldId id="368" r:id="rId17"/>
    <p:sldId id="327" r:id="rId18"/>
    <p:sldId id="369" r:id="rId19"/>
    <p:sldId id="364" r:id="rId20"/>
    <p:sldId id="367" r:id="rId21"/>
    <p:sldId id="345" r:id="rId22"/>
    <p:sldId id="375" r:id="rId23"/>
    <p:sldId id="344" r:id="rId24"/>
    <p:sldId id="376" r:id="rId25"/>
    <p:sldId id="353" r:id="rId26"/>
    <p:sldId id="351" r:id="rId27"/>
    <p:sldId id="335" r:id="rId28"/>
    <p:sldId id="355" r:id="rId29"/>
    <p:sldId id="354" r:id="rId30"/>
    <p:sldId id="373" r:id="rId31"/>
    <p:sldId id="374" r:id="rId32"/>
    <p:sldId id="370" r:id="rId33"/>
    <p:sldId id="372" r:id="rId34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8000"/>
    <a:srgbClr val="CC0000"/>
    <a:srgbClr val="009900"/>
    <a:srgbClr val="0033CC"/>
    <a:srgbClr val="3333CC"/>
    <a:srgbClr val="FF0000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84" autoAdjust="0"/>
    <p:restoredTop sz="87663" autoAdjust="0"/>
  </p:normalViewPr>
  <p:slideViewPr>
    <p:cSldViewPr>
      <p:cViewPr varScale="1">
        <p:scale>
          <a:sx n="75" d="100"/>
          <a:sy n="75" d="100"/>
        </p:scale>
        <p:origin x="-1230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1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svojoj knjizi govorite da će se dogoditi neka vrsta apokalipse koju nazivate energetskim preskokom.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Uvjeren sam da će doći do katastrofe ako se ovakvi trendovi nastave. Ekološka katastrofa je jedan od mogućih scenarija. Pored nekoga novoga budućeg svjetskog rata i teroristi mogu doći do oružja za masovno uništenje i možete zamisliti kakva bi katastrofa bila. Zato bi takve katastrofe preživjeli samo ljudi koji bi postigli viši energetski nivo.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Ako čovjek doživi osobni šok u životu, to će ga vjerojatno pomaknuti da uvede promjene u svoj način života. Ako dođe do velike svjetske katastrofe vjerujem da će dio čovječanstva preživjeti, i da će taj dio biti toliko šokiran time što je čovječanstvo samo sebi napravilo, da će početi funkcionirati i živjeti na drugačiji način. Katastrofa bi tako ponukala dio čovječanstva da se promijeni. U suprotnom ako se ovi trendovi nastave neće ostati ništa. Prema tome, bolje je da neka katastrofa probudi čovječanstvo.</a:t>
            </a:r>
          </a:p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1000130"/>
            <a:ext cx="9072594" cy="4786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3000" b="1" u="sng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r>
              <a:rPr lang="hr-HR" sz="2600" b="1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(M. Weber)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 odnosi se samo na fizičku silu, već i na druge značajke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(bogatstvo, ugled, kulturnu i obrazovnu razinu, položaj u nekoj organizaciji, osobni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autoritet..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može poprimati 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40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poticajna sila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ostvarenje različitih ciljeva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 kad roditelji brane djeci kasne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izlaske..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75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2285992"/>
            <a:ext cx="2571769" cy="857256"/>
          </a:xfrm>
          <a:prstGeom prst="rect">
            <a:avLst/>
          </a:prstGeom>
          <a:solidFill>
            <a:srgbClr val="CC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latin typeface="Calibri" pitchFamily="34" charset="0"/>
                <a:cs typeface="Calibri" pitchFamily="34" charset="0"/>
              </a:rPr>
              <a:t>POLITIČKA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2285992"/>
            <a:ext cx="2571769" cy="857256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EKONOMSKA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2285992"/>
            <a:ext cx="2571769" cy="857256"/>
          </a:xfrm>
          <a:prstGeom prst="rect">
            <a:avLst/>
          </a:prstGeom>
          <a:solidFill>
            <a:srgbClr val="0099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latin typeface="Calibri" pitchFamily="34" charset="0"/>
                <a:cs typeface="Calibri" pitchFamily="34" charset="0"/>
              </a:rPr>
              <a:t>IDEOLOŠKA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pojedinaca da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organiziraju i upravljaju drugim ljudima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6116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organiziranja i razvijanja proizvodnih resursa u društvu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3357562"/>
            <a:ext cx="2672032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opravdavanja organizacije društva pomoću vjerovanja i sustava vrijednosti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1071546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sredstva koja se rabe u postizanju ciljeva razlikujemo tri vrste moći (na društvenoj razini):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VRSTE MOĆI U DRUŠTVU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build="p"/>
      <p:bldP spid="22" grpId="0" build="p"/>
      <p:bldP spid="23" grpId="0" build="p"/>
      <p:bldP spid="2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  <a:endParaRPr lang="hr-HR" sz="2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nametnuta volja 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unatoč otporu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legitimna moć (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prihvaćena moć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170205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poslušnošću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l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egitimnost (u demokratskim sustavima) se postiže na izborima,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(glasača) </a:t>
            </a:r>
          </a:p>
          <a:p>
            <a:pPr marL="1282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Kako se postiže legitimnost vlasti u monarhiji?</a:t>
            </a:r>
          </a:p>
          <a:p>
            <a:pPr marL="252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4822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1643050"/>
            <a:ext cx="2571769" cy="720000"/>
          </a:xfrm>
          <a:prstGeom prst="rect">
            <a:avLst/>
          </a:prstGeom>
          <a:solidFill>
            <a:srgbClr val="CC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1643050"/>
            <a:ext cx="2571769" cy="72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1643050"/>
            <a:ext cx="2571769" cy="720000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2571744"/>
            <a:ext cx="2672032" cy="26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upravni aparat čine vladareva rodbina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2743470" cy="36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vođe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kratkotrajna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– nakon smrti vođe gubi se osnova legitimnosti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2571744"/>
            <a:ext cx="2786082" cy="349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legitimnosti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a ne osobi </a:t>
            </a:r>
            <a:r>
              <a:rPr lang="pl-PL" sz="2400" i="1" dirty="0" smtClean="0">
                <a:latin typeface="Calibri" pitchFamily="34" charset="0"/>
                <a:cs typeface="Calibri" pitchFamily="34" charset="0"/>
              </a:rPr>
              <a:t>(karizmatska i tradicionalna)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85723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 legitimnosti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razlikujemo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  <a:endParaRPr lang="hr-HR" sz="28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TIPA LEGITIMNE VLASTI </a:t>
            </a:r>
            <a:r>
              <a:rPr lang="hr-HR" sz="2400" i="1" dirty="0" smtClean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uiExpand="1" build="allAtOnce" animBg="1"/>
      <p:bldP spid="9" grpId="0" build="allAtOnce" animBg="1"/>
      <p:bldP spid="10" grpId="0" uiExpand="1" build="allAtOnce" animBg="1"/>
      <p:bldP spid="12" grpId="0" uiExpand="1" build="p"/>
      <p:bldP spid="22" grpId="0" uiExpand="1" build="p"/>
      <p:bldP spid="23" grpId="0" uiExpand="1" build="p"/>
      <p:bldP spid="2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119183" y="673719"/>
            <a:ext cx="2844313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5585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7468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471" y="5229200"/>
            <a:ext cx="1849737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Franjo 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Josip 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</a:p>
          <a:p>
            <a:pPr algn="ctr"/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austro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-ugarski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4588" y="5229200"/>
            <a:ext cx="2574294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Napoleon Bonaparte,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francuski vojskovođa 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7821" y="5229200"/>
            <a:ext cx="2485489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dr. Franjo Tuđman,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prvi hrvatski predsjednik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2"/>
            <a:ext cx="8143932" cy="6000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POLITIKA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VLAST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MOĆ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LEGITIMNOST 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LEGALNOST ili LEGALITET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PONOVIMO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2107198" y="928670"/>
            <a:ext cx="6786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usmjerena na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694" y="1792420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818" y="2643182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4388" y="3643314"/>
            <a:ext cx="6215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kojoj vlast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svoj zahtjev za poslušnošću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7494" y="460052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 se obnaša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</a:p>
        </p:txBody>
      </p:sp>
    </p:spTree>
    <p:extLst>
      <p:ext uri="{BB962C8B-B14F-4D97-AF65-F5344CB8AC3E}">
        <p14:creationId xmlns:p14="http://schemas.microsoft.com/office/powerpoint/2010/main" val="231213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00130"/>
            <a:ext cx="4429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ne mora biti legitimna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(legitimno izabrana) ali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može vladati po načelu legalnosti 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general Francisco Franco izvršio je 1936. državni udar, a tri godine kasnije u građanskom ratu pobjedio legitmno izabanu vlast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suprotno načelu legitimnosti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asnije je donio zakone na temelju kojih je vladao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b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načelu legalnosti</a:t>
            </a:r>
            <a:endParaRPr lang="vi-VN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Picture 4" descr="franco-1.jpg"/>
          <p:cNvPicPr>
            <a:picLocks noChangeAspect="1"/>
          </p:cNvPicPr>
          <p:nvPr/>
        </p:nvPicPr>
        <p:blipFill rotWithShape="1">
          <a:blip r:embed="rId3" cstate="email"/>
          <a:srcRect l="1843" t="3870"/>
          <a:stretch/>
        </p:blipFill>
        <p:spPr>
          <a:xfrm>
            <a:off x="4739750" y="1000130"/>
            <a:ext cx="4400302" cy="585787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razinu poštovanja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  <a:endParaRPr lang="hr-HR" sz="2600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549" y="2420888"/>
            <a:ext cx="2907283" cy="3927568"/>
            <a:chOff x="1000100" y="2708920"/>
            <a:chExt cx="2907282" cy="392756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708920"/>
              <a:ext cx="2907282" cy="355087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1000100" y="6286520"/>
              <a:ext cx="2907282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Sveta Majka Terezija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  <p:grpSp>
        <p:nvGrpSpPr>
          <p:cNvPr id="17" name="Group 16"/>
          <p:cNvGrpSpPr/>
          <p:nvPr/>
        </p:nvGrpSpPr>
        <p:grpSpPr>
          <a:xfrm>
            <a:off x="6052620" y="2420888"/>
            <a:ext cx="2981777" cy="3927568"/>
            <a:chOff x="4850055" y="2082071"/>
            <a:chExt cx="2981777" cy="3927568"/>
          </a:xfrm>
        </p:grpSpPr>
        <p:sp>
          <p:nvSpPr>
            <p:cNvPr id="18" name="Rectangle 17"/>
            <p:cNvSpPr/>
            <p:nvPr/>
          </p:nvSpPr>
          <p:spPr>
            <a:xfrm>
              <a:off x="4850055" y="5659671"/>
              <a:ext cx="2981777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Donald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John</a:t>
              </a:r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err="1" smtClean="0">
                  <a:latin typeface="Calibri" pitchFamily="34" charset="0"/>
                  <a:cs typeface="Calibri" pitchFamily="34" charset="0"/>
                </a:rPr>
                <a:t>Thrump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9" name="Picture 2" descr="https://s.yimg.com/ny/api/res/1.2/ZEc8f23.0VEC4wvwSOyE2A--/YXBwaWQ9aGlnaGxhbmRlcjtzbT0xO3c9NzQ0O2g9ODg2/http://media.zenfs.com/en/homerun/feed_manager_auto_publish_494/53c8e9bb1f9df5ca43529d5e08ee8e9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055" y="2082071"/>
              <a:ext cx="2981777" cy="3550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204471" y="2420888"/>
            <a:ext cx="2703510" cy="3927568"/>
            <a:chOff x="3203848" y="2708920"/>
            <a:chExt cx="2703510" cy="3927568"/>
          </a:xfrm>
        </p:grpSpPr>
        <p:sp>
          <p:nvSpPr>
            <p:cNvPr id="6" name="Rectangle 5"/>
            <p:cNvSpPr/>
            <p:nvPr/>
          </p:nvSpPr>
          <p:spPr>
            <a:xfrm>
              <a:off x="3293753" y="6286520"/>
              <a:ext cx="2523700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Albert Einstein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28" name="Picture 4" descr="https://upload.wikimedia.org/wikipedia/commons/6/66/Einstein_1921_by_F_Schmutzer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708920"/>
              <a:ext cx="2703510" cy="3550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911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6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14282" y="332656"/>
            <a:ext cx="8572560" cy="62865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„Tko ne može živjeti u zajednici ili je čak ne treba, jer je sam sebi dovoljan, taj nije član države, i prema tome je ili zvijer ili bog.”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Aristotel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„Nijedan čovjek nije toliko dobar da bi upravljao drugim bez njegova pristanka.”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Abraham Lincoln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„Najveća i najčasnija pustolovina u kojoj odlučujuću ulogu ima mudrost.”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Robert Kennedy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„U politici se ljudi, kao na bolesničkoj postelji, bacaju s jednog boka na drugi vjerujući da će tako udobnije ležati.”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J. W. Goethe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„…politika je stvar morala, karaktera i ljudskog dostojanstva.”</a:t>
            </a:r>
          </a:p>
          <a:p>
            <a:pPr marL="288000" indent="-288000" algn="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Antun Gustav Matoš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temelji se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a ne osobi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TRADICIONALNA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pravila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KARIZMATIČNA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vođe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 (vođi),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podrazumijeva razinu poštovanja ili časti povezanih s društvenim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položajem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znanstveni, religijski, politički autoritet…)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5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4" y="928670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 se temelji 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9873" y="4771245"/>
            <a:ext cx="2623462" cy="1530352"/>
          </a:xfrm>
          <a:prstGeom prst="rect">
            <a:avLst/>
          </a:prstGeom>
          <a:solidFill>
            <a:srgbClr val="CC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081674" y="4771245"/>
            <a:ext cx="2623462" cy="1530352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899168" y="4771245"/>
            <a:ext cx="3060705" cy="1530352"/>
          </a:xfrm>
          <a:prstGeom prst="rect">
            <a:avLst/>
          </a:prstGeom>
          <a:solidFill>
            <a:srgbClr val="008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uiExpand="1" build="allAtOnce" animBg="1"/>
      <p:bldP spid="8" grpId="0" uiExpand="1" build="allAtOnce" animBg="1"/>
      <p:bldP spid="10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785794"/>
            <a:ext cx="921547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ljudi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njihova (socijalna, politička i ideološka)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namjenu: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40805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način izražavanja: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GOVOR</a:t>
            </a:r>
            <a:endParaRPr lang="hr-H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4014898" cy="492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4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6480" y="260648"/>
            <a:ext cx="9107520" cy="62150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 se u krugu političkih djelatnika kao vrsta profesionalnog žargona i ne rabi se među ostalim članovima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pokazatelj je totalitarnosti politike u državnoj zajednici, nastoji se proširiti na sva područja društvenog djelovanja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jezik dijaloga, tolerancije i osjetljivosti prema razlikama u stajalištima, a prihvatljiv je gotovo svim članovima političke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OBILJEŽJA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upotrebljavaju se riječi s jakim emotivnim učinkom na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obiluje bogatstvom i raznolikošću rječnika te dinamičnošću i raznolikošću rečenica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ponavljaju se važne riječi ili rečenice kako bi se proširila ili provjerila prihvatljivost poruka kod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dugim rečenicama ili sporednim temama slušatelja odvlači od osnovne teme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-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djeluje kao skladna cjelina, govornik uspješno usklađuje odnos prema slušatelju, temi ili vremenu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72066" y="404664"/>
            <a:ext cx="3643338" cy="71438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EMOTIVAN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2066" y="1230590"/>
            <a:ext cx="3643338" cy="71438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EKSPRESIVAN</a:t>
            </a:r>
          </a:p>
        </p:txBody>
      </p:sp>
      <p:pic>
        <p:nvPicPr>
          <p:cNvPr id="1026" name="Picture 2" descr="https://i2.wp.com/kamenjar.com/wp-content/uploads/2015/08/gotovac.jpg?resize=696%2C43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 r="4038" b="4443"/>
          <a:stretch/>
        </p:blipFill>
        <p:spPr bwMode="auto">
          <a:xfrm>
            <a:off x="251520" y="188640"/>
            <a:ext cx="4583876" cy="3234014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2932013"/>
            <a:ext cx="6157348" cy="385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07504" y="3573016"/>
            <a:ext cx="2699457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Vlado Gotovac, </a:t>
            </a: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govor u Zagrebu </a:t>
            </a: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pred vojarnom JNA (1991.)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2066" y="2056517"/>
            <a:ext cx="3643338" cy="71438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KOHERENTAN</a:t>
            </a:r>
          </a:p>
        </p:txBody>
      </p:sp>
    </p:spTree>
    <p:extLst>
      <p:ext uri="{BB962C8B-B14F-4D97-AF65-F5344CB8AC3E}">
        <p14:creationId xmlns:p14="http://schemas.microsoft.com/office/powerpoint/2010/main" val="33843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399161" cy="36033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19" y="3714752"/>
            <a:ext cx="8784000" cy="300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EMOTIVAN</a:t>
            </a:r>
            <a:endParaRPr lang="hr-HR" sz="2800" b="1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ITERATIVAN</a:t>
            </a:r>
            <a:endParaRPr lang="hr-HR" sz="2800" b="1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328" y="3754006"/>
            <a:ext cx="8784000" cy="298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571480"/>
            <a:ext cx="8786874" cy="857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NAPIS POLITIČKOG SADRŽAJA</a:t>
            </a:r>
            <a:endParaRPr lang="hr-HR" dirty="0"/>
          </a:p>
        </p:txBody>
      </p:sp>
      <p:pic>
        <p:nvPicPr>
          <p:cNvPr id="2050" name="Picture 2" descr="http://www.sdlsn.hr/upload/Image/maticni_jl09121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386787">
            <a:off x="6155305" y="1044378"/>
            <a:ext cx="2568276" cy="26945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http://www.glas-koncila.hr/photos_portal/velika/1360920796-30-10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84486">
            <a:off x="4220158" y="3471426"/>
            <a:ext cx="4350245" cy="31073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MG_20130903_082438.jpg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72012">
            <a:off x="522844" y="1608668"/>
            <a:ext cx="3841062" cy="51276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3"/>
            <a:ext cx="9072594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subjekti koji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POLITIČKA UTAKMICA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69935" y="2568278"/>
          <a:ext cx="8218445" cy="378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356"/>
                <a:gridCol w="6196468"/>
                <a:gridCol w="782712"/>
                <a:gridCol w="847909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r-HR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Koji je glavni razlog zbog kojeg niste izašli</a:t>
                      </a:r>
                      <a:r>
                        <a:rPr lang="hr-HR" sz="24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na lokalne izbore u Zagrebu? </a:t>
                      </a:r>
                      <a:r>
                        <a:rPr lang="hr-HR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(sudjelovalo 500 ispitanika)</a:t>
                      </a:r>
                      <a:endParaRPr lang="hr-HR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2009.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2013.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Zasićen/zasićena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sam izborima.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27,3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24,3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Ništa se bitno ne odlučuje na lokalnoj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razini.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10.7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Važni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su samo izbori za Sabor.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4.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 zadovoljava me program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10,5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5.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Nemam povjerenja u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13,2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6.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Zbog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prosvjeda jer stranke nisu ispunile svoja obećanja.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7.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Razočaran/razočarana sam politikom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14,4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15,3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8.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Ostalo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POLITIČKA APSTINENCIJA</a:t>
            </a:r>
            <a:endParaRPr lang="hr-H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odustajanje od sudjelovanja na izborima (građanski neposluh)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građani gube interes ili su nedovoljno motivirani za izlazak na izbore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Pravokutnik 2"/>
          <p:cNvSpPr/>
          <p:nvPr/>
        </p:nvSpPr>
        <p:spPr bwMode="auto">
          <a:xfrm>
            <a:off x="500034" y="3357562"/>
            <a:ext cx="8358246" cy="4286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Pravokutnik 3"/>
          <p:cNvSpPr/>
          <p:nvPr/>
        </p:nvSpPr>
        <p:spPr bwMode="auto">
          <a:xfrm>
            <a:off x="500034" y="4500570"/>
            <a:ext cx="8358246" cy="1476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4577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Pravokutnik 2"/>
          <p:cNvSpPr/>
          <p:nvPr/>
        </p:nvSpPr>
        <p:spPr bwMode="auto">
          <a:xfrm>
            <a:off x="428596" y="2143116"/>
            <a:ext cx="8358246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428596" y="4071942"/>
            <a:ext cx="8358246" cy="13573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2844" y="620688"/>
            <a:ext cx="8929718" cy="6000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„Najveći politički činilac na svijetu je trbuh. To je mašina koja sve pokreće.” –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„Svaki političar mora imati tri stvari: debelu kožu, dobar želudac i čistu savjest.” –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Fran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Supilo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„Svi su političari isti. Obećavaju da će napraviti most čak i tamo gdje nema rijeke.”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Nikita Hruščov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„Došao sam do zaključka da je politika previše ozbiljna stvar da bi bila prepuštena političarima.”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Charles de Gaulle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„Politika nije loša profesija. Ako uspijete, čekaju vas mnoge nagrade, ako se osramotite, uvijek možete napisati knjigu.”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Ronald Regan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ks_afera.jpg"/>
          <p:cNvPicPr>
            <a:picLocks noChangeAspect="1"/>
          </p:cNvPicPr>
          <p:nvPr/>
        </p:nvPicPr>
        <p:blipFill>
          <a:blip r:embed="rId3">
            <a:lum bright="-77000" contrast="-90000"/>
          </a:blip>
          <a:stretch>
            <a:fillRect/>
          </a:stretch>
        </p:blipFill>
        <p:spPr>
          <a:xfrm>
            <a:off x="1" y="708661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592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eng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lobby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 predvorje)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nastojanje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interesnih skupina da utječu na one koji donose odluke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(podmićivanje političara, tzv. vlade u sjeni)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kako bi se interes pomaknuo s jedne činjenice na drugu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 DOKTORI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pomažu političarima u komunikaciji s biračima, čak i kad se ne realiziraju obe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ć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ani programi, nastoji se prikazati kako su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obećanja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provedena u djelo ili se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umanjuju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efekti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nerealiziranih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programa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LOBIRANJE, SPINIRANJE I SPIN DOKTORI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718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94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sprječavanje objavljivanja nepoželjnih sadržaja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cenzuru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mogu provoditi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određene osobe ili institucije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AUTOCENZURA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kada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sami provodimo cenzuru na sebi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sami odlučujemo da nećemo govoriti o sadržajima koji su neprihvatljivi ili nepoželjni u našoj okolini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MANIPULACIJA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podčinjavanje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određenih sadržaja postojećim,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trenutnim interesima koji mogu biti politički, socijalni ili ekonomski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CENZURA, AUTOCENZURA I MANIPULACIJA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4542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POLITIČKIM GOVOROM</a:t>
            </a:r>
            <a:endParaRPr lang="hr-HR" sz="2200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NAPISOM POLITIČKOG SADRŽAJA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POLITIČKOM UTAKMICOM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(prosvjed, pol. kampanja)</a:t>
            </a:r>
          </a:p>
          <a:p>
            <a:pPr marL="288000" indent="-288000"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 GOVOR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oblikovati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ponašanje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ljudi,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te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utjecati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na njih i njihove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odluke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VRSTE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ekskluzivni, totalitarni i demokratski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emotivan, ekspresivan, iterativan, ekstenzivan i koherentan</a:t>
            </a:r>
          </a:p>
        </p:txBody>
      </p:sp>
    </p:spTree>
    <p:extLst>
      <p:ext uri="{BB962C8B-B14F-4D97-AF65-F5344CB8AC3E}">
        <p14:creationId xmlns:p14="http://schemas.microsoft.com/office/powerpoint/2010/main" val="336916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38296"/>
            <a:ext cx="9149339" cy="6219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POLITIČKA UTAKMICA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borbu političkih stranaka za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subjekti koji </a:t>
            </a:r>
            <a:r>
              <a:rPr lang="hr-HR" sz="23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parlament</a:t>
            </a:r>
            <a:endParaRPr lang="hr-HR" sz="2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2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…)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odustajanje od sudjelovanja na izborima 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(građanski neposluh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– građani gube interes za izlazak na izbore</a:t>
            </a:r>
            <a:endParaRPr lang="hr-HR" sz="23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nastojanje interesnih skupina da </a:t>
            </a:r>
            <a:r>
              <a:rPr lang="hr-HR" sz="23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utječu na one koji donose odluke 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3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tzv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. vlade u sjeni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, kako bi se interes pomaknuo s jedne činjenice na </a:t>
            </a:r>
            <a:r>
              <a:rPr lang="de-AT" sz="2300" dirty="0" smtClean="0">
                <a:latin typeface="Calibri" pitchFamily="34" charset="0"/>
                <a:cs typeface="Calibri" pitchFamily="34" charset="0"/>
              </a:rPr>
              <a:t>drugu</a:t>
            </a:r>
            <a:endParaRPr lang="hr-HR" sz="23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sprječavanje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objavljivanja nepoželjnih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sadržaja</a:t>
            </a:r>
            <a:endParaRPr lang="hr-HR" sz="2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2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grad, država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politeikos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državni, javni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 politika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odnosi se na poslove vezane uz polis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politeia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državu odnosno politički režim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Aristotel i Platon –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politika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etičko bavljenje državnim poslovima</a:t>
            </a:r>
          </a:p>
          <a:p>
            <a:pPr marL="288000" lvl="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Machiavelli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(15. – 16. stoljeće) – daje današnje značenje politici –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 kao vještina upravljanja državom, vještina političkog djelovanja</a:t>
            </a:r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(način na koji vladar upravlja državom)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„Vladar mora biti mudar kao lisica, a jak kao lav.”</a:t>
            </a:r>
            <a:endParaRPr lang="hr-HR" sz="25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5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9"/>
            <a:ext cx="8858280" cy="3725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svjesna aktivnost društvenih skupina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nositelji politike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izborom metoda i svjesnom djelatnošću ostvaruju određeni cilj političkog djelovanja</a:t>
            </a:r>
            <a:endParaRPr lang="vi-VN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00034" y="4513456"/>
            <a:ext cx="2786082" cy="1363816"/>
          </a:xfrm>
          <a:prstGeom prst="roundRect">
            <a:avLst>
              <a:gd name="adj" fmla="val 883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786446" y="4513456"/>
            <a:ext cx="2786082" cy="1363816"/>
          </a:xfrm>
          <a:prstGeom prst="roundRect">
            <a:avLst>
              <a:gd name="adj" fmla="val 9701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68322" y="4611103"/>
            <a:ext cx="1535918" cy="1168522"/>
          </a:xfrm>
          <a:prstGeom prst="rightArrow">
            <a:avLst>
              <a:gd name="adj1" fmla="val 65878"/>
              <a:gd name="adj2" fmla="val 51016"/>
            </a:avLst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CILJ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064" y="908720"/>
            <a:ext cx="8611877" cy="1175285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71414"/>
            <a:ext cx="8429621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647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(djelovanje svih građana radi općeg dobra) 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</a:t>
            </a:r>
            <a:r>
              <a:rPr lang="vi-VN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(sociologija politike, filozofija politike, politička geografija, politologija...)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kao znanost: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ilozofija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razmatra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načela najboljeg uređenja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zajedničkog života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(ka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ih ostvariti, kakve moraju bit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institucije koje će ostvarivati ta načela, što je pravednost...)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ociologija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usredotočuje se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posljedice političkih procesa u nekom društvu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tko glasuje za koju stranku – ovisi li to o obrazovanju, imutku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etničkoj 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rasnioj pripadnosti...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olitička znanost (politologija)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politiku kao sustav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 je ustrojstvo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sustava, kako i gdje se donose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odluke...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40" y="5404746"/>
            <a:ext cx="8784976" cy="1292814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46"/>
            <a:stretch/>
          </p:blipFill>
          <p:spPr>
            <a:xfrm>
              <a:off x="2277052" y="332656"/>
              <a:ext cx="4815228" cy="61430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52736"/>
            <a:ext cx="8572560" cy="5448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širinu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stupanj organiziranosti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razlikujemo: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mirovinska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>
            <a:stCxn id="2" idx="2"/>
            <a:endCxn id="3" idx="0"/>
          </p:cNvCxnSpPr>
          <p:nvPr/>
        </p:nvCxnSpPr>
        <p:spPr>
          <a:xfrm rot="5400000">
            <a:off x="2307778" y="771869"/>
            <a:ext cx="1285884" cy="33139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2"/>
            <a:endCxn id="4" idx="0"/>
          </p:cNvCxnSpPr>
          <p:nvPr/>
        </p:nvCxnSpPr>
        <p:spPr>
          <a:xfrm rot="5400000">
            <a:off x="3379348" y="1843439"/>
            <a:ext cx="1285884" cy="117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6" idx="0"/>
          </p:cNvCxnSpPr>
          <p:nvPr/>
        </p:nvCxnSpPr>
        <p:spPr>
          <a:xfrm rot="16200000" flipH="1">
            <a:off x="4536281" y="1815744"/>
            <a:ext cx="1357322" cy="1214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2"/>
            <a:endCxn id="7" idx="0"/>
          </p:cNvCxnSpPr>
          <p:nvPr/>
        </p:nvCxnSpPr>
        <p:spPr>
          <a:xfrm rot="16200000" flipH="1">
            <a:off x="5468206" y="883818"/>
            <a:ext cx="1357322" cy="30782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94165" y="3101628"/>
            <a:ext cx="1656000" cy="2000264"/>
            <a:chOff x="4994165" y="3101628"/>
            <a:chExt cx="1656000" cy="2000264"/>
          </a:xfrm>
        </p:grpSpPr>
        <p:sp>
          <p:nvSpPr>
            <p:cNvPr id="6" name="Rectangle 5"/>
            <p:cNvSpPr/>
            <p:nvPr/>
          </p:nvSpPr>
          <p:spPr>
            <a:xfrm>
              <a:off x="4994165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opća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94165" y="4101760"/>
              <a:ext cx="1656000" cy="10001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lokalna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državna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međunarodna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16" y="3101628"/>
            <a:ext cx="1656000" cy="2428892"/>
            <a:chOff x="6858016" y="3101628"/>
            <a:chExt cx="1656000" cy="2428892"/>
          </a:xfrm>
        </p:grpSpPr>
        <p:sp>
          <p:nvSpPr>
            <p:cNvPr id="7" name="Rectangle 6"/>
            <p:cNvSpPr/>
            <p:nvPr/>
          </p:nvSpPr>
          <p:spPr>
            <a:xfrm>
              <a:off x="6858016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posebne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016" y="4101760"/>
              <a:ext cx="1656000" cy="1428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socijalna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gospodarska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prosvjetna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kulturna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zdravstvena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7752" y="2958752"/>
            <a:ext cx="3780000" cy="3470644"/>
            <a:chOff x="4857752" y="2958752"/>
            <a:chExt cx="3780000" cy="3470644"/>
          </a:xfrm>
        </p:grpSpPr>
        <p:sp>
          <p:nvSpPr>
            <p:cNvPr id="34" name="Rectangle 33"/>
            <p:cNvSpPr/>
            <p:nvPr/>
          </p:nvSpPr>
          <p:spPr>
            <a:xfrm>
              <a:off x="4857752" y="2958752"/>
              <a:ext cx="3780000" cy="2735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7752" y="5673396"/>
              <a:ext cx="3780000" cy="75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sadržaj, obuhvat i stupanj organiziranosti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8860" y="3071810"/>
            <a:ext cx="2016000" cy="2500330"/>
            <a:chOff x="2428860" y="3071810"/>
            <a:chExt cx="2016000" cy="2500330"/>
          </a:xfrm>
        </p:grpSpPr>
        <p:sp>
          <p:nvSpPr>
            <p:cNvPr id="4" name="Rectangle 3"/>
            <p:cNvSpPr/>
            <p:nvPr/>
          </p:nvSpPr>
          <p:spPr>
            <a:xfrm>
              <a:off x="242886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znanost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8860" y="4071942"/>
              <a:ext cx="2016000" cy="15001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filozofija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sociologija politike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politička geografija</a:t>
              </a:r>
            </a:p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politologija</a:t>
              </a:r>
              <a:r>
                <a:rPr lang="hr-H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(politička znanost)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5720" y="3071810"/>
            <a:ext cx="2016000" cy="2071702"/>
            <a:chOff x="285720" y="3071810"/>
            <a:chExt cx="2016000" cy="2071702"/>
          </a:xfrm>
        </p:grpSpPr>
        <p:sp>
          <p:nvSpPr>
            <p:cNvPr id="3" name="Rectangle 2"/>
            <p:cNvSpPr/>
            <p:nvPr/>
          </p:nvSpPr>
          <p:spPr>
            <a:xfrm>
              <a:off x="28572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ljudska djelatnost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20" y="4071942"/>
              <a:ext cx="2016000" cy="1071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vi-VN" sz="1600" dirty="0" smtClean="0">
                  <a:latin typeface="Calibri" pitchFamily="34" charset="0"/>
                  <a:ea typeface="WenQuanYi Micro Hei" charset="0"/>
                  <a:cs typeface="Calibri" pitchFamily="34" charset="0"/>
                </a:rPr>
                <a:t>djelovanje svih građana radi općeg dobra</a:t>
              </a:r>
              <a:endParaRPr lang="hr-HR" sz="1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RAZLIKOVANJE</a:t>
            </a:r>
            <a:r>
              <a:rPr lang="hr-HR" b="0" dirty="0" smtClean="0">
                <a:ea typeface="WenQuanYi Micro Hei" charset="0"/>
              </a:rPr>
              <a:t>/</a:t>
            </a: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678" y="1000108"/>
            <a:ext cx="2786082" cy="7858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dobro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N.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Machiavelli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daje današnje značenje politici</a:t>
            </a:r>
            <a:endParaRPr lang="hr-HR" sz="22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sustava, kako i gdje se donose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POSEBNE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9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6452</TotalTime>
  <Words>2019</Words>
  <Application>Microsoft Office PowerPoint</Application>
  <PresentationFormat>On-screen Show (4:3)</PresentationFormat>
  <Paragraphs>296</Paragraphs>
  <Slides>33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moja_tema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PODJELA POLITIKE</vt:lpstr>
      <vt:lpstr>RAZLIKOVANJE/PODJELA POLITIKE</vt:lpstr>
      <vt:lpstr>PowerPoint Presentation</vt:lpstr>
      <vt:lpstr>MOĆ I VLAST (M. Weber)</vt:lpstr>
      <vt:lpstr>TRI VRSTE MOĆI U DRUŠTVU</vt:lpstr>
      <vt:lpstr>MOĆ I VLAST (M. Weber)</vt:lpstr>
      <vt:lpstr>LEGITIMNOST I LEGALNOST</vt:lpstr>
      <vt:lpstr>TRI TIPA LEGITIMNE VLASTI (M. Weber)</vt:lpstr>
      <vt:lpstr>PowerPoint Presentation</vt:lpstr>
      <vt:lpstr>PONOVIMO</vt:lpstr>
      <vt:lpstr>LEGITIMNOST I LEGALNOST</vt:lpstr>
      <vt:lpstr>AUTORITET</vt:lpstr>
      <vt:lpstr>PowerPoint Presentation</vt:lpstr>
      <vt:lpstr>PowerPoint Presentation</vt:lpstr>
      <vt:lpstr>POLITIČKO DJELOVANJE</vt:lpstr>
      <vt:lpstr>POLITIČKI GOVOR</vt:lpstr>
      <vt:lpstr>PowerPoint Presentation</vt:lpstr>
      <vt:lpstr>PowerPoint Presentation</vt:lpstr>
      <vt:lpstr>PowerPoint Presentation</vt:lpstr>
      <vt:lpstr>NAPIS POLITIČKOG SADRŽAJA</vt:lpstr>
      <vt:lpstr>POLITIČKA UTAKMICA</vt:lpstr>
      <vt:lpstr>POLITIČKA APSTINENCIJA</vt:lpstr>
      <vt:lpstr>PowerPoint Presentation</vt:lpstr>
      <vt:lpstr>LOBIRANJE, SPINIRANJE I SPIN DOKTORI</vt:lpstr>
      <vt:lpstr>CENZURA, AUTOCENZURA I MANIPULACIJA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korisnik</cp:lastModifiedBy>
  <cp:revision>919</cp:revision>
  <cp:lastPrinted>1601-01-01T00:00:00Z</cp:lastPrinted>
  <dcterms:created xsi:type="dcterms:W3CDTF">1601-01-01T00:00:00Z</dcterms:created>
  <dcterms:modified xsi:type="dcterms:W3CDTF">2019-09-18T13:11:26Z</dcterms:modified>
</cp:coreProperties>
</file>