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  <p:sldMasterId id="2147483712" r:id="rId2"/>
    <p:sldMasterId id="2147483737" r:id="rId3"/>
  </p:sldMasterIdLst>
  <p:notesMasterIdLst>
    <p:notesMasterId r:id="rId21"/>
  </p:notesMasterIdLst>
  <p:handoutMasterIdLst>
    <p:handoutMasterId r:id="rId22"/>
  </p:handoutMasterIdLst>
  <p:sldIdLst>
    <p:sldId id="275" r:id="rId4"/>
    <p:sldId id="258" r:id="rId5"/>
    <p:sldId id="267" r:id="rId6"/>
    <p:sldId id="271" r:id="rId7"/>
    <p:sldId id="260" r:id="rId8"/>
    <p:sldId id="268" r:id="rId9"/>
    <p:sldId id="261" r:id="rId10"/>
    <p:sldId id="269" r:id="rId11"/>
    <p:sldId id="276" r:id="rId12"/>
    <p:sldId id="278" r:id="rId13"/>
    <p:sldId id="266" r:id="rId14"/>
    <p:sldId id="274" r:id="rId15"/>
    <p:sldId id="272" r:id="rId16"/>
    <p:sldId id="279" r:id="rId17"/>
    <p:sldId id="263" r:id="rId18"/>
    <p:sldId id="273" r:id="rId19"/>
    <p:sldId id="277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66"/>
    <a:srgbClr val="A50021"/>
    <a:srgbClr val="FF0000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96" autoAdjust="0"/>
    <p:restoredTop sz="85694" autoAdjust="0"/>
  </p:normalViewPr>
  <p:slideViewPr>
    <p:cSldViewPr>
      <p:cViewPr varScale="1">
        <p:scale>
          <a:sx n="75" d="100"/>
          <a:sy n="75" d="100"/>
        </p:scale>
        <p:origin x="-7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5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159B4-7D68-4E38-8861-2D8A564BF21D}" type="datetimeFigureOut">
              <a:rPr lang="hr-HR" smtClean="0"/>
              <a:pPr/>
              <a:t>8.10.2019.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80529-F084-4447-BAFE-2A3E13553854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19603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sr-Latn-R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sr-Latn-RS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 smtClean="0"/>
              <a:t>Click to edit Master text styles</a:t>
            </a:r>
          </a:p>
          <a:p>
            <a:pPr lvl="1"/>
            <a:r>
              <a:rPr lang="en-US" altLang="sr-Latn-RS" smtClean="0"/>
              <a:t>Second level</a:t>
            </a:r>
          </a:p>
          <a:p>
            <a:pPr lvl="2"/>
            <a:r>
              <a:rPr lang="en-US" altLang="sr-Latn-RS" smtClean="0"/>
              <a:t>Third level</a:t>
            </a:r>
          </a:p>
          <a:p>
            <a:pPr lvl="3"/>
            <a:r>
              <a:rPr lang="en-US" altLang="sr-Latn-RS" smtClean="0"/>
              <a:t>Fourth level</a:t>
            </a:r>
          </a:p>
          <a:p>
            <a:pPr lvl="4"/>
            <a:r>
              <a:rPr lang="en-US" altLang="sr-Latn-RS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sr-Latn-R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D3C529-72BA-4F13-9658-816238A11FC1}" type="slidenum">
              <a:rPr lang="en-US" altLang="sr-Latn-RS"/>
              <a:pPr/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28958805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FA2267-4B7B-47E1-94ED-E47B06AEE70B}" type="slidenum">
              <a:rPr lang="en-US" altLang="sr-Latn-RS"/>
              <a:pPr/>
              <a:t>1</a:t>
            </a:fld>
            <a:endParaRPr lang="en-US" altLang="sr-Latn-R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EC696-CE11-4C1B-B41A-A0E27DB7A81F}" type="slidenum">
              <a:rPr lang="en-US" altLang="sr-Latn-RS"/>
              <a:pPr/>
              <a:t>10</a:t>
            </a:fld>
            <a:endParaRPr lang="en-US" altLang="sr-Latn-R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DBCE86-2B10-49B5-AEAF-EB5FB03610AD}" type="slidenum">
              <a:rPr lang="en-US" altLang="sr-Latn-RS"/>
              <a:pPr/>
              <a:t>11</a:t>
            </a:fld>
            <a:endParaRPr lang="en-US" altLang="sr-Latn-R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007C2-3F8D-4A73-8C8D-41C20F4CB5B5}" type="slidenum">
              <a:rPr lang="en-US" altLang="sr-Latn-RS"/>
              <a:pPr/>
              <a:t>13</a:t>
            </a:fld>
            <a:endParaRPr lang="en-US" altLang="sr-Latn-R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EC696-CE11-4C1B-B41A-A0E27DB7A81F}" type="slidenum">
              <a:rPr lang="en-US" altLang="sr-Latn-RS"/>
              <a:pPr/>
              <a:t>14</a:t>
            </a:fld>
            <a:endParaRPr lang="en-US" altLang="sr-Latn-R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EC696-CE11-4C1B-B41A-A0E27DB7A81F}" type="slidenum">
              <a:rPr lang="en-US" altLang="sr-Latn-RS"/>
              <a:pPr/>
              <a:t>15</a:t>
            </a:fld>
            <a:endParaRPr lang="en-US" altLang="sr-Latn-R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007C2-3F8D-4A73-8C8D-41C20F4CB5B5}" type="slidenum">
              <a:rPr lang="en-US" altLang="sr-Latn-RS"/>
              <a:pPr/>
              <a:t>16</a:t>
            </a:fld>
            <a:endParaRPr lang="en-US" altLang="sr-Latn-R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007C2-3F8D-4A73-8C8D-41C20F4CB5B5}" type="slidenum">
              <a:rPr lang="en-US" altLang="sr-Latn-RS"/>
              <a:pPr/>
              <a:t>17</a:t>
            </a:fld>
            <a:endParaRPr lang="en-US" altLang="sr-Latn-R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751B51-B1B4-4B67-9098-FBF04ECFC00B}" type="slidenum">
              <a:rPr lang="en-US" altLang="sr-Latn-RS"/>
              <a:pPr/>
              <a:t>2</a:t>
            </a:fld>
            <a:endParaRPr lang="en-US" altLang="sr-Latn-R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0F3AC1-37CF-4C38-A138-3291CAF87FAE}" type="slidenum">
              <a:rPr lang="en-US" altLang="sr-Latn-RS"/>
              <a:pPr/>
              <a:t>3</a:t>
            </a:fld>
            <a:endParaRPr lang="en-US" altLang="sr-Latn-R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5ED8FA-B08A-4F6A-BD97-1DFA9ABAC11F}" type="slidenum">
              <a:rPr lang="en-US" altLang="sr-Latn-RS"/>
              <a:pPr/>
              <a:t>4</a:t>
            </a:fld>
            <a:endParaRPr lang="en-US" altLang="sr-Latn-R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F03297-C3F3-40A9-A200-727C00DD9209}" type="slidenum">
              <a:rPr lang="en-US" altLang="sr-Latn-RS"/>
              <a:pPr/>
              <a:t>5</a:t>
            </a:fld>
            <a:endParaRPr lang="en-US" altLang="sr-Latn-R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5FCBA9-A62B-4630-8121-5E7E9310D177}" type="slidenum">
              <a:rPr lang="en-US" altLang="sr-Latn-RS"/>
              <a:pPr/>
              <a:t>6</a:t>
            </a:fld>
            <a:endParaRPr lang="en-US" altLang="sr-Latn-R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1103DF-4489-4AB4-8923-FC1AD8EAD14B}" type="slidenum">
              <a:rPr lang="en-US" altLang="sr-Latn-RS"/>
              <a:pPr/>
              <a:t>7</a:t>
            </a:fld>
            <a:endParaRPr lang="en-US" altLang="sr-Latn-R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0685B5-3D15-43CA-855B-8FD82B3E1161}" type="slidenum">
              <a:rPr lang="en-US" altLang="sr-Latn-RS"/>
              <a:pPr/>
              <a:t>8</a:t>
            </a:fld>
            <a:endParaRPr lang="en-US" altLang="sr-Latn-R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EC696-CE11-4C1B-B41A-A0E27DB7A81F}" type="slidenum">
              <a:rPr lang="en-US" altLang="sr-Latn-RS"/>
              <a:pPr/>
              <a:t>9</a:t>
            </a:fld>
            <a:endParaRPr lang="en-US" altLang="sr-Latn-R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8853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7370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600200"/>
            <a:ext cx="2112963" cy="4525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19125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54063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28851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708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281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7732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6288" y="17732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58068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02907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64909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0477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165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566654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35584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035067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7488" y="188913"/>
            <a:ext cx="2057400" cy="61102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188913"/>
            <a:ext cx="6019800" cy="61102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022760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188913"/>
            <a:ext cx="62134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5288" y="1773238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6288" y="1773238"/>
            <a:ext cx="4038600" cy="2185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6288" y="4111625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064181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188913"/>
            <a:ext cx="62134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5288" y="1773238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6288" y="1773238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158343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99E3-C80B-47D9-ACF1-8D032AC3480F}" type="datetimeFigureOut">
              <a:rPr lang="hr-HR" smtClean="0"/>
              <a:pPr/>
              <a:t>8.10.2019.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384F-49FB-4005-9252-655E6B80B31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39659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504" y="44624"/>
            <a:ext cx="8856984" cy="720080"/>
          </a:xfrm>
        </p:spPr>
        <p:txBody>
          <a:bodyPr/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8856984" cy="5760640"/>
          </a:xfrm>
        </p:spPr>
        <p:txBody>
          <a:bodyPr/>
          <a:lstStyle>
            <a:lvl1pPr marL="324000" indent="-324000">
              <a:buFont typeface="Calibri" panose="020F0502020204030204" pitchFamily="34" charset="0"/>
              <a:buChar char="–"/>
              <a:defRPr sz="2800"/>
            </a:lvl1pPr>
            <a:lvl2pPr>
              <a:defRPr sz="2400"/>
            </a:lvl2pPr>
            <a:lvl3pPr marL="1143000" indent="-228600">
              <a:buFont typeface="Courier New" panose="02070309020205020404" pitchFamily="49" charset="0"/>
              <a:buChar char="­"/>
              <a:defRPr/>
            </a:lvl3pPr>
            <a:lvl5pPr marL="2057400" indent="-228600">
              <a:buFont typeface="Courier New" panose="02070309020205020404" pitchFamily="49" charset="0"/>
              <a:buChar char="­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51520" y="692696"/>
            <a:ext cx="87129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510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99E3-C80B-47D9-ACF1-8D032AC3480F}" type="datetimeFigureOut">
              <a:rPr lang="hr-HR" smtClean="0"/>
              <a:pPr/>
              <a:t>8.10.2019.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384F-49FB-4005-9252-655E6B80B31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564876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99E3-C80B-47D9-ACF1-8D032AC3480F}" type="datetimeFigureOut">
              <a:rPr lang="hr-HR" smtClean="0"/>
              <a:pPr/>
              <a:t>8.10.2019.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384F-49FB-4005-9252-655E6B80B31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547265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99E3-C80B-47D9-ACF1-8D032AC3480F}" type="datetimeFigureOut">
              <a:rPr lang="hr-HR" smtClean="0"/>
              <a:pPr/>
              <a:t>8.10.2019.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384F-49FB-4005-9252-655E6B80B31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7917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90252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99E3-C80B-47D9-ACF1-8D032AC3480F}" type="datetimeFigureOut">
              <a:rPr lang="hr-HR" smtClean="0"/>
              <a:pPr/>
              <a:t>8.10.2019.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384F-49FB-4005-9252-655E6B80B31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656534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99E3-C80B-47D9-ACF1-8D032AC3480F}" type="datetimeFigureOut">
              <a:rPr lang="hr-HR" smtClean="0"/>
              <a:pPr/>
              <a:t>8.10.2019.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384F-49FB-4005-9252-655E6B80B31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66460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99E3-C80B-47D9-ACF1-8D032AC3480F}" type="datetimeFigureOut">
              <a:rPr lang="hr-HR" smtClean="0"/>
              <a:pPr/>
              <a:t>8.10.2019.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384F-49FB-4005-9252-655E6B80B31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946133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99E3-C80B-47D9-ACF1-8D032AC3480F}" type="datetimeFigureOut">
              <a:rPr lang="hr-HR" smtClean="0"/>
              <a:pPr/>
              <a:t>8.10.2019.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384F-49FB-4005-9252-655E6B80B31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364903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99E3-C80B-47D9-ACF1-8D032AC3480F}" type="datetimeFigureOut">
              <a:rPr lang="hr-HR" smtClean="0"/>
              <a:pPr/>
              <a:t>8.10.2019.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384F-49FB-4005-9252-655E6B80B31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62195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99E3-C80B-47D9-ACF1-8D032AC3480F}" type="datetimeFigureOut">
              <a:rPr lang="hr-HR" smtClean="0"/>
              <a:pPr/>
              <a:t>8.10.2019.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384F-49FB-4005-9252-655E6B80B31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102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188913"/>
            <a:ext cx="62134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5288" y="1773238"/>
            <a:ext cx="4038600" cy="4525962"/>
          </a:xfrm>
        </p:spPr>
        <p:txBody>
          <a:bodyPr/>
          <a:lstStyle>
            <a:lvl1pPr marL="342900" indent="-342900">
              <a:buFont typeface="Calibri" panose="020F0502020204030204" pitchFamily="34" charset="0"/>
              <a:buChar char="–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6288" y="1773238"/>
            <a:ext cx="4038600" cy="2185987"/>
          </a:xfrm>
        </p:spPr>
        <p:txBody>
          <a:bodyPr/>
          <a:lstStyle>
            <a:lvl1pPr marL="342900" indent="-342900">
              <a:buFont typeface="Calibri" panose="020F0502020204030204" pitchFamily="34" charset="0"/>
              <a:buChar char="–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6288" y="4111625"/>
            <a:ext cx="4038600" cy="2187575"/>
          </a:xfrm>
        </p:spPr>
        <p:txBody>
          <a:bodyPr/>
          <a:lstStyle>
            <a:lvl1pPr marL="342900" indent="-342900">
              <a:buFont typeface="Calibri" panose="020F0502020204030204" pitchFamily="34" charset="0"/>
              <a:buChar char="–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06418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188913"/>
            <a:ext cx="62134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5288" y="1773238"/>
            <a:ext cx="4038600" cy="4525962"/>
          </a:xfrm>
        </p:spPr>
        <p:txBody>
          <a:bodyPr/>
          <a:lstStyle>
            <a:lvl1pPr marL="342900" indent="-342900">
              <a:buFont typeface="Calibri" panose="020F0502020204030204" pitchFamily="34" charset="0"/>
              <a:buChar char="–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6288" y="1773238"/>
            <a:ext cx="4038600" cy="4525962"/>
          </a:xfrm>
        </p:spPr>
        <p:txBody>
          <a:bodyPr/>
          <a:lstStyle>
            <a:lvl1pPr marL="342900" indent="-342900">
              <a:buFont typeface="Calibri" panose="020F0502020204030204" pitchFamily="34" charset="0"/>
              <a:buChar char="–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15834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0554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172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1602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06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169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339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8000">
              <a:schemeClr val="bg2">
                <a:tint val="80000"/>
                <a:satMod val="300000"/>
                <a:lumMod val="61000"/>
              </a:schemeClr>
            </a:gs>
            <a:gs pos="100000">
              <a:schemeClr val="bg2">
                <a:shade val="30000"/>
                <a:satMod val="200000"/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636838"/>
            <a:ext cx="6934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 smtClean="0"/>
              <a:t>Click to edit Master title style</a:t>
            </a:r>
            <a:endParaRPr lang="hr-HR" altLang="sr-Latn-RS" smtClean="0"/>
          </a:p>
        </p:txBody>
      </p:sp>
      <p:pic>
        <p:nvPicPr>
          <p:cNvPr id="121859" name="Picture 3" descr="gea copy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97213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860" name="Picture 4" descr="skolska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6434138"/>
            <a:ext cx="2087562" cy="42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8000">
              <a:schemeClr val="bg2">
                <a:tint val="80000"/>
                <a:satMod val="300000"/>
                <a:lumMod val="61000"/>
              </a:schemeClr>
            </a:gs>
            <a:gs pos="100000">
              <a:schemeClr val="bg2">
                <a:shade val="30000"/>
                <a:satMod val="200000"/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188913"/>
            <a:ext cx="62134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r-HR" altLang="sr-Latn-RS" smtClean="0"/>
              <a:t>Click to edit Master title style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7732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r-HR" altLang="sr-Latn-RS" smtClean="0"/>
              <a:t>Click to edit Master text styles</a:t>
            </a:r>
          </a:p>
          <a:p>
            <a:pPr lvl="1"/>
            <a:r>
              <a:rPr lang="hr-HR" altLang="sr-Latn-RS" smtClean="0"/>
              <a:t>Second level</a:t>
            </a:r>
          </a:p>
          <a:p>
            <a:pPr lvl="2"/>
            <a:r>
              <a:rPr lang="hr-HR" altLang="sr-Latn-RS" smtClean="0"/>
              <a:t>Third level</a:t>
            </a:r>
          </a:p>
          <a:p>
            <a:pPr lvl="3"/>
            <a:r>
              <a:rPr lang="hr-HR" altLang="sr-Latn-RS" smtClean="0"/>
              <a:t>Fourth level</a:t>
            </a:r>
          </a:p>
          <a:p>
            <a:pPr lvl="4"/>
            <a:r>
              <a:rPr lang="hr-HR" altLang="sr-Latn-RS" smtClean="0"/>
              <a:t>Fifth level</a:t>
            </a:r>
          </a:p>
        </p:txBody>
      </p:sp>
      <p:pic>
        <p:nvPicPr>
          <p:cNvPr id="123908" name="Picture 4" descr="gea copy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2988" cy="103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909" name="Picture 5" descr="skolska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6434138"/>
            <a:ext cx="2087562" cy="42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bg2">
                <a:tint val="80000"/>
                <a:satMod val="300000"/>
                <a:lumMod val="61000"/>
              </a:schemeClr>
            </a:gs>
            <a:gs pos="100000">
              <a:schemeClr val="bg2">
                <a:shade val="30000"/>
                <a:satMod val="200000"/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699E3-C80B-47D9-ACF1-8D032AC3480F}" type="datetimeFigureOut">
              <a:rPr lang="hr-HR" smtClean="0"/>
              <a:pPr/>
              <a:t>8.10.2019.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A384F-49FB-4005-9252-655E6B80B31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89199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4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51.jpeg"/><Relationship Id="rId5" Type="http://schemas.openxmlformats.org/officeDocument/2006/relationships/image" Target="../media/image50.png"/><Relationship Id="rId4" Type="http://schemas.openxmlformats.org/officeDocument/2006/relationships/slide" Target="slide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18.png"/><Relationship Id="rId18" Type="http://schemas.openxmlformats.org/officeDocument/2006/relationships/image" Target="../media/image27.png"/><Relationship Id="rId3" Type="http://schemas.openxmlformats.org/officeDocument/2006/relationships/image" Target="../media/image42.png"/><Relationship Id="rId21" Type="http://schemas.openxmlformats.org/officeDocument/2006/relationships/image" Target="../media/image24.png"/><Relationship Id="rId7" Type="http://schemas.openxmlformats.org/officeDocument/2006/relationships/image" Target="../media/image41.png"/><Relationship Id="rId12" Type="http://schemas.openxmlformats.org/officeDocument/2006/relationships/image" Target="../media/image29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3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4.png"/><Relationship Id="rId11" Type="http://schemas.openxmlformats.org/officeDocument/2006/relationships/image" Target="../media/image28.png"/><Relationship Id="rId5" Type="http://schemas.openxmlformats.org/officeDocument/2006/relationships/image" Target="../media/image36.png"/><Relationship Id="rId15" Type="http://schemas.openxmlformats.org/officeDocument/2006/relationships/image" Target="../media/image32.png"/><Relationship Id="rId10" Type="http://schemas.openxmlformats.org/officeDocument/2006/relationships/image" Target="../media/image25.png"/><Relationship Id="rId19" Type="http://schemas.openxmlformats.org/officeDocument/2006/relationships/image" Target="../media/image40.png"/><Relationship Id="rId4" Type="http://schemas.openxmlformats.org/officeDocument/2006/relationships/image" Target="../media/image12.png"/><Relationship Id="rId9" Type="http://schemas.openxmlformats.org/officeDocument/2006/relationships/image" Target="../media/image44.png"/><Relationship Id="rId1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2.png"/><Relationship Id="rId18" Type="http://schemas.openxmlformats.org/officeDocument/2006/relationships/image" Target="../media/image36.png"/><Relationship Id="rId26" Type="http://schemas.openxmlformats.org/officeDocument/2006/relationships/image" Target="../media/image42.png"/><Relationship Id="rId3" Type="http://schemas.openxmlformats.org/officeDocument/2006/relationships/image" Target="../media/image23.png"/><Relationship Id="rId21" Type="http://schemas.openxmlformats.org/officeDocument/2006/relationships/image" Target="../media/image39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17" Type="http://schemas.openxmlformats.org/officeDocument/2006/relationships/image" Target="../media/image12.png"/><Relationship Id="rId25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9.png"/><Relationship Id="rId20" Type="http://schemas.openxmlformats.org/officeDocument/2006/relationships/image" Target="../media/image38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26.png"/><Relationship Id="rId11" Type="http://schemas.openxmlformats.org/officeDocument/2006/relationships/image" Target="../media/image18.png"/><Relationship Id="rId24" Type="http://schemas.openxmlformats.org/officeDocument/2006/relationships/image" Target="../media/image14.png"/><Relationship Id="rId5" Type="http://schemas.openxmlformats.org/officeDocument/2006/relationships/image" Target="../media/image25.png"/><Relationship Id="rId15" Type="http://schemas.openxmlformats.org/officeDocument/2006/relationships/image" Target="../media/image34.png"/><Relationship Id="rId23" Type="http://schemas.openxmlformats.org/officeDocument/2006/relationships/image" Target="../media/image40.png"/><Relationship Id="rId28" Type="http://schemas.openxmlformats.org/officeDocument/2006/relationships/image" Target="../media/image43.png"/><Relationship Id="rId10" Type="http://schemas.openxmlformats.org/officeDocument/2006/relationships/image" Target="../media/image30.png"/><Relationship Id="rId19" Type="http://schemas.openxmlformats.org/officeDocument/2006/relationships/image" Target="../media/image37.png"/><Relationship Id="rId31" Type="http://schemas.openxmlformats.org/officeDocument/2006/relationships/image" Target="../media/image3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3.png"/><Relationship Id="rId22" Type="http://schemas.openxmlformats.org/officeDocument/2006/relationships/image" Target="../media/image13.png"/><Relationship Id="rId27" Type="http://schemas.openxmlformats.org/officeDocument/2006/relationships/image" Target="../media/image46.png"/><Relationship Id="rId30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XCix6iaku4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Relationship Id="rId4" Type="http://schemas.openxmlformats.org/officeDocument/2006/relationships/hyperlink" Target="https://www.youtube.com/watch?v=CGihQ7DUXL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gif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2.png"/><Relationship Id="rId18" Type="http://schemas.openxmlformats.org/officeDocument/2006/relationships/image" Target="../media/image36.png"/><Relationship Id="rId26" Type="http://schemas.openxmlformats.org/officeDocument/2006/relationships/image" Target="../media/image42.png"/><Relationship Id="rId3" Type="http://schemas.openxmlformats.org/officeDocument/2006/relationships/image" Target="../media/image23.png"/><Relationship Id="rId21" Type="http://schemas.openxmlformats.org/officeDocument/2006/relationships/image" Target="../media/image39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17" Type="http://schemas.openxmlformats.org/officeDocument/2006/relationships/image" Target="../media/image12.png"/><Relationship Id="rId25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5.png"/><Relationship Id="rId20" Type="http://schemas.openxmlformats.org/officeDocument/2006/relationships/image" Target="../media/image38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26.png"/><Relationship Id="rId11" Type="http://schemas.openxmlformats.org/officeDocument/2006/relationships/image" Target="../media/image18.png"/><Relationship Id="rId24" Type="http://schemas.openxmlformats.org/officeDocument/2006/relationships/image" Target="../media/image14.png"/><Relationship Id="rId5" Type="http://schemas.openxmlformats.org/officeDocument/2006/relationships/image" Target="../media/image25.png"/><Relationship Id="rId15" Type="http://schemas.openxmlformats.org/officeDocument/2006/relationships/image" Target="../media/image34.png"/><Relationship Id="rId23" Type="http://schemas.openxmlformats.org/officeDocument/2006/relationships/image" Target="../media/image40.png"/><Relationship Id="rId28" Type="http://schemas.openxmlformats.org/officeDocument/2006/relationships/image" Target="../media/image44.png"/><Relationship Id="rId10" Type="http://schemas.openxmlformats.org/officeDocument/2006/relationships/image" Target="../media/image30.png"/><Relationship Id="rId19" Type="http://schemas.openxmlformats.org/officeDocument/2006/relationships/image" Target="../media/image37.png"/><Relationship Id="rId31" Type="http://schemas.openxmlformats.org/officeDocument/2006/relationships/image" Target="../media/image1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3.png"/><Relationship Id="rId22" Type="http://schemas.openxmlformats.org/officeDocument/2006/relationships/image" Target="../media/image13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23528" y="1124744"/>
            <a:ext cx="8316913" cy="1897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hr-HR" altLang="sr-Latn-R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Europska unija </a:t>
            </a:r>
            <a:endParaRPr lang="hr-HR" altLang="sr-Latn-RS" sz="6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hr-HR" altLang="sr-Latn-R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nastanak i razvoj</a:t>
            </a:r>
            <a:endParaRPr lang="en-US" altLang="sr-Latn-RS" sz="6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017" y="3361189"/>
            <a:ext cx="4523935" cy="301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9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>
            <a:normAutofit/>
          </a:bodyPr>
          <a:lstStyle/>
          <a:p>
            <a:r>
              <a:rPr lang="hr-HR" altLang="sr-Latn-R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KRITERIJI ZA PRISTUPANJE EU</a:t>
            </a:r>
            <a:endParaRPr lang="en-US" altLang="sr-Latn-R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2008" y="1124744"/>
            <a:ext cx="8964488" cy="5616624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hr-HR" altLang="sr-Latn-R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anose="020F0502020204030204" pitchFamily="34" charset="0"/>
              </a:rPr>
              <a:t>Kopenhaški</a:t>
            </a:r>
            <a:r>
              <a:rPr lang="hr-HR" altLang="sr-Latn-R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anose="020F0502020204030204" pitchFamily="34" charset="0"/>
              </a:rPr>
              <a:t> kriteriji </a:t>
            </a:r>
            <a:r>
              <a:rPr lang="hr-HR" altLang="sr-Latn-RS" sz="2400" dirty="0" smtClean="0">
                <a:latin typeface="+mj-lt"/>
              </a:rPr>
              <a:t>– kriteriji </a:t>
            </a:r>
            <a:r>
              <a:rPr lang="hr-HR" altLang="sr-Latn-RS" sz="2400" dirty="0">
                <a:latin typeface="+mj-lt"/>
              </a:rPr>
              <a:t>koje zemlja kandidatkinja mora ispuniti </a:t>
            </a:r>
            <a:r>
              <a:rPr lang="hr-HR" altLang="sr-Latn-RS" sz="2400" dirty="0" smtClean="0">
                <a:latin typeface="+mj-lt"/>
              </a:rPr>
              <a:t> kako bi pristupila Europskoj uniji</a:t>
            </a:r>
            <a:endParaRPr lang="hr-HR" altLang="sr-Latn-RS" sz="2400" dirty="0">
              <a:latin typeface="+mj-lt"/>
            </a:endParaRPr>
          </a:p>
          <a:p>
            <a:pPr marL="914400" lvl="1" indent="-514350">
              <a:spcBef>
                <a:spcPts val="1800"/>
              </a:spcBef>
              <a:buFont typeface="+mj-lt"/>
              <a:buAutoNum type="arabicPeriod"/>
            </a:pPr>
            <a:r>
              <a:rPr lang="hr-HR" altLang="sr-Latn-R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anose="020F0502020204030204" pitchFamily="34" charset="0"/>
              </a:rPr>
              <a:t>POLITIČKI </a:t>
            </a: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anose="020F0502020204030204" pitchFamily="34" charset="0"/>
              </a:rPr>
              <a:t>– </a:t>
            </a: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anose="020F0502020204030204" pitchFamily="34" charset="0"/>
              </a:rPr>
              <a:t>moraju imati stabilne institucije koje osiguravaju demokraciju, vladavinu prava, ljudska prava i zaštitu manjina</a:t>
            </a:r>
          </a:p>
          <a:p>
            <a:pPr marL="914400" lvl="1" indent="-514350">
              <a:spcBef>
                <a:spcPts val="1800"/>
              </a:spcBef>
              <a:buFont typeface="+mj-lt"/>
              <a:buAutoNum type="arabicPeriod"/>
            </a:pPr>
            <a:r>
              <a:rPr lang="hr-HR" altLang="sr-Latn-R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anose="020F0502020204030204" pitchFamily="34" charset="0"/>
              </a:rPr>
              <a:t>EKONOMSKI</a:t>
            </a:r>
            <a:r>
              <a:rPr lang="hr-HR" alt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anose="020F0502020204030204" pitchFamily="34" charset="0"/>
              </a:rPr>
              <a:t> </a:t>
            </a: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anose="020F0502020204030204" pitchFamily="34" charset="0"/>
              </a:rPr>
              <a:t>– </a:t>
            </a: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anose="020F0502020204030204" pitchFamily="34" charset="0"/>
              </a:rPr>
              <a:t>moraju imati tržišno gospodarstvo i biti sposobne natjecati se u tržišnoj utakmici (konkurencija)</a:t>
            </a:r>
          </a:p>
          <a:p>
            <a:pPr marL="914400" lvl="1" indent="-514350">
              <a:spcBef>
                <a:spcPts val="1800"/>
              </a:spcBef>
              <a:buFont typeface="+mj-lt"/>
              <a:buAutoNum type="arabicPeriod"/>
            </a:pPr>
            <a:r>
              <a:rPr lang="hr-HR" altLang="sr-Latn-R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anose="020F0502020204030204" pitchFamily="34" charset="0"/>
              </a:rPr>
              <a:t>PRIHVAČANJE PRAVNE STEČEVINE EU</a:t>
            </a:r>
          </a:p>
          <a:p>
            <a:pPr>
              <a:spcBef>
                <a:spcPts val="3000"/>
              </a:spcBef>
            </a:pP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anose="020F0502020204030204" pitchFamily="34" charset="0"/>
              </a:rPr>
              <a:t>prvi korak je članstvo u Vijeću Europe</a:t>
            </a:r>
          </a:p>
          <a:p>
            <a:pPr>
              <a:spcBef>
                <a:spcPts val="1800"/>
              </a:spcBef>
            </a:pPr>
            <a:r>
              <a:rPr lang="vi-VN" altLang="sr-Latn-R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Šengenski </a:t>
            </a:r>
            <a:r>
              <a:rPr lang="vi-VN" altLang="sr-Latn-R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sporazum</a:t>
            </a:r>
            <a:r>
              <a:rPr lang="hr-HR" altLang="sr-Latn-R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(1985.)</a:t>
            </a: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– p</a:t>
            </a:r>
            <a:r>
              <a:rPr lang="vi-VN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ostupno </a:t>
            </a:r>
            <a:r>
              <a:rPr lang="vi-VN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ukidanje unutarnjih zajedničkih graničnih </a:t>
            </a:r>
            <a:r>
              <a:rPr lang="vi-VN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kontrola</a:t>
            </a:r>
            <a:endParaRPr lang="vi-VN" altLang="sr-Latn-R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0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52936" y="387423"/>
            <a:ext cx="5327576" cy="6713985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hr-HR" altLang="sr-Latn-R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7. 2. 1992. </a:t>
            </a:r>
            <a:r>
              <a:rPr lang="hr-HR" altLang="sr-Latn-R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Ugovorom </a:t>
            </a:r>
            <a:r>
              <a:rPr lang="hr-HR" altLang="sr-Latn-R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 </a:t>
            </a:r>
            <a:r>
              <a:rPr lang="hr-HR" altLang="sr-Latn-RS" sz="2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Maastrichtu</a:t>
            </a:r>
            <a:r>
              <a:rPr lang="hr-HR" altLang="sr-Latn-R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altLang="sr-Latn-R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(na snazi od </a:t>
            </a:r>
            <a:r>
              <a:rPr lang="hr-HR" altLang="sr-Latn-R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1.11.1993</a:t>
            </a:r>
            <a:r>
              <a:rPr lang="hr-HR" altLang="sr-Latn-R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 </a:t>
            </a:r>
            <a:r>
              <a:rPr lang="hr-HR" altLang="sr-Latn-R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stvara se Europska Unija (EU</a:t>
            </a:r>
            <a:r>
              <a:rPr lang="hr-HR" altLang="sr-Latn-R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hr-HR" altLang="sr-Latn-R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potpisalo 12 članica </a:t>
            </a:r>
            <a:endParaRPr lang="hr-HR" altLang="sr-Latn-R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1800"/>
              </a:spcBef>
            </a:pPr>
            <a:r>
              <a:rPr lang="hr-HR" altLang="sr-Latn-R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hr-HR" altLang="sr-Latn-R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ežnja </a:t>
            </a:r>
            <a:r>
              <a:rPr lang="hr-HR" altLang="sr-Latn-R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stvaranje državne zajednice s </a:t>
            </a:r>
            <a:r>
              <a:rPr lang="hr-HR" altLang="sr-Latn-R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jedinstvenom vanjskom politikom, obranom, zajedničkim novcem (eurom) i zakonima</a:t>
            </a:r>
          </a:p>
          <a:p>
            <a:pPr>
              <a:spcBef>
                <a:spcPts val="1800"/>
              </a:spcBef>
            </a:pPr>
            <a:r>
              <a:rPr lang="hr-HR" altLang="sr-Latn-R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Zajednička tijela EU-a </a:t>
            </a:r>
            <a:r>
              <a:rPr lang="hr-HR" altLang="sr-Latn-R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su:</a:t>
            </a:r>
          </a:p>
          <a:p>
            <a:pPr lvl="1">
              <a:spcBef>
                <a:spcPts val="600"/>
              </a:spcBef>
            </a:pPr>
            <a:r>
              <a:rPr lang="hr-HR" altLang="sr-Latn-R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Europski </a:t>
            </a:r>
            <a:r>
              <a:rPr lang="hr-HR" altLang="sr-Latn-R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parlament </a:t>
            </a: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hr-HR" altLang="sr-Latn-R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Strasbourg</a:t>
            </a: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hr-HR" altLang="sr-Latn-RS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spcBef>
                <a:spcPts val="600"/>
              </a:spcBef>
            </a:pPr>
            <a:r>
              <a:rPr lang="hr-HR" altLang="sr-Latn-R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Vijeće </a:t>
            </a:r>
            <a:r>
              <a:rPr lang="hr-HR" altLang="sr-Latn-R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 i Europska komisija </a:t>
            </a: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(Bruxelles</a:t>
            </a: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hr-HR" altLang="sr-Latn-R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Sud </a:t>
            </a:r>
            <a:r>
              <a:rPr lang="hr-HR" altLang="sr-Latn-R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pravde </a:t>
            </a: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(Luxembourg</a:t>
            </a: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sr-Latn-R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2164" name="Picture 4" descr="00000624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1812" y="3445444"/>
            <a:ext cx="3605723" cy="2782322"/>
          </a:xfrm>
          <a:noFill/>
          <a:ln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167" name="Picture 7" descr="shutterstock_2154543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314" y="260648"/>
            <a:ext cx="3600719" cy="2412132"/>
          </a:xfrm>
          <a:noFill/>
          <a:ln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170" name="Text Box 10"/>
          <p:cNvSpPr txBox="1">
            <a:spLocks noChangeArrowheads="1"/>
          </p:cNvSpPr>
          <p:nvPr/>
        </p:nvSpPr>
        <p:spPr bwMode="auto">
          <a:xfrm>
            <a:off x="107504" y="2699628"/>
            <a:ext cx="32392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hr-HR" altLang="sr-Latn-RS" dirty="0">
                <a:latin typeface="+mn-lt"/>
              </a:rPr>
              <a:t>Euro je valuta u </a:t>
            </a:r>
            <a:r>
              <a:rPr lang="hr-HR" altLang="sr-Latn-RS" dirty="0" smtClean="0">
                <a:latin typeface="+mn-lt"/>
              </a:rPr>
              <a:t>19 zemalja EU-a </a:t>
            </a:r>
            <a:endParaRPr lang="en-US" altLang="sr-Latn-RS" dirty="0">
              <a:latin typeface="+mn-lt"/>
            </a:endParaRPr>
          </a:p>
        </p:txBody>
      </p:sp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32544" y="6269250"/>
            <a:ext cx="24209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hr-HR" altLang="sr-Latn-RS" dirty="0">
                <a:latin typeface="+mn-lt"/>
              </a:rPr>
              <a:t>Sjedište EU u Bruxellesu</a:t>
            </a:r>
            <a:endParaRPr lang="en-US" altLang="sr-Latn-R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369001">
            <a:hlinkClick r:id="rId2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6"/>
          <a:stretch/>
        </p:blipFill>
        <p:spPr>
          <a:xfrm>
            <a:off x="4765370" y="3429000"/>
            <a:ext cx="4236126" cy="2910735"/>
          </a:xfrm>
          <a:prstGeom prst="rect">
            <a:avLst/>
          </a:prstGeom>
        </p:spPr>
      </p:pic>
      <p:pic>
        <p:nvPicPr>
          <p:cNvPr id="2" name="Picture 4" descr="34031">
            <a:hlinkClick r:id="rId4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1" b="3570"/>
          <a:stretch/>
        </p:blipFill>
        <p:spPr>
          <a:xfrm>
            <a:off x="467544" y="118752"/>
            <a:ext cx="4824536" cy="2823491"/>
          </a:xfrm>
          <a:prstGeom prst="rect">
            <a:avLst/>
          </a:prstGeom>
        </p:spPr>
      </p:pic>
      <p:pic>
        <p:nvPicPr>
          <p:cNvPr id="1026" name="Picture 2" descr="http://www.newscentral.de/wp-content/uploads/2011/10/Europ%C3%A4ischer-Gerichtshof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38" y="3429001"/>
            <a:ext cx="4366099" cy="291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0040" y="2924944"/>
            <a:ext cx="3995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>
                <a:latin typeface="+mj-lt"/>
              </a:rPr>
              <a:t>Europski parlament </a:t>
            </a:r>
            <a:r>
              <a:rPr lang="hr-HR" sz="2000" dirty="0">
                <a:latin typeface="+mj-lt"/>
              </a:rPr>
              <a:t>u </a:t>
            </a:r>
            <a:r>
              <a:rPr lang="hr-HR" sz="2000" dirty="0" smtClean="0">
                <a:latin typeface="+mj-lt"/>
              </a:rPr>
              <a:t>Strasbourgu</a:t>
            </a:r>
            <a:endParaRPr lang="hr-HR" sz="20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6447" y="6309320"/>
            <a:ext cx="3249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>
                <a:latin typeface="+mj-lt"/>
              </a:rPr>
              <a:t>Zgrada Vijeća EU </a:t>
            </a:r>
            <a:r>
              <a:rPr lang="hr-HR" sz="2000" dirty="0">
                <a:latin typeface="+mj-lt"/>
              </a:rPr>
              <a:t>u Bruxellesu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512" y="6309320"/>
            <a:ext cx="3995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>
                <a:latin typeface="+mj-lt"/>
              </a:rPr>
              <a:t>Sud pravde (Luxembourg)</a:t>
            </a:r>
          </a:p>
        </p:txBody>
      </p:sp>
    </p:spTree>
    <p:extLst>
      <p:ext uri="{BB962C8B-B14F-4D97-AF65-F5344CB8AC3E}">
        <p14:creationId xmlns:p14="http://schemas.microsoft.com/office/powerpoint/2010/main" val="372251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hr-HR" altLang="sr-Latn-R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€URO – ZAJEDNIČKA VALUTA</a:t>
            </a:r>
            <a:endParaRPr lang="en-US" altLang="sr-Latn-R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496" y="980728"/>
            <a:ext cx="9145016" cy="5805264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1999. dvanaest članica EU uvodi zajedničku valutu – </a:t>
            </a:r>
            <a:r>
              <a:rPr lang="hr-HR" altLang="sr-Latn-R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euro</a:t>
            </a:r>
          </a:p>
          <a:p>
            <a:pPr>
              <a:spcBef>
                <a:spcPts val="1800"/>
              </a:spcBef>
            </a:pPr>
            <a:endParaRPr lang="hr-HR" altLang="sr-Latn-R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</a:pP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2001. pridružila se Grčka</a:t>
            </a:r>
          </a:p>
          <a:p>
            <a:pPr>
              <a:spcBef>
                <a:spcPts val="1800"/>
              </a:spcBef>
            </a:pPr>
            <a:r>
              <a:rPr lang="hr-HR" altLang="sr-Latn-R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2002. </a:t>
            </a: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euro službeno pušten u opticaj u 13 zemalja</a:t>
            </a:r>
          </a:p>
          <a:p>
            <a:pPr>
              <a:spcBef>
                <a:spcPts val="1800"/>
              </a:spcBef>
            </a:pP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kasnije euro prihvaćaju Slovenija, Cipar, Malta, Estonija</a:t>
            </a: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Latvija i Litva </a:t>
            </a:r>
            <a:endParaRPr lang="hr-HR" altLang="sr-Latn-R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1800"/>
              </a:spcBef>
            </a:pPr>
            <a:endParaRPr lang="hr-HR" altLang="sr-Latn-R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1200"/>
              </a:spcBef>
            </a:pPr>
            <a:r>
              <a:rPr lang="hr-HR" altLang="sr-Latn-R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EMU – Europska monetarna unija </a:t>
            </a: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čini je </a:t>
            </a:r>
            <a:r>
              <a:rPr lang="hr-HR" altLang="sr-Latn-R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 zemalja </a:t>
            </a: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EU-a koje imaju euro kao svoju valutu – </a:t>
            </a:r>
            <a:r>
              <a:rPr lang="hr-HR" altLang="sr-Latn-RS" sz="2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Eurozona</a:t>
            </a:r>
            <a:endParaRPr lang="hr-HR" altLang="sr-Latn-RS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1800"/>
              </a:spcBef>
            </a:pPr>
            <a:r>
              <a:rPr lang="hr-HR" altLang="sr-Latn-R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Europska središnja banka </a:t>
            </a: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(Frankfurt) brine o tečaju eura</a:t>
            </a:r>
          </a:p>
          <a:p>
            <a:pPr>
              <a:spcBef>
                <a:spcPts val="1800"/>
              </a:spcBef>
            </a:pP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izvan Europske unije, euro se koristi u Andori, Crnoj Gori, Kosovu, Monaku, San Marinu i Vatikanu</a:t>
            </a:r>
            <a:b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altLang="sr-Latn-R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953" y="1916832"/>
            <a:ext cx="609600" cy="609600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6977" y="1340768"/>
            <a:ext cx="7538707" cy="609600"/>
            <a:chOff x="865951" y="1340768"/>
            <a:chExt cx="7538707" cy="609600"/>
          </a:xfrm>
        </p:grpSpPr>
        <p:grpSp>
          <p:nvGrpSpPr>
            <p:cNvPr id="20" name="Group 19"/>
            <p:cNvGrpSpPr/>
            <p:nvPr/>
          </p:nvGrpSpPr>
          <p:grpSpPr>
            <a:xfrm>
              <a:off x="865951" y="1340768"/>
              <a:ext cx="6885564" cy="609600"/>
              <a:chOff x="865951" y="1787116"/>
              <a:chExt cx="6885564" cy="60960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951" y="1787116"/>
                <a:ext cx="609600" cy="609600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3547" y="1787116"/>
                <a:ext cx="609600" cy="609600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1143" y="1787116"/>
                <a:ext cx="609600" cy="609600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8739" y="1787116"/>
                <a:ext cx="609600" cy="60960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6335" y="1787116"/>
                <a:ext cx="609600" cy="60960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3931" y="1787116"/>
                <a:ext cx="609600" cy="609600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1527" y="1787116"/>
                <a:ext cx="609600" cy="60960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9123" y="1787116"/>
                <a:ext cx="609600" cy="6096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6719" y="1787116"/>
                <a:ext cx="609600" cy="6096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4315" y="1787116"/>
                <a:ext cx="609600" cy="6096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1915" y="1787116"/>
                <a:ext cx="609600" cy="609600"/>
              </a:xfrm>
              <a:prstGeom prst="rect">
                <a:avLst/>
              </a:prstGeom>
            </p:spPr>
          </p:pic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5058" y="1340768"/>
              <a:ext cx="609600" cy="60960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416044" y="3645024"/>
            <a:ext cx="3844727" cy="612164"/>
            <a:chOff x="622635" y="3645024"/>
            <a:chExt cx="3844727" cy="612164"/>
          </a:xfrm>
        </p:grpSpPr>
        <p:grpSp>
          <p:nvGrpSpPr>
            <p:cNvPr id="21" name="Group 20"/>
            <p:cNvGrpSpPr/>
            <p:nvPr/>
          </p:nvGrpSpPr>
          <p:grpSpPr>
            <a:xfrm>
              <a:off x="622635" y="3645024"/>
              <a:ext cx="3195840" cy="609600"/>
              <a:chOff x="622635" y="4437112"/>
              <a:chExt cx="3195840" cy="609600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2635" y="4437112"/>
                <a:ext cx="609600" cy="6096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9195" y="4437112"/>
                <a:ext cx="609600" cy="6096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5755" y="4437112"/>
                <a:ext cx="609600" cy="6096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62315" y="4437112"/>
                <a:ext cx="609600" cy="6096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8875" y="4437112"/>
                <a:ext cx="609600" cy="609600"/>
              </a:xfrm>
              <a:prstGeom prst="rect">
                <a:avLst/>
              </a:prstGeom>
            </p:spPr>
          </p:pic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5198" y="3645024"/>
              <a:ext cx="612164" cy="612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942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>
            <a:normAutofit/>
          </a:bodyPr>
          <a:lstStyle/>
          <a:p>
            <a:r>
              <a:rPr lang="hr-HR" altLang="sr-Latn-R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HRVATSKA I EUROPSKA UNIJA</a:t>
            </a:r>
            <a:endParaRPr lang="hr-HR" altLang="sr-Latn-R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796" y="1052736"/>
            <a:ext cx="5328592" cy="56166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altLang="sr-Latn-RS" sz="2600" dirty="0"/>
              <a:t>21. 2. 2003. </a:t>
            </a:r>
            <a:r>
              <a:rPr lang="hr-HR" altLang="sr-Latn-RS" sz="2600" dirty="0" smtClean="0"/>
              <a:t>– RH podnijela </a:t>
            </a:r>
            <a:r>
              <a:rPr lang="hr-HR" altLang="sr-Latn-RS" sz="2600" dirty="0"/>
              <a:t>zahtjev za članstvo</a:t>
            </a:r>
          </a:p>
          <a:p>
            <a:pPr>
              <a:spcBef>
                <a:spcPts val="1200"/>
              </a:spcBef>
            </a:pPr>
            <a:r>
              <a:rPr lang="hr-HR" altLang="sr-Latn-RS" sz="2600" dirty="0"/>
              <a:t>18. 6. 2004. – dobili status kandidata</a:t>
            </a:r>
          </a:p>
          <a:p>
            <a:pPr>
              <a:spcBef>
                <a:spcPts val="1200"/>
              </a:spcBef>
            </a:pPr>
            <a:r>
              <a:rPr lang="hr-HR" altLang="sr-Latn-RS" sz="2600" dirty="0"/>
              <a:t>3. 10. 2005. – službeno otvaranje pregovora</a:t>
            </a:r>
          </a:p>
          <a:p>
            <a:pPr>
              <a:spcBef>
                <a:spcPts val="1200"/>
              </a:spcBef>
            </a:pPr>
            <a:r>
              <a:rPr lang="hr-HR" altLang="sr-Latn-RS" sz="2600" dirty="0"/>
              <a:t>Nekoliko faza: </a:t>
            </a:r>
            <a:r>
              <a:rPr lang="hr-HR" altLang="sr-Latn-RS" sz="2600" dirty="0" err="1"/>
              <a:t>screening</a:t>
            </a:r>
            <a:r>
              <a:rPr lang="hr-HR" altLang="sr-Latn-RS" sz="2600" dirty="0"/>
              <a:t> </a:t>
            </a:r>
            <a:r>
              <a:rPr lang="hr-HR" altLang="sr-Latn-RS" sz="2600" dirty="0" smtClean="0"/>
              <a:t>- </a:t>
            </a:r>
            <a:r>
              <a:rPr lang="hr-HR" altLang="sr-Latn-RS" sz="2600" dirty="0"/>
              <a:t>pregovori o uvjetima</a:t>
            </a:r>
          </a:p>
          <a:p>
            <a:pPr>
              <a:spcBef>
                <a:spcPts val="1200"/>
              </a:spcBef>
            </a:pPr>
            <a:r>
              <a:rPr lang="hr-HR" altLang="sr-Latn-RS" sz="2600" dirty="0"/>
              <a:t>9. 12. 2011. – ugovor o pristupanju RH Europskoj uniji</a:t>
            </a:r>
          </a:p>
          <a:p>
            <a:pPr>
              <a:spcBef>
                <a:spcPts val="1200"/>
              </a:spcBef>
            </a:pPr>
            <a:r>
              <a:rPr lang="hr-HR" altLang="sr-Latn-RS" sz="2600" dirty="0"/>
              <a:t>1. 7. 2013. – punopravna članica </a:t>
            </a:r>
            <a:r>
              <a:rPr lang="hr-HR" altLang="sr-Latn-RS" sz="2600" dirty="0" smtClean="0"/>
              <a:t>EU</a:t>
            </a:r>
            <a:endParaRPr lang="hr-HR" altLang="sr-Latn-RS" sz="2600" dirty="0"/>
          </a:p>
        </p:txBody>
      </p:sp>
      <p:pic>
        <p:nvPicPr>
          <p:cNvPr id="6" name="Picture 5" descr="http://danas.net.hr/2013/07/01/0053007.4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52" r="13747"/>
          <a:stretch>
            <a:fillRect/>
          </a:stretch>
        </p:blipFill>
        <p:spPr bwMode="auto">
          <a:xfrm>
            <a:off x="5292080" y="1052736"/>
            <a:ext cx="3851920" cy="535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64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hr-HR" altLang="sr-Latn-R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 U EUROPI</a:t>
            </a:r>
            <a:endParaRPr lang="en-US" altLang="sr-Latn-R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24744"/>
            <a:ext cx="5364088" cy="453650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 </a:t>
            </a: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 </a:t>
            </a:r>
            <a:r>
              <a:rPr lang="hr-HR" altLang="sr-Latn-R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 </a:t>
            </a:r>
            <a:r>
              <a:rPr lang="hr-HR" altLang="sr-Latn-R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država </a:t>
            </a:r>
            <a:r>
              <a:rPr lang="hr-HR" altLang="sr-Latn-R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članica (UK istupa)</a:t>
            </a:r>
            <a:endParaRPr lang="hr-HR" altLang="sr-Latn-R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1200"/>
              </a:spcBef>
            </a:pP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rostire </a:t>
            </a: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na oko </a:t>
            </a:r>
            <a:r>
              <a:rPr lang="hr-HR" altLang="sr-Latn-R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4,</a:t>
            </a:r>
            <a:r>
              <a:rPr lang="hr-HR" altLang="sr-Latn-RS" sz="2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hr-HR" altLang="sr-Latn-R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altLang="sr-Latn-R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mil. km</a:t>
            </a:r>
            <a:r>
              <a:rPr lang="en-US" altLang="sr-Latn-R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²</a:t>
            </a:r>
            <a:endParaRPr lang="hr-HR" altLang="sr-Latn-R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  <a:p>
            <a:pPr>
              <a:spcBef>
                <a:spcPts val="1200"/>
              </a:spcBef>
            </a:pP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oko </a:t>
            </a:r>
            <a:r>
              <a:rPr lang="hr-HR" altLang="sr-Latn-R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508 mil. st. </a:t>
            </a: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</a:t>
            </a:r>
            <a:r>
              <a:rPr lang="hr-HR" altLang="sr-Latn-R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70%</a:t>
            </a:r>
            <a:r>
              <a:rPr lang="hr-HR" altLang="sr-Latn-R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</a:t>
            </a: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st. </a:t>
            </a: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Europe)</a:t>
            </a:r>
          </a:p>
          <a:p>
            <a:pPr>
              <a:spcBef>
                <a:spcPts val="1200"/>
              </a:spcBef>
            </a:pP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t</a:t>
            </a: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reće </a:t>
            </a: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najmnogoljudnije područje svijeta</a:t>
            </a:r>
          </a:p>
          <a:p>
            <a:pPr>
              <a:spcBef>
                <a:spcPts val="1200"/>
              </a:spcBef>
            </a:pP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j</a:t>
            </a: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ezgra </a:t>
            </a: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europskog gospodarstva</a:t>
            </a:r>
          </a:p>
          <a:p>
            <a:pPr>
              <a:spcBef>
                <a:spcPts val="1200"/>
              </a:spcBef>
            </a:pP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p</a:t>
            </a: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ovezanost sa </a:t>
            </a: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zemljama EFTA-e </a:t>
            </a: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</a:t>
            </a: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od 1994. osnovan je </a:t>
            </a:r>
            <a:r>
              <a:rPr lang="hr-HR" altLang="sr-Latn-R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Europski gospodarski prostor (EEA</a:t>
            </a:r>
            <a:r>
              <a:rPr lang="hr-HR" altLang="sr-Latn-R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)</a:t>
            </a: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)</a:t>
            </a:r>
            <a:endParaRPr lang="en-US" altLang="sr-Latn-R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pic>
        <p:nvPicPr>
          <p:cNvPr id="86022" name="Picture 6"/>
          <p:cNvPicPr>
            <a:picLocks noGrp="1" noChangeAspect="1" noChangeArrowheads="1"/>
          </p:cNvPicPr>
          <p:nvPr>
            <p:ph sz="quarter" idx="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1" t="11523" r="26730"/>
          <a:stretch/>
        </p:blipFill>
        <p:spPr>
          <a:xfrm>
            <a:off x="5408422" y="1196752"/>
            <a:ext cx="3556066" cy="4176464"/>
          </a:xfrm>
          <a:solidFill>
            <a:schemeClr val="tx1"/>
          </a:solidFill>
          <a:ln>
            <a:solidFill>
              <a:srgbClr val="FFFFFF"/>
            </a:solidFill>
            <a:miter lim="800000"/>
            <a:headEnd/>
            <a:tailEnd/>
          </a:ln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41" y="6165304"/>
            <a:ext cx="609600" cy="6096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31" y="6165304"/>
            <a:ext cx="609600" cy="6096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521" y="6165304"/>
            <a:ext cx="609600" cy="6096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111" y="6165304"/>
            <a:ext cx="609600" cy="6096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701" y="6165304"/>
            <a:ext cx="609600" cy="6096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291" y="6165304"/>
            <a:ext cx="609600" cy="6096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81" y="6165304"/>
            <a:ext cx="609600" cy="6096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471" y="6165304"/>
            <a:ext cx="609600" cy="6096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061" y="6165304"/>
            <a:ext cx="609600" cy="6096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651" y="6165304"/>
            <a:ext cx="609600" cy="6096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241" y="6165304"/>
            <a:ext cx="609600" cy="6096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831" y="6165304"/>
            <a:ext cx="609600" cy="6096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421" y="6165304"/>
            <a:ext cx="609600" cy="6096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31" y="5649974"/>
            <a:ext cx="609600" cy="6096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76" y="5649974"/>
            <a:ext cx="609600" cy="6096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21" y="5649974"/>
            <a:ext cx="609600" cy="6096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566" y="5649974"/>
            <a:ext cx="609600" cy="6096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411" y="5649974"/>
            <a:ext cx="609600" cy="6096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56" y="5649974"/>
            <a:ext cx="609600" cy="6096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101" y="5649974"/>
            <a:ext cx="609600" cy="6096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946" y="5649974"/>
            <a:ext cx="609600" cy="6096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791" y="5649974"/>
            <a:ext cx="609600" cy="60960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636" y="5649974"/>
            <a:ext cx="609600" cy="60960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481" y="5649974"/>
            <a:ext cx="609600" cy="6096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326" y="5649974"/>
            <a:ext cx="609600" cy="60960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71" y="5649974"/>
            <a:ext cx="609600" cy="60960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6" y="5649974"/>
            <a:ext cx="609600" cy="6096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6" y="6176936"/>
            <a:ext cx="612164" cy="6121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5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75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25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75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250"/>
                            </p:stCondLst>
                            <p:childTnLst>
                              <p:par>
                                <p:cTn id="1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500"/>
                            </p:stCondLst>
                            <p:childTnLst>
                              <p:par>
                                <p:cTn id="1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750"/>
                            </p:stCondLst>
                            <p:childTnLst>
                              <p:par>
                                <p:cTn id="1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000"/>
                            </p:stCondLst>
                            <p:childTnLst>
                              <p:par>
                                <p:cTn id="1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250"/>
                            </p:stCondLst>
                            <p:childTnLst>
                              <p:par>
                                <p:cTn id="1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500"/>
                            </p:stCondLst>
                            <p:childTnLst>
                              <p:par>
                                <p:cTn id="1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750"/>
                            </p:stCondLst>
                            <p:childTnLst>
                              <p:par>
                                <p:cTn id="1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0"/>
                            </p:stCondLst>
                            <p:childTnLst>
                              <p:par>
                                <p:cTn id="1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250"/>
                            </p:stCondLst>
                            <p:childTnLst>
                              <p:par>
                                <p:cTn id="1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500"/>
                            </p:stCondLst>
                            <p:childTnLst>
                              <p:par>
                                <p:cTn id="1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750"/>
                            </p:stCondLst>
                            <p:childTnLst>
                              <p:par>
                                <p:cTn id="1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6000"/>
                            </p:stCondLst>
                            <p:childTnLst>
                              <p:par>
                                <p:cTn id="18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6250"/>
                            </p:stCondLst>
                            <p:childTnLst>
                              <p:par>
                                <p:cTn id="1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6500"/>
                            </p:stCondLst>
                            <p:childTnLst>
                              <p:par>
                                <p:cTn id="1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4822"/>
            <a:ext cx="9144000" cy="586541"/>
          </a:xfrm>
        </p:spPr>
        <p:txBody>
          <a:bodyPr>
            <a:noAutofit/>
          </a:bodyPr>
          <a:lstStyle/>
          <a:p>
            <a:r>
              <a:rPr lang="hr-HR" altLang="sr-Latn-R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Europska unija </a:t>
            </a:r>
            <a:r>
              <a:rPr lang="hr-HR" altLang="sr-Latn-R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nastanak i razvoj</a:t>
            </a:r>
            <a:endParaRPr lang="en-US" altLang="sr-Latn-RS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692696"/>
            <a:ext cx="9144000" cy="6093296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hr-HR" altLang="sr-Latn-RS" sz="22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Benelux</a:t>
            </a:r>
            <a:r>
              <a:rPr lang="hr-HR" altLang="sr-Latn-R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prvo gospodarsko udruživanje u Europi  </a:t>
            </a:r>
            <a:r>
              <a:rPr lang="hr-HR" altLang="sr-Latn-RS" sz="2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(Belgija, Nizozemska i Luksemburg)</a:t>
            </a:r>
          </a:p>
          <a:p>
            <a:pPr>
              <a:spcBef>
                <a:spcPts val="1000"/>
              </a:spcBef>
            </a:pPr>
            <a:r>
              <a:rPr lang="hr-HR" altLang="sr-Latn-R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1952. - </a:t>
            </a:r>
            <a:r>
              <a:rPr lang="hr-HR" altLang="sr-Latn-RS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Benelux</a:t>
            </a:r>
            <a:r>
              <a:rPr lang="hr-HR" altLang="sr-Latn-R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+ Francuska, Italija i Zapadna Njemačka udružuju se u </a:t>
            </a:r>
            <a:r>
              <a:rPr lang="hr-HR" altLang="sr-Latn-R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Zajednica za ugljen i čelik </a:t>
            </a:r>
            <a:r>
              <a:rPr lang="hr-HR" altLang="sr-Latn-R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– preteča Europske unije</a:t>
            </a:r>
          </a:p>
          <a:p>
            <a:pPr>
              <a:spcBef>
                <a:spcPts val="1000"/>
              </a:spcBef>
            </a:pPr>
            <a:r>
              <a:rPr lang="hr-HR" altLang="sr-Latn-R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1957. </a:t>
            </a:r>
            <a:r>
              <a:rPr lang="hr-HR" altLang="sr-Latn-R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Rimskim ugovorom </a:t>
            </a:r>
            <a:r>
              <a:rPr lang="hr-HR" altLang="sr-Latn-R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stvara se </a:t>
            </a:r>
            <a:r>
              <a:rPr lang="hr-HR" altLang="sr-Latn-R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Europska ekonomska zajednica (EEZ)</a:t>
            </a:r>
          </a:p>
          <a:p>
            <a:pPr lvl="1">
              <a:spcBef>
                <a:spcPts val="1000"/>
              </a:spcBef>
            </a:pPr>
            <a:r>
              <a:rPr lang="hr-HR" altLang="sr-Latn-RS" sz="2200" dirty="0" smtClean="0"/>
              <a:t>cilj je ujedinjenje Europe, ukidanje granica i carina</a:t>
            </a:r>
          </a:p>
          <a:p>
            <a:pPr>
              <a:spcBef>
                <a:spcPts val="1000"/>
              </a:spcBef>
            </a:pPr>
            <a:r>
              <a:rPr lang="hr-HR" altLang="sr-Latn-RS" sz="2200" dirty="0" smtClean="0"/>
              <a:t>1960</a:t>
            </a:r>
            <a:r>
              <a:rPr lang="hr-HR" altLang="sr-Latn-RS" sz="2200" dirty="0"/>
              <a:t>. osniva se </a:t>
            </a:r>
            <a:r>
              <a:rPr lang="hr-HR" altLang="sr-Latn-R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EFTA (Europska slobodna trgovinska zona</a:t>
            </a:r>
            <a:r>
              <a:rPr lang="hr-HR" altLang="sr-Latn-R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</a:p>
          <a:p>
            <a:pPr>
              <a:spcBef>
                <a:spcPts val="1000"/>
              </a:spcBef>
            </a:pPr>
            <a:r>
              <a:rPr lang="hr-HR" altLang="sr-Latn-RS" sz="2200" dirty="0" smtClean="0"/>
              <a:t>1967. EEZ mijenja naziv u Europska zajednica (EZ)</a:t>
            </a:r>
          </a:p>
          <a:p>
            <a:pPr>
              <a:spcBef>
                <a:spcPts val="1000"/>
              </a:spcBef>
            </a:pPr>
            <a:r>
              <a:rPr lang="hr-HR" altLang="sr-Latn-R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1992. </a:t>
            </a:r>
            <a:r>
              <a:rPr lang="hr-HR" altLang="sr-Latn-R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Ugovorom </a:t>
            </a:r>
            <a:r>
              <a:rPr lang="hr-HR" altLang="sr-Latn-R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 </a:t>
            </a:r>
            <a:r>
              <a:rPr lang="hr-HR" altLang="sr-Latn-RS" sz="22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Maastrichtu</a:t>
            </a:r>
            <a:r>
              <a:rPr lang="hr-HR" altLang="sr-Latn-R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altLang="sr-Latn-R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(na snazi od 1993.) </a:t>
            </a:r>
            <a:r>
              <a:rPr lang="hr-HR" altLang="sr-Latn-R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stvara se Europska Unija (EU)</a:t>
            </a:r>
          </a:p>
          <a:p>
            <a:pPr>
              <a:spcBef>
                <a:spcPts val="1000"/>
              </a:spcBef>
            </a:pPr>
            <a:r>
              <a:rPr lang="hr-HR" altLang="sr-Latn-RS" sz="2200" dirty="0" smtClean="0"/>
              <a:t>usklađivanje zakona, ukidanje carina i granica, jedinstvena valuta</a:t>
            </a:r>
          </a:p>
          <a:p>
            <a:pPr>
              <a:spcBef>
                <a:spcPts val="1000"/>
              </a:spcBef>
            </a:pPr>
            <a:r>
              <a:rPr lang="hr-HR" altLang="sr-Latn-RS" sz="2200" dirty="0" smtClean="0"/>
              <a:t>danas EU broji </a:t>
            </a:r>
            <a:r>
              <a:rPr lang="hr-HR" altLang="sr-Latn-R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 članica (UK referendum o istupanju 2017.) </a:t>
            </a:r>
          </a:p>
          <a:p>
            <a:pPr>
              <a:spcBef>
                <a:spcPts val="1000"/>
              </a:spcBef>
            </a:pPr>
            <a:r>
              <a:rPr lang="hr-HR" altLang="sr-Latn-RS" sz="2200" dirty="0" smtClean="0"/>
              <a:t>u 19 zemalja službena valuta je euro (€) – </a:t>
            </a:r>
            <a:r>
              <a:rPr lang="hr-HR" altLang="sr-Latn-R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EMU (</a:t>
            </a:r>
            <a:r>
              <a:rPr lang="hr-HR" altLang="sr-Latn-RS" sz="22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Eurozona</a:t>
            </a:r>
            <a:r>
              <a:rPr lang="hr-HR" altLang="sr-Latn-R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>
              <a:spcBef>
                <a:spcPts val="1000"/>
              </a:spcBef>
            </a:pPr>
            <a:r>
              <a:rPr lang="hr-HR" altLang="sr-Latn-RS" sz="2200" dirty="0" smtClean="0"/>
              <a:t>Hrvatska je članica od 1.7.2013. – 7. val pridruženja</a:t>
            </a:r>
            <a:endParaRPr lang="en-US" altLang="sr-Latn-RS" sz="2200" dirty="0"/>
          </a:p>
        </p:txBody>
      </p:sp>
    </p:spTree>
    <p:extLst>
      <p:ext uri="{BB962C8B-B14F-4D97-AF65-F5344CB8AC3E}">
        <p14:creationId xmlns:p14="http://schemas.microsoft.com/office/powerpoint/2010/main" val="168942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002853"/>
            <a:ext cx="7704856" cy="4090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Rectangle 5"/>
          <p:cNvSpPr/>
          <p:nvPr/>
        </p:nvSpPr>
        <p:spPr>
          <a:xfrm>
            <a:off x="251520" y="1468928"/>
            <a:ext cx="8568952" cy="4341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hr-HR" altLang="sr-Latn-R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Korisni linkovi</a:t>
            </a:r>
            <a:endParaRPr lang="en-US" altLang="sr-Latn-RS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8032" y="980728"/>
            <a:ext cx="8676456" cy="5328592"/>
          </a:xfrm>
          <a:noFill/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hr-HR" altLang="sr-Latn-RS" sz="2200" dirty="0">
                <a:solidFill>
                  <a:schemeClr val="bg1"/>
                </a:solidFill>
              </a:rPr>
              <a:t>Povijest </a:t>
            </a:r>
            <a:r>
              <a:rPr lang="hr-HR" altLang="sr-Latn-RS" sz="2200" dirty="0" smtClean="0">
                <a:solidFill>
                  <a:schemeClr val="bg1"/>
                </a:solidFill>
              </a:rPr>
              <a:t>EU-a - </a:t>
            </a:r>
            <a:r>
              <a:rPr lang="hr-HR" altLang="sr-Latn-RS" sz="2200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hr-HR" altLang="sr-Latn-RS" sz="2200" dirty="0" smtClean="0">
                <a:solidFill>
                  <a:schemeClr val="bg1"/>
                </a:solidFill>
                <a:hlinkClick r:id="rId3"/>
              </a:rPr>
              <a:t>www.youtube.com/watch?v=oXCix6iaku4</a:t>
            </a:r>
            <a:r>
              <a:rPr lang="hr-HR" altLang="sr-Latn-RS" sz="2200" dirty="0" smtClean="0">
                <a:solidFill>
                  <a:schemeClr val="bg1"/>
                </a:solidFill>
              </a:rPr>
              <a:t> </a:t>
            </a:r>
            <a:endParaRPr lang="hr-HR" altLang="sr-Latn-RS" sz="2200" dirty="0">
              <a:solidFill>
                <a:schemeClr val="bg1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hr-HR" altLang="sr-Latn-RS" sz="2200" dirty="0">
                <a:solidFill>
                  <a:schemeClr val="bg1"/>
                </a:solidFill>
              </a:rPr>
              <a:t>Kako funkcionira EU </a:t>
            </a:r>
            <a:r>
              <a:rPr lang="hr-HR" altLang="sr-Latn-RS" sz="2200" dirty="0" smtClean="0">
                <a:solidFill>
                  <a:schemeClr val="bg1"/>
                </a:solidFill>
              </a:rPr>
              <a:t>- </a:t>
            </a:r>
            <a:r>
              <a:rPr lang="hr-HR" altLang="sr-Latn-RS" sz="2200" dirty="0" smtClean="0">
                <a:solidFill>
                  <a:schemeClr val="bg1"/>
                </a:solidFill>
                <a:hlinkClick r:id="rId4"/>
              </a:rPr>
              <a:t>https</a:t>
            </a:r>
            <a:r>
              <a:rPr lang="hr-HR" altLang="sr-Latn-RS" sz="2200" dirty="0">
                <a:solidFill>
                  <a:schemeClr val="bg1"/>
                </a:solidFill>
                <a:hlinkClick r:id="rId4"/>
              </a:rPr>
              <a:t>://www.youtube.com/watch?v=CGihQ7DUXL8</a:t>
            </a:r>
            <a:r>
              <a:rPr lang="hr-HR" altLang="sr-Latn-RS" sz="2200" dirty="0">
                <a:solidFill>
                  <a:schemeClr val="bg1"/>
                </a:solidFill>
              </a:rPr>
              <a:t> </a:t>
            </a:r>
            <a:endParaRPr lang="en-US" altLang="sr-Latn-R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06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732"/>
            <a:ext cx="9143999" cy="1143000"/>
          </a:xfrm>
        </p:spPr>
        <p:txBody>
          <a:bodyPr>
            <a:noAutofit/>
          </a:bodyPr>
          <a:lstStyle/>
          <a:p>
            <a:r>
              <a:rPr lang="hr-HR" altLang="sr-Latn-R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EUROPA – POVIJEST PUNA SUKOBA</a:t>
            </a:r>
            <a:endParaRPr lang="en-US" altLang="sr-Latn-R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1" y="1628800"/>
            <a:ext cx="3960117" cy="4687863"/>
          </a:xfrm>
        </p:spPr>
        <p:txBody>
          <a:bodyPr/>
          <a:lstStyle/>
          <a:p>
            <a:pPr>
              <a:buFont typeface="Calibri" panose="020F0502020204030204" pitchFamily="34" charset="0"/>
              <a:buChar char="‒"/>
            </a:pPr>
            <a:r>
              <a:rPr lang="hr-HR" altLang="sr-Latn-R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</a:t>
            </a:r>
            <a:r>
              <a:rPr lang="hr-HR" altLang="sr-Latn-R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kraja 2. </a:t>
            </a:r>
            <a:r>
              <a:rPr lang="hr-HR" altLang="sr-Latn-R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</a:t>
            </a:r>
            <a:r>
              <a:rPr lang="hr-HR" altLang="sr-Latn-R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rata europske države bile su politički i gospodarski razjedinjene</a:t>
            </a:r>
          </a:p>
          <a:p>
            <a:pPr>
              <a:spcBef>
                <a:spcPts val="1800"/>
              </a:spcBef>
              <a:buFont typeface="Calibri" panose="020F0502020204030204" pitchFamily="34" charset="0"/>
              <a:buChar char="‒"/>
            </a:pPr>
            <a:r>
              <a:rPr lang="hr-HR" altLang="sr-Latn-R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prije </a:t>
            </a:r>
            <a:r>
              <a:rPr lang="hr-HR" altLang="sr-Latn-R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svjetskih ratova europske države su se </a:t>
            </a:r>
            <a:r>
              <a:rPr lang="hr-HR" altLang="sr-Latn-R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povezivale – politički i vojni savezi</a:t>
            </a:r>
            <a:endParaRPr lang="en-US" altLang="sr-Latn-R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3736" name="Picture 8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83968" y="1191816"/>
            <a:ext cx="3313112" cy="2603500"/>
          </a:xfrm>
          <a:ln>
            <a:solidFill>
              <a:srgbClr val="FFFFFF"/>
            </a:solidFill>
            <a:miter lim="800000"/>
            <a:headEnd/>
            <a:tailEnd/>
          </a:ln>
        </p:spPr>
      </p:pic>
      <p:grpSp>
        <p:nvGrpSpPr>
          <p:cNvPr id="4" name="Group 3"/>
          <p:cNvGrpSpPr/>
          <p:nvPr/>
        </p:nvGrpSpPr>
        <p:grpSpPr>
          <a:xfrm>
            <a:off x="4943504" y="3573016"/>
            <a:ext cx="4119385" cy="3148276"/>
            <a:chOff x="4943504" y="3573016"/>
            <a:chExt cx="4119385" cy="3148276"/>
          </a:xfrm>
        </p:grpSpPr>
        <p:pic>
          <p:nvPicPr>
            <p:cNvPr id="1026" name="Picture 2" descr="https://upload.wikimedia.org/wikipedia/commons/d/d0/Haupthandelsroute_Hans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3504" y="3573016"/>
              <a:ext cx="4119385" cy="31482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5148063" y="3610650"/>
              <a:ext cx="3332451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hr-HR" b="1" dirty="0" err="1" smtClean="0">
                  <a:solidFill>
                    <a:schemeClr val="bg1"/>
                  </a:solidFill>
                  <a:latin typeface="+mj-lt"/>
                </a:rPr>
                <a:t>Hanza</a:t>
              </a:r>
              <a:r>
                <a:rPr lang="hr-HR" dirty="0" smtClean="0">
                  <a:solidFill>
                    <a:schemeClr val="bg1"/>
                  </a:solidFill>
                  <a:latin typeface="+mj-lt"/>
                </a:rPr>
                <a:t> (Hanzeatski savez gradova)</a:t>
              </a:r>
              <a:endParaRPr lang="hr-HR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323850"/>
            <a:ext cx="2627783" cy="2817813"/>
          </a:xfrm>
        </p:spPr>
        <p:txBody>
          <a:bodyPr>
            <a:normAutofit/>
          </a:bodyPr>
          <a:lstStyle/>
          <a:p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Povezivanja naroda i država Europe </a:t>
            </a: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započinje </a:t>
            </a:r>
            <a:r>
              <a:rPr lang="hr-HR" altLang="sr-Latn-R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nakon 2. </a:t>
            </a:r>
            <a:r>
              <a:rPr lang="hr-HR" altLang="sr-Latn-RS" sz="2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svj</a:t>
            </a:r>
            <a:r>
              <a:rPr lang="hr-HR" altLang="sr-Latn-R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rata</a:t>
            </a:r>
            <a:endParaRPr lang="hr-HR" altLang="sr-Latn-R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752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00338" y="0"/>
            <a:ext cx="6443662" cy="6858000"/>
          </a:xfrm>
          <a:noFill/>
          <a:ln/>
        </p:spPr>
      </p:pic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2814638" y="41275"/>
            <a:ext cx="30952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hr-HR" altLang="sr-Latn-RS" sz="2000" dirty="0">
                <a:solidFill>
                  <a:srgbClr val="000000"/>
                </a:solidFill>
                <a:latin typeface="+mj-lt"/>
              </a:rPr>
              <a:t>Europa u doba Hladnog rata</a:t>
            </a:r>
            <a:endParaRPr lang="en-US" altLang="sr-Latn-RS" sz="20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07528" name="Text Box 8"/>
          <p:cNvSpPr txBox="1">
            <a:spLocks noChangeArrowheads="1"/>
          </p:cNvSpPr>
          <p:nvPr/>
        </p:nvSpPr>
        <p:spPr bwMode="auto">
          <a:xfrm>
            <a:off x="3030538" y="323850"/>
            <a:ext cx="27336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hr-HR" altLang="sr-Latn-RS" dirty="0">
                <a:solidFill>
                  <a:srgbClr val="000000"/>
                </a:solidFill>
                <a:latin typeface="+mj-lt"/>
              </a:rPr>
              <a:t>(sredina 1940-tih do 1990.)</a:t>
            </a:r>
            <a:endParaRPr lang="en-US" altLang="sr-Latn-RS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107542" name="Group 22"/>
          <p:cNvGrpSpPr>
            <a:grpSpLocks/>
          </p:cNvGrpSpPr>
          <p:nvPr/>
        </p:nvGrpSpPr>
        <p:grpSpPr bwMode="auto">
          <a:xfrm>
            <a:off x="179388" y="3695700"/>
            <a:ext cx="2508250" cy="2447925"/>
            <a:chOff x="45" y="2750"/>
            <a:chExt cx="1580" cy="1542"/>
          </a:xfrm>
        </p:grpSpPr>
        <p:sp>
          <p:nvSpPr>
            <p:cNvPr id="107529" name="Rectangle 9"/>
            <p:cNvSpPr>
              <a:spLocks noChangeArrowheads="1"/>
            </p:cNvSpPr>
            <p:nvPr/>
          </p:nvSpPr>
          <p:spPr bwMode="auto">
            <a:xfrm>
              <a:off x="45" y="2750"/>
              <a:ext cx="340" cy="273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r-H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30" name="Rectangle 10"/>
            <p:cNvSpPr>
              <a:spLocks noChangeArrowheads="1"/>
            </p:cNvSpPr>
            <p:nvPr/>
          </p:nvSpPr>
          <p:spPr bwMode="auto">
            <a:xfrm>
              <a:off x="45" y="3067"/>
              <a:ext cx="340" cy="27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r-H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31" name="Rectangle 11"/>
            <p:cNvSpPr>
              <a:spLocks noChangeArrowheads="1"/>
            </p:cNvSpPr>
            <p:nvPr/>
          </p:nvSpPr>
          <p:spPr bwMode="auto">
            <a:xfrm>
              <a:off x="45" y="3701"/>
              <a:ext cx="340" cy="27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FF99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r-H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32" name="Rectangle 12"/>
            <p:cNvSpPr>
              <a:spLocks noChangeArrowheads="1"/>
            </p:cNvSpPr>
            <p:nvPr/>
          </p:nvSpPr>
          <p:spPr bwMode="auto">
            <a:xfrm>
              <a:off x="45" y="4019"/>
              <a:ext cx="340" cy="2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r-H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36" name="Rectangle 16"/>
            <p:cNvSpPr>
              <a:spLocks noChangeArrowheads="1"/>
            </p:cNvSpPr>
            <p:nvPr/>
          </p:nvSpPr>
          <p:spPr bwMode="auto">
            <a:xfrm>
              <a:off x="45" y="3385"/>
              <a:ext cx="340" cy="273"/>
            </a:xfrm>
            <a:prstGeom prst="rect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r-H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37" name="Text Box 17"/>
            <p:cNvSpPr txBox="1">
              <a:spLocks noChangeArrowheads="1"/>
            </p:cNvSpPr>
            <p:nvPr/>
          </p:nvSpPr>
          <p:spPr bwMode="auto">
            <a:xfrm>
              <a:off x="385" y="2750"/>
              <a:ext cx="95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hr-HR" altLang="sr-Latn-R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Zapadni blok</a:t>
              </a:r>
              <a:endParaRPr lang="en-US" altLang="sr-Latn-R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07538" name="Text Box 18"/>
            <p:cNvSpPr txBox="1">
              <a:spLocks noChangeArrowheads="1"/>
            </p:cNvSpPr>
            <p:nvPr/>
          </p:nvSpPr>
          <p:spPr bwMode="auto">
            <a:xfrm>
              <a:off x="385" y="3087"/>
              <a:ext cx="86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hr-HR" altLang="sr-Latn-R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Istočni blok</a:t>
              </a:r>
              <a:endParaRPr lang="en-US" altLang="sr-Latn-R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07539" name="Text Box 19"/>
            <p:cNvSpPr txBox="1">
              <a:spLocks noChangeArrowheads="1"/>
            </p:cNvSpPr>
            <p:nvPr/>
          </p:nvSpPr>
          <p:spPr bwMode="auto">
            <a:xfrm>
              <a:off x="385" y="3397"/>
              <a:ext cx="109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hr-HR" altLang="sr-Latn-R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Sovjetski Savez</a:t>
              </a:r>
              <a:endParaRPr lang="en-US" altLang="sr-Latn-R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07540" name="Text Box 20"/>
            <p:cNvSpPr txBox="1">
              <a:spLocks noChangeArrowheads="1"/>
            </p:cNvSpPr>
            <p:nvPr/>
          </p:nvSpPr>
          <p:spPr bwMode="auto">
            <a:xfrm>
              <a:off x="418" y="3723"/>
              <a:ext cx="81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hr-HR" altLang="sr-Latn-R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Jugoslavija</a:t>
              </a:r>
              <a:endParaRPr lang="en-US" altLang="sr-Latn-R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07541" name="Text Box 21"/>
            <p:cNvSpPr txBox="1">
              <a:spLocks noChangeArrowheads="1"/>
            </p:cNvSpPr>
            <p:nvPr/>
          </p:nvSpPr>
          <p:spPr bwMode="auto">
            <a:xfrm>
              <a:off x="385" y="4040"/>
              <a:ext cx="12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hr-HR" altLang="sr-Latn-RS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Neutralne države</a:t>
              </a:r>
              <a:endParaRPr lang="en-US" altLang="sr-Latn-R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  <p:bldP spid="107527" grpId="0"/>
      <p:bldP spid="1075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12776"/>
            <a:ext cx="4165414" cy="4843505"/>
          </a:xfrm>
          <a:prstGeom prst="rect">
            <a:avLst/>
          </a:prstGeom>
          <a:effectLst>
            <a:outerShdw dist="25400" algn="ctr" rotWithShape="0">
              <a:schemeClr val="tx1"/>
            </a:outerShdw>
          </a:effectLst>
        </p:spPr>
      </p:pic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hr-HR" altLang="sr-Latn-R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EUROPA SE UJEDINJUJE</a:t>
            </a:r>
            <a:endParaRPr lang="en-US" altLang="sr-Latn-R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55976" y="1196975"/>
            <a:ext cx="4535933" cy="4897438"/>
          </a:xfrm>
        </p:spPr>
        <p:txBody>
          <a:bodyPr>
            <a:normAutofit/>
          </a:bodyPr>
          <a:lstStyle/>
          <a:p>
            <a:r>
              <a:rPr lang="hr-HR" altLang="sr-Latn-R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1948. – jedan </a:t>
            </a:r>
            <a:r>
              <a:rPr lang="hr-HR" altLang="sr-Latn-R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 prvih oblika povezivanja bio je </a:t>
            </a:r>
            <a:r>
              <a:rPr lang="hr-HR" altLang="sr-Latn-R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Benelux</a:t>
            </a:r>
            <a:r>
              <a:rPr lang="hr-HR" altLang="sr-Latn-R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(gospodarski savez Belgije, Nizozemske i Luksemburga</a:t>
            </a:r>
            <a:r>
              <a:rPr lang="hr-HR" altLang="sr-Latn-R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hr-HR" altLang="sr-Latn-R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442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88024" y="404664"/>
            <a:ext cx="4248472" cy="5904656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1952. nastaje </a:t>
            </a:r>
            <a:r>
              <a:rPr lang="hr-HR" altLang="sr-Latn-R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Zajednica </a:t>
            </a:r>
            <a:r>
              <a:rPr lang="hr-HR" altLang="sr-Latn-R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 ugljen i </a:t>
            </a:r>
            <a:r>
              <a:rPr lang="hr-HR" altLang="sr-Latn-R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čelik </a:t>
            </a:r>
            <a:r>
              <a:rPr lang="hr-HR" altLang="sr-Latn-RS" sz="2400" i="1" dirty="0" smtClean="0"/>
              <a:t>(</a:t>
            </a:r>
            <a:r>
              <a:rPr lang="hr-HR" altLang="sr-Latn-RS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Benelux</a:t>
            </a:r>
            <a:r>
              <a:rPr lang="hr-HR" altLang="sr-Latn-R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hr-HR" altLang="sr-Latn-R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Italija, Francuska i </a:t>
            </a:r>
            <a:r>
              <a:rPr lang="hr-HR" altLang="sr-Latn-R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Zapadna Njemačka) </a:t>
            </a: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hr-HR" altLang="sr-Latn-R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Pariški ugovor</a:t>
            </a:r>
            <a:endParaRPr lang="hr-HR" altLang="sr-Latn-R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1800"/>
              </a:spcBef>
            </a:pPr>
            <a:r>
              <a:rPr lang="hr-HR" altLang="sr-Latn-R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Rimskim ugovorom </a:t>
            </a: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 1957. </a:t>
            </a: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 </a:t>
            </a: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države osnivaju </a:t>
            </a:r>
            <a:r>
              <a:rPr lang="hr-HR" altLang="sr-Latn-R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Europsku ekonomsku zajednicu (EEZ)</a:t>
            </a:r>
          </a:p>
          <a:p>
            <a:pPr>
              <a:spcBef>
                <a:spcPts val="1800"/>
              </a:spcBef>
            </a:pP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 </a:t>
            </a: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sklopu EEZ-a stvara se </a:t>
            </a:r>
            <a:r>
              <a:rPr lang="hr-HR" altLang="sr-Latn-R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zajedničko tržište</a:t>
            </a: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postupno </a:t>
            </a:r>
            <a:r>
              <a:rPr lang="hr-HR" altLang="sr-Latn-R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ukidaju carine</a:t>
            </a:r>
            <a:r>
              <a:rPr lang="hr-HR" altLang="sr-Latn-R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 se potiče </a:t>
            </a:r>
            <a:r>
              <a:rPr lang="hr-HR" altLang="sr-Latn-R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slobodno </a:t>
            </a:r>
            <a:r>
              <a:rPr lang="hr-HR" altLang="sr-Latn-R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kretanje </a:t>
            </a: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robe</a:t>
            </a: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ljudi i </a:t>
            </a: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kapitala</a:t>
            </a:r>
          </a:p>
          <a:p>
            <a:pPr>
              <a:spcBef>
                <a:spcPts val="1800"/>
              </a:spcBef>
            </a:pP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zajednička </a:t>
            </a:r>
            <a:r>
              <a:rPr lang="hr-HR" altLang="sr-Latn-R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poljoprivredna</a:t>
            </a: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 </a:t>
            </a:r>
            <a:r>
              <a:rPr lang="hr-HR" altLang="sr-Latn-R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trgovinska politika </a:t>
            </a:r>
            <a:endParaRPr lang="en-US" altLang="sr-Latn-R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5780" name="Picture 4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1"/>
          <a:stretch/>
        </p:blipFill>
        <p:spPr>
          <a:xfrm>
            <a:off x="107504" y="620688"/>
            <a:ext cx="4604196" cy="5565399"/>
          </a:xfrm>
          <a:noFill/>
          <a:ln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6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576" y="404664"/>
            <a:ext cx="7853236" cy="5112568"/>
          </a:xfrm>
          <a:noFill/>
          <a:ln>
            <a:noFill/>
            <a:miter lim="800000"/>
            <a:headEnd/>
            <a:tailEnd/>
          </a:ln>
        </p:spPr>
      </p:pic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1476375" y="5732463"/>
            <a:ext cx="62660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Sporazumom u Rimu 25</a:t>
            </a: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 3. 1957</a:t>
            </a: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 stvorena je EEZ</a:t>
            </a:r>
            <a:endParaRPr lang="en-US" altLang="sr-Latn-R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" y="404665"/>
            <a:ext cx="5292079" cy="362135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1967</a:t>
            </a: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EEZ mijenja naziv u </a:t>
            </a:r>
            <a:r>
              <a:rPr lang="hr-HR" altLang="sr-Latn-R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Europska zajednica (EZ)</a:t>
            </a:r>
          </a:p>
          <a:p>
            <a:pPr>
              <a:spcBef>
                <a:spcPts val="1800"/>
              </a:spcBef>
            </a:pP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dolazi </a:t>
            </a: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postupnog širenja priključivanjem novih članica</a:t>
            </a:r>
          </a:p>
          <a:p>
            <a:pPr>
              <a:spcBef>
                <a:spcPts val="1200"/>
              </a:spcBef>
            </a:pP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1960. osniva se udruženje </a:t>
            </a:r>
            <a:r>
              <a:rPr lang="hr-HR" altLang="sr-Latn-R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EFTA (Europska slobodna trgovinska </a:t>
            </a:r>
            <a:r>
              <a:rPr lang="hr-HR" altLang="sr-Latn-R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zona)</a:t>
            </a:r>
            <a:endParaRPr lang="hr-HR" altLang="sr-Latn-R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6807" name="Picture 7" descr="motto"/>
          <p:cNvPicPr>
            <a:picLocks noGrp="1" noChangeAspect="1" noChangeArrowheads="1" noCrop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77308" y="260648"/>
            <a:ext cx="3511790" cy="2808312"/>
          </a:xfr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11" name="Text Box 11"/>
          <p:cNvSpPr txBox="1">
            <a:spLocks noChangeArrowheads="1"/>
          </p:cNvSpPr>
          <p:nvPr/>
        </p:nvSpPr>
        <p:spPr bwMode="auto">
          <a:xfrm>
            <a:off x="5722848" y="3179306"/>
            <a:ext cx="316689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hr-HR" altLang="sr-Latn-R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Moto EU glasi </a:t>
            </a:r>
          </a:p>
          <a:p>
            <a:pPr algn="ctr" eaLnBrk="0" hangingPunct="0"/>
            <a:r>
              <a:rPr lang="hr-HR" altLang="sr-Latn-R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“</a:t>
            </a:r>
            <a:r>
              <a:rPr lang="hr-HR" altLang="sr-Latn-RS" sz="2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Ujedinjeni u raznolikosti</a:t>
            </a:r>
            <a:r>
              <a:rPr lang="hr-HR" altLang="sr-Latn-R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”</a:t>
            </a:r>
            <a:endParaRPr lang="en-US" altLang="sr-Latn-R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504" y="5229200"/>
            <a:ext cx="903649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–"/>
            </a:pP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zemlje članice </a:t>
            </a:r>
            <a:r>
              <a:rPr lang="hr-HR" altLang="sr-Latn-R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nisu međusobno carinile robu </a:t>
            </a: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 </a:t>
            </a:r>
            <a:r>
              <a:rPr lang="hr-HR" altLang="sr-Latn-R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razvijale su trgovinu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–"/>
            </a:pP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nakon što su mnoge članice pristupile EU u </a:t>
            </a: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EFTA-i </a:t>
            </a: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su ostali </a:t>
            </a:r>
            <a:r>
              <a:rPr lang="hr-HR" altLang="sr-Latn-R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Island, </a:t>
            </a:r>
            <a:r>
              <a:rPr lang="hr-HR" altLang="sr-Latn-R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Lihtenštajn, Norveška i </a:t>
            </a:r>
            <a:r>
              <a:rPr lang="hr-HR" altLang="sr-Latn-R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Švicarska</a:t>
            </a:r>
            <a:endParaRPr lang="hr-HR" sz="24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560306"/>
            <a:ext cx="876806" cy="8768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89" y="3560306"/>
            <a:ext cx="876806" cy="8768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41" y="3560306"/>
            <a:ext cx="876806" cy="8768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794" y="3560306"/>
            <a:ext cx="876806" cy="8768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546" y="3560306"/>
            <a:ext cx="876806" cy="8768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267676"/>
            <a:ext cx="876806" cy="8768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89" y="4267676"/>
            <a:ext cx="876806" cy="8768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794" y="4267676"/>
            <a:ext cx="876806" cy="8768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41" y="4267676"/>
            <a:ext cx="876806" cy="8768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546" y="4267676"/>
            <a:ext cx="876806" cy="8768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uiExpand="1" build="p"/>
      <p:bldP spid="768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4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78"/>
          <a:stretch>
            <a:fillRect/>
          </a:stretch>
        </p:blipFill>
        <p:spPr>
          <a:xfrm>
            <a:off x="1171575" y="692696"/>
            <a:ext cx="6985000" cy="4894263"/>
          </a:xfrm>
          <a:noFill/>
          <a:ln>
            <a:noFill/>
            <a:miter lim="800000"/>
            <a:headEnd/>
            <a:tailEnd/>
          </a:ln>
        </p:spPr>
      </p:pic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1979613" y="5849938"/>
            <a:ext cx="49191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hr-HR" altLang="sr-Latn-RS" sz="2400" dirty="0">
                <a:latin typeface="+mj-lt"/>
              </a:rPr>
              <a:t>U Stockholmu je 1960. </a:t>
            </a:r>
            <a:r>
              <a:rPr lang="hr-HR" altLang="sr-Latn-RS" sz="2400" dirty="0" smtClean="0">
                <a:latin typeface="+mj-lt"/>
              </a:rPr>
              <a:t>osnovana EFTA</a:t>
            </a:r>
            <a:endParaRPr lang="en-US" altLang="sr-Latn-RS" sz="24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>
            <a:normAutofit/>
          </a:bodyPr>
          <a:lstStyle/>
          <a:p>
            <a:r>
              <a:rPr lang="hr-HR" altLang="sr-Latn-R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 – 7 valova proširenja</a:t>
            </a:r>
            <a:endParaRPr lang="en-US" altLang="sr-Latn-R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2008" y="980728"/>
            <a:ext cx="5364088" cy="4752528"/>
          </a:xfrm>
        </p:spPr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vi-VN" altLang="sr-Latn-R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1973</a:t>
            </a:r>
            <a:r>
              <a:rPr lang="vi-VN" altLang="sr-Latn-R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 Danska, Irska, UK</a:t>
            </a:r>
          </a:p>
          <a:p>
            <a:pPr>
              <a:spcBef>
                <a:spcPts val="800"/>
              </a:spcBef>
            </a:pPr>
            <a:r>
              <a:rPr lang="vi-VN" altLang="sr-Latn-R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1981</a:t>
            </a:r>
            <a:r>
              <a:rPr lang="vi-VN" altLang="sr-Latn-R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 Grčka</a:t>
            </a:r>
          </a:p>
          <a:p>
            <a:pPr>
              <a:spcBef>
                <a:spcPts val="800"/>
              </a:spcBef>
            </a:pPr>
            <a:r>
              <a:rPr lang="vi-VN" altLang="sr-Latn-R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1986</a:t>
            </a:r>
            <a:r>
              <a:rPr lang="vi-VN" altLang="sr-Latn-R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 Španjolska i Portugal</a:t>
            </a:r>
          </a:p>
          <a:p>
            <a:pPr>
              <a:spcBef>
                <a:spcPts val="800"/>
              </a:spcBef>
            </a:pPr>
            <a:r>
              <a:rPr lang="vi-VN" altLang="sr-Latn-R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1995</a:t>
            </a:r>
            <a:r>
              <a:rPr lang="vi-VN" altLang="sr-Latn-R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 Austrija, Švedska i Finska</a:t>
            </a:r>
          </a:p>
          <a:p>
            <a:pPr>
              <a:spcBef>
                <a:spcPts val="800"/>
              </a:spcBef>
            </a:pPr>
            <a:r>
              <a:rPr lang="vi-VN" altLang="sr-Latn-R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2004</a:t>
            </a:r>
            <a:r>
              <a:rPr lang="vi-VN" altLang="sr-Latn-R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 Cipar, Malta, Češka, Slovačka, Slovenija, Mađarska, Poljska, Estonija, Latvija, Litva</a:t>
            </a:r>
          </a:p>
          <a:p>
            <a:pPr>
              <a:spcBef>
                <a:spcPts val="800"/>
              </a:spcBef>
            </a:pPr>
            <a:r>
              <a:rPr lang="vi-VN" altLang="sr-Latn-R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2007</a:t>
            </a:r>
            <a:r>
              <a:rPr lang="vi-VN" altLang="sr-Latn-R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 Bugarska i Rumunjska</a:t>
            </a:r>
          </a:p>
          <a:p>
            <a:pPr>
              <a:spcBef>
                <a:spcPts val="800"/>
              </a:spcBef>
            </a:pPr>
            <a:r>
              <a:rPr lang="vi-VN" altLang="sr-Latn-R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2013</a:t>
            </a:r>
            <a:r>
              <a:rPr lang="vi-VN" altLang="sr-Latn-R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 Hrvatska</a:t>
            </a:r>
          </a:p>
        </p:txBody>
      </p:sp>
      <p:pic>
        <p:nvPicPr>
          <p:cNvPr id="86022" name="Picture 6"/>
          <p:cNvPicPr>
            <a:picLocks noGrp="1" noChangeAspect="1" noChangeArrowheads="1"/>
          </p:cNvPicPr>
          <p:nvPr>
            <p:ph sz="quarter" idx="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1" t="11523" r="26730"/>
          <a:stretch/>
        </p:blipFill>
        <p:spPr>
          <a:xfrm>
            <a:off x="5372684" y="1119912"/>
            <a:ext cx="3627543" cy="4260411"/>
          </a:xfrm>
          <a:solidFill>
            <a:schemeClr val="tx1"/>
          </a:solidFill>
          <a:ln>
            <a:solidFill>
              <a:srgbClr val="FFFFFF"/>
            </a:solidFill>
            <a:miter lim="800000"/>
            <a:headEnd/>
            <a:tailEnd/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892" y="6201212"/>
            <a:ext cx="612164" cy="61216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750" y="5655036"/>
            <a:ext cx="612164" cy="61216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624" y="6201212"/>
            <a:ext cx="612164" cy="61216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356" y="6201212"/>
            <a:ext cx="612164" cy="612164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86" y="5655036"/>
            <a:ext cx="612164" cy="612164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4" y="5655036"/>
            <a:ext cx="612164" cy="612164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691" y="6201212"/>
            <a:ext cx="612164" cy="612164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126" y="5655036"/>
            <a:ext cx="612164" cy="612164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026" y="6201212"/>
            <a:ext cx="612164" cy="612164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490" y="6201212"/>
            <a:ext cx="612164" cy="61216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557" y="6201212"/>
            <a:ext cx="612164" cy="61216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862" y="5655036"/>
            <a:ext cx="612164" cy="61216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334" y="5655036"/>
            <a:ext cx="612164" cy="612164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390" y="5655036"/>
            <a:ext cx="612164" cy="612164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2" y="5655036"/>
            <a:ext cx="612164" cy="612164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959" y="6201212"/>
            <a:ext cx="612164" cy="612164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423" y="6201212"/>
            <a:ext cx="612164" cy="612164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89" y="6201212"/>
            <a:ext cx="612164" cy="612164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806" y="5655036"/>
            <a:ext cx="612164" cy="612164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758" y="6201212"/>
            <a:ext cx="612164" cy="612164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2" y="6201212"/>
            <a:ext cx="612164" cy="612164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278" y="5655036"/>
            <a:ext cx="612164" cy="612164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598" y="5655036"/>
            <a:ext cx="612164" cy="612164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070" y="5655036"/>
            <a:ext cx="612164" cy="612164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542" y="5655036"/>
            <a:ext cx="612164" cy="612164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825" y="6201212"/>
            <a:ext cx="612164" cy="61216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094" y="6201212"/>
            <a:ext cx="612164" cy="612164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658" y="565631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5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5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5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45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6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5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0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50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50"/>
                            </p:stCondLst>
                            <p:childTnLst>
                              <p:par>
                                <p:cTn id="1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uiExpand="1" build="p"/>
    </p:bldLst>
  </p:timing>
</p:sld>
</file>

<file path=ppt/theme/theme1.xml><?xml version="1.0" encoding="utf-8"?>
<a:theme xmlns:a="http://schemas.openxmlformats.org/drawingml/2006/main" name="p87">
  <a:themeElements>
    <a:clrScheme name="gea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ea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ea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oj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p87</Template>
  <TotalTime>667</TotalTime>
  <Words>861</Words>
  <Application>Microsoft Office PowerPoint</Application>
  <PresentationFormat>On-screen Show (4:3)</PresentationFormat>
  <Paragraphs>110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p87</vt:lpstr>
      <vt:lpstr>Custom Design</vt:lpstr>
      <vt:lpstr>moja_tema</vt:lpstr>
      <vt:lpstr>PowerPoint Presentation</vt:lpstr>
      <vt:lpstr>EUROPA – POVIJEST PUNA SUKOBA</vt:lpstr>
      <vt:lpstr>PowerPoint Presentation</vt:lpstr>
      <vt:lpstr>EUROPA SE UJEDINJUJE</vt:lpstr>
      <vt:lpstr>PowerPoint Presentation</vt:lpstr>
      <vt:lpstr>PowerPoint Presentation</vt:lpstr>
      <vt:lpstr>PowerPoint Presentation</vt:lpstr>
      <vt:lpstr>PowerPoint Presentation</vt:lpstr>
      <vt:lpstr>EU – 7 valova proširenja</vt:lpstr>
      <vt:lpstr>KRITERIJI ZA PRISTUPANJE EU</vt:lpstr>
      <vt:lpstr>PowerPoint Presentation</vt:lpstr>
      <vt:lpstr>PowerPoint Presentation</vt:lpstr>
      <vt:lpstr>€URO – ZAJEDNIČKA VALUTA</vt:lpstr>
      <vt:lpstr>HRVATSKA I EUROPSKA UNIJA</vt:lpstr>
      <vt:lpstr>EU U EUROPI</vt:lpstr>
      <vt:lpstr>Europska unija – nastanak i razvoj</vt:lpstr>
      <vt:lpstr>Korisni linkovi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UJEDINJAVANJE EUROPE</dc:title>
  <dc:creator>cornx</dc:creator>
  <cp:lastModifiedBy>korisnik</cp:lastModifiedBy>
  <cp:revision>82</cp:revision>
  <dcterms:created xsi:type="dcterms:W3CDTF">2016-05-05T16:10:58Z</dcterms:created>
  <dcterms:modified xsi:type="dcterms:W3CDTF">2019-10-08T07:41:07Z</dcterms:modified>
</cp:coreProperties>
</file>