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2"/>
  </p:notesMasterIdLst>
  <p:handoutMasterIdLst>
    <p:handoutMasterId r:id="rId23"/>
  </p:handoutMasterIdLst>
  <p:sldIdLst>
    <p:sldId id="300" r:id="rId3"/>
    <p:sldId id="301" r:id="rId4"/>
    <p:sldId id="312" r:id="rId5"/>
    <p:sldId id="316" r:id="rId6"/>
    <p:sldId id="317" r:id="rId7"/>
    <p:sldId id="313" r:id="rId8"/>
    <p:sldId id="314" r:id="rId9"/>
    <p:sldId id="318" r:id="rId10"/>
    <p:sldId id="319" r:id="rId11"/>
    <p:sldId id="320" r:id="rId12"/>
    <p:sldId id="321" r:id="rId13"/>
    <p:sldId id="327" r:id="rId14"/>
    <p:sldId id="322" r:id="rId15"/>
    <p:sldId id="323" r:id="rId16"/>
    <p:sldId id="324" r:id="rId17"/>
    <p:sldId id="325" r:id="rId18"/>
    <p:sldId id="326" r:id="rId19"/>
    <p:sldId id="315" r:id="rId20"/>
    <p:sldId id="304" r:id="rId21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589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41" autoAdjust="0"/>
    <p:restoredTop sz="94660" autoAdjust="0"/>
  </p:normalViewPr>
  <p:slideViewPr>
    <p:cSldViewPr>
      <p:cViewPr varScale="1">
        <p:scale>
          <a:sx n="75" d="100"/>
          <a:sy n="75" d="100"/>
        </p:scale>
        <p:origin x="-47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45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5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22A3-0C2E-4D94-AFF5-90A2C0AB44AC}" type="datetimeFigureOut">
              <a:rPr lang="hr-HR" smtClean="0"/>
              <a:pPr/>
              <a:t>8.10.2019.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70EB3-D2D6-4311-910A-DD567C618A7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192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2121D-D7BC-4175-A702-9B7BBD6019B1}" type="datetimeFigureOut">
              <a:rPr lang="sr-Latn-CS" smtClean="0"/>
              <a:pPr/>
              <a:t>8.10.2019.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65E94-152C-4414-B1E4-5F0BC632C15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520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8.10.2019.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8.10.2019.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8.10.2019.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8.10.2019.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Uredite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8.10.2019.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52636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44624"/>
            <a:ext cx="8858312" cy="576064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8" name="Rezervirano mjesto sadržaja 2"/>
          <p:cNvSpPr>
            <a:spLocks noGrp="1"/>
          </p:cNvSpPr>
          <p:nvPr>
            <p:ph idx="1"/>
          </p:nvPr>
        </p:nvSpPr>
        <p:spPr>
          <a:xfrm>
            <a:off x="179512" y="692696"/>
            <a:ext cx="8783078" cy="5951014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548680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92832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8.10.2019.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62258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8.10.2019.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7435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8.10.2019.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61997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8.10.2019.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70417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8.10.2019.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04138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8.10.2019.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08751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8.10.2019.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02276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8.10.2019.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77606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8.10.2019.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12251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64223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10737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88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64223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10737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15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8.10.2019.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8.10.2019.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8.10.2019.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8.10.2019.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8.10.2019.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8.10.2019.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8.10.2019.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5" Type="http://schemas.microsoft.com/office/2007/relationships/hdphoto" Target="../media/hdphoto3.wdp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lip2art.com/images/market-clipart-market-economy-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8640"/>
            <a:ext cx="8162925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Naslov 1"/>
          <p:cNvSpPr txBox="1">
            <a:spLocks/>
          </p:cNvSpPr>
          <p:nvPr/>
        </p:nvSpPr>
        <p:spPr>
          <a:xfrm>
            <a:off x="0" y="5661248"/>
            <a:ext cx="9144000" cy="9635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6000"/>
              </a:lnSpc>
            </a:pPr>
            <a:r>
              <a:rPr lang="hr-HR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OSNOVNA OBILJEŽJA GOSPODARSTVA</a:t>
            </a:r>
            <a:endParaRPr lang="hr-HR" sz="4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910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Pojmovi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hr-HR" dirty="0" smtClean="0"/>
              <a:t>ekonomski sastav stanovništva</a:t>
            </a:r>
          </a:p>
          <a:p>
            <a:pPr lvl="0"/>
            <a:r>
              <a:rPr lang="hr-HR" dirty="0" smtClean="0"/>
              <a:t>aktivno i neaktivno stanovništvo</a:t>
            </a:r>
          </a:p>
          <a:p>
            <a:pPr lvl="0"/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389260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9497"/>
            <a:ext cx="8858312" cy="576064"/>
          </a:xfrm>
        </p:spPr>
        <p:txBody>
          <a:bodyPr/>
          <a:lstStyle/>
          <a:p>
            <a:r>
              <a:rPr lang="hr-HR" sz="2800" b="1" dirty="0" smtClean="0">
                <a:solidFill>
                  <a:srgbClr val="FF0000"/>
                </a:solidFill>
              </a:rPr>
              <a:t>EKONOMSKI SASTAV STANOVNIŠTVA</a:t>
            </a:r>
            <a:endParaRPr lang="hr-HR" sz="32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623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400" dirty="0" smtClean="0"/>
              <a:t>ekonomski sastav dijeli stanovništvo prema aktivnostima i djelatnosti</a:t>
            </a:r>
          </a:p>
          <a:p>
            <a:pPr lvl="1"/>
            <a:r>
              <a:rPr lang="hr-HR" sz="2400" dirty="0" smtClean="0"/>
              <a:t>gospodarski </a:t>
            </a:r>
            <a:r>
              <a:rPr lang="hr-HR" sz="2400" b="1" dirty="0" smtClean="0">
                <a:solidFill>
                  <a:srgbClr val="FF0000"/>
                </a:solidFill>
              </a:rPr>
              <a:t>aktivno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neaktivno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b="1" dirty="0" smtClean="0">
                <a:solidFill>
                  <a:srgbClr val="FF0000"/>
                </a:solidFill>
              </a:rPr>
              <a:t>stanovništvo</a:t>
            </a:r>
          </a:p>
          <a:p>
            <a:r>
              <a:rPr lang="hr-HR" sz="2400" dirty="0" smtClean="0"/>
              <a:t>podjela gospodarski aktivnog stanovništva:</a:t>
            </a:r>
          </a:p>
          <a:p>
            <a:pPr lvl="1"/>
            <a:r>
              <a:rPr lang="hr-HR" sz="2400" dirty="0" smtClean="0"/>
              <a:t>prema </a:t>
            </a:r>
            <a:r>
              <a:rPr lang="hr-HR" sz="2400" b="1" dirty="0" smtClean="0">
                <a:solidFill>
                  <a:srgbClr val="FF0000"/>
                </a:solidFill>
              </a:rPr>
              <a:t>kriteriju radne snage</a:t>
            </a:r>
            <a:r>
              <a:rPr lang="hr-HR" sz="2400" dirty="0" smtClean="0"/>
              <a:t>: </a:t>
            </a:r>
          </a:p>
          <a:p>
            <a:pPr lvl="2"/>
            <a:r>
              <a:rPr lang="hr-HR" b="1" dirty="0" smtClean="0">
                <a:solidFill>
                  <a:srgbClr val="FF0000"/>
                </a:solidFill>
              </a:rPr>
              <a:t>aktivno</a:t>
            </a:r>
            <a:r>
              <a:rPr lang="hr-HR" b="1" dirty="0" smtClean="0"/>
              <a:t> </a:t>
            </a:r>
            <a:r>
              <a:rPr lang="hr-HR" dirty="0" smtClean="0"/>
              <a:t>stanovništvo</a:t>
            </a:r>
            <a:r>
              <a:rPr lang="hr-HR" b="1" dirty="0" smtClean="0"/>
              <a:t>:</a:t>
            </a:r>
          </a:p>
          <a:p>
            <a:pPr marL="1828800" lvl="3" indent="-457200">
              <a:buFont typeface="+mj-lt"/>
              <a:buAutoNum type="arabicPeriod"/>
            </a:pPr>
            <a:r>
              <a:rPr lang="hr-HR" sz="2400" dirty="0" smtClean="0"/>
              <a:t>svi </a:t>
            </a:r>
            <a:r>
              <a:rPr lang="hr-HR" sz="2400" b="1" dirty="0" smtClean="0">
                <a:solidFill>
                  <a:srgbClr val="FF0000"/>
                </a:solidFill>
              </a:rPr>
              <a:t>zaposleni</a:t>
            </a:r>
          </a:p>
          <a:p>
            <a:pPr marL="1828800" lvl="3" indent="-457200">
              <a:buFont typeface="+mj-lt"/>
              <a:buAutoNum type="arabicPeriod"/>
            </a:pPr>
            <a:r>
              <a:rPr lang="hr-HR" sz="2400" b="1" dirty="0" smtClean="0">
                <a:solidFill>
                  <a:srgbClr val="FF0000"/>
                </a:solidFill>
              </a:rPr>
              <a:t>trenutačno nezaposleni </a:t>
            </a:r>
            <a:r>
              <a:rPr lang="hr-HR" sz="2400" dirty="0" smtClean="0"/>
              <a:t>i oni koji </a:t>
            </a:r>
            <a:r>
              <a:rPr lang="hr-HR" sz="2400" b="1" dirty="0" smtClean="0">
                <a:solidFill>
                  <a:srgbClr val="FF0000"/>
                </a:solidFill>
              </a:rPr>
              <a:t>traže posao </a:t>
            </a:r>
            <a:r>
              <a:rPr lang="hr-HR" sz="2400" dirty="0" smtClean="0"/>
              <a:t>po prvi put</a:t>
            </a:r>
          </a:p>
          <a:p>
            <a:pPr marL="1828800" lvl="3" indent="-457200">
              <a:buFont typeface="+mj-lt"/>
              <a:buAutoNum type="arabicPeriod"/>
            </a:pPr>
            <a:r>
              <a:rPr lang="hr-HR" sz="2400" dirty="0" smtClean="0"/>
              <a:t>svi koji </a:t>
            </a:r>
            <a:r>
              <a:rPr lang="hr-HR" sz="2400" b="1" dirty="0" smtClean="0">
                <a:solidFill>
                  <a:srgbClr val="FF0000"/>
                </a:solidFill>
              </a:rPr>
              <a:t>obavljaju neki posao ali nisu u radnom odnosu </a:t>
            </a:r>
            <a:r>
              <a:rPr lang="hr-HR" sz="2400" i="1" dirty="0" smtClean="0"/>
              <a:t>(slobodni umjetnici, poljoprivreda, ribarstvo…) </a:t>
            </a:r>
          </a:p>
          <a:p>
            <a:pPr lvl="2">
              <a:buFont typeface="Calibri" panose="020F0502020204030204" pitchFamily="34" charset="0"/>
              <a:buChar char="‒"/>
            </a:pPr>
            <a:r>
              <a:rPr lang="hr-HR" b="1" dirty="0" smtClean="0">
                <a:solidFill>
                  <a:srgbClr val="FF0000"/>
                </a:solidFill>
              </a:rPr>
              <a:t>neaktivno</a:t>
            </a:r>
            <a:r>
              <a:rPr lang="hr-HR" b="1" dirty="0" smtClean="0"/>
              <a:t> </a:t>
            </a:r>
            <a:r>
              <a:rPr lang="hr-HR" dirty="0" smtClean="0"/>
              <a:t>stanovništvo</a:t>
            </a:r>
          </a:p>
          <a:p>
            <a:pPr marL="1714500" lvl="3" indent="-342900">
              <a:buFont typeface="+mj-lt"/>
              <a:buAutoNum type="arabicPeriod"/>
            </a:pPr>
            <a:r>
              <a:rPr lang="hr-HR" sz="2400" dirty="0" smtClean="0"/>
              <a:t>osobe koje </a:t>
            </a:r>
            <a:r>
              <a:rPr lang="hr-HR" sz="2400" b="1" dirty="0" smtClean="0">
                <a:solidFill>
                  <a:srgbClr val="FF0000"/>
                </a:solidFill>
              </a:rPr>
              <a:t>imaju vlastita primanja </a:t>
            </a:r>
            <a:r>
              <a:rPr lang="hr-HR" sz="2400" dirty="0" smtClean="0"/>
              <a:t>ali ne obavljaju neku djelatnost </a:t>
            </a:r>
            <a:r>
              <a:rPr lang="hr-HR" sz="2400" i="1" dirty="0" smtClean="0"/>
              <a:t>(umirovljenici, stipendisti…)</a:t>
            </a:r>
          </a:p>
          <a:p>
            <a:pPr marL="1714500" lvl="3" indent="-342900">
              <a:buFont typeface="+mj-lt"/>
              <a:buAutoNum type="arabicPeriod"/>
            </a:pPr>
            <a:r>
              <a:rPr lang="hr-HR" sz="2400" b="1" dirty="0" smtClean="0">
                <a:solidFill>
                  <a:srgbClr val="FF0000"/>
                </a:solidFill>
              </a:rPr>
              <a:t>uzdržavane osobe</a:t>
            </a:r>
            <a:r>
              <a:rPr lang="hr-HR" sz="2400" dirty="0" smtClean="0"/>
              <a:t>, </a:t>
            </a:r>
            <a:r>
              <a:rPr lang="hr-HR" sz="2400" dirty="0" err="1" smtClean="0"/>
              <a:t>tj</a:t>
            </a:r>
            <a:r>
              <a:rPr lang="hr-HR" sz="2400" dirty="0" smtClean="0"/>
              <a:t>. gospodarski ovisne osobe </a:t>
            </a:r>
            <a:r>
              <a:rPr lang="hr-HR" sz="2400" i="1" dirty="0" smtClean="0"/>
              <a:t>(djeca, učenici, studenti</a:t>
            </a:r>
            <a:r>
              <a:rPr lang="hr-HR" sz="2400" i="1" dirty="0" smtClean="0"/>
              <a:t>…)</a:t>
            </a:r>
            <a:endParaRPr lang="hr-HR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354993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9497"/>
            <a:ext cx="8858312" cy="576064"/>
          </a:xfrm>
        </p:spPr>
        <p:txBody>
          <a:bodyPr/>
          <a:lstStyle/>
          <a:p>
            <a:r>
              <a:rPr lang="hr-HR" sz="2800" b="1" dirty="0" smtClean="0">
                <a:solidFill>
                  <a:srgbClr val="FF0000"/>
                </a:solidFill>
              </a:rPr>
              <a:t>EKONOMSKI SASTAV STANOVNIŠTVA</a:t>
            </a:r>
            <a:endParaRPr lang="hr-HR" sz="32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623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hr-HR" sz="2400" dirty="0" smtClean="0"/>
              <a:t>prema </a:t>
            </a:r>
            <a:r>
              <a:rPr lang="hr-HR" sz="2400" b="1" dirty="0" smtClean="0">
                <a:solidFill>
                  <a:srgbClr val="FF0000"/>
                </a:solidFill>
              </a:rPr>
              <a:t>kriteriju prihoda</a:t>
            </a:r>
            <a:r>
              <a:rPr lang="hr-HR" sz="2400" dirty="0" smtClean="0"/>
              <a:t>: </a:t>
            </a:r>
          </a:p>
          <a:p>
            <a:pPr lvl="2"/>
            <a:r>
              <a:rPr lang="hr-HR" b="1" dirty="0" smtClean="0"/>
              <a:t>aktivno stanovništvo</a:t>
            </a:r>
            <a:r>
              <a:rPr lang="hr-HR" dirty="0" smtClean="0"/>
              <a:t>: isto kao i prema kriteriju radne snage, samo se još dodaju i osobe sa samostalnim primanjima, svi drugi se smatraju </a:t>
            </a:r>
            <a:r>
              <a:rPr lang="hr-HR" b="1" dirty="0" smtClean="0"/>
              <a:t>neaktivnim</a:t>
            </a:r>
            <a:r>
              <a:rPr lang="hr-HR" dirty="0" smtClean="0"/>
              <a:t> </a:t>
            </a:r>
            <a:r>
              <a:rPr lang="hr-HR" b="1" dirty="0" smtClean="0"/>
              <a:t>stanovništvom</a:t>
            </a:r>
          </a:p>
        </p:txBody>
      </p:sp>
    </p:spTree>
    <p:extLst>
      <p:ext uri="{BB962C8B-B14F-4D97-AF65-F5344CB8AC3E}">
        <p14:creationId xmlns:p14="http://schemas.microsoft.com/office/powerpoint/2010/main" val="421908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9497"/>
            <a:ext cx="8858312" cy="576064"/>
          </a:xfrm>
        </p:spPr>
        <p:txBody>
          <a:bodyPr/>
          <a:lstStyle/>
          <a:p>
            <a:r>
              <a:rPr lang="hr-HR" sz="2800" dirty="0" smtClean="0"/>
              <a:t>SASTAV STANOVNIŠTVA </a:t>
            </a:r>
            <a:r>
              <a:rPr lang="hr-HR" sz="2800" b="1" dirty="0" smtClean="0">
                <a:solidFill>
                  <a:srgbClr val="FF0000"/>
                </a:solidFill>
              </a:rPr>
              <a:t>PREMA DJELATNOSTI</a:t>
            </a:r>
            <a:endParaRPr lang="hr-HR" sz="32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623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/>
            <a:r>
              <a:rPr lang="hr-HR" sz="2200" dirty="0" smtClean="0"/>
              <a:t>sektori djelatnosti: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hr-HR" sz="2200" b="1" dirty="0" smtClean="0">
                <a:solidFill>
                  <a:srgbClr val="FF0000"/>
                </a:solidFill>
              </a:rPr>
              <a:t>primarni</a:t>
            </a:r>
            <a:r>
              <a:rPr lang="hr-HR" sz="2200" dirty="0" smtClean="0"/>
              <a:t> (</a:t>
            </a:r>
            <a:r>
              <a:rPr lang="hr-H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hr-HR" sz="2200" dirty="0" smtClean="0"/>
              <a:t>): poljoprivreda, ribarstvo, šumarstvo i lov – poljoprivredna civilizacija</a:t>
            </a:r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</a:pPr>
            <a:r>
              <a:rPr lang="hr-HR" sz="2200" b="1" dirty="0" smtClean="0">
                <a:solidFill>
                  <a:srgbClr val="FF0000"/>
                </a:solidFill>
              </a:rPr>
              <a:t>sekundarni</a:t>
            </a:r>
            <a:r>
              <a:rPr lang="hr-HR" sz="2200" dirty="0" smtClean="0"/>
              <a:t> (</a:t>
            </a:r>
            <a:r>
              <a:rPr lang="hr-H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hr-HR" sz="2200" dirty="0" smtClean="0">
                <a:latin typeface="+mj-lt"/>
              </a:rPr>
              <a:t>): industrija, rudarstvo, energetika, građevinarstvo i proizvodno zanatstvo – industrijska civilizacija</a:t>
            </a:r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</a:pPr>
            <a:r>
              <a:rPr lang="hr-HR" sz="2200" b="1" dirty="0" smtClean="0">
                <a:solidFill>
                  <a:srgbClr val="FF0000"/>
                </a:solidFill>
                <a:latin typeface="+mj-lt"/>
              </a:rPr>
              <a:t>tercijarni</a:t>
            </a:r>
            <a:r>
              <a:rPr lang="hr-HR" sz="2200" dirty="0" smtClean="0">
                <a:latin typeface="+mj-lt"/>
              </a:rPr>
              <a:t> (</a:t>
            </a:r>
            <a:r>
              <a:rPr lang="hr-H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hr-HR" sz="2200" dirty="0" smtClean="0">
                <a:latin typeface="+mj-lt"/>
                <a:cs typeface="Times New Roman" panose="02020603050405020304" pitchFamily="18" charset="0"/>
              </a:rPr>
              <a:t>): promet</a:t>
            </a:r>
            <a:r>
              <a:rPr lang="hr-HR" sz="2200" dirty="0" smtClean="0"/>
              <a:t>, trgovina, turizam, ugostiteljstvo, novčarstvo i uslužno zanatstvo – uslužno društvo ili tercijarna civilizacija</a:t>
            </a:r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</a:pPr>
            <a:r>
              <a:rPr lang="hr-HR" sz="2200" b="1" dirty="0" smtClean="0">
                <a:solidFill>
                  <a:srgbClr val="FF0000"/>
                </a:solidFill>
              </a:rPr>
              <a:t>kvartarni</a:t>
            </a:r>
            <a:r>
              <a:rPr lang="hr-HR" sz="2200" dirty="0" smtClean="0"/>
              <a:t> (</a:t>
            </a:r>
            <a:r>
              <a:rPr lang="hr-H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hr-HR" sz="2200" dirty="0" smtClean="0">
                <a:cs typeface="Times New Roman" panose="02020603050405020304" pitchFamily="18" charset="0"/>
              </a:rPr>
              <a:t>): školstvo, zdravstvo, vojska, policija, uprava, znanost, kultura i sport – zanimanja koja ne privređuju izravno već se financiraju iz proračuna</a:t>
            </a:r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</a:pPr>
            <a:r>
              <a:rPr lang="hr-HR" sz="22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kvintalni</a:t>
            </a:r>
            <a:r>
              <a:rPr lang="hr-HR" sz="22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hr-HR" sz="2200" dirty="0" smtClean="0">
                <a:cs typeface="Times New Roman" panose="02020603050405020304" pitchFamily="18" charset="0"/>
              </a:rPr>
              <a:t>(</a:t>
            </a:r>
            <a:r>
              <a:rPr lang="hr-H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hr-HR" sz="2200" dirty="0" smtClean="0">
                <a:cs typeface="Times New Roman" panose="02020603050405020304" pitchFamily="18" charset="0"/>
              </a:rPr>
              <a:t>): informatičke djelatnosti</a:t>
            </a:r>
          </a:p>
          <a:p>
            <a:pPr marL="288000" indent="-288000">
              <a:spcBef>
                <a:spcPts val="1800"/>
              </a:spcBef>
              <a:buFont typeface="Calibri" panose="020F0502020204030204" pitchFamily="34" charset="0"/>
              <a:buChar char="‒"/>
            </a:pPr>
            <a:r>
              <a:rPr lang="hr-HR" sz="2200" dirty="0" smtClean="0">
                <a:cs typeface="Times New Roman" panose="02020603050405020304" pitchFamily="18" charset="0"/>
              </a:rPr>
              <a:t>primarni i sekundarni sektor su </a:t>
            </a:r>
            <a:r>
              <a:rPr lang="hr-HR" sz="2200" b="1" dirty="0" smtClean="0">
                <a:cs typeface="Times New Roman" panose="02020603050405020304" pitchFamily="18" charset="0"/>
              </a:rPr>
              <a:t>proizvodni</a:t>
            </a:r>
            <a:r>
              <a:rPr lang="hr-HR" sz="2200" dirty="0" smtClean="0">
                <a:cs typeface="Times New Roman" panose="02020603050405020304" pitchFamily="18" charset="0"/>
              </a:rPr>
              <a:t>, dok su ostali </a:t>
            </a:r>
            <a:r>
              <a:rPr lang="hr-HR" sz="2200" b="1" dirty="0" smtClean="0">
                <a:cs typeface="Times New Roman" panose="02020603050405020304" pitchFamily="18" charset="0"/>
              </a:rPr>
              <a:t>uslužni</a:t>
            </a:r>
            <a:r>
              <a:rPr lang="hr-HR" sz="2200" dirty="0" smtClean="0">
                <a:cs typeface="Times New Roman" panose="02020603050405020304" pitchFamily="18" charset="0"/>
              </a:rPr>
              <a:t> (neproizvodni) sektori</a:t>
            </a:r>
          </a:p>
          <a:p>
            <a:pPr marL="288000" indent="-288000">
              <a:spcBef>
                <a:spcPts val="1200"/>
              </a:spcBef>
              <a:buFont typeface="Calibri" panose="020F0502020204030204" pitchFamily="34" charset="0"/>
              <a:buChar char="‒"/>
            </a:pPr>
            <a:r>
              <a:rPr lang="hr-HR" sz="2200" dirty="0" smtClean="0">
                <a:cs typeface="Times New Roman" panose="02020603050405020304" pitchFamily="18" charset="0"/>
              </a:rPr>
              <a:t>u statistici se tercijarni, kvartarni i kvintalni sektor svrstavaju zajedno u </a:t>
            </a:r>
            <a:r>
              <a:rPr lang="hr-HR" sz="22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tercijarni sektor</a:t>
            </a:r>
            <a:endParaRPr lang="hr-HR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74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9497"/>
            <a:ext cx="8858312" cy="576064"/>
          </a:xfrm>
        </p:spPr>
        <p:txBody>
          <a:bodyPr/>
          <a:lstStyle/>
          <a:p>
            <a:r>
              <a:rPr lang="hr-HR" sz="2800" dirty="0" smtClean="0"/>
              <a:t>SASTAV STANOVNIŠTVA </a:t>
            </a:r>
            <a:r>
              <a:rPr lang="hr-HR" sz="2800" b="1" dirty="0" smtClean="0">
                <a:solidFill>
                  <a:srgbClr val="FF0000"/>
                </a:solidFill>
              </a:rPr>
              <a:t>PREMA DJELATNOSTI</a:t>
            </a:r>
            <a:endParaRPr lang="hr-HR" sz="32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548680"/>
            <a:ext cx="9144000" cy="3456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/>
            <a:r>
              <a:rPr lang="hr-HR" sz="2200" dirty="0" smtClean="0"/>
              <a:t>prema redoslijedu sektora države se svrstavaju u tipove: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hr-HR" sz="2200" b="1" dirty="0" smtClean="0">
                <a:solidFill>
                  <a:srgbClr val="FF0000"/>
                </a:solidFill>
              </a:rPr>
              <a:t>poljoprivredni tip </a:t>
            </a:r>
            <a:r>
              <a:rPr lang="hr-HR" sz="2200" dirty="0" smtClean="0"/>
              <a:t>(</a:t>
            </a:r>
            <a:r>
              <a:rPr lang="hr-H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I-II-III</a:t>
            </a:r>
            <a:r>
              <a:rPr lang="hr-HR" sz="2200" dirty="0" smtClean="0"/>
              <a:t>)</a:t>
            </a:r>
          </a:p>
          <a:p>
            <a:pPr marL="1080000" lvl="2" indent="-252000">
              <a:spcBef>
                <a:spcPts val="0"/>
              </a:spcBef>
            </a:pPr>
            <a:r>
              <a:rPr lang="hr-HR" sz="1800" dirty="0" smtClean="0"/>
              <a:t>do </a:t>
            </a:r>
            <a:r>
              <a:rPr lang="hr-HR" sz="1800" dirty="0" smtClean="0"/>
              <a:t>sredine 19. st</a:t>
            </a:r>
            <a:endParaRPr lang="hr-HR" sz="1800" dirty="0" smtClean="0"/>
          </a:p>
          <a:p>
            <a:pPr marL="1080000" lvl="2" indent="-252000">
              <a:spcBef>
                <a:spcPts val="0"/>
              </a:spcBef>
            </a:pPr>
            <a:r>
              <a:rPr lang="hr-HR" sz="1800" dirty="0" smtClean="0"/>
              <a:t>većina stanovništva radi u </a:t>
            </a:r>
            <a:r>
              <a:rPr lang="hr-HR" sz="1800" b="1" dirty="0" smtClean="0">
                <a:solidFill>
                  <a:srgbClr val="FF0000"/>
                </a:solidFill>
              </a:rPr>
              <a:t>poljoprivredi</a:t>
            </a:r>
            <a:r>
              <a:rPr lang="hr-HR" sz="1800" dirty="0" smtClean="0">
                <a:solidFill>
                  <a:srgbClr val="FF0000"/>
                </a:solidFill>
              </a:rPr>
              <a:t> </a:t>
            </a:r>
            <a:r>
              <a:rPr lang="hr-HR" sz="1800" dirty="0" smtClean="0"/>
              <a:t>(80%)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hr-HR" sz="2200" b="1" dirty="0" smtClean="0">
                <a:solidFill>
                  <a:srgbClr val="FF0000"/>
                </a:solidFill>
              </a:rPr>
              <a:t>industrijski tip </a:t>
            </a:r>
            <a:r>
              <a:rPr lang="hr-HR" sz="2200" dirty="0" smtClean="0"/>
              <a:t>(</a:t>
            </a:r>
            <a:r>
              <a:rPr lang="hr-H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II-III-I </a:t>
            </a:r>
            <a:r>
              <a:rPr lang="hr-H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ili</a:t>
            </a:r>
            <a:r>
              <a:rPr lang="hr-H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II-I-III</a:t>
            </a:r>
            <a:r>
              <a:rPr lang="hr-HR" sz="2200" dirty="0" smtClean="0">
                <a:latin typeface="+mj-lt"/>
              </a:rPr>
              <a:t>)</a:t>
            </a:r>
          </a:p>
          <a:p>
            <a:pPr marL="1080000" lvl="2" indent="-252000">
              <a:spcBef>
                <a:spcPts val="0"/>
              </a:spcBef>
            </a:pPr>
            <a:r>
              <a:rPr lang="hr-HR" sz="1800" dirty="0" smtClean="0">
                <a:latin typeface="+mj-lt"/>
              </a:rPr>
              <a:t>u prvoj polovici 20. st</a:t>
            </a:r>
          </a:p>
          <a:p>
            <a:pPr marL="1080000" lvl="2" indent="-252000">
              <a:spcBef>
                <a:spcPts val="0"/>
              </a:spcBef>
            </a:pPr>
            <a:r>
              <a:rPr lang="hr-HR" sz="1800" dirty="0" smtClean="0">
                <a:latin typeface="+mj-lt"/>
              </a:rPr>
              <a:t>većina stanovništva radi u </a:t>
            </a:r>
            <a:r>
              <a:rPr lang="hr-HR" sz="1800" b="1" dirty="0" smtClean="0">
                <a:solidFill>
                  <a:srgbClr val="FF0000"/>
                </a:solidFill>
                <a:latin typeface="+mj-lt"/>
              </a:rPr>
              <a:t>industriji</a:t>
            </a:r>
            <a:r>
              <a:rPr lang="hr-HR" sz="1800" dirty="0" smtClean="0">
                <a:latin typeface="+mj-lt"/>
              </a:rPr>
              <a:t>, najmanje u poljoprivredi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hr-HR" sz="2200" b="1" dirty="0" smtClean="0">
                <a:solidFill>
                  <a:srgbClr val="FF0000"/>
                </a:solidFill>
              </a:rPr>
              <a:t>uslužni tip </a:t>
            </a:r>
            <a:r>
              <a:rPr lang="hr-HR" sz="2200" dirty="0" smtClean="0">
                <a:latin typeface="+mj-lt"/>
              </a:rPr>
              <a:t>(</a:t>
            </a:r>
            <a:r>
              <a:rPr lang="hr-H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III-II-I</a:t>
            </a:r>
            <a:r>
              <a:rPr lang="hr-HR" sz="2200" dirty="0" smtClean="0">
                <a:latin typeface="+mj-lt"/>
                <a:cs typeface="Times New Roman" panose="02020603050405020304" pitchFamily="18" charset="0"/>
              </a:rPr>
              <a:t>) </a:t>
            </a:r>
          </a:p>
          <a:p>
            <a:pPr marL="1080000" lvl="2" indent="-252000">
              <a:spcBef>
                <a:spcPts val="0"/>
              </a:spcBef>
            </a:pPr>
            <a:r>
              <a:rPr lang="hr-HR" sz="1800" dirty="0" smtClean="0"/>
              <a:t>sredinom 20. st</a:t>
            </a:r>
          </a:p>
          <a:p>
            <a:pPr marL="1080000" lvl="2" indent="-252000">
              <a:spcBef>
                <a:spcPts val="0"/>
              </a:spcBef>
            </a:pPr>
            <a:r>
              <a:rPr lang="hr-HR" sz="1800" dirty="0" smtClean="0"/>
              <a:t>najviše ljudi radi u </a:t>
            </a:r>
            <a:r>
              <a:rPr lang="hr-HR" sz="1800" b="1" dirty="0" smtClean="0">
                <a:solidFill>
                  <a:srgbClr val="FF0000"/>
                </a:solidFill>
              </a:rPr>
              <a:t>uslužnom</a:t>
            </a:r>
            <a:r>
              <a:rPr lang="hr-HR" sz="1800" dirty="0" smtClean="0">
                <a:solidFill>
                  <a:srgbClr val="FF0000"/>
                </a:solidFill>
              </a:rPr>
              <a:t> </a:t>
            </a:r>
            <a:r>
              <a:rPr lang="hr-HR" sz="1800" b="1" dirty="0" smtClean="0">
                <a:solidFill>
                  <a:srgbClr val="FF0000"/>
                </a:solidFill>
              </a:rPr>
              <a:t>sektoru</a:t>
            </a:r>
            <a:r>
              <a:rPr lang="hr-HR" sz="1800" dirty="0" smtClean="0"/>
              <a:t>, a najmanje u poljoprivredi (do 5%)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95536" y="4005064"/>
            <a:ext cx="2664296" cy="2793282"/>
            <a:chOff x="395536" y="4005064"/>
            <a:chExt cx="2664296" cy="279328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bright="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3328"/>
            <a:stretch/>
          </p:blipFill>
          <p:spPr bwMode="auto">
            <a:xfrm>
              <a:off x="395536" y="4005064"/>
              <a:ext cx="2664296" cy="2793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" name="Straight Connector 3"/>
            <p:cNvCxnSpPr/>
            <p:nvPr/>
          </p:nvCxnSpPr>
          <p:spPr>
            <a:xfrm flipV="1">
              <a:off x="1583668" y="4230216"/>
              <a:ext cx="0" cy="2568130"/>
            </a:xfrm>
            <a:prstGeom prst="line">
              <a:avLst/>
            </a:prstGeom>
            <a:ln w="1905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2087724" y="4230216"/>
              <a:ext cx="0" cy="2568130"/>
            </a:xfrm>
            <a:prstGeom prst="line">
              <a:avLst/>
            </a:prstGeom>
            <a:ln w="1905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816980" y="5330813"/>
              <a:ext cx="2113254" cy="254360"/>
              <a:chOff x="816980" y="5330813"/>
              <a:chExt cx="2113254" cy="25436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816980" y="5330813"/>
                <a:ext cx="626486" cy="25436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hr-HR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hr-H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-II-III</a:t>
                </a:r>
                <a:endParaRPr lang="hr-HR" sz="16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68636" y="5330813"/>
                <a:ext cx="651925" cy="25436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hr-HR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</a:t>
                </a:r>
                <a:r>
                  <a:rPr lang="hr-H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-III-I</a:t>
                </a:r>
                <a:endParaRPr lang="hr-HR" sz="16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303748" y="5330813"/>
                <a:ext cx="626486" cy="25436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hr-HR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III</a:t>
                </a:r>
                <a:r>
                  <a:rPr lang="hr-H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-II-I</a:t>
                </a:r>
                <a:endParaRPr lang="hr-HR" sz="1600" dirty="0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275856" y="4005065"/>
            <a:ext cx="5822630" cy="2842216"/>
            <a:chOff x="3275856" y="4005065"/>
            <a:chExt cx="5822630" cy="2842216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2" r="1339"/>
            <a:stretch/>
          </p:blipFill>
          <p:spPr bwMode="auto">
            <a:xfrm>
              <a:off x="3275856" y="4005065"/>
              <a:ext cx="5822630" cy="2842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7506137" y="5194348"/>
              <a:ext cx="950901" cy="40011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ctr"/>
              <a:r>
                <a:rPr lang="hr-HR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III</a:t>
              </a:r>
              <a:r>
                <a:rPr lang="hr-HR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-II-I</a:t>
              </a:r>
              <a:endParaRPr lang="hr-HR" sz="20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49753" y="5194348"/>
              <a:ext cx="950901" cy="40011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ctr"/>
              <a:r>
                <a:rPr lang="hr-HR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hr-HR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-II-III</a:t>
              </a:r>
              <a:endParaRPr lang="hr-HR" sz="2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77945" y="5194348"/>
              <a:ext cx="950901" cy="40011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ctr"/>
              <a:r>
                <a:rPr lang="hr-HR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II</a:t>
              </a:r>
              <a:r>
                <a:rPr lang="hr-HR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-III-I</a:t>
              </a:r>
              <a:endParaRPr lang="hr-H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485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9497"/>
            <a:ext cx="8858312" cy="576064"/>
          </a:xfrm>
        </p:spPr>
        <p:txBody>
          <a:bodyPr/>
          <a:lstStyle/>
          <a:p>
            <a:r>
              <a:rPr lang="hr-HR" sz="2800" dirty="0" smtClean="0">
                <a:solidFill>
                  <a:srgbClr val="FF0000"/>
                </a:solidFill>
              </a:rPr>
              <a:t>RAZLIKE U UDJELIMA SEKTORA DJELATNOSTI PO DRŽAVAMA</a:t>
            </a:r>
            <a:endParaRPr lang="hr-HR" sz="3200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92696"/>
            <a:ext cx="9144000" cy="2952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/>
            <a:r>
              <a:rPr lang="hr-HR" sz="2200" b="1" dirty="0" smtClean="0">
                <a:solidFill>
                  <a:srgbClr val="FF0000"/>
                </a:solidFill>
              </a:rPr>
              <a:t>slabije razvijene zemlje</a:t>
            </a:r>
            <a:r>
              <a:rPr lang="hr-HR" sz="2200" dirty="0" smtClean="0"/>
              <a:t> imaju veći udio stanovništva u </a:t>
            </a:r>
            <a:r>
              <a:rPr lang="hr-HR" sz="2200" b="1" dirty="0" smtClean="0">
                <a:solidFill>
                  <a:srgbClr val="FF0000"/>
                </a:solidFill>
              </a:rPr>
              <a:t>primarnom</a:t>
            </a:r>
            <a:r>
              <a:rPr lang="hr-HR" sz="2200" dirty="0" smtClean="0"/>
              <a:t> sektoru</a:t>
            </a:r>
          </a:p>
          <a:p>
            <a:pPr marL="688050" lvl="1" indent="-288000"/>
            <a:r>
              <a:rPr lang="hr-HR" sz="2000" i="1" dirty="0" smtClean="0"/>
              <a:t>npr. Nepal i Burundi imaju više od 90% poljoprivrednog stanovništva</a:t>
            </a:r>
          </a:p>
          <a:p>
            <a:pPr marL="288000" indent="-288000"/>
            <a:r>
              <a:rPr lang="hr-HR" sz="2200" b="1" dirty="0" smtClean="0">
                <a:solidFill>
                  <a:srgbClr val="FF0000"/>
                </a:solidFill>
              </a:rPr>
              <a:t>razvijenije zemlje</a:t>
            </a:r>
            <a:r>
              <a:rPr lang="hr-HR" sz="2200" dirty="0" smtClean="0"/>
              <a:t> imaju veći udio st. u </a:t>
            </a:r>
            <a:r>
              <a:rPr lang="hr-HR" sz="2200" b="1" dirty="0" smtClean="0">
                <a:solidFill>
                  <a:srgbClr val="FF0000"/>
                </a:solidFill>
              </a:rPr>
              <a:t>tercijarnim</a:t>
            </a:r>
            <a:r>
              <a:rPr lang="hr-HR" sz="2200" dirty="0" smtClean="0"/>
              <a:t>, </a:t>
            </a:r>
            <a:r>
              <a:rPr lang="hr-HR" sz="2200" b="1" dirty="0" smtClean="0">
                <a:solidFill>
                  <a:srgbClr val="FF0000"/>
                </a:solidFill>
              </a:rPr>
              <a:t>kvartarnim</a:t>
            </a:r>
            <a:r>
              <a:rPr lang="hr-HR" sz="2200" dirty="0" smtClean="0"/>
              <a:t> i </a:t>
            </a:r>
            <a:r>
              <a:rPr lang="hr-HR" sz="2200" b="1" dirty="0" err="1" smtClean="0">
                <a:solidFill>
                  <a:srgbClr val="FF0000"/>
                </a:solidFill>
              </a:rPr>
              <a:t>kvintalnim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djelatnostima, dok u primarnim udio jako mali (do 2%)</a:t>
            </a:r>
          </a:p>
          <a:p>
            <a:pPr marL="688050" lvl="1" indent="-288000"/>
            <a:r>
              <a:rPr lang="hr-HR" sz="2000" i="1" dirty="0" smtClean="0"/>
              <a:t>npr. SAD ima 1,6% poljoprivrednog stanovništva</a:t>
            </a:r>
          </a:p>
          <a:p>
            <a:pPr marL="288000" indent="-288000"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Bruto domaći proizvod (BDP) </a:t>
            </a:r>
            <a:r>
              <a:rPr lang="hr-HR" sz="2200" dirty="0" smtClean="0"/>
              <a:t>– vrijednost proizvedenih dobara i usluga u jednoj godini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224604" y="3284984"/>
            <a:ext cx="2883900" cy="3212976"/>
            <a:chOff x="6144252" y="3573016"/>
            <a:chExt cx="2883900" cy="3212976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bright="10000" contrast="-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4252" y="3573016"/>
              <a:ext cx="2883900" cy="3212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Connector 6"/>
            <p:cNvCxnSpPr/>
            <p:nvPr/>
          </p:nvCxnSpPr>
          <p:spPr>
            <a:xfrm flipV="1">
              <a:off x="7652160" y="3964604"/>
              <a:ext cx="0" cy="2592288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7232840" y="4058721"/>
              <a:ext cx="299662" cy="2504618"/>
            </a:xfrm>
            <a:prstGeom prst="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460432" y="6090070"/>
              <a:ext cx="299662" cy="473269"/>
            </a:xfrm>
            <a:prstGeom prst="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910161" y="5925612"/>
              <a:ext cx="299662" cy="63772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124207" y="6345630"/>
              <a:ext cx="299662" cy="21770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88224" y="6517620"/>
              <a:ext cx="299662" cy="45719"/>
            </a:xfrm>
            <a:prstGeom prst="rect">
              <a:avLst/>
            </a:prstGeom>
            <a:solidFill>
              <a:srgbClr val="C0000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777435" y="4000154"/>
              <a:ext cx="299662" cy="2563185"/>
            </a:xfrm>
            <a:prstGeom prst="rect">
              <a:avLst/>
            </a:prstGeom>
            <a:solidFill>
              <a:srgbClr val="C0000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53321" y="3651226"/>
              <a:ext cx="269805" cy="185760"/>
            </a:xfrm>
            <a:prstGeom prst="rect">
              <a:avLst/>
            </a:prstGeom>
            <a:solidFill>
              <a:srgbClr val="C0000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43523" y="3651226"/>
              <a:ext cx="269805" cy="185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172121" y="3651226"/>
              <a:ext cx="269805" cy="185760"/>
            </a:xfrm>
            <a:prstGeom prst="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11220" y="3576206"/>
            <a:ext cx="6120680" cy="312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buFont typeface="Calibri" panose="020F0502020204030204" pitchFamily="34" charset="0"/>
              <a:buChar char="‒"/>
            </a:pPr>
            <a:r>
              <a:rPr lang="hr-HR" sz="2200" b="1" dirty="0">
                <a:solidFill>
                  <a:srgbClr val="FF0000"/>
                </a:solidFill>
              </a:rPr>
              <a:t>prema udjelu BDP-a:</a:t>
            </a:r>
          </a:p>
          <a:p>
            <a:pPr marL="688050" lvl="1" indent="-288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sz="2000" b="1" dirty="0"/>
              <a:t>primarni sektor </a:t>
            </a:r>
            <a:r>
              <a:rPr lang="hr-HR" sz="2000" dirty="0"/>
              <a:t>najviše pridonosi BDP-u </a:t>
            </a:r>
            <a:r>
              <a:rPr lang="hr-HR" sz="2000" b="1" dirty="0" err="1"/>
              <a:t>u</a:t>
            </a:r>
            <a:r>
              <a:rPr lang="hr-HR" sz="2000" b="1" dirty="0"/>
              <a:t> siromašnim </a:t>
            </a:r>
            <a:r>
              <a:rPr lang="hr-HR" sz="2000" dirty="0" smtClean="0"/>
              <a:t>zemljama (Somalija, Liberija, Gvineja Bisau)</a:t>
            </a:r>
          </a:p>
          <a:p>
            <a:pPr marL="688050" lvl="1" indent="-288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sz="2000" dirty="0" smtClean="0"/>
              <a:t>udio </a:t>
            </a:r>
            <a:r>
              <a:rPr lang="hr-HR" sz="2000" b="1" dirty="0" smtClean="0"/>
              <a:t>sekundarnog sektora </a:t>
            </a:r>
            <a:r>
              <a:rPr lang="hr-HR" sz="2000" dirty="0" smtClean="0"/>
              <a:t>u BDP-u najveći je u državama </a:t>
            </a:r>
            <a:r>
              <a:rPr lang="hr-HR" sz="2000" b="1" dirty="0" smtClean="0"/>
              <a:t>bogatim naftom </a:t>
            </a:r>
            <a:r>
              <a:rPr lang="hr-HR" sz="2000" dirty="0" smtClean="0"/>
              <a:t>(Saudijska Arabija, Katar…)</a:t>
            </a:r>
          </a:p>
          <a:p>
            <a:pPr marL="688050" lvl="1" indent="-288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sz="2000" dirty="0" smtClean="0"/>
              <a:t>udio </a:t>
            </a:r>
            <a:r>
              <a:rPr lang="hr-HR" sz="2000" b="1" dirty="0" smtClean="0"/>
              <a:t>tercijarnog, kvartarnog i </a:t>
            </a:r>
            <a:r>
              <a:rPr lang="hr-HR" sz="2000" b="1" dirty="0" err="1" smtClean="0"/>
              <a:t>kvintalnog</a:t>
            </a:r>
            <a:r>
              <a:rPr lang="hr-HR" sz="2000" b="1" dirty="0" smtClean="0"/>
              <a:t> </a:t>
            </a:r>
            <a:r>
              <a:rPr lang="hr-HR" sz="2000" dirty="0" smtClean="0"/>
              <a:t>sektora u BDP-u najveći je u </a:t>
            </a:r>
            <a:r>
              <a:rPr lang="hr-HR" sz="2000" b="1" dirty="0" smtClean="0"/>
              <a:t>razvijenim zemljama </a:t>
            </a:r>
            <a:endParaRPr lang="hr-HR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5796136" y="6525344"/>
            <a:ext cx="3397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200" dirty="0" smtClean="0"/>
              <a:t>Gospodarska struktura stanovništva SAD-a i Etiopije</a:t>
            </a:r>
            <a:endParaRPr lang="hr-HR" sz="1200" dirty="0"/>
          </a:p>
        </p:txBody>
      </p:sp>
    </p:spTree>
    <p:extLst>
      <p:ext uri="{BB962C8B-B14F-4D97-AF65-F5344CB8AC3E}">
        <p14:creationId xmlns:p14="http://schemas.microsoft.com/office/powerpoint/2010/main" val="277071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17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0" y="1062529"/>
            <a:ext cx="9024061" cy="4537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69808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4223"/>
            <a:ext cx="9001156" cy="642942"/>
          </a:xfrm>
        </p:spPr>
        <p:txBody>
          <a:bodyPr/>
          <a:lstStyle/>
          <a:p>
            <a:r>
              <a:rPr lang="hr-HR" sz="3200" dirty="0" smtClean="0"/>
              <a:t>Ekonomski sektori 					</a:t>
            </a:r>
            <a:r>
              <a:rPr lang="hr-HR" sz="2400" dirty="0" smtClean="0"/>
              <a:t>(plan ploče)</a:t>
            </a:r>
            <a:endParaRPr lang="hr-HR" sz="3200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988" y="548680"/>
            <a:ext cx="9133012" cy="6309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300" dirty="0" err="1" smtClean="0"/>
              <a:t>lorem</a:t>
            </a:r>
            <a:r>
              <a:rPr lang="hr-HR" sz="2300" dirty="0" smtClean="0"/>
              <a:t> </a:t>
            </a:r>
            <a:r>
              <a:rPr lang="hr-HR" sz="2300" dirty="0" err="1" smtClean="0"/>
              <a:t>ipsum</a:t>
            </a:r>
            <a:endParaRPr lang="hr-HR" sz="2300" dirty="0"/>
          </a:p>
        </p:txBody>
      </p:sp>
    </p:spTree>
    <p:extLst>
      <p:ext uri="{BB962C8B-B14F-4D97-AF65-F5344CB8AC3E}">
        <p14:creationId xmlns:p14="http://schemas.microsoft.com/office/powerpoint/2010/main" val="1403883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9497"/>
            <a:ext cx="8858312" cy="576064"/>
          </a:xfrm>
        </p:spPr>
        <p:txBody>
          <a:bodyPr/>
          <a:lstStyle/>
          <a:p>
            <a:r>
              <a:rPr lang="hr-HR" sz="2800" b="1" dirty="0" smtClean="0">
                <a:solidFill>
                  <a:srgbClr val="FF0000"/>
                </a:solidFill>
              </a:rPr>
              <a:t>TIPOVI GOSPODARSTAVA</a:t>
            </a:r>
            <a:endParaRPr lang="hr-HR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2462985" y="620688"/>
            <a:ext cx="4121234" cy="504056"/>
          </a:xfrm>
          <a:prstGeom prst="rect">
            <a:avLst/>
          </a:prstGeom>
          <a:solidFill>
            <a:srgbClr val="00206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800" dirty="0" smtClean="0">
                <a:solidFill>
                  <a:schemeClr val="bg1"/>
                </a:solidFill>
              </a:rPr>
              <a:t>TIPOVI GOSPODARSTAVA</a:t>
            </a:r>
            <a:endParaRPr lang="hr-HR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173" y="1412405"/>
            <a:ext cx="1922586" cy="1080490"/>
          </a:xfrm>
          <a:prstGeom prst="rect">
            <a:avLst/>
          </a:prstGeom>
          <a:solidFill>
            <a:srgbClr val="008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000" dirty="0" smtClean="0">
                <a:solidFill>
                  <a:schemeClr val="bg1"/>
                </a:solidFill>
              </a:rPr>
              <a:t>PREMA OPSEGU I PODRUČJU</a:t>
            </a:r>
            <a:endParaRPr lang="hr-HR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6039" y="1412406"/>
            <a:ext cx="1922586" cy="1080488"/>
          </a:xfrm>
          <a:prstGeom prst="rect">
            <a:avLst/>
          </a:prstGeom>
          <a:solidFill>
            <a:srgbClr val="C00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000" dirty="0" smtClean="0">
                <a:solidFill>
                  <a:schemeClr val="bg1"/>
                </a:solidFill>
              </a:rPr>
              <a:t>PREMA VLASNIŠTVU</a:t>
            </a:r>
            <a:endParaRPr lang="hr-HR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9905" y="1412407"/>
            <a:ext cx="1947624" cy="1080489"/>
          </a:xfrm>
          <a:prstGeom prst="rect">
            <a:avLst/>
          </a:prstGeom>
          <a:solidFill>
            <a:srgbClr val="0070C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000" dirty="0" smtClean="0">
                <a:solidFill>
                  <a:schemeClr val="bg1"/>
                </a:solidFill>
              </a:rPr>
              <a:t>PREMA SREDSTVIMA RAZMJENE</a:t>
            </a:r>
            <a:endParaRPr lang="hr-HR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58809" y="1412405"/>
            <a:ext cx="2592288" cy="108049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000" dirty="0" smtClean="0">
                <a:solidFill>
                  <a:schemeClr val="bg1"/>
                </a:solidFill>
              </a:rPr>
              <a:t>PREMA UKLJUČENOSTI U MEĐUNARODNU TRGOVINU</a:t>
            </a:r>
            <a:endParaRPr lang="hr-HR" sz="2000" dirty="0">
              <a:solidFill>
                <a:schemeClr val="bg1"/>
              </a:solidFill>
            </a:endParaRPr>
          </a:p>
        </p:txBody>
      </p:sp>
      <p:cxnSp>
        <p:nvCxnSpPr>
          <p:cNvPr id="10" name="Elbow Connector 9"/>
          <p:cNvCxnSpPr>
            <a:stCxn id="4" idx="2"/>
            <a:endCxn id="5" idx="0"/>
          </p:cNvCxnSpPr>
          <p:nvPr/>
        </p:nvCxnSpPr>
        <p:spPr>
          <a:xfrm rot="5400000">
            <a:off x="2669704" y="-441494"/>
            <a:ext cx="287661" cy="3420136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4" idx="2"/>
          </p:cNvCxnSpPr>
          <p:nvPr/>
        </p:nvCxnSpPr>
        <p:spPr>
          <a:xfrm rot="5400000" flipH="1" flipV="1">
            <a:off x="3701636" y="590440"/>
            <a:ext cx="287662" cy="1356270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8" idx="0"/>
            <a:endCxn id="4" idx="2"/>
          </p:cNvCxnSpPr>
          <p:nvPr/>
        </p:nvCxnSpPr>
        <p:spPr>
          <a:xfrm rot="16200000" flipV="1">
            <a:off x="4739829" y="908518"/>
            <a:ext cx="287663" cy="720115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0"/>
            <a:endCxn id="4" idx="2"/>
          </p:cNvCxnSpPr>
          <p:nvPr/>
        </p:nvCxnSpPr>
        <p:spPr>
          <a:xfrm rot="16200000" flipV="1">
            <a:off x="5945448" y="-297101"/>
            <a:ext cx="287661" cy="3131351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10435" y="2636912"/>
            <a:ext cx="2064759" cy="2204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spcBef>
                <a:spcPts val="1200"/>
              </a:spcBef>
            </a:pPr>
            <a:r>
              <a:rPr lang="hr-HR" sz="2000" dirty="0" smtClean="0"/>
              <a:t>mjesno</a:t>
            </a:r>
            <a:r>
              <a:rPr lang="hr-HR" sz="2000" dirty="0" smtClean="0"/>
              <a:t>, regionalno, nacionalno, međunarodno i svjetsko (</a:t>
            </a:r>
            <a:r>
              <a:rPr lang="hr-HR" sz="2000" dirty="0" smtClean="0"/>
              <a:t>globalno)</a:t>
            </a:r>
            <a:endParaRPr lang="hr-HR" sz="2000" b="1" dirty="0">
              <a:solidFill>
                <a:srgbClr val="FF000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059947" y="2852936"/>
            <a:ext cx="2388650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spcBef>
                <a:spcPts val="1200"/>
              </a:spcBef>
            </a:pPr>
            <a:r>
              <a:rPr lang="hr-HR" sz="2000" dirty="0" smtClean="0"/>
              <a:t>privatno </a:t>
            </a:r>
            <a:r>
              <a:rPr lang="hr-HR" sz="2000" dirty="0" smtClean="0"/>
              <a:t>i </a:t>
            </a:r>
            <a:r>
              <a:rPr lang="hr-HR" sz="2000" dirty="0" smtClean="0"/>
              <a:t>javno</a:t>
            </a:r>
            <a:endParaRPr lang="hr-HR" sz="20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127703" y="2852936"/>
            <a:ext cx="2316505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spcBef>
                <a:spcPts val="1200"/>
              </a:spcBef>
            </a:pPr>
            <a:r>
              <a:rPr lang="hr-HR" sz="2000" dirty="0" smtClean="0"/>
              <a:t>robno </a:t>
            </a:r>
            <a:r>
              <a:rPr lang="hr-HR" sz="2000" dirty="0" smtClean="0"/>
              <a:t>i </a:t>
            </a:r>
            <a:r>
              <a:rPr lang="hr-HR" sz="2000" dirty="0" smtClean="0"/>
              <a:t>novčano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58809" y="2852936"/>
            <a:ext cx="2592287" cy="2204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spcBef>
                <a:spcPts val="1200"/>
              </a:spcBef>
            </a:pPr>
            <a:r>
              <a:rPr lang="hr-HR" sz="2000" dirty="0" smtClean="0"/>
              <a:t>otvorena </a:t>
            </a:r>
            <a:r>
              <a:rPr lang="hr-HR" sz="2000" dirty="0" smtClean="0"/>
              <a:t>i zatvorena (samoopskrbna ili autarkična</a:t>
            </a:r>
            <a:r>
              <a:rPr lang="hr-HR" sz="2000" dirty="0" smtClean="0"/>
              <a:t>)</a:t>
            </a:r>
            <a:endParaRPr lang="hr-HR" sz="2000" dirty="0" smtClean="0"/>
          </a:p>
        </p:txBody>
      </p:sp>
    </p:spTree>
    <p:extLst>
      <p:ext uri="{BB962C8B-B14F-4D97-AF65-F5344CB8AC3E}">
        <p14:creationId xmlns:p14="http://schemas.microsoft.com/office/powerpoint/2010/main" val="724119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5" grpId="0" build="p"/>
      <p:bldP spid="16" grpId="0" build="p"/>
      <p:bldP spid="1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4223"/>
            <a:ext cx="9001156" cy="642942"/>
          </a:xfrm>
        </p:spPr>
        <p:txBody>
          <a:bodyPr/>
          <a:lstStyle/>
          <a:p>
            <a:r>
              <a:rPr lang="hr-HR" sz="3200" dirty="0" smtClean="0"/>
              <a:t>Osnovna obilježja gospodarstva         </a:t>
            </a:r>
            <a:r>
              <a:rPr lang="hr-HR" sz="2400" dirty="0" smtClean="0"/>
              <a:t>(plan ploče)</a:t>
            </a:r>
            <a:endParaRPr lang="hr-HR" sz="3200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988" y="548680"/>
            <a:ext cx="9133012" cy="6309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300" dirty="0" err="1" smtClean="0"/>
              <a:t>lorem</a:t>
            </a:r>
            <a:r>
              <a:rPr lang="hr-HR" sz="2300" dirty="0" smtClean="0"/>
              <a:t> </a:t>
            </a:r>
            <a:r>
              <a:rPr lang="hr-HR" sz="2300" dirty="0" err="1" smtClean="0"/>
              <a:t>ipsum</a:t>
            </a:r>
            <a:endParaRPr lang="hr-HR" sz="2300" dirty="0"/>
          </a:p>
        </p:txBody>
      </p:sp>
    </p:spTree>
    <p:extLst>
      <p:ext uri="{BB962C8B-B14F-4D97-AF65-F5344CB8AC3E}">
        <p14:creationId xmlns:p14="http://schemas.microsoft.com/office/powerpoint/2010/main" val="3782155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POJMOVI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892480" cy="6165304"/>
          </a:xfrm>
        </p:spPr>
        <p:txBody>
          <a:bodyPr>
            <a:noAutofit/>
          </a:bodyPr>
          <a:lstStyle/>
          <a:p>
            <a:pPr lvl="0"/>
            <a:r>
              <a:rPr lang="hr-HR" dirty="0" smtClean="0"/>
              <a:t>gospodarstvo</a:t>
            </a:r>
          </a:p>
          <a:p>
            <a:pPr lvl="0"/>
            <a:r>
              <a:rPr lang="hr-HR" dirty="0" smtClean="0"/>
              <a:t>prirodni i društveni izvori</a:t>
            </a:r>
          </a:p>
          <a:p>
            <a:pPr lvl="0"/>
            <a:r>
              <a:rPr lang="hr-HR" dirty="0" smtClean="0"/>
              <a:t>obnovljivi i neobnovljivi izvori</a:t>
            </a:r>
          </a:p>
          <a:p>
            <a:pPr lvl="0"/>
            <a:r>
              <a:rPr lang="hr-HR" dirty="0" smtClean="0"/>
              <a:t>poduzetništvo</a:t>
            </a:r>
          </a:p>
          <a:p>
            <a:pPr lvl="0"/>
            <a:r>
              <a:rPr lang="hr-HR" dirty="0" smtClean="0"/>
              <a:t>gospodarska pitanja</a:t>
            </a:r>
          </a:p>
          <a:p>
            <a:pPr lvl="0"/>
            <a:r>
              <a:rPr lang="hr-HR" dirty="0" smtClean="0"/>
              <a:t>tipovi </a:t>
            </a:r>
            <a:r>
              <a:rPr lang="hr-HR" dirty="0" smtClean="0"/>
              <a:t>gospodarstava</a:t>
            </a:r>
          </a:p>
          <a:p>
            <a:pPr lvl="0"/>
            <a:r>
              <a:rPr lang="pl-PL" dirty="0" smtClean="0"/>
              <a:t>ekonomski ciljevi i funkcije države</a:t>
            </a:r>
            <a:endParaRPr lang="hr-HR" dirty="0" smtClean="0"/>
          </a:p>
          <a:p>
            <a:pPr lvl="0"/>
            <a:endParaRPr lang="hr-HR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5004048" y="2646044"/>
            <a:ext cx="4040460" cy="3995931"/>
            <a:chOff x="1827373" y="44624"/>
            <a:chExt cx="5418927" cy="535920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22"/>
            <a:stretch/>
          </p:blipFill>
          <p:spPr bwMode="auto">
            <a:xfrm>
              <a:off x="1827373" y="44624"/>
              <a:ext cx="5418927" cy="5359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 rot="21360000">
              <a:off x="2546628" y="2625834"/>
              <a:ext cx="224796" cy="286378"/>
            </a:xfrm>
            <a:prstGeom prst="rect">
              <a:avLst/>
            </a:prstGeom>
            <a:solidFill>
              <a:srgbClr val="1F0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hr-HR" b="1" dirty="0" smtClean="0">
                  <a:solidFill>
                    <a:srgbClr val="FDCA0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kn</a:t>
              </a:r>
              <a:endParaRPr lang="hr-HR" b="1" dirty="0">
                <a:solidFill>
                  <a:srgbClr val="FDCA0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270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9497"/>
            <a:ext cx="8858312" cy="576064"/>
          </a:xfrm>
        </p:spPr>
        <p:txBody>
          <a:bodyPr/>
          <a:lstStyle/>
          <a:p>
            <a:r>
              <a:rPr lang="hr-HR" sz="2800" b="1" dirty="0" smtClean="0">
                <a:solidFill>
                  <a:srgbClr val="FF0000"/>
                </a:solidFill>
              </a:rPr>
              <a:t>GOSPODARSTVO </a:t>
            </a:r>
            <a:r>
              <a:rPr lang="hr-HR" sz="2400" dirty="0" smtClean="0"/>
              <a:t>– grč. </a:t>
            </a:r>
            <a:r>
              <a:rPr lang="hr-HR" sz="2400" i="1" dirty="0" err="1" smtClean="0"/>
              <a:t>oikonomija</a:t>
            </a:r>
            <a:r>
              <a:rPr lang="hr-HR" sz="2400" dirty="0" smtClean="0"/>
              <a:t> – gospodarstvo ili privreda</a:t>
            </a:r>
            <a:endParaRPr lang="hr-HR" sz="32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623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PRIVREĐIVANJE </a:t>
            </a:r>
            <a:r>
              <a:rPr lang="hr-HR" sz="2400" dirty="0" smtClean="0"/>
              <a:t>– </a:t>
            </a:r>
            <a:r>
              <a:rPr lang="hr-HR" sz="2400" dirty="0" smtClean="0"/>
              <a:t>svjesna ljudska djelatnost kojom se nastoji smanjiti ograničenost dobara kojima se zadovoljavaju ljudske potrebe</a:t>
            </a:r>
          </a:p>
          <a:p>
            <a:pPr>
              <a:spcBef>
                <a:spcPts val="1200"/>
              </a:spcBef>
            </a:pPr>
            <a:r>
              <a:rPr lang="hr-HR" sz="2400" dirty="0" smtClean="0"/>
              <a:t>dobra </a:t>
            </a:r>
            <a:r>
              <a:rPr lang="hr-HR" sz="2400" dirty="0" smtClean="0"/>
              <a:t>mogu biti </a:t>
            </a:r>
            <a:r>
              <a:rPr lang="hr-HR" sz="2400" b="1" dirty="0" smtClean="0">
                <a:solidFill>
                  <a:srgbClr val="FF0000"/>
                </a:solidFill>
              </a:rPr>
              <a:t>ograničena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(</a:t>
            </a:r>
            <a:r>
              <a:rPr lang="hr-HR" sz="2400" dirty="0" smtClean="0"/>
              <a:t>ekonomska) i </a:t>
            </a:r>
            <a:r>
              <a:rPr lang="hr-HR" sz="2400" b="1" dirty="0" smtClean="0">
                <a:solidFill>
                  <a:srgbClr val="FF0000"/>
                </a:solidFill>
              </a:rPr>
              <a:t>neograničena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(</a:t>
            </a:r>
            <a:r>
              <a:rPr lang="hr-HR" sz="2400" dirty="0" smtClean="0"/>
              <a:t>slobodna)</a:t>
            </a:r>
          </a:p>
          <a:p>
            <a:pPr>
              <a:spcBef>
                <a:spcPts val="600"/>
              </a:spcBef>
            </a:pPr>
            <a:r>
              <a:rPr lang="hr-HR" sz="2400" dirty="0" smtClean="0"/>
              <a:t>ljudske želje su neograničene, a dobra su ograničena (</a:t>
            </a:r>
            <a:r>
              <a:rPr lang="hr-HR" sz="2400" b="1" dirty="0" smtClean="0"/>
              <a:t>zakon ograničenosti</a:t>
            </a:r>
            <a:r>
              <a:rPr lang="hr-HR" sz="2400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prirodni </a:t>
            </a:r>
            <a:r>
              <a:rPr lang="hr-HR" sz="2400" b="1" dirty="0" smtClean="0">
                <a:solidFill>
                  <a:srgbClr val="FF0000"/>
                </a:solidFill>
              </a:rPr>
              <a:t>i društveni izvori</a:t>
            </a:r>
          </a:p>
          <a:p>
            <a:pPr marL="468000" lvl="1" indent="-216000">
              <a:spcBef>
                <a:spcPts val="6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prirodni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izvori – elementi prirodne sredine – obnovljivi i neobnovljivi</a:t>
            </a:r>
          </a:p>
          <a:p>
            <a:pPr marL="468000" lvl="1" indent="-216000">
              <a:spcBef>
                <a:spcPts val="6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društveni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izvori – stanovništvo (radna snaga i poduzetnici) i </a:t>
            </a:r>
            <a:r>
              <a:rPr lang="hr-HR" sz="2400" dirty="0" smtClean="0"/>
              <a:t>kapital</a:t>
            </a:r>
            <a:endParaRPr lang="hr-HR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"/>
          <a:stretch/>
        </p:blipFill>
        <p:spPr bwMode="auto">
          <a:xfrm>
            <a:off x="4597400" y="4288165"/>
            <a:ext cx="4495187" cy="2465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8" b="6631"/>
          <a:stretch/>
        </p:blipFill>
        <p:spPr bwMode="auto">
          <a:xfrm>
            <a:off x="69687" y="4288165"/>
            <a:ext cx="4464213" cy="2465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85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9497"/>
            <a:ext cx="8858312" cy="576064"/>
          </a:xfrm>
        </p:spPr>
        <p:txBody>
          <a:bodyPr/>
          <a:lstStyle/>
          <a:p>
            <a:r>
              <a:rPr lang="hr-HR" sz="2800" b="1" dirty="0" smtClean="0">
                <a:solidFill>
                  <a:srgbClr val="FF0000"/>
                </a:solidFill>
              </a:rPr>
              <a:t>DRUŠTVENI IZVORI</a:t>
            </a:r>
            <a:endParaRPr lang="hr-HR" sz="32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623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rad </a:t>
            </a:r>
            <a:r>
              <a:rPr lang="hr-HR" sz="2400" dirty="0" smtClean="0"/>
              <a:t>- fizičke i umne sposobnosti koje ljudi koriste u proizvodnji dobara i usluga</a:t>
            </a:r>
          </a:p>
          <a:p>
            <a:pPr lvl="1">
              <a:spcBef>
                <a:spcPts val="600"/>
              </a:spcBef>
            </a:pPr>
            <a:r>
              <a:rPr lang="hr-HR" sz="2400" dirty="0" smtClean="0"/>
              <a:t>za proizvodnju je važan broj radnika, njihova kvalifikacija, znanje, vještine i dobno-spolna struktura</a:t>
            </a:r>
          </a:p>
          <a:p>
            <a:pPr>
              <a:spcBef>
                <a:spcPts val="12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kapital </a:t>
            </a:r>
            <a:r>
              <a:rPr lang="hr-HR" sz="2400" dirty="0" smtClean="0"/>
              <a:t>– </a:t>
            </a:r>
            <a:r>
              <a:rPr lang="hr-HR" sz="2400" dirty="0" smtClean="0"/>
              <a:t>dobra koja se koriste za proizvodnju drugih dobara i usluga</a:t>
            </a:r>
            <a:endParaRPr lang="hr-HR" sz="2400" dirty="0" smtClean="0"/>
          </a:p>
          <a:p>
            <a:pPr lvl="1"/>
            <a:r>
              <a:rPr lang="hr-HR" sz="2400" dirty="0" smtClean="0"/>
              <a:t>npr. </a:t>
            </a:r>
            <a:r>
              <a:rPr lang="hr-HR" sz="2400" dirty="0" smtClean="0"/>
              <a:t>novac, zgrade</a:t>
            </a:r>
            <a:r>
              <a:rPr lang="hr-HR" sz="2400" dirty="0" smtClean="0"/>
              <a:t>, alati, oprema, računala, udžbenici…</a:t>
            </a:r>
          </a:p>
          <a:p>
            <a:pPr>
              <a:spcBef>
                <a:spcPts val="12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radni resursi </a:t>
            </a:r>
            <a:r>
              <a:rPr lang="hr-HR" sz="2400" dirty="0" smtClean="0"/>
              <a:t>– tehnika (sredstva za rad) i tehnologija (način proizvodnje)</a:t>
            </a:r>
          </a:p>
          <a:p>
            <a:pPr>
              <a:spcBef>
                <a:spcPts val="12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poduzetništvo</a:t>
            </a:r>
            <a:r>
              <a:rPr lang="hr-HR" sz="2400" dirty="0" smtClean="0"/>
              <a:t> – ljudska </a:t>
            </a:r>
            <a:r>
              <a:rPr lang="hr-HR" sz="2400" dirty="0" smtClean="0"/>
              <a:t>aktivnost </a:t>
            </a:r>
            <a:br>
              <a:rPr lang="hr-HR" sz="2400" dirty="0" smtClean="0"/>
            </a:br>
            <a:r>
              <a:rPr lang="hr-HR" sz="2400" dirty="0" smtClean="0"/>
              <a:t>koja </a:t>
            </a:r>
            <a:r>
              <a:rPr lang="hr-HR" sz="2400" dirty="0" smtClean="0"/>
              <a:t>se sastoji od </a:t>
            </a:r>
            <a:r>
              <a:rPr lang="hr-HR" sz="2400" b="1" dirty="0" smtClean="0">
                <a:solidFill>
                  <a:srgbClr val="FF0000"/>
                </a:solidFill>
              </a:rPr>
              <a:t>kombiniranja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>
                <a:solidFill>
                  <a:srgbClr val="FF0000"/>
                </a:solidFill>
              </a:rPr>
              <a:t/>
            </a:r>
            <a:br>
              <a:rPr lang="hr-HR" sz="2400" dirty="0" smtClean="0">
                <a:solidFill>
                  <a:srgbClr val="FF0000"/>
                </a:solidFill>
              </a:rPr>
            </a:br>
            <a:r>
              <a:rPr lang="hr-HR" sz="2400" b="1" dirty="0" smtClean="0">
                <a:solidFill>
                  <a:srgbClr val="FF0000"/>
                </a:solidFill>
              </a:rPr>
              <a:t>resursa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u svrhu </a:t>
            </a:r>
            <a:r>
              <a:rPr lang="hr-HR" sz="2400" b="1" dirty="0" smtClean="0">
                <a:solidFill>
                  <a:srgbClr val="FF0000"/>
                </a:solidFill>
              </a:rPr>
              <a:t>proizvodnje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>
                <a:solidFill>
                  <a:srgbClr val="FF0000"/>
                </a:solidFill>
              </a:rPr>
              <a:t/>
            </a:r>
            <a:br>
              <a:rPr lang="hr-HR" sz="2400" dirty="0" smtClean="0">
                <a:solidFill>
                  <a:srgbClr val="FF0000"/>
                </a:solidFill>
              </a:rPr>
            </a:br>
            <a:r>
              <a:rPr lang="hr-HR" sz="2400" dirty="0" smtClean="0"/>
              <a:t>korisnih </a:t>
            </a:r>
            <a:r>
              <a:rPr lang="hr-HR" sz="2400" b="1" dirty="0" smtClean="0">
                <a:solidFill>
                  <a:srgbClr val="FF0000"/>
                </a:solidFill>
              </a:rPr>
              <a:t>dobara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usluga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za druge</a:t>
            </a:r>
            <a:endParaRPr lang="hr-HR" sz="2400" dirty="0"/>
          </a:p>
        </p:txBody>
      </p:sp>
      <p:pic>
        <p:nvPicPr>
          <p:cNvPr id="2050" name="Picture 2" descr="http://im.rediff.com/money/2018/may/28robot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789040"/>
            <a:ext cx="4776465" cy="296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1.bp.blogspot.com/-fBrnrR-0LGY/UJf3XkiK2OI/AAAAAAAAAF8/E8ZmEIH2zLY/s1600/Compute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1" r="3963"/>
          <a:stretch/>
        </p:blipFill>
        <p:spPr bwMode="auto">
          <a:xfrm>
            <a:off x="2880618" y="4022371"/>
            <a:ext cx="2806700" cy="235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6170R_r2d003156_pn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7" y="3739344"/>
            <a:ext cx="4272320" cy="3074474"/>
          </a:xfrm>
          <a:prstGeom prst="rect">
            <a:avLst/>
          </a:prstGeom>
        </p:spPr>
      </p:pic>
      <p:pic>
        <p:nvPicPr>
          <p:cNvPr id="2054" name="Picture 6" descr="https://www.nabava.net/slike/proizvodi/bosch-busilica-gsr-18-2_379494f4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63058"/>
            <a:ext cx="2267744" cy="226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pngimg.com/uploads/money/money_PNG3523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1708" y="5055442"/>
            <a:ext cx="2859416" cy="175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www.juristfirme.ro/public_repository/images/antreprenor-blog_planificare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3"/>
          <a:stretch/>
        </p:blipFill>
        <p:spPr bwMode="auto">
          <a:xfrm>
            <a:off x="4860033" y="3861048"/>
            <a:ext cx="4283968" cy="299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klaf.ro/photo/icons/Antreprenor-General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" r="13236"/>
          <a:stretch/>
        </p:blipFill>
        <p:spPr bwMode="auto">
          <a:xfrm flipH="1">
            <a:off x="4673599" y="4202279"/>
            <a:ext cx="4372317" cy="258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ak6.picdn.net/shutterstock/videos/21312466/thumb/1.jpg?i10c=img.resize(height:160)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3"/>
          <a:stretch/>
        </p:blipFill>
        <p:spPr bwMode="auto">
          <a:xfrm>
            <a:off x="118589" y="4202278"/>
            <a:ext cx="4409870" cy="258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41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5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5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5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5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umblr_mxuowmhBX51qmo69qo1_2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3068959"/>
            <a:ext cx="2851129" cy="3649445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9497"/>
            <a:ext cx="8858312" cy="576064"/>
          </a:xfrm>
        </p:spPr>
        <p:txBody>
          <a:bodyPr/>
          <a:lstStyle/>
          <a:p>
            <a:r>
              <a:rPr lang="hr-HR" sz="2700" dirty="0" smtClean="0">
                <a:solidFill>
                  <a:srgbClr val="FF0000"/>
                </a:solidFill>
              </a:rPr>
              <a:t>TEMELJNA GOSPODARSKA PITANJA i TIPOVI GOSPODARSTAVA</a:t>
            </a:r>
            <a:endParaRPr lang="hr-HR" sz="27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502072"/>
            <a:ext cx="9144000" cy="859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/>
            <a:r>
              <a:rPr lang="hr-HR" sz="2200" dirty="0" smtClean="0"/>
              <a:t>temeljna pitanja svakog gospodarstva su </a:t>
            </a:r>
            <a:r>
              <a:rPr lang="hr-HR" sz="2200" b="1" dirty="0" smtClean="0">
                <a:solidFill>
                  <a:srgbClr val="FF0000"/>
                </a:solidFill>
              </a:rPr>
              <a:t>što</a:t>
            </a:r>
            <a:r>
              <a:rPr lang="hr-HR" sz="2200" dirty="0" smtClean="0"/>
              <a:t>, </a:t>
            </a:r>
            <a:r>
              <a:rPr lang="hr-HR" sz="2200" b="1" dirty="0" smtClean="0">
                <a:solidFill>
                  <a:srgbClr val="FF0000"/>
                </a:solidFill>
              </a:rPr>
              <a:t>kako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za koga proizvoditi</a:t>
            </a:r>
          </a:p>
          <a:p>
            <a:pPr marL="288000" indent="-288000"/>
            <a:r>
              <a:rPr lang="hr-HR" sz="2200" dirty="0" smtClean="0"/>
              <a:t>osnovne metode donošenja ekonomskih odluka </a:t>
            </a:r>
            <a:r>
              <a:rPr lang="hr-HR" sz="2200" dirty="0" smtClean="0"/>
              <a:t>– </a:t>
            </a:r>
            <a:r>
              <a:rPr lang="hr-HR" sz="2200" b="1" dirty="0" smtClean="0">
                <a:solidFill>
                  <a:srgbClr val="FF0000"/>
                </a:solidFill>
              </a:rPr>
              <a:t>običaj</a:t>
            </a:r>
            <a:r>
              <a:rPr lang="hr-HR" sz="2200" dirty="0" smtClean="0"/>
              <a:t>, </a:t>
            </a:r>
            <a:r>
              <a:rPr lang="hr-HR" sz="2200" b="1" dirty="0" smtClean="0">
                <a:solidFill>
                  <a:srgbClr val="FF0000"/>
                </a:solidFill>
              </a:rPr>
              <a:t>plan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tržište</a:t>
            </a:r>
            <a:endParaRPr lang="hr-HR" sz="2200" b="1" dirty="0" smtClean="0">
              <a:solidFill>
                <a:srgbClr val="FF0000"/>
              </a:solidFill>
            </a:endParaRPr>
          </a:p>
        </p:txBody>
      </p:sp>
      <p:pic>
        <p:nvPicPr>
          <p:cNvPr id="33" name="Picture 32" descr="mjesano_gospodarstvo.jp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6929454" y="3089520"/>
            <a:ext cx="2124000" cy="121444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4" name="Picture 33" descr="plansko_gospodarstvo.jp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>
          <a:xfrm>
            <a:off x="4673630" y="3089520"/>
            <a:ext cx="2124000" cy="123186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5" name="Picture 2" descr="C:\Users\cornx\Desktop\Sociologija\slike\kultura\masai.jp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142844" y="3089520"/>
            <a:ext cx="2143140" cy="1231867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36" name="Group 42"/>
          <p:cNvGrpSpPr/>
          <p:nvPr/>
        </p:nvGrpSpPr>
        <p:grpSpPr>
          <a:xfrm>
            <a:off x="2417807" y="3089520"/>
            <a:ext cx="2124000" cy="1231200"/>
            <a:chOff x="2357422" y="3643314"/>
            <a:chExt cx="2124000" cy="1231200"/>
          </a:xfrm>
          <a:effectLst/>
        </p:grpSpPr>
        <p:sp>
          <p:nvSpPr>
            <p:cNvPr id="37" name="Rectangle 36"/>
            <p:cNvSpPr/>
            <p:nvPr/>
          </p:nvSpPr>
          <p:spPr>
            <a:xfrm>
              <a:off x="2357422" y="3643314"/>
              <a:ext cx="2124000" cy="12312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pic>
          <p:nvPicPr>
            <p:cNvPr id="38" name="Picture 37" descr="pansko_gospodarstvo.png"/>
            <p:cNvPicPr>
              <a:picLocks noChangeAspect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>
            <a:xfrm flipH="1">
              <a:off x="2833609" y="3643314"/>
              <a:ext cx="1171626" cy="1231200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39" name="Rectangle 38"/>
          <p:cNvSpPr/>
          <p:nvPr/>
        </p:nvSpPr>
        <p:spPr>
          <a:xfrm>
            <a:off x="2500298" y="1565272"/>
            <a:ext cx="4071966" cy="483052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cs typeface="Calibri" pitchFamily="34" charset="0"/>
              </a:rPr>
              <a:t>TIPOVI GOSPODARSTAVA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42844" y="2331082"/>
            <a:ext cx="2124000" cy="498789"/>
          </a:xfrm>
          <a:prstGeom prst="rect">
            <a:avLst/>
          </a:prstGeom>
          <a:solidFill>
            <a:srgbClr val="35961A"/>
          </a:solidFill>
          <a:ln w="2857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cs typeface="Calibri" pitchFamily="34" charset="0"/>
              </a:rPr>
              <a:t>OBIČAJNO</a:t>
            </a:r>
            <a:endParaRPr kumimoji="0" lang="hr-HR" sz="2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cs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399615" y="2331082"/>
            <a:ext cx="2124000" cy="498789"/>
          </a:xfrm>
          <a:prstGeom prst="rect">
            <a:avLst/>
          </a:prstGeom>
          <a:solidFill>
            <a:srgbClr val="35961A"/>
          </a:solidFill>
          <a:ln w="2857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cs typeface="Calibri" pitchFamily="34" charset="0"/>
              </a:rPr>
              <a:t>PLANSKO</a:t>
            </a:r>
            <a:endParaRPr kumimoji="0" lang="hr-HR" sz="2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cs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656386" y="2331082"/>
            <a:ext cx="2124000" cy="498789"/>
          </a:xfrm>
          <a:prstGeom prst="rect">
            <a:avLst/>
          </a:prstGeom>
          <a:solidFill>
            <a:srgbClr val="35961A"/>
          </a:solidFill>
          <a:ln w="2857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cs typeface="Calibri" pitchFamily="34" charset="0"/>
              </a:rPr>
              <a:t>TRŽIŠNO</a:t>
            </a:r>
            <a:endParaRPr kumimoji="0" lang="hr-HR" sz="2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cs typeface="Calibri" pitchFamily="34" charset="0"/>
            </a:endParaRPr>
          </a:p>
        </p:txBody>
      </p:sp>
      <p:cxnSp>
        <p:nvCxnSpPr>
          <p:cNvPr id="43" name="Elbow Connector 42"/>
          <p:cNvCxnSpPr>
            <a:stCxn id="39" idx="2"/>
            <a:endCxn id="40" idx="0"/>
          </p:cNvCxnSpPr>
          <p:nvPr/>
        </p:nvCxnSpPr>
        <p:spPr>
          <a:xfrm rot="5400000">
            <a:off x="2729184" y="523985"/>
            <a:ext cx="282758" cy="3331437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cxnSp>
        <p:nvCxnSpPr>
          <p:cNvPr id="44" name="Elbow Connector 43"/>
          <p:cNvCxnSpPr>
            <a:stCxn id="39" idx="2"/>
            <a:endCxn id="41" idx="0"/>
          </p:cNvCxnSpPr>
          <p:nvPr/>
        </p:nvCxnSpPr>
        <p:spPr>
          <a:xfrm rot="5400000">
            <a:off x="3857569" y="1652370"/>
            <a:ext cx="282758" cy="1074666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cxnSp>
        <p:nvCxnSpPr>
          <p:cNvPr id="45" name="Elbow Connector 44"/>
          <p:cNvCxnSpPr>
            <a:stCxn id="39" idx="2"/>
            <a:endCxn id="42" idx="0"/>
          </p:cNvCxnSpPr>
          <p:nvPr/>
        </p:nvCxnSpPr>
        <p:spPr>
          <a:xfrm rot="16200000" flipH="1">
            <a:off x="4985954" y="1598650"/>
            <a:ext cx="282758" cy="1182105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46" name="Rectangle 45"/>
          <p:cNvSpPr/>
          <p:nvPr/>
        </p:nvSpPr>
        <p:spPr>
          <a:xfrm>
            <a:off x="6913156" y="2331082"/>
            <a:ext cx="2124000" cy="498789"/>
          </a:xfrm>
          <a:prstGeom prst="rect">
            <a:avLst/>
          </a:prstGeom>
          <a:solidFill>
            <a:srgbClr val="35961A"/>
          </a:solidFill>
          <a:ln w="2857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cs typeface="Calibri" pitchFamily="34" charset="0"/>
              </a:rPr>
              <a:t>MJEŠOVITO</a:t>
            </a:r>
            <a:endParaRPr kumimoji="0" lang="hr-HR" sz="2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cs typeface="Calibri" pitchFamily="34" charset="0"/>
            </a:endParaRPr>
          </a:p>
        </p:txBody>
      </p:sp>
      <p:cxnSp>
        <p:nvCxnSpPr>
          <p:cNvPr id="47" name="Elbow Connector 46"/>
          <p:cNvCxnSpPr>
            <a:stCxn id="39" idx="2"/>
            <a:endCxn id="46" idx="0"/>
          </p:cNvCxnSpPr>
          <p:nvPr/>
        </p:nvCxnSpPr>
        <p:spPr>
          <a:xfrm rot="16200000" flipH="1">
            <a:off x="6114339" y="470265"/>
            <a:ext cx="282758" cy="3438875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48" name="Rounded Rectangular Callout 47"/>
          <p:cNvSpPr/>
          <p:nvPr/>
        </p:nvSpPr>
        <p:spPr>
          <a:xfrm>
            <a:off x="142844" y="3375272"/>
            <a:ext cx="5000660" cy="2500330"/>
          </a:xfrm>
          <a:prstGeom prst="wedgeRoundRectCallout">
            <a:avLst>
              <a:gd name="adj1" fmla="val -25466"/>
              <a:gd name="adj2" fmla="val -77128"/>
              <a:gd name="adj3" fmla="val 16667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252000" marR="0" lvl="0" indent="-2520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hr-H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proizvodnja </a:t>
            </a:r>
            <a:r>
              <a:rPr kumimoji="0" lang="hr-H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rPr>
              <a:t>za vlastite potrebe</a:t>
            </a:r>
          </a:p>
          <a:p>
            <a:pPr marL="252000" marR="0" lvl="0" indent="-2520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hr-H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prisutna u prošlosti</a:t>
            </a:r>
          </a:p>
          <a:p>
            <a:pPr marL="252000" marR="0" lvl="0" indent="-2520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hr-H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jak utjecaj tradicije</a:t>
            </a:r>
          </a:p>
          <a:p>
            <a:pPr marL="252000" marR="0" lvl="0" indent="-2520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hr-H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u </a:t>
            </a:r>
            <a:r>
              <a:rPr kumimoji="0" lang="hr-H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rPr>
              <a:t>industrijski</a:t>
            </a:r>
            <a:r>
              <a:rPr kumimoji="0" lang="hr-HR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hr-H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rPr>
              <a:t>nerazvijenim</a:t>
            </a:r>
            <a:r>
              <a:rPr kumimoji="0" lang="hr-HR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hr-H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dijelovima svijeta gdje nema nacionalnog gospodarstva </a:t>
            </a:r>
            <a:r>
              <a:rPr kumimoji="0" lang="hr-HR" sz="2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(Bangladeš, Etiopija, Somalija)</a:t>
            </a:r>
            <a:endParaRPr kumimoji="0" lang="hr-HR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49" name="Picture 2" descr="C:\Users\cornx\Desktop\Sociologija\slike\kultura\masai.jpg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5214942" y="3426560"/>
            <a:ext cx="3714776" cy="2377604"/>
          </a:xfrm>
          <a:prstGeom prst="rect">
            <a:avLst/>
          </a:prstGeom>
          <a:ln>
            <a:noFill/>
          </a:ln>
          <a:effectLst/>
        </p:spPr>
      </p:pic>
      <p:sp>
        <p:nvSpPr>
          <p:cNvPr id="50" name="Rounded Rectangular Callout 49"/>
          <p:cNvSpPr/>
          <p:nvPr/>
        </p:nvSpPr>
        <p:spPr>
          <a:xfrm>
            <a:off x="4143372" y="3375272"/>
            <a:ext cx="4857784" cy="2500330"/>
          </a:xfrm>
          <a:prstGeom prst="wedgeRoundRectCallout">
            <a:avLst>
              <a:gd name="adj1" fmla="val -50302"/>
              <a:gd name="adj2" fmla="val -74054"/>
              <a:gd name="adj3" fmla="val 16667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252000" marR="0" lvl="0" indent="-2520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hr-H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što, kako i za koga će se proizvoditi </a:t>
            </a:r>
            <a:r>
              <a:rPr kumimoji="0" lang="hr-H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rPr>
              <a:t>odlučuje država</a:t>
            </a:r>
          </a:p>
          <a:p>
            <a:pPr marL="252000" marR="0" lvl="0" indent="-2520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hr-H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plan donosi država </a:t>
            </a:r>
            <a:br>
              <a:rPr kumimoji="0" lang="hr-H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</a:br>
            <a:r>
              <a:rPr kumimoji="0" lang="hr-HR" sz="2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(npr. Petoljetke u SSSR-u)</a:t>
            </a:r>
          </a:p>
          <a:p>
            <a:pPr marL="252000" marR="0" lvl="0" indent="-2520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hr-HR" sz="2000" kern="0" dirty="0" smtClean="0">
                <a:solidFill>
                  <a:prstClr val="black"/>
                </a:solidFill>
                <a:latin typeface="Calibri"/>
              </a:rPr>
              <a:t>proizvodna sredstva u vlasništvu države </a:t>
            </a:r>
            <a:r>
              <a:rPr lang="hr-HR" sz="2000" i="1" kern="0" dirty="0" smtClean="0">
                <a:solidFill>
                  <a:prstClr val="black"/>
                </a:solidFill>
                <a:latin typeface="Calibri"/>
              </a:rPr>
              <a:t>(npr. Kina)</a:t>
            </a:r>
            <a:endParaRPr kumimoji="0" lang="hr-HR" sz="2000" b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51" name="Picture 50" descr="pansko_gospodarstvo.png"/>
          <p:cNvPicPr>
            <a:picLocks noChangeAspect="1"/>
          </p:cNvPicPr>
          <p:nvPr/>
        </p:nvPicPr>
        <p:blipFill>
          <a:blip r:embed="rId8" cstate="email"/>
          <a:srcRect/>
          <a:stretch>
            <a:fillRect/>
          </a:stretch>
        </p:blipFill>
        <p:spPr>
          <a:xfrm flipH="1">
            <a:off x="1643042" y="3375272"/>
            <a:ext cx="2380936" cy="25020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52" name="Rounded Rectangular Callout 51"/>
          <p:cNvSpPr/>
          <p:nvPr/>
        </p:nvSpPr>
        <p:spPr>
          <a:xfrm>
            <a:off x="142844" y="3375272"/>
            <a:ext cx="4857784" cy="2500330"/>
          </a:xfrm>
          <a:prstGeom prst="wedgeRoundRectCallout">
            <a:avLst>
              <a:gd name="adj1" fmla="val 50007"/>
              <a:gd name="adj2" fmla="val -73573"/>
              <a:gd name="adj3" fmla="val 16667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252000" lvl="0" indent="-252000">
              <a:buFont typeface="Arial" pitchFamily="34" charset="0"/>
              <a:buChar char="–"/>
            </a:pPr>
            <a:r>
              <a:rPr lang="hr-HR" sz="2000" kern="0" dirty="0">
                <a:solidFill>
                  <a:prstClr val="black"/>
                </a:solidFill>
              </a:rPr>
              <a:t>što, kako i za koga proizvoditi odlučuje </a:t>
            </a:r>
            <a:r>
              <a:rPr lang="hr-HR" sz="2000" b="1" kern="0" dirty="0">
                <a:solidFill>
                  <a:srgbClr val="FF0000"/>
                </a:solidFill>
              </a:rPr>
              <a:t>tržište</a:t>
            </a:r>
          </a:p>
          <a:p>
            <a:pPr marL="252000" lvl="0" indent="-252000">
              <a:buFont typeface="Arial" pitchFamily="34" charset="0"/>
              <a:buChar char="–"/>
            </a:pPr>
            <a:r>
              <a:rPr lang="hr-HR" sz="2000" kern="0" dirty="0">
                <a:solidFill>
                  <a:prstClr val="black"/>
                </a:solidFill>
              </a:rPr>
              <a:t>odluke o proizvodnji donose </a:t>
            </a:r>
            <a:r>
              <a:rPr lang="hr-HR" sz="2000" b="1" kern="0" dirty="0">
                <a:solidFill>
                  <a:srgbClr val="FF0000"/>
                </a:solidFill>
              </a:rPr>
              <a:t>pojedinci</a:t>
            </a:r>
            <a:r>
              <a:rPr lang="hr-HR" sz="2000" kern="0" dirty="0">
                <a:solidFill>
                  <a:srgbClr val="FF0000"/>
                </a:solidFill>
              </a:rPr>
              <a:t> </a:t>
            </a:r>
            <a:r>
              <a:rPr lang="hr-HR" sz="2000" kern="0" dirty="0">
                <a:solidFill>
                  <a:prstClr val="black"/>
                </a:solidFill>
              </a:rPr>
              <a:t>na temelju </a:t>
            </a:r>
            <a:r>
              <a:rPr lang="hr-HR" sz="2000" b="1" kern="0" dirty="0">
                <a:solidFill>
                  <a:srgbClr val="FF0000"/>
                </a:solidFill>
              </a:rPr>
              <a:t>ponude</a:t>
            </a:r>
            <a:r>
              <a:rPr lang="hr-HR" sz="2000" kern="0" dirty="0">
                <a:solidFill>
                  <a:srgbClr val="FF0000"/>
                </a:solidFill>
              </a:rPr>
              <a:t> </a:t>
            </a:r>
            <a:r>
              <a:rPr lang="hr-HR" sz="2000" kern="0" dirty="0">
                <a:solidFill>
                  <a:prstClr val="black"/>
                </a:solidFill>
              </a:rPr>
              <a:t>i </a:t>
            </a:r>
            <a:r>
              <a:rPr lang="hr-HR" sz="2000" b="1" kern="0" dirty="0" smtClean="0">
                <a:solidFill>
                  <a:srgbClr val="FF0000"/>
                </a:solidFill>
              </a:rPr>
              <a:t>potražnje</a:t>
            </a:r>
            <a:endParaRPr lang="hr-HR" sz="2000" kern="0" dirty="0">
              <a:solidFill>
                <a:prstClr val="black"/>
              </a:solidFill>
              <a:latin typeface="Calibri"/>
            </a:endParaRPr>
          </a:p>
          <a:p>
            <a:pPr marL="252000" lvl="0" indent="-252000">
              <a:buFont typeface="Arial" pitchFamily="34" charset="0"/>
              <a:buChar char="–"/>
            </a:pPr>
            <a:r>
              <a:rPr lang="hr-HR" sz="2000" kern="0" dirty="0" smtClean="0">
                <a:solidFill>
                  <a:prstClr val="black"/>
                </a:solidFill>
                <a:latin typeface="Calibri"/>
              </a:rPr>
              <a:t>uloga države je u sprječavanju monopola, zaštiti prava pojedinca i vlasništva</a:t>
            </a:r>
            <a:endParaRPr lang="hr-HR" sz="2000" kern="0" dirty="0">
              <a:solidFill>
                <a:srgbClr val="FF0000"/>
              </a:solidFill>
            </a:endParaRPr>
          </a:p>
        </p:txBody>
      </p:sp>
      <p:pic>
        <p:nvPicPr>
          <p:cNvPr id="53" name="Picture 52" descr="plansko_gospodarstvo.jpg"/>
          <p:cNvPicPr>
            <a:picLocks noChangeAspect="1"/>
          </p:cNvPicPr>
          <p:nvPr/>
        </p:nvPicPr>
        <p:blipFill>
          <a:blip r:embed="rId9" cstate="email"/>
          <a:stretch>
            <a:fillRect/>
          </a:stretch>
        </p:blipFill>
        <p:spPr>
          <a:xfrm>
            <a:off x="5214942" y="3375272"/>
            <a:ext cx="3756757" cy="25020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54" name="Rounded Rectangular Callout 53"/>
          <p:cNvSpPr/>
          <p:nvPr/>
        </p:nvSpPr>
        <p:spPr>
          <a:xfrm>
            <a:off x="4357686" y="3303834"/>
            <a:ext cx="4643470" cy="1624810"/>
          </a:xfrm>
          <a:prstGeom prst="wedgeRoundRectCallout">
            <a:avLst>
              <a:gd name="adj1" fmla="val 32443"/>
              <a:gd name="adj2" fmla="val -86321"/>
              <a:gd name="adj3" fmla="val 16667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252000" lvl="0" indent="-252000">
              <a:buFont typeface="Arial" pitchFamily="34" charset="0"/>
              <a:buChar char="–"/>
            </a:pPr>
            <a:r>
              <a:rPr lang="hr-HR" sz="2000" kern="0" dirty="0" smtClean="0"/>
              <a:t>ima </a:t>
            </a:r>
            <a:r>
              <a:rPr lang="hr-HR" sz="2000" kern="0" dirty="0"/>
              <a:t>obilježja običajnog, planskog i tržišnog gospodarstva</a:t>
            </a:r>
          </a:p>
          <a:p>
            <a:pPr marL="252000" lvl="0" indent="-252000">
              <a:buFont typeface="Arial" pitchFamily="34" charset="0"/>
              <a:buChar char="–"/>
            </a:pPr>
            <a:r>
              <a:rPr lang="hr-HR" sz="2000" kern="0" dirty="0"/>
              <a:t>većina zemalja svijeta danas imaju mješovita </a:t>
            </a:r>
            <a:r>
              <a:rPr lang="hr-HR" sz="2000" kern="0" dirty="0" smtClean="0"/>
              <a:t>gospodarstva</a:t>
            </a:r>
            <a:endParaRPr lang="hr-HR" sz="2000" kern="0" dirty="0"/>
          </a:p>
        </p:txBody>
      </p:sp>
      <p:pic>
        <p:nvPicPr>
          <p:cNvPr id="55" name="Picture 54" descr="mjesano_gospodarstvo.jpg"/>
          <p:cNvPicPr>
            <a:picLocks noChangeAspect="1"/>
          </p:cNvPicPr>
          <p:nvPr/>
        </p:nvPicPr>
        <p:blipFill>
          <a:blip r:embed="rId10" cstate="email"/>
          <a:srcRect/>
          <a:stretch>
            <a:fillRect/>
          </a:stretch>
        </p:blipFill>
        <p:spPr>
          <a:xfrm>
            <a:off x="71406" y="3375272"/>
            <a:ext cx="4214842" cy="25020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68" name="Rectangle 67"/>
          <p:cNvSpPr/>
          <p:nvPr/>
        </p:nvSpPr>
        <p:spPr>
          <a:xfrm>
            <a:off x="-36512" y="4678237"/>
            <a:ext cx="92868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lvl="0" indent="-288000">
              <a:spcBef>
                <a:spcPts val="1800"/>
              </a:spcBef>
              <a:buFont typeface="Calibri" panose="020F0502020204030204" pitchFamily="34" charset="0"/>
              <a:buChar char="–"/>
            </a:pPr>
            <a:r>
              <a:rPr lang="hr-HR" sz="2200" b="1" dirty="0">
                <a:solidFill>
                  <a:srgbClr val="FF0000"/>
                </a:solidFill>
              </a:rPr>
              <a:t>gospodarska tranzicija</a:t>
            </a:r>
            <a:r>
              <a:rPr lang="hr-HR" sz="2200" dirty="0">
                <a:solidFill>
                  <a:prstClr val="black"/>
                </a:solidFill>
              </a:rPr>
              <a:t> – proces prelaska iz planskog u tržišni tip gospodarstva</a:t>
            </a:r>
            <a:endParaRPr lang="hr-HR" sz="2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89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50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25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50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5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5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5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5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5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25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5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5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50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250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25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25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25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25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25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25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250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5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250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5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750"/>
                            </p:stCondLst>
                            <p:childTnLst>
                              <p:par>
                                <p:cTn id="1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5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5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250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25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25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25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50"/>
                            </p:stCondLst>
                            <p:childTnLst>
                              <p:par>
                                <p:cTn id="1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250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750"/>
                            </p:stCondLst>
                            <p:childTnLst>
                              <p:par>
                                <p:cTn id="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25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250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25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25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250"/>
                            </p:stCondLst>
                            <p:childTnLst>
                              <p:par>
                                <p:cTn id="2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9" grpId="0" animBg="1"/>
      <p:bldP spid="40" grpId="0" build="allAtOnce" animBg="1"/>
      <p:bldP spid="41" grpId="0" build="allAtOnce" animBg="1"/>
      <p:bldP spid="42" grpId="0" build="allAtOnce" animBg="1"/>
      <p:bldP spid="46" grpId="0" build="allAtOnce" animBg="1"/>
      <p:bldP spid="48" grpId="0" build="allAtOnce" animBg="1"/>
      <p:bldP spid="48" grpId="1" build="allAtOnce" animBg="1"/>
      <p:bldP spid="50" grpId="0" build="allAtOnce" animBg="1"/>
      <p:bldP spid="50" grpId="1" build="allAtOnce" animBg="1"/>
      <p:bldP spid="52" grpId="0" build="allAtOnce" animBg="1"/>
      <p:bldP spid="52" grpId="1" build="allAtOnce" animBg="1"/>
      <p:bldP spid="54" grpId="0" build="allAtOnce" animBg="1"/>
      <p:bldP spid="54" grpId="1" build="allAtOnce" animBg="1"/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9497"/>
            <a:ext cx="8858312" cy="576064"/>
          </a:xfrm>
        </p:spPr>
        <p:txBody>
          <a:bodyPr/>
          <a:lstStyle/>
          <a:p>
            <a:r>
              <a:rPr lang="hr-HR" sz="2700" dirty="0" smtClean="0">
                <a:solidFill>
                  <a:srgbClr val="FF0000"/>
                </a:solidFill>
              </a:rPr>
              <a:t>TEMELJNA GOSPODARSKA PITANJA i TIPOVI GOSPODARSTAVA</a:t>
            </a:r>
            <a:endParaRPr lang="hr-HR" sz="27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623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/>
            <a:r>
              <a:rPr lang="hr-HR" sz="2200" dirty="0" smtClean="0"/>
              <a:t>temeljna pitanja svakog gospodarstva su </a:t>
            </a:r>
            <a:r>
              <a:rPr lang="hr-HR" sz="2200" b="1" dirty="0" smtClean="0">
                <a:solidFill>
                  <a:srgbClr val="FF0000"/>
                </a:solidFill>
              </a:rPr>
              <a:t>što</a:t>
            </a:r>
            <a:r>
              <a:rPr lang="hr-HR" sz="2200" dirty="0" smtClean="0"/>
              <a:t>, </a:t>
            </a:r>
            <a:r>
              <a:rPr lang="hr-HR" sz="2200" b="1" dirty="0" smtClean="0">
                <a:solidFill>
                  <a:srgbClr val="FF0000"/>
                </a:solidFill>
              </a:rPr>
              <a:t>kako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za koga proizvoditi</a:t>
            </a:r>
          </a:p>
          <a:p>
            <a:pPr marL="288000" indent="-288000"/>
            <a:r>
              <a:rPr lang="hr-HR" sz="2200" dirty="0" smtClean="0"/>
              <a:t>osnovne metode donošenja ekonomskih odluka </a:t>
            </a:r>
            <a:r>
              <a:rPr lang="hr-HR" sz="2200" dirty="0" smtClean="0"/>
              <a:t>– </a:t>
            </a:r>
            <a:r>
              <a:rPr lang="hr-HR" sz="2200" b="1" dirty="0" smtClean="0">
                <a:solidFill>
                  <a:srgbClr val="FF0000"/>
                </a:solidFill>
              </a:rPr>
              <a:t>običaj</a:t>
            </a:r>
            <a:r>
              <a:rPr lang="hr-HR" sz="2200" dirty="0" smtClean="0"/>
              <a:t>, </a:t>
            </a:r>
            <a:r>
              <a:rPr lang="hr-HR" sz="2200" b="1" dirty="0" smtClean="0">
                <a:solidFill>
                  <a:srgbClr val="FF0000"/>
                </a:solidFill>
              </a:rPr>
              <a:t>plan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tržište</a:t>
            </a:r>
          </a:p>
          <a:p>
            <a:pPr marL="288000" indent="-288000">
              <a:spcBef>
                <a:spcPts val="1200"/>
              </a:spcBef>
            </a:pPr>
            <a:r>
              <a:rPr lang="hr-HR" sz="2200" dirty="0" smtClean="0"/>
              <a:t>tipovi gospodarstava </a:t>
            </a:r>
            <a:r>
              <a:rPr lang="hr-HR" sz="2000" i="1" dirty="0" smtClean="0"/>
              <a:t>(s obzirom na donošenje odluke o proizvodnji)</a:t>
            </a:r>
            <a:r>
              <a:rPr lang="hr-HR" sz="2000" dirty="0" smtClean="0"/>
              <a:t>:</a:t>
            </a:r>
            <a:endParaRPr lang="hr-HR" sz="2200" dirty="0" smtClean="0"/>
          </a:p>
          <a:p>
            <a:pPr lvl="1" indent="-216000"/>
            <a:r>
              <a:rPr lang="hr-HR" sz="2200" b="1" dirty="0" smtClean="0">
                <a:solidFill>
                  <a:srgbClr val="FF0000"/>
                </a:solidFill>
              </a:rPr>
              <a:t>običajno </a:t>
            </a:r>
            <a:r>
              <a:rPr lang="hr-HR" sz="2200" dirty="0" smtClean="0"/>
              <a:t>– što, kako i za koga proizvoditi je pod utjecajem </a:t>
            </a:r>
            <a:r>
              <a:rPr lang="hr-HR" sz="2200" b="1" dirty="0" smtClean="0">
                <a:solidFill>
                  <a:srgbClr val="FF0000"/>
                </a:solidFill>
              </a:rPr>
              <a:t>tradicije</a:t>
            </a:r>
          </a:p>
          <a:p>
            <a:pPr marL="1008000" lvl="2" indent="-216000"/>
            <a:r>
              <a:rPr lang="hr-HR" sz="2000" dirty="0" smtClean="0"/>
              <a:t>prisutna u prošlosti, a danas su prisutna u slabije razvijenim dijelovima svijeta (Afrika, Latinska Amerika i Azija)</a:t>
            </a:r>
          </a:p>
          <a:p>
            <a:pPr lvl="1" indent="-216000"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plansko</a:t>
            </a:r>
            <a:r>
              <a:rPr lang="hr-HR" sz="2200" dirty="0"/>
              <a:t> – što, kako i za koga proizvoditi </a:t>
            </a:r>
            <a:r>
              <a:rPr lang="hr-HR" sz="2200" dirty="0" smtClean="0"/>
              <a:t>odlučuje </a:t>
            </a:r>
            <a:r>
              <a:rPr lang="hr-HR" sz="2200" b="1" dirty="0" smtClean="0">
                <a:solidFill>
                  <a:srgbClr val="FF0000"/>
                </a:solidFill>
              </a:rPr>
              <a:t>država</a:t>
            </a:r>
          </a:p>
          <a:p>
            <a:pPr marL="1008000" lvl="2" indent="-216000"/>
            <a:r>
              <a:rPr lang="hr-HR" sz="2000" dirty="0" smtClean="0"/>
              <a:t>država donosi odluke, npr. u Kini</a:t>
            </a:r>
          </a:p>
          <a:p>
            <a:pPr lvl="1" indent="-216000"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tržišno</a:t>
            </a:r>
            <a:r>
              <a:rPr lang="hr-HR" sz="2200" dirty="0"/>
              <a:t> – što, kako i za koga proizvoditi </a:t>
            </a:r>
            <a:r>
              <a:rPr lang="hr-HR" sz="2200" dirty="0" smtClean="0"/>
              <a:t>odlučuje </a:t>
            </a:r>
            <a:r>
              <a:rPr lang="hr-HR" sz="2200" b="1" dirty="0" smtClean="0">
                <a:solidFill>
                  <a:srgbClr val="FF0000"/>
                </a:solidFill>
              </a:rPr>
              <a:t>tržište</a:t>
            </a:r>
          </a:p>
          <a:p>
            <a:pPr marL="1008000" lvl="2" indent="-216000"/>
            <a:r>
              <a:rPr lang="hr-HR" sz="2000" dirty="0" smtClean="0"/>
              <a:t>odluke o proizvodnji donose pojedinci na temelju ponude i potražnje</a:t>
            </a:r>
          </a:p>
          <a:p>
            <a:pPr lvl="1" indent="-216000"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mješovito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– ima obilježja običajnog, planskog i tržišnog gospodarstva</a:t>
            </a:r>
          </a:p>
          <a:p>
            <a:pPr marL="1008000" lvl="2" indent="-216000"/>
            <a:r>
              <a:rPr lang="hr-HR" sz="2000" dirty="0" smtClean="0"/>
              <a:t>većina zemalja svijeta danas imaju mješovita gospodarstva</a:t>
            </a:r>
          </a:p>
          <a:p>
            <a:pPr marL="288000" indent="-288000"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gospodarska tranzicija</a:t>
            </a:r>
            <a:r>
              <a:rPr lang="hr-HR" sz="2200" dirty="0" smtClean="0"/>
              <a:t> – proces prelaska iz planskog u tržišni tip gospodarstva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1000819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9497"/>
            <a:ext cx="8858312" cy="576064"/>
          </a:xfrm>
        </p:spPr>
        <p:txBody>
          <a:bodyPr/>
          <a:lstStyle/>
          <a:p>
            <a:r>
              <a:rPr lang="hr-HR" sz="2800" b="1" dirty="0" smtClean="0">
                <a:solidFill>
                  <a:srgbClr val="FF0000"/>
                </a:solidFill>
              </a:rPr>
              <a:t>TIPOVI GOSPODARSTAVA</a:t>
            </a:r>
            <a:endParaRPr lang="hr-HR" sz="32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623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324000">
              <a:spcBef>
                <a:spcPts val="1200"/>
              </a:spcBef>
            </a:pPr>
            <a:r>
              <a:rPr lang="hr-HR" sz="2800" dirty="0" smtClean="0"/>
              <a:t>tipovi gospodarstava:</a:t>
            </a:r>
          </a:p>
          <a:p>
            <a:pPr lvl="1" indent="-324000">
              <a:spcBef>
                <a:spcPts val="1800"/>
              </a:spcBef>
            </a:pPr>
            <a:r>
              <a:rPr lang="hr-HR" dirty="0" smtClean="0"/>
              <a:t>prema </a:t>
            </a:r>
            <a:r>
              <a:rPr lang="hr-HR" b="1" dirty="0" smtClean="0">
                <a:solidFill>
                  <a:srgbClr val="FF0000"/>
                </a:solidFill>
              </a:rPr>
              <a:t>opsegu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i </a:t>
            </a:r>
            <a:r>
              <a:rPr lang="hr-HR" dirty="0" smtClean="0"/>
              <a:t>području</a:t>
            </a:r>
          </a:p>
          <a:p>
            <a:pPr lvl="2" indent="-324000">
              <a:spcBef>
                <a:spcPts val="600"/>
              </a:spcBef>
            </a:pPr>
            <a:r>
              <a:rPr lang="hr-HR" sz="2800" dirty="0" smtClean="0"/>
              <a:t>mjesno</a:t>
            </a:r>
            <a:r>
              <a:rPr lang="hr-HR" sz="2800" dirty="0" smtClean="0"/>
              <a:t>, regionalno, nacionalno, međunarodno i svjetsko (globalno)</a:t>
            </a:r>
            <a:endParaRPr lang="hr-HR" sz="2800" b="1" dirty="0" smtClean="0">
              <a:solidFill>
                <a:srgbClr val="FF0000"/>
              </a:solidFill>
            </a:endParaRPr>
          </a:p>
          <a:p>
            <a:pPr lvl="1" indent="-324000">
              <a:spcBef>
                <a:spcPts val="1800"/>
              </a:spcBef>
            </a:pPr>
            <a:r>
              <a:rPr lang="hr-HR" dirty="0" smtClean="0"/>
              <a:t>prema</a:t>
            </a:r>
            <a:r>
              <a:rPr lang="hr-HR" b="1" dirty="0" smtClean="0">
                <a:solidFill>
                  <a:srgbClr val="FF0000"/>
                </a:solidFill>
              </a:rPr>
              <a:t> </a:t>
            </a:r>
            <a:r>
              <a:rPr lang="hr-HR" b="1" dirty="0" smtClean="0">
                <a:solidFill>
                  <a:srgbClr val="FF0000"/>
                </a:solidFill>
              </a:rPr>
              <a:t>vlasništvu</a:t>
            </a:r>
          </a:p>
          <a:p>
            <a:pPr lvl="2" indent="-324000">
              <a:spcBef>
                <a:spcPts val="600"/>
              </a:spcBef>
            </a:pPr>
            <a:r>
              <a:rPr lang="hr-HR" sz="2800" dirty="0" smtClean="0"/>
              <a:t>privatno </a:t>
            </a:r>
            <a:r>
              <a:rPr lang="hr-HR" sz="2800" dirty="0" smtClean="0"/>
              <a:t>i javno</a:t>
            </a:r>
          </a:p>
          <a:p>
            <a:pPr lvl="1" indent="-324000">
              <a:spcBef>
                <a:spcPts val="1800"/>
              </a:spcBef>
            </a:pPr>
            <a:r>
              <a:rPr lang="hr-HR" dirty="0" smtClean="0"/>
              <a:t>s obzirom na</a:t>
            </a:r>
            <a:r>
              <a:rPr lang="hr-HR" b="1" dirty="0" smtClean="0">
                <a:solidFill>
                  <a:srgbClr val="FF0000"/>
                </a:solidFill>
              </a:rPr>
              <a:t> sredstvo </a:t>
            </a:r>
            <a:r>
              <a:rPr lang="hr-HR" b="1" dirty="0" smtClean="0">
                <a:solidFill>
                  <a:srgbClr val="FF0000"/>
                </a:solidFill>
              </a:rPr>
              <a:t>razmjene</a:t>
            </a:r>
          </a:p>
          <a:p>
            <a:pPr lvl="2" indent="-324000">
              <a:spcBef>
                <a:spcPts val="600"/>
              </a:spcBef>
            </a:pPr>
            <a:r>
              <a:rPr lang="hr-HR" sz="2800" dirty="0" smtClean="0"/>
              <a:t>robno </a:t>
            </a:r>
            <a:r>
              <a:rPr lang="hr-HR" sz="2800" dirty="0" smtClean="0"/>
              <a:t>i novčano</a:t>
            </a:r>
          </a:p>
          <a:p>
            <a:pPr lvl="1" indent="-324000">
              <a:spcBef>
                <a:spcPts val="1800"/>
              </a:spcBef>
            </a:pPr>
            <a:r>
              <a:rPr lang="hr-HR" dirty="0" smtClean="0"/>
              <a:t>s obzirom na </a:t>
            </a:r>
            <a:r>
              <a:rPr lang="hr-HR" b="1" dirty="0" smtClean="0">
                <a:solidFill>
                  <a:srgbClr val="FF0000"/>
                </a:solidFill>
              </a:rPr>
              <a:t>uključenost u međunarodnu </a:t>
            </a:r>
            <a:r>
              <a:rPr lang="hr-HR" b="1" dirty="0" smtClean="0">
                <a:solidFill>
                  <a:srgbClr val="FF0000"/>
                </a:solidFill>
              </a:rPr>
              <a:t>trgovinu</a:t>
            </a:r>
          </a:p>
          <a:p>
            <a:pPr lvl="2" indent="-324000">
              <a:spcBef>
                <a:spcPts val="600"/>
              </a:spcBef>
            </a:pPr>
            <a:r>
              <a:rPr lang="hr-HR" sz="2800" dirty="0" smtClean="0"/>
              <a:t>otvorena </a:t>
            </a:r>
            <a:r>
              <a:rPr lang="hr-HR" sz="2800" dirty="0" smtClean="0"/>
              <a:t>i zatvorena (samoopskrbna ili autarkična</a:t>
            </a:r>
            <a:r>
              <a:rPr lang="hr-HR" sz="2800" dirty="0" smtClean="0"/>
              <a:t>)</a:t>
            </a:r>
            <a:endParaRPr lang="hr-HR" sz="2800" dirty="0" smtClean="0"/>
          </a:p>
        </p:txBody>
      </p:sp>
    </p:spTree>
    <p:extLst>
      <p:ext uri="{BB962C8B-B14F-4D97-AF65-F5344CB8AC3E}">
        <p14:creationId xmlns:p14="http://schemas.microsoft.com/office/powerpoint/2010/main" val="217372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9497"/>
            <a:ext cx="8858312" cy="576064"/>
          </a:xfrm>
        </p:spPr>
        <p:txBody>
          <a:bodyPr/>
          <a:lstStyle/>
          <a:p>
            <a:r>
              <a:rPr lang="hr-HR" sz="2800" b="1" dirty="0" smtClean="0">
                <a:solidFill>
                  <a:srgbClr val="FF0000"/>
                </a:solidFill>
              </a:rPr>
              <a:t>EKONOMSKI CILJEVI I FUNKCIJE DRŽAVE</a:t>
            </a:r>
            <a:endParaRPr lang="hr-HR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2462985" y="692696"/>
            <a:ext cx="4121234" cy="609908"/>
          </a:xfrm>
          <a:prstGeom prst="rect">
            <a:avLst/>
          </a:prstGeom>
          <a:solidFill>
            <a:srgbClr val="008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bg1"/>
                </a:solidFill>
              </a:rPr>
              <a:t>EKONOMSKI CILJEVI</a:t>
            </a:r>
            <a:endParaRPr lang="hr-HR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5927" y="1677983"/>
            <a:ext cx="3405980" cy="670897"/>
          </a:xfrm>
          <a:prstGeom prst="rect">
            <a:avLst/>
          </a:prstGeom>
          <a:solidFill>
            <a:srgbClr val="C00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bg1"/>
                </a:solidFill>
              </a:rPr>
              <a:t>MIKROEKONOMSKI</a:t>
            </a:r>
            <a:endParaRPr lang="hr-HR" sz="28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26383" y="1677982"/>
            <a:ext cx="3450336" cy="670898"/>
          </a:xfrm>
          <a:prstGeom prst="rect">
            <a:avLst/>
          </a:prstGeom>
          <a:solidFill>
            <a:srgbClr val="0070C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800" b="1" dirty="0">
                <a:solidFill>
                  <a:schemeClr val="bg1"/>
                </a:solidFill>
              </a:rPr>
              <a:t>MAKROEKONOMSKI</a:t>
            </a:r>
            <a:endParaRPr lang="hr-HR" sz="2800" b="1" dirty="0">
              <a:solidFill>
                <a:schemeClr val="bg1"/>
              </a:solidFill>
            </a:endParaRPr>
          </a:p>
        </p:txBody>
      </p:sp>
      <p:cxnSp>
        <p:nvCxnSpPr>
          <p:cNvPr id="8" name="Elbow Connector 7"/>
          <p:cNvCxnSpPr>
            <a:stCxn id="4" idx="2"/>
            <a:endCxn id="7" idx="0"/>
          </p:cNvCxnSpPr>
          <p:nvPr/>
        </p:nvCxnSpPr>
        <p:spPr>
          <a:xfrm rot="16200000" flipH="1">
            <a:off x="5449887" y="376318"/>
            <a:ext cx="375378" cy="2227949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0"/>
            <a:endCxn id="4" idx="2"/>
          </p:cNvCxnSpPr>
          <p:nvPr/>
        </p:nvCxnSpPr>
        <p:spPr>
          <a:xfrm rot="5400000" flipH="1" flipV="1">
            <a:off x="3148570" y="302952"/>
            <a:ext cx="375379" cy="2374685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251520" y="2420888"/>
            <a:ext cx="4156364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324000">
              <a:spcBef>
                <a:spcPts val="1200"/>
              </a:spcBef>
            </a:pPr>
            <a:r>
              <a:rPr lang="hr-HR" sz="2400" dirty="0" smtClean="0"/>
              <a:t>ekonomska učinkovitost</a:t>
            </a:r>
          </a:p>
          <a:p>
            <a:pPr marL="288000" indent="-324000">
              <a:spcBef>
                <a:spcPts val="1200"/>
              </a:spcBef>
            </a:pPr>
            <a:r>
              <a:rPr lang="hr-HR" sz="2400" dirty="0" smtClean="0"/>
              <a:t>pravedna raspodjela</a:t>
            </a:r>
          </a:p>
          <a:p>
            <a:pPr marL="288000" indent="-324000">
              <a:spcBef>
                <a:spcPts val="1200"/>
              </a:spcBef>
            </a:pPr>
            <a:r>
              <a:rPr lang="hr-HR" sz="2400" dirty="0" smtClean="0"/>
              <a:t>ekonomska sloboda</a:t>
            </a:r>
            <a:endParaRPr lang="hr-HR" sz="2400" dirty="0" smtClean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135246" y="2420888"/>
            <a:ext cx="3757234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324000">
              <a:spcBef>
                <a:spcPts val="1200"/>
              </a:spcBef>
            </a:pPr>
            <a:r>
              <a:rPr lang="hr-HR" sz="2400" dirty="0" smtClean="0"/>
              <a:t>gospodarski rast</a:t>
            </a:r>
          </a:p>
          <a:p>
            <a:pPr marL="288000" indent="-324000">
              <a:spcBef>
                <a:spcPts val="1200"/>
              </a:spcBef>
            </a:pPr>
            <a:r>
              <a:rPr lang="hr-HR" sz="2400" dirty="0" smtClean="0"/>
              <a:t>puna zaposlenost</a:t>
            </a:r>
          </a:p>
          <a:p>
            <a:pPr marL="288000" indent="-324000">
              <a:spcBef>
                <a:spcPts val="1200"/>
              </a:spcBef>
            </a:pPr>
            <a:r>
              <a:rPr lang="hr-HR" sz="2400" dirty="0" smtClean="0"/>
              <a:t>stabilnost cijena</a:t>
            </a:r>
            <a:endParaRPr lang="hr-HR" sz="2400" dirty="0" smtClean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0" y="4293096"/>
            <a:ext cx="9144000" cy="2564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324000">
              <a:spcBef>
                <a:spcPts val="12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ekonomske funkcije države</a:t>
            </a:r>
            <a:r>
              <a:rPr lang="hr-HR" sz="2800" dirty="0" smtClean="0"/>
              <a:t>: poticanje učinkovitosti, jednakosti i stabilnosti</a:t>
            </a:r>
          </a:p>
          <a:p>
            <a:pPr lvl="1" indent="-324000">
              <a:spcBef>
                <a:spcPts val="1800"/>
              </a:spcBef>
            </a:pPr>
            <a:endParaRPr lang="hr-HR" sz="2800" dirty="0" smtClean="0"/>
          </a:p>
        </p:txBody>
      </p:sp>
    </p:spTree>
    <p:extLst>
      <p:ext uri="{BB962C8B-B14F-4D97-AF65-F5344CB8AC3E}">
        <p14:creationId xmlns:p14="http://schemas.microsoft.com/office/powerpoint/2010/main" val="54078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5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2" grpId="0" uiExpand="1" build="p"/>
      <p:bldP spid="13" grpId="0" uiExpand="1" build="p"/>
      <p:bldP spid="1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tci.cornell.edu/wp-content/uploads/resized/20cac2b39dfd4c19ef9a6e0f26e0693f/field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03"/>
          <a:stretch/>
        </p:blipFill>
        <p:spPr bwMode="auto">
          <a:xfrm>
            <a:off x="-8841" y="-103462"/>
            <a:ext cx="2972477" cy="696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34223" y="1"/>
            <a:ext cx="297247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6058238" y="64532"/>
            <a:ext cx="3112154" cy="6793468"/>
            <a:chOff x="6058238" y="64532"/>
            <a:chExt cx="3112154" cy="6793468"/>
          </a:xfrm>
        </p:grpSpPr>
        <p:pic>
          <p:nvPicPr>
            <p:cNvPr id="3076" name="Picture 4" descr="https://static.wixstatic.com/media/e8ff0ccb464a46ef8bee95ba4a19c861.jpg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071434" y="4578084"/>
              <a:ext cx="3085763" cy="2279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https://www.bls.gov/ooh/images/3608.jpg"/>
            <p:cNvPicPr>
              <a:picLocks noChangeAspect="1" noChangeArrowheads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071435" y="2212470"/>
              <a:ext cx="3085761" cy="2286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http://upperhandchiro.com/wp-content/uploads/2016/10/Medical_Professional_stock.jp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8238" y="64532"/>
              <a:ext cx="3112154" cy="2068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Naslov 1"/>
          <p:cNvSpPr txBox="1">
            <a:spLocks/>
          </p:cNvSpPr>
          <p:nvPr/>
        </p:nvSpPr>
        <p:spPr>
          <a:xfrm>
            <a:off x="228634" y="5445224"/>
            <a:ext cx="5508104" cy="9635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6000"/>
              </a:lnSpc>
            </a:pPr>
            <a:r>
              <a:rPr lang="hr-HR" sz="7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77000"/>
                    </a:schemeClr>
                  </a:outerShdw>
                </a:effectLst>
              </a:rPr>
              <a:t>EKONOMSKI SEKTORI</a:t>
            </a:r>
            <a:endParaRPr lang="hr-HR" sz="7200" dirty="0">
              <a:solidFill>
                <a:schemeClr val="bg1"/>
              </a:solidFill>
              <a:effectLst>
                <a:outerShdw blurRad="50800" dist="38100" dir="2700000" algn="tl" rotWithShape="0">
                  <a:schemeClr val="tx1">
                    <a:alpha val="77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889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762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38100"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bijela_tema</Template>
  <TotalTime>2315</TotalTime>
  <Words>1065</Words>
  <Application>Microsoft Office PowerPoint</Application>
  <PresentationFormat>On-screen Show (4:3)</PresentationFormat>
  <Paragraphs>149</Paragraphs>
  <Slides>19</Slides>
  <Notes>0</Notes>
  <HiddenSlides>5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bijela_tema</vt:lpstr>
      <vt:lpstr>Tema sustava Office</vt:lpstr>
      <vt:lpstr>PowerPoint Presentation</vt:lpstr>
      <vt:lpstr>POJMOVI</vt:lpstr>
      <vt:lpstr>GOSPODARSTVO – grč. oikonomija – gospodarstvo ili privreda</vt:lpstr>
      <vt:lpstr>DRUŠTVENI IZVORI</vt:lpstr>
      <vt:lpstr>TEMELJNA GOSPODARSKA PITANJA i TIPOVI GOSPODARSTAVA</vt:lpstr>
      <vt:lpstr>TEMELJNA GOSPODARSKA PITANJA i TIPOVI GOSPODARSTAVA</vt:lpstr>
      <vt:lpstr>TIPOVI GOSPODARSTAVA</vt:lpstr>
      <vt:lpstr>EKONOMSKI CILJEVI I FUNKCIJE DRŽAVE</vt:lpstr>
      <vt:lpstr>PowerPoint Presentation</vt:lpstr>
      <vt:lpstr>Pojmovi</vt:lpstr>
      <vt:lpstr>EKONOMSKI SASTAV STANOVNIŠTVA</vt:lpstr>
      <vt:lpstr>EKONOMSKI SASTAV STANOVNIŠTVA</vt:lpstr>
      <vt:lpstr>SASTAV STANOVNIŠTVA PREMA DJELATNOSTI</vt:lpstr>
      <vt:lpstr>SASTAV STANOVNIŠTVA PREMA DJELATNOSTI</vt:lpstr>
      <vt:lpstr>RAZLIKE U UDJELIMA SEKTORA DJELATNOSTI PO DRŽAVAMA</vt:lpstr>
      <vt:lpstr>PowerPoint Presentation</vt:lpstr>
      <vt:lpstr>Ekonomski sektori      (plan ploče)</vt:lpstr>
      <vt:lpstr>TIPOVI GOSPODARSTAVA</vt:lpstr>
      <vt:lpstr>Osnovna obilježja gospodarstva         (plan ploče)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Pojam organizacije</dc:title>
  <dc:creator>cornx</dc:creator>
  <cp:lastModifiedBy>korisnik</cp:lastModifiedBy>
  <cp:revision>276</cp:revision>
  <dcterms:created xsi:type="dcterms:W3CDTF">2016-09-01T16:32:16Z</dcterms:created>
  <dcterms:modified xsi:type="dcterms:W3CDTF">2019-10-08T14:11:11Z</dcterms:modified>
</cp:coreProperties>
</file>