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360" r:id="rId3"/>
    <p:sldId id="361" r:id="rId4"/>
    <p:sldId id="364" r:id="rId5"/>
    <p:sldId id="365" r:id="rId6"/>
    <p:sldId id="362" r:id="rId7"/>
    <p:sldId id="366" r:id="rId8"/>
    <p:sldId id="367" r:id="rId9"/>
    <p:sldId id="363" r:id="rId10"/>
    <p:sldId id="368" r:id="rId11"/>
    <p:sldId id="369" r:id="rId12"/>
    <p:sldId id="358" r:id="rId13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996633"/>
    <a:srgbClr val="FFD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57517" autoAdjust="0"/>
  </p:normalViewPr>
  <p:slideViewPr>
    <p:cSldViewPr>
      <p:cViewPr varScale="1">
        <p:scale>
          <a:sx n="75" d="100"/>
          <a:sy n="75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A8683-D335-487D-B25C-582E7499E131}" type="datetimeFigureOut">
              <a:rPr lang="hr-HR" smtClean="0"/>
              <a:t>13.10.2019.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C148D-76F7-4483-AA0D-D3EFB0A035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57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00800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24216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19034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116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66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65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33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28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68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6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5845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12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93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48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3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8462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47070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57791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08966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8219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328342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38398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672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1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 bwMode="auto">
          <a:xfrm>
            <a:off x="1869767" y="0"/>
            <a:ext cx="73107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Geografski položaj Hrvatske</a:t>
            </a:r>
            <a:endParaRPr lang="hr-HR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23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843" y="925205"/>
            <a:ext cx="5318981" cy="588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POLOŽAJ HRVATSKE NA DODIRU RAZLIČITIH KULTURNIH PODRUČJA EUROPE </a:t>
            </a:r>
            <a:endParaRPr lang="hr-HR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06" y="1357298"/>
            <a:ext cx="42148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r-HR" sz="2000" b="1" dirty="0" smtClean="0">
                <a:solidFill>
                  <a:srgbClr val="FF0000"/>
                </a:solidFill>
              </a:rPr>
              <a:t>KULTURNO – CIVILIZACIJSKI KRUGOVI:</a:t>
            </a:r>
          </a:p>
          <a:p>
            <a:pPr marL="324000" indent="-3240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hr-HR" sz="2000" b="1" dirty="0" smtClean="0">
                <a:solidFill>
                  <a:srgbClr val="FF0000"/>
                </a:solidFill>
              </a:rPr>
              <a:t>Srednjoeuropski</a:t>
            </a:r>
          </a:p>
          <a:p>
            <a:pPr marL="648000" lvl="1" indent="-288000"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Katolicizam, protestantizam i judaizam</a:t>
            </a:r>
          </a:p>
          <a:p>
            <a:pPr marL="648000" lvl="1" indent="-288000"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Njemački jezik</a:t>
            </a:r>
          </a:p>
          <a:p>
            <a:pPr marL="324000" indent="-3240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hr-HR" sz="2000" b="1" dirty="0" smtClean="0">
                <a:solidFill>
                  <a:srgbClr val="FF0000"/>
                </a:solidFill>
              </a:rPr>
              <a:t>Sredozemni</a:t>
            </a:r>
          </a:p>
          <a:p>
            <a:pPr marL="648000" lvl="1" indent="-288000"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Katolicizam</a:t>
            </a:r>
          </a:p>
          <a:p>
            <a:pPr marL="648000" lvl="1" indent="-288000"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Talijanski (romanski) jezik</a:t>
            </a:r>
          </a:p>
          <a:p>
            <a:pPr marL="324000" indent="-3240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hr-HR" sz="2000" b="1" dirty="0" err="1" smtClean="0">
                <a:solidFill>
                  <a:srgbClr val="FF0000"/>
                </a:solidFill>
              </a:rPr>
              <a:t>Jugoistočnoeuropski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>
                <a:solidFill>
                  <a:prstClr val="black"/>
                </a:solidFill>
              </a:rPr>
              <a:t>ili </a:t>
            </a:r>
            <a:r>
              <a:rPr lang="hr-HR" sz="2000" b="1" dirty="0" smtClean="0">
                <a:solidFill>
                  <a:srgbClr val="FF0000"/>
                </a:solidFill>
              </a:rPr>
              <a:t>balkanski</a:t>
            </a:r>
          </a:p>
          <a:p>
            <a:pPr marL="648000" lvl="1" indent="-288000"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Islam i pravoslavlje</a:t>
            </a:r>
          </a:p>
          <a:p>
            <a:pPr marL="648000" lvl="1" indent="-288000"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turcizmi</a:t>
            </a:r>
            <a:endParaRPr lang="hr-H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26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07504" y="574330"/>
            <a:ext cx="8783078" cy="595101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Srednjoeuropska, sredozemna i podunavska zemlja </a:t>
            </a:r>
            <a:endParaRPr lang="hr-HR" sz="2200" b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dirty="0" smtClean="0"/>
              <a:t>položaj na dodiru različitih geografskih regija: sredozemne, alpske, podunavske i dinarske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nepravilan oblik teritorija </a:t>
            </a:r>
            <a:r>
              <a:rPr lang="hr-HR" sz="2200" dirty="0" smtClean="0"/>
              <a:t>– problem u prometnom povezivanju i obrani granica</a:t>
            </a:r>
          </a:p>
          <a:p>
            <a:pPr>
              <a:lnSpc>
                <a:spcPct val="110000"/>
              </a:lnSpc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površina</a:t>
            </a:r>
            <a:r>
              <a:rPr lang="hr-HR" sz="2200" dirty="0" smtClean="0"/>
              <a:t>: 56 578 km² (more </a:t>
            </a:r>
            <a:r>
              <a:rPr lang="hr-HR" sz="2200" dirty="0"/>
              <a:t>31.067 </a:t>
            </a:r>
            <a:r>
              <a:rPr lang="hr-HR" sz="2200" dirty="0" smtClean="0"/>
              <a:t>km²) /  </a:t>
            </a:r>
            <a:r>
              <a:rPr lang="hr-HR" sz="2200" b="1" dirty="0" smtClean="0">
                <a:solidFill>
                  <a:srgbClr val="FF0000"/>
                </a:solidFill>
              </a:rPr>
              <a:t>br. stanovnika</a:t>
            </a:r>
            <a:r>
              <a:rPr lang="hr-HR" sz="2200" dirty="0" smtClean="0"/>
              <a:t>: 4,28 </a:t>
            </a:r>
            <a:r>
              <a:rPr lang="hr-HR" sz="2200" dirty="0" err="1" smtClean="0"/>
              <a:t>mil</a:t>
            </a:r>
            <a:r>
              <a:rPr lang="hr-HR" sz="2200" dirty="0" smtClean="0"/>
              <a:t>. </a:t>
            </a:r>
          </a:p>
          <a:p>
            <a:pPr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krajnje točke</a:t>
            </a:r>
            <a:r>
              <a:rPr lang="hr-HR" sz="2200" dirty="0" smtClean="0"/>
              <a:t>: </a:t>
            </a:r>
            <a:r>
              <a:rPr lang="hr-HR" sz="2200" dirty="0" err="1" smtClean="0"/>
              <a:t>Žabnik</a:t>
            </a:r>
            <a:r>
              <a:rPr lang="hr-HR" sz="2200" dirty="0" smtClean="0"/>
              <a:t> (S), otočić </a:t>
            </a:r>
            <a:r>
              <a:rPr lang="hr-HR" sz="2200" dirty="0" err="1" smtClean="0"/>
              <a:t>Galijula</a:t>
            </a:r>
            <a:r>
              <a:rPr lang="hr-HR" sz="2200" dirty="0" smtClean="0"/>
              <a:t> (J), rt Oštra (JI), Savudrija (Z) i Ilok (I)</a:t>
            </a:r>
          </a:p>
          <a:p>
            <a:pPr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dirty="0" smtClean="0"/>
              <a:t>himna, zastava i grb – simboli hrvatske državnosti</a:t>
            </a:r>
          </a:p>
          <a:p>
            <a:pPr>
              <a:lnSpc>
                <a:spcPct val="110000"/>
              </a:lnSpc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Kulturno-civilizacijski krugovi koji su utjecali na Hrvatsku: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Srednjoeuropski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katolicizam, protestantizam i judaizam – njemački jezik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Sredozemni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katolicizam i talijanski jezik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Jugoistočnoeuropski (balkanski)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pravoslavlje i islam - turcizmi</a:t>
            </a:r>
          </a:p>
        </p:txBody>
      </p:sp>
      <p:sp>
        <p:nvSpPr>
          <p:cNvPr id="7" name="Naslov 1"/>
          <p:cNvSpPr>
            <a:spLocks noGrp="1"/>
          </p:cNvSpPr>
          <p:nvPr>
            <p:ph type="title"/>
          </p:nvPr>
        </p:nvSpPr>
        <p:spPr>
          <a:xfrm>
            <a:off x="142844" y="20116"/>
            <a:ext cx="9253692" cy="576064"/>
          </a:xfrm>
        </p:spPr>
        <p:txBody>
          <a:bodyPr>
            <a:noAutofit/>
          </a:bodyPr>
          <a:lstStyle/>
          <a:p>
            <a:pPr algn="l"/>
            <a:r>
              <a:rPr lang="hr-HR" sz="3200" dirty="0" smtClean="0"/>
              <a:t>Geografski položaj Hrvatske 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76944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REPUBLIKA HRVATSKA</a:t>
            </a:r>
            <a:endParaRPr lang="hr-HR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76" y="3385509"/>
            <a:ext cx="4375650" cy="284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0748" y="980728"/>
            <a:ext cx="8383257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r-HR" sz="2400" b="1" dirty="0" smtClean="0"/>
              <a:t>Službeni naziv</a:t>
            </a:r>
            <a:r>
              <a:rPr lang="hr-HR" sz="2400" dirty="0" smtClean="0"/>
              <a:t>: Republika Hrvatska</a:t>
            </a:r>
          </a:p>
          <a:p>
            <a:pPr>
              <a:spcAft>
                <a:spcPts val="600"/>
              </a:spcAft>
            </a:pPr>
            <a:r>
              <a:rPr lang="hr-HR" sz="2400" b="1" dirty="0" smtClean="0"/>
              <a:t>Površina</a:t>
            </a:r>
            <a:r>
              <a:rPr lang="hr-HR" sz="2400" dirty="0" smtClean="0"/>
              <a:t>:  56 578 km</a:t>
            </a:r>
            <a:r>
              <a:rPr lang="hr-HR" sz="2400" baseline="30000" dirty="0" smtClean="0"/>
              <a:t>2 </a:t>
            </a:r>
            <a:r>
              <a:rPr lang="hr-HR" sz="2400" dirty="0" smtClean="0"/>
              <a:t>(more 31 067 km</a:t>
            </a:r>
            <a:r>
              <a:rPr lang="hr-HR" sz="2400" baseline="30000" dirty="0" smtClean="0"/>
              <a:t>2</a:t>
            </a:r>
            <a:r>
              <a:rPr lang="hr-HR" sz="2400" dirty="0" smtClean="0"/>
              <a:t>) – 25. po veličini u Europi</a:t>
            </a:r>
          </a:p>
          <a:p>
            <a:pPr>
              <a:spcAft>
                <a:spcPts val="600"/>
              </a:spcAft>
            </a:pPr>
            <a:r>
              <a:rPr lang="hr-HR" sz="2400" b="1" dirty="0" smtClean="0"/>
              <a:t>Broj stanovnika</a:t>
            </a:r>
            <a:r>
              <a:rPr lang="hr-HR" sz="2400" dirty="0" smtClean="0"/>
              <a:t>:  4,28 mil. st. </a:t>
            </a:r>
          </a:p>
          <a:p>
            <a:pPr>
              <a:spcAft>
                <a:spcPts val="600"/>
              </a:spcAft>
            </a:pPr>
            <a:r>
              <a:rPr lang="hr-HR" sz="2400" b="1" dirty="0" smtClean="0"/>
              <a:t>Glavni grad</a:t>
            </a:r>
            <a:r>
              <a:rPr lang="hr-HR" sz="2400" dirty="0" smtClean="0"/>
              <a:t>: Zagreb (687 000 st – 2015.)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96" y="2780928"/>
            <a:ext cx="3964099" cy="405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06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hr-HR" sz="3200" b="1" dirty="0"/>
              <a:t>Usporedba površine i broja stanovnika Hrvatske s nekim bližim europskim državama (2013</a:t>
            </a:r>
            <a:r>
              <a:rPr lang="hr-HR" sz="3200" b="1" dirty="0" smtClean="0"/>
              <a:t>.)</a:t>
            </a:r>
            <a:endParaRPr lang="hr-HR" sz="3200" b="1" dirty="0"/>
          </a:p>
        </p:txBody>
      </p:sp>
      <p:graphicFrame>
        <p:nvGraphicFramePr>
          <p:cNvPr id="3" name="Tablic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59677"/>
              </p:ext>
            </p:extLst>
          </p:nvPr>
        </p:nvGraphicFramePr>
        <p:xfrm>
          <a:off x="395536" y="1360512"/>
          <a:ext cx="8424935" cy="48768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416973"/>
                <a:gridCol w="1275881"/>
                <a:gridCol w="1399354"/>
                <a:gridCol w="1402441"/>
                <a:gridCol w="1930286"/>
              </a:tblGrid>
              <a:tr h="3873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država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površina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(u km</a:t>
                      </a:r>
                      <a:r>
                        <a:rPr lang="hr-HR" sz="2000" baseline="30000" dirty="0">
                          <a:effectLst/>
                        </a:rPr>
                        <a:t>2</a:t>
                      </a:r>
                      <a:r>
                        <a:rPr lang="hr-HR" sz="2000" dirty="0">
                          <a:effectLst/>
                        </a:rPr>
                        <a:t>)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broj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stanovnika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glavni grad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broj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stanovnika (tis.)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NJEMAČKA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357.021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82,726.626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Berlin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4375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ITALIJA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301.323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60,990.277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Rim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3425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AUSTRIJA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83.858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8,495.145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Beč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2050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MAĐARSKA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92.966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9,954.941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Budimpešta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2550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SLOVENIJA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20.273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2,071.997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Ljubljana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272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SRBIJA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77.498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7,310.506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Beograd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1370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CRNA GORA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13.812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621.383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Podgorica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160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BOSNA I HERCEGOVINA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51.176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3,829.307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Sarajevo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393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SLOVAČKA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49.034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5,450.223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Bratislava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433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ALBANIJA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28.748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3,173.271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Tirana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421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BUGARSKA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110.994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7,222.943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Sofija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1310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GRČKA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131.957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11,127.990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Atena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3475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MAKEDONIJA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25.433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2,107.158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Skopje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487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effectLst/>
                        </a:rPr>
                        <a:t>HRVATSKA</a:t>
                      </a:r>
                      <a:endParaRPr lang="hr-HR" sz="18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56.578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2000">
                          <a:effectLst/>
                        </a:rPr>
                        <a:t>4,284.889</a:t>
                      </a:r>
                      <a:endParaRPr lang="hr-HR" sz="20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Zagreb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2000" dirty="0">
                          <a:effectLst/>
                        </a:rPr>
                        <a:t>688</a:t>
                      </a:r>
                      <a:endParaRPr lang="hr-HR" sz="20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11760" y="639576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altLang="sr-Latn-R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(izvor: </a:t>
            </a:r>
            <a:r>
              <a:rPr kumimoji="0" lang="hr-HR" altLang="sr-Latn-R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Der</a:t>
            </a:r>
            <a:r>
              <a:rPr kumimoji="0" lang="hr-HR" altLang="sr-Latn-R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hr-HR" altLang="sr-Latn-R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Neue</a:t>
            </a:r>
            <a:r>
              <a:rPr kumimoji="0" lang="hr-HR" altLang="sr-Latn-R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hr-HR" altLang="sr-Latn-R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Fischer</a:t>
            </a:r>
            <a:r>
              <a:rPr kumimoji="0" lang="hr-HR" altLang="sr-Latn-R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hr-HR" altLang="sr-Latn-R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Weltalmanach</a:t>
            </a:r>
            <a:r>
              <a:rPr kumimoji="0" lang="hr-HR" altLang="sr-Latn-R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2013; UN, 1.7.2013.)</a:t>
            </a:r>
            <a:endParaRPr kumimoji="0" lang="hr-HR" altLang="sr-Latn-R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19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0" y="-63742"/>
            <a:ext cx="9144000" cy="778098"/>
          </a:xfrm>
        </p:spPr>
        <p:txBody>
          <a:bodyPr>
            <a:noAutofit/>
          </a:bodyPr>
          <a:lstStyle/>
          <a:p>
            <a:r>
              <a:rPr lang="hr-HR" sz="3000" b="1" dirty="0" smtClean="0"/>
              <a:t>Geografski položaj Hrvatske</a:t>
            </a:r>
            <a:endParaRPr lang="hr-HR" sz="30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585699"/>
            <a:ext cx="8303568" cy="622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19872" y="5670360"/>
            <a:ext cx="5595416" cy="11079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Srednjoeuropska, sredozemna i podunavska zemlja</a:t>
            </a:r>
            <a:r>
              <a:rPr kumimoji="0" lang="hr-HR" sz="20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hr-HR" sz="20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–</a:t>
            </a:r>
            <a:r>
              <a:rPr kumimoji="0" lang="hr-HR" sz="20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položaj</a:t>
            </a:r>
            <a:r>
              <a:rPr kumimoji="0" lang="hr-HR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na dodiru različitih geografskih regija: sredozemne, alpske, podunavske i dinarske</a:t>
            </a:r>
          </a:p>
        </p:txBody>
      </p:sp>
    </p:spTree>
    <p:extLst>
      <p:ext uri="{BB962C8B-B14F-4D97-AF65-F5344CB8AC3E}">
        <p14:creationId xmlns:p14="http://schemas.microsoft.com/office/powerpoint/2010/main" val="273059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</a:extLst>
          </a:blip>
          <a:srcRect b="12111"/>
          <a:stretch>
            <a:fillRect/>
          </a:stretch>
        </p:blipFill>
        <p:spPr bwMode="auto">
          <a:xfrm>
            <a:off x="642910" y="71414"/>
            <a:ext cx="8001024" cy="673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171448" y="58930"/>
            <a:ext cx="4760592" cy="117906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hr-HR" sz="3600" b="1" dirty="0" smtClean="0">
                <a:solidFill>
                  <a:srgbClr val="FF0000"/>
                </a:solidFill>
              </a:rPr>
              <a:t>SREDNJOEUROPSKA </a:t>
            </a:r>
            <a:br>
              <a:rPr lang="hr-HR" sz="3600" b="1" dirty="0" smtClean="0">
                <a:solidFill>
                  <a:srgbClr val="FF0000"/>
                </a:solidFill>
              </a:rPr>
            </a:br>
            <a:r>
              <a:rPr lang="hr-HR" sz="3600" b="1" dirty="0" smtClean="0">
                <a:solidFill>
                  <a:srgbClr val="FF0000"/>
                </a:solidFill>
              </a:rPr>
              <a:t>I SREDOZEMNA ZEMLJA</a:t>
            </a:r>
            <a:endParaRPr lang="hr-H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hr-HR" b="1" dirty="0" smtClean="0">
                <a:solidFill>
                  <a:srgbClr val="FF0000"/>
                </a:solidFill>
              </a:rPr>
              <a:t>HRVATSKA – PODUNAVSKA ZEMLJA</a:t>
            </a:r>
            <a:endParaRPr lang="hr-HR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-2000" contrast="8000"/>
                    </a14:imgEffect>
                  </a14:imgLayer>
                </a14:imgProps>
              </a:ext>
            </a:extLst>
          </a:blip>
          <a:srcRect b="6411"/>
          <a:stretch>
            <a:fillRect/>
          </a:stretch>
        </p:blipFill>
        <p:spPr bwMode="auto">
          <a:xfrm>
            <a:off x="0" y="1052736"/>
            <a:ext cx="9145611" cy="521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reeform 1"/>
          <p:cNvSpPr/>
          <p:nvPr/>
        </p:nvSpPr>
        <p:spPr>
          <a:xfrm>
            <a:off x="249382" y="2171458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Freeform 3"/>
          <p:cNvSpPr/>
          <p:nvPr/>
        </p:nvSpPr>
        <p:spPr>
          <a:xfrm>
            <a:off x="285008" y="1856137"/>
            <a:ext cx="8360228" cy="3289465"/>
          </a:xfrm>
          <a:custGeom>
            <a:avLst/>
            <a:gdLst>
              <a:gd name="connsiteX0" fmla="*/ 0 w 8360228"/>
              <a:gd name="connsiteY0" fmla="*/ 403761 h 3289465"/>
              <a:gd name="connsiteX1" fmla="*/ 201880 w 8360228"/>
              <a:gd name="connsiteY1" fmla="*/ 391886 h 3289465"/>
              <a:gd name="connsiteX2" fmla="*/ 261257 w 8360228"/>
              <a:gd name="connsiteY2" fmla="*/ 368135 h 3289465"/>
              <a:gd name="connsiteX3" fmla="*/ 332509 w 8360228"/>
              <a:gd name="connsiteY3" fmla="*/ 344385 h 3289465"/>
              <a:gd name="connsiteX4" fmla="*/ 368135 w 8360228"/>
              <a:gd name="connsiteY4" fmla="*/ 332509 h 3289465"/>
              <a:gd name="connsiteX5" fmla="*/ 415636 w 8360228"/>
              <a:gd name="connsiteY5" fmla="*/ 308759 h 3289465"/>
              <a:gd name="connsiteX6" fmla="*/ 451262 w 8360228"/>
              <a:gd name="connsiteY6" fmla="*/ 285008 h 3289465"/>
              <a:gd name="connsiteX7" fmla="*/ 498763 w 8360228"/>
              <a:gd name="connsiteY7" fmla="*/ 273133 h 3289465"/>
              <a:gd name="connsiteX8" fmla="*/ 581891 w 8360228"/>
              <a:gd name="connsiteY8" fmla="*/ 249382 h 3289465"/>
              <a:gd name="connsiteX9" fmla="*/ 617517 w 8360228"/>
              <a:gd name="connsiteY9" fmla="*/ 225631 h 3289465"/>
              <a:gd name="connsiteX10" fmla="*/ 700644 w 8360228"/>
              <a:gd name="connsiteY10" fmla="*/ 190005 h 3289465"/>
              <a:gd name="connsiteX11" fmla="*/ 760021 w 8360228"/>
              <a:gd name="connsiteY11" fmla="*/ 178130 h 3289465"/>
              <a:gd name="connsiteX12" fmla="*/ 926275 w 8360228"/>
              <a:gd name="connsiteY12" fmla="*/ 142504 h 3289465"/>
              <a:gd name="connsiteX13" fmla="*/ 1021278 w 8360228"/>
              <a:gd name="connsiteY13" fmla="*/ 106878 h 3289465"/>
              <a:gd name="connsiteX14" fmla="*/ 1104405 w 8360228"/>
              <a:gd name="connsiteY14" fmla="*/ 83127 h 3289465"/>
              <a:gd name="connsiteX15" fmla="*/ 1270660 w 8360228"/>
              <a:gd name="connsiteY15" fmla="*/ 59377 h 3289465"/>
              <a:gd name="connsiteX16" fmla="*/ 1330036 w 8360228"/>
              <a:gd name="connsiteY16" fmla="*/ 47501 h 3289465"/>
              <a:gd name="connsiteX17" fmla="*/ 1365662 w 8360228"/>
              <a:gd name="connsiteY17" fmla="*/ 23751 h 3289465"/>
              <a:gd name="connsiteX18" fmla="*/ 1460665 w 8360228"/>
              <a:gd name="connsiteY18" fmla="*/ 0 h 3289465"/>
              <a:gd name="connsiteX19" fmla="*/ 1615044 w 8360228"/>
              <a:gd name="connsiteY19" fmla="*/ 11876 h 3289465"/>
              <a:gd name="connsiteX20" fmla="*/ 1638795 w 8360228"/>
              <a:gd name="connsiteY20" fmla="*/ 47501 h 3289465"/>
              <a:gd name="connsiteX21" fmla="*/ 1674421 w 8360228"/>
              <a:gd name="connsiteY21" fmla="*/ 59377 h 3289465"/>
              <a:gd name="connsiteX22" fmla="*/ 1757548 w 8360228"/>
              <a:gd name="connsiteY22" fmla="*/ 130629 h 3289465"/>
              <a:gd name="connsiteX23" fmla="*/ 1793174 w 8360228"/>
              <a:gd name="connsiteY23" fmla="*/ 142504 h 3289465"/>
              <a:gd name="connsiteX24" fmla="*/ 1840675 w 8360228"/>
              <a:gd name="connsiteY24" fmla="*/ 166255 h 3289465"/>
              <a:gd name="connsiteX25" fmla="*/ 1876301 w 8360228"/>
              <a:gd name="connsiteY25" fmla="*/ 213756 h 3289465"/>
              <a:gd name="connsiteX26" fmla="*/ 1923802 w 8360228"/>
              <a:gd name="connsiteY26" fmla="*/ 237507 h 3289465"/>
              <a:gd name="connsiteX27" fmla="*/ 2006930 w 8360228"/>
              <a:gd name="connsiteY27" fmla="*/ 273133 h 3289465"/>
              <a:gd name="connsiteX28" fmla="*/ 2030680 w 8360228"/>
              <a:gd name="connsiteY28" fmla="*/ 308759 h 3289465"/>
              <a:gd name="connsiteX29" fmla="*/ 2101932 w 8360228"/>
              <a:gd name="connsiteY29" fmla="*/ 344385 h 3289465"/>
              <a:gd name="connsiteX30" fmla="*/ 2173184 w 8360228"/>
              <a:gd name="connsiteY30" fmla="*/ 391886 h 3289465"/>
              <a:gd name="connsiteX31" fmla="*/ 2208810 w 8360228"/>
              <a:gd name="connsiteY31" fmla="*/ 415637 h 3289465"/>
              <a:gd name="connsiteX32" fmla="*/ 2256311 w 8360228"/>
              <a:gd name="connsiteY32" fmla="*/ 439387 h 3289465"/>
              <a:gd name="connsiteX33" fmla="*/ 2291937 w 8360228"/>
              <a:gd name="connsiteY33" fmla="*/ 475013 h 3289465"/>
              <a:gd name="connsiteX34" fmla="*/ 2339439 w 8360228"/>
              <a:gd name="connsiteY34" fmla="*/ 486889 h 3289465"/>
              <a:gd name="connsiteX35" fmla="*/ 2375065 w 8360228"/>
              <a:gd name="connsiteY35" fmla="*/ 498764 h 3289465"/>
              <a:gd name="connsiteX36" fmla="*/ 2470067 w 8360228"/>
              <a:gd name="connsiteY36" fmla="*/ 546265 h 3289465"/>
              <a:gd name="connsiteX37" fmla="*/ 2683823 w 8360228"/>
              <a:gd name="connsiteY37" fmla="*/ 534390 h 3289465"/>
              <a:gd name="connsiteX38" fmla="*/ 2790701 w 8360228"/>
              <a:gd name="connsiteY38" fmla="*/ 486889 h 3289465"/>
              <a:gd name="connsiteX39" fmla="*/ 2850078 w 8360228"/>
              <a:gd name="connsiteY39" fmla="*/ 475013 h 3289465"/>
              <a:gd name="connsiteX40" fmla="*/ 2885704 w 8360228"/>
              <a:gd name="connsiteY40" fmla="*/ 451263 h 3289465"/>
              <a:gd name="connsiteX41" fmla="*/ 2933205 w 8360228"/>
              <a:gd name="connsiteY41" fmla="*/ 463138 h 3289465"/>
              <a:gd name="connsiteX42" fmla="*/ 2968831 w 8360228"/>
              <a:gd name="connsiteY42" fmla="*/ 475013 h 3289465"/>
              <a:gd name="connsiteX43" fmla="*/ 3028208 w 8360228"/>
              <a:gd name="connsiteY43" fmla="*/ 486889 h 3289465"/>
              <a:gd name="connsiteX44" fmla="*/ 3099460 w 8360228"/>
              <a:gd name="connsiteY44" fmla="*/ 510639 h 3289465"/>
              <a:gd name="connsiteX45" fmla="*/ 3135086 w 8360228"/>
              <a:gd name="connsiteY45" fmla="*/ 522514 h 3289465"/>
              <a:gd name="connsiteX46" fmla="*/ 3158836 w 8360228"/>
              <a:gd name="connsiteY46" fmla="*/ 570016 h 3289465"/>
              <a:gd name="connsiteX47" fmla="*/ 3194462 w 8360228"/>
              <a:gd name="connsiteY47" fmla="*/ 581891 h 3289465"/>
              <a:gd name="connsiteX48" fmla="*/ 3230088 w 8360228"/>
              <a:gd name="connsiteY48" fmla="*/ 605642 h 3289465"/>
              <a:gd name="connsiteX49" fmla="*/ 3360717 w 8360228"/>
              <a:gd name="connsiteY49" fmla="*/ 641268 h 3289465"/>
              <a:gd name="connsiteX50" fmla="*/ 3431969 w 8360228"/>
              <a:gd name="connsiteY50" fmla="*/ 653143 h 3289465"/>
              <a:gd name="connsiteX51" fmla="*/ 3479470 w 8360228"/>
              <a:gd name="connsiteY51" fmla="*/ 712520 h 3289465"/>
              <a:gd name="connsiteX52" fmla="*/ 3515096 w 8360228"/>
              <a:gd name="connsiteY52" fmla="*/ 736270 h 3289465"/>
              <a:gd name="connsiteX53" fmla="*/ 3562597 w 8360228"/>
              <a:gd name="connsiteY53" fmla="*/ 807522 h 3289465"/>
              <a:gd name="connsiteX54" fmla="*/ 3633849 w 8360228"/>
              <a:gd name="connsiteY54" fmla="*/ 831273 h 3289465"/>
              <a:gd name="connsiteX55" fmla="*/ 3716976 w 8360228"/>
              <a:gd name="connsiteY55" fmla="*/ 855024 h 3289465"/>
              <a:gd name="connsiteX56" fmla="*/ 3811979 w 8360228"/>
              <a:gd name="connsiteY56" fmla="*/ 890650 h 3289465"/>
              <a:gd name="connsiteX57" fmla="*/ 4073236 w 8360228"/>
              <a:gd name="connsiteY57" fmla="*/ 866899 h 3289465"/>
              <a:gd name="connsiteX58" fmla="*/ 4144488 w 8360228"/>
              <a:gd name="connsiteY58" fmla="*/ 878774 h 3289465"/>
              <a:gd name="connsiteX59" fmla="*/ 4156363 w 8360228"/>
              <a:gd name="connsiteY59" fmla="*/ 914400 h 3289465"/>
              <a:gd name="connsiteX60" fmla="*/ 4144488 w 8360228"/>
              <a:gd name="connsiteY60" fmla="*/ 1567543 h 3289465"/>
              <a:gd name="connsiteX61" fmla="*/ 4120737 w 8360228"/>
              <a:gd name="connsiteY61" fmla="*/ 1638795 h 3289465"/>
              <a:gd name="connsiteX62" fmla="*/ 4108862 w 8360228"/>
              <a:gd name="connsiteY62" fmla="*/ 1674421 h 3289465"/>
              <a:gd name="connsiteX63" fmla="*/ 4085111 w 8360228"/>
              <a:gd name="connsiteY63" fmla="*/ 1852551 h 3289465"/>
              <a:gd name="connsiteX64" fmla="*/ 4073236 w 8360228"/>
              <a:gd name="connsiteY64" fmla="*/ 1888177 h 3289465"/>
              <a:gd name="connsiteX65" fmla="*/ 4049486 w 8360228"/>
              <a:gd name="connsiteY65" fmla="*/ 1923803 h 3289465"/>
              <a:gd name="connsiteX66" fmla="*/ 4073236 w 8360228"/>
              <a:gd name="connsiteY66" fmla="*/ 2006930 h 3289465"/>
              <a:gd name="connsiteX67" fmla="*/ 4108862 w 8360228"/>
              <a:gd name="connsiteY67" fmla="*/ 2018805 h 3289465"/>
              <a:gd name="connsiteX68" fmla="*/ 4120737 w 8360228"/>
              <a:gd name="connsiteY68" fmla="*/ 2066307 h 3289465"/>
              <a:gd name="connsiteX69" fmla="*/ 4132613 w 8360228"/>
              <a:gd name="connsiteY69" fmla="*/ 2101933 h 3289465"/>
              <a:gd name="connsiteX70" fmla="*/ 4144488 w 8360228"/>
              <a:gd name="connsiteY70" fmla="*/ 2196935 h 3289465"/>
              <a:gd name="connsiteX71" fmla="*/ 4203865 w 8360228"/>
              <a:gd name="connsiteY71" fmla="*/ 2220686 h 3289465"/>
              <a:gd name="connsiteX72" fmla="*/ 4191989 w 8360228"/>
              <a:gd name="connsiteY72" fmla="*/ 2268187 h 3289465"/>
              <a:gd name="connsiteX73" fmla="*/ 4168239 w 8360228"/>
              <a:gd name="connsiteY73" fmla="*/ 2303813 h 3289465"/>
              <a:gd name="connsiteX74" fmla="*/ 4156363 w 8360228"/>
              <a:gd name="connsiteY74" fmla="*/ 2339439 h 3289465"/>
              <a:gd name="connsiteX75" fmla="*/ 4180114 w 8360228"/>
              <a:gd name="connsiteY75" fmla="*/ 2398816 h 3289465"/>
              <a:gd name="connsiteX76" fmla="*/ 4215740 w 8360228"/>
              <a:gd name="connsiteY76" fmla="*/ 2410691 h 3289465"/>
              <a:gd name="connsiteX77" fmla="*/ 4263241 w 8360228"/>
              <a:gd name="connsiteY77" fmla="*/ 2422566 h 3289465"/>
              <a:gd name="connsiteX78" fmla="*/ 4643252 w 8360228"/>
              <a:gd name="connsiteY78" fmla="*/ 2434442 h 3289465"/>
              <a:gd name="connsiteX79" fmla="*/ 4667002 w 8360228"/>
              <a:gd name="connsiteY79" fmla="*/ 2470068 h 3289465"/>
              <a:gd name="connsiteX80" fmla="*/ 4702628 w 8360228"/>
              <a:gd name="connsiteY80" fmla="*/ 2481943 h 3289465"/>
              <a:gd name="connsiteX81" fmla="*/ 4726379 w 8360228"/>
              <a:gd name="connsiteY81" fmla="*/ 2553195 h 3289465"/>
              <a:gd name="connsiteX82" fmla="*/ 4738254 w 8360228"/>
              <a:gd name="connsiteY82" fmla="*/ 2588821 h 3289465"/>
              <a:gd name="connsiteX83" fmla="*/ 4750130 w 8360228"/>
              <a:gd name="connsiteY83" fmla="*/ 2636322 h 3289465"/>
              <a:gd name="connsiteX84" fmla="*/ 4785756 w 8360228"/>
              <a:gd name="connsiteY84" fmla="*/ 2671948 h 3289465"/>
              <a:gd name="connsiteX85" fmla="*/ 4868883 w 8360228"/>
              <a:gd name="connsiteY85" fmla="*/ 2660073 h 3289465"/>
              <a:gd name="connsiteX86" fmla="*/ 4880758 w 8360228"/>
              <a:gd name="connsiteY86" fmla="*/ 2695699 h 3289465"/>
              <a:gd name="connsiteX87" fmla="*/ 4904509 w 8360228"/>
              <a:gd name="connsiteY87" fmla="*/ 2731325 h 3289465"/>
              <a:gd name="connsiteX88" fmla="*/ 4952010 w 8360228"/>
              <a:gd name="connsiteY88" fmla="*/ 2743200 h 3289465"/>
              <a:gd name="connsiteX89" fmla="*/ 4999511 w 8360228"/>
              <a:gd name="connsiteY89" fmla="*/ 2695699 h 3289465"/>
              <a:gd name="connsiteX90" fmla="*/ 5070763 w 8360228"/>
              <a:gd name="connsiteY90" fmla="*/ 2660073 h 3289465"/>
              <a:gd name="connsiteX91" fmla="*/ 5248893 w 8360228"/>
              <a:gd name="connsiteY91" fmla="*/ 2671948 h 3289465"/>
              <a:gd name="connsiteX92" fmla="*/ 5320145 w 8360228"/>
              <a:gd name="connsiteY92" fmla="*/ 2695699 h 3289465"/>
              <a:gd name="connsiteX93" fmla="*/ 5403273 w 8360228"/>
              <a:gd name="connsiteY93" fmla="*/ 2755076 h 3289465"/>
              <a:gd name="connsiteX94" fmla="*/ 5438898 w 8360228"/>
              <a:gd name="connsiteY94" fmla="*/ 2766951 h 3289465"/>
              <a:gd name="connsiteX95" fmla="*/ 5474524 w 8360228"/>
              <a:gd name="connsiteY95" fmla="*/ 2778826 h 3289465"/>
              <a:gd name="connsiteX96" fmla="*/ 5486400 w 8360228"/>
              <a:gd name="connsiteY96" fmla="*/ 2814452 h 3289465"/>
              <a:gd name="connsiteX97" fmla="*/ 5605153 w 8360228"/>
              <a:gd name="connsiteY97" fmla="*/ 2826327 h 3289465"/>
              <a:gd name="connsiteX98" fmla="*/ 5640779 w 8360228"/>
              <a:gd name="connsiteY98" fmla="*/ 2790701 h 3289465"/>
              <a:gd name="connsiteX99" fmla="*/ 5664530 w 8360228"/>
              <a:gd name="connsiteY99" fmla="*/ 2755076 h 3289465"/>
              <a:gd name="connsiteX100" fmla="*/ 5735782 w 8360228"/>
              <a:gd name="connsiteY100" fmla="*/ 2731325 h 3289465"/>
              <a:gd name="connsiteX101" fmla="*/ 5771408 w 8360228"/>
              <a:gd name="connsiteY101" fmla="*/ 2743200 h 3289465"/>
              <a:gd name="connsiteX102" fmla="*/ 5783283 w 8360228"/>
              <a:gd name="connsiteY102" fmla="*/ 2778826 h 3289465"/>
              <a:gd name="connsiteX103" fmla="*/ 5723906 w 8360228"/>
              <a:gd name="connsiteY103" fmla="*/ 2885704 h 3289465"/>
              <a:gd name="connsiteX104" fmla="*/ 5700156 w 8360228"/>
              <a:gd name="connsiteY104" fmla="*/ 2921330 h 3289465"/>
              <a:gd name="connsiteX105" fmla="*/ 5712031 w 8360228"/>
              <a:gd name="connsiteY105" fmla="*/ 2992582 h 3289465"/>
              <a:gd name="connsiteX106" fmla="*/ 5783283 w 8360228"/>
              <a:gd name="connsiteY106" fmla="*/ 3028208 h 3289465"/>
              <a:gd name="connsiteX107" fmla="*/ 5807034 w 8360228"/>
              <a:gd name="connsiteY107" fmla="*/ 3063834 h 3289465"/>
              <a:gd name="connsiteX108" fmla="*/ 5854535 w 8360228"/>
              <a:gd name="connsiteY108" fmla="*/ 3087585 h 3289465"/>
              <a:gd name="connsiteX109" fmla="*/ 5866410 w 8360228"/>
              <a:gd name="connsiteY109" fmla="*/ 3135086 h 3289465"/>
              <a:gd name="connsiteX110" fmla="*/ 5878286 w 8360228"/>
              <a:gd name="connsiteY110" fmla="*/ 3170712 h 3289465"/>
              <a:gd name="connsiteX111" fmla="*/ 5890161 w 8360228"/>
              <a:gd name="connsiteY111" fmla="*/ 3253839 h 3289465"/>
              <a:gd name="connsiteX112" fmla="*/ 5937662 w 8360228"/>
              <a:gd name="connsiteY112" fmla="*/ 3265714 h 3289465"/>
              <a:gd name="connsiteX113" fmla="*/ 6068291 w 8360228"/>
              <a:gd name="connsiteY113" fmla="*/ 3253839 h 3289465"/>
              <a:gd name="connsiteX114" fmla="*/ 6412675 w 8360228"/>
              <a:gd name="connsiteY114" fmla="*/ 3253839 h 3289465"/>
              <a:gd name="connsiteX115" fmla="*/ 6768935 w 8360228"/>
              <a:gd name="connsiteY115" fmla="*/ 3265714 h 3289465"/>
              <a:gd name="connsiteX116" fmla="*/ 6947065 w 8360228"/>
              <a:gd name="connsiteY116" fmla="*/ 3289465 h 3289465"/>
              <a:gd name="connsiteX117" fmla="*/ 7053943 w 8360228"/>
              <a:gd name="connsiteY117" fmla="*/ 3277590 h 3289465"/>
              <a:gd name="connsiteX118" fmla="*/ 7077693 w 8360228"/>
              <a:gd name="connsiteY118" fmla="*/ 3241964 h 3289465"/>
              <a:gd name="connsiteX119" fmla="*/ 7113319 w 8360228"/>
              <a:gd name="connsiteY119" fmla="*/ 3230089 h 3289465"/>
              <a:gd name="connsiteX120" fmla="*/ 7125195 w 8360228"/>
              <a:gd name="connsiteY120" fmla="*/ 3194463 h 3289465"/>
              <a:gd name="connsiteX121" fmla="*/ 7160821 w 8360228"/>
              <a:gd name="connsiteY121" fmla="*/ 3158837 h 3289465"/>
              <a:gd name="connsiteX122" fmla="*/ 7196447 w 8360228"/>
              <a:gd name="connsiteY122" fmla="*/ 3146961 h 3289465"/>
              <a:gd name="connsiteX123" fmla="*/ 7232073 w 8360228"/>
              <a:gd name="connsiteY123" fmla="*/ 3123211 h 3289465"/>
              <a:gd name="connsiteX124" fmla="*/ 7267698 w 8360228"/>
              <a:gd name="connsiteY124" fmla="*/ 3111335 h 3289465"/>
              <a:gd name="connsiteX125" fmla="*/ 7303324 w 8360228"/>
              <a:gd name="connsiteY125" fmla="*/ 3087585 h 3289465"/>
              <a:gd name="connsiteX126" fmla="*/ 7350826 w 8360228"/>
              <a:gd name="connsiteY126" fmla="*/ 3063834 h 3289465"/>
              <a:gd name="connsiteX127" fmla="*/ 7493330 w 8360228"/>
              <a:gd name="connsiteY127" fmla="*/ 2992582 h 3289465"/>
              <a:gd name="connsiteX128" fmla="*/ 7528956 w 8360228"/>
              <a:gd name="connsiteY128" fmla="*/ 2980707 h 3289465"/>
              <a:gd name="connsiteX129" fmla="*/ 7564582 w 8360228"/>
              <a:gd name="connsiteY129" fmla="*/ 2956956 h 3289465"/>
              <a:gd name="connsiteX130" fmla="*/ 7612083 w 8360228"/>
              <a:gd name="connsiteY130" fmla="*/ 2945081 h 3289465"/>
              <a:gd name="connsiteX131" fmla="*/ 7837714 w 8360228"/>
              <a:gd name="connsiteY131" fmla="*/ 2933205 h 3289465"/>
              <a:gd name="connsiteX132" fmla="*/ 7908966 w 8360228"/>
              <a:gd name="connsiteY132" fmla="*/ 2909455 h 3289465"/>
              <a:gd name="connsiteX133" fmla="*/ 7944592 w 8360228"/>
              <a:gd name="connsiteY133" fmla="*/ 2897579 h 3289465"/>
              <a:gd name="connsiteX134" fmla="*/ 7968343 w 8360228"/>
              <a:gd name="connsiteY134" fmla="*/ 2861953 h 3289465"/>
              <a:gd name="connsiteX135" fmla="*/ 8122722 w 8360228"/>
              <a:gd name="connsiteY135" fmla="*/ 2826327 h 3289465"/>
              <a:gd name="connsiteX136" fmla="*/ 8277101 w 8360228"/>
              <a:gd name="connsiteY136" fmla="*/ 2850078 h 3289465"/>
              <a:gd name="connsiteX137" fmla="*/ 8312727 w 8360228"/>
              <a:gd name="connsiteY137" fmla="*/ 2861953 h 3289465"/>
              <a:gd name="connsiteX138" fmla="*/ 8360228 w 8360228"/>
              <a:gd name="connsiteY138" fmla="*/ 2885704 h 328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8360228" h="3289465">
                <a:moveTo>
                  <a:pt x="0" y="403761"/>
                </a:moveTo>
                <a:cubicBezTo>
                  <a:pt x="67293" y="399803"/>
                  <a:pt x="135088" y="400994"/>
                  <a:pt x="201880" y="391886"/>
                </a:cubicBezTo>
                <a:cubicBezTo>
                  <a:pt x="223002" y="389006"/>
                  <a:pt x="241223" y="375420"/>
                  <a:pt x="261257" y="368135"/>
                </a:cubicBezTo>
                <a:cubicBezTo>
                  <a:pt x="284785" y="359579"/>
                  <a:pt x="308758" y="352302"/>
                  <a:pt x="332509" y="344385"/>
                </a:cubicBezTo>
                <a:cubicBezTo>
                  <a:pt x="344384" y="340427"/>
                  <a:pt x="356939" y="338107"/>
                  <a:pt x="368135" y="332509"/>
                </a:cubicBezTo>
                <a:cubicBezTo>
                  <a:pt x="383969" y="324592"/>
                  <a:pt x="400266" y="317542"/>
                  <a:pt x="415636" y="308759"/>
                </a:cubicBezTo>
                <a:cubicBezTo>
                  <a:pt x="428028" y="301678"/>
                  <a:pt x="438144" y="290630"/>
                  <a:pt x="451262" y="285008"/>
                </a:cubicBezTo>
                <a:cubicBezTo>
                  <a:pt x="466263" y="278579"/>
                  <a:pt x="483070" y="277617"/>
                  <a:pt x="498763" y="273133"/>
                </a:cubicBezTo>
                <a:cubicBezTo>
                  <a:pt x="618008" y="239062"/>
                  <a:pt x="433406" y="286502"/>
                  <a:pt x="581891" y="249382"/>
                </a:cubicBezTo>
                <a:cubicBezTo>
                  <a:pt x="593766" y="241465"/>
                  <a:pt x="605125" y="232712"/>
                  <a:pt x="617517" y="225631"/>
                </a:cubicBezTo>
                <a:cubicBezTo>
                  <a:pt x="643945" y="210529"/>
                  <a:pt x="671042" y="197406"/>
                  <a:pt x="700644" y="190005"/>
                </a:cubicBezTo>
                <a:cubicBezTo>
                  <a:pt x="720226" y="185110"/>
                  <a:pt x="740548" y="183441"/>
                  <a:pt x="760021" y="178130"/>
                </a:cubicBezTo>
                <a:cubicBezTo>
                  <a:pt x="903205" y="139080"/>
                  <a:pt x="753331" y="164122"/>
                  <a:pt x="926275" y="142504"/>
                </a:cubicBezTo>
                <a:cubicBezTo>
                  <a:pt x="1007139" y="115550"/>
                  <a:pt x="907679" y="149477"/>
                  <a:pt x="1021278" y="106878"/>
                </a:cubicBezTo>
                <a:cubicBezTo>
                  <a:pt x="1050124" y="96061"/>
                  <a:pt x="1073788" y="89931"/>
                  <a:pt x="1104405" y="83127"/>
                </a:cubicBezTo>
                <a:cubicBezTo>
                  <a:pt x="1201049" y="61650"/>
                  <a:pt x="1139961" y="78049"/>
                  <a:pt x="1270660" y="59377"/>
                </a:cubicBezTo>
                <a:cubicBezTo>
                  <a:pt x="1290641" y="56522"/>
                  <a:pt x="1310244" y="51460"/>
                  <a:pt x="1330036" y="47501"/>
                </a:cubicBezTo>
                <a:cubicBezTo>
                  <a:pt x="1341911" y="39584"/>
                  <a:pt x="1352249" y="28628"/>
                  <a:pt x="1365662" y="23751"/>
                </a:cubicBezTo>
                <a:cubicBezTo>
                  <a:pt x="1396339" y="12596"/>
                  <a:pt x="1460665" y="0"/>
                  <a:pt x="1460665" y="0"/>
                </a:cubicBezTo>
                <a:cubicBezTo>
                  <a:pt x="1512125" y="3959"/>
                  <a:pt x="1565175" y="-1422"/>
                  <a:pt x="1615044" y="11876"/>
                </a:cubicBezTo>
                <a:cubicBezTo>
                  <a:pt x="1628834" y="15553"/>
                  <a:pt x="1627650" y="38585"/>
                  <a:pt x="1638795" y="47501"/>
                </a:cubicBezTo>
                <a:cubicBezTo>
                  <a:pt x="1648570" y="55321"/>
                  <a:pt x="1662546" y="55418"/>
                  <a:pt x="1674421" y="59377"/>
                </a:cubicBezTo>
                <a:cubicBezTo>
                  <a:pt x="1702497" y="87453"/>
                  <a:pt x="1722003" y="110317"/>
                  <a:pt x="1757548" y="130629"/>
                </a:cubicBezTo>
                <a:cubicBezTo>
                  <a:pt x="1768416" y="136839"/>
                  <a:pt x="1781668" y="137573"/>
                  <a:pt x="1793174" y="142504"/>
                </a:cubicBezTo>
                <a:cubicBezTo>
                  <a:pt x="1809445" y="149477"/>
                  <a:pt x="1824841" y="158338"/>
                  <a:pt x="1840675" y="166255"/>
                </a:cubicBezTo>
                <a:cubicBezTo>
                  <a:pt x="1852550" y="182089"/>
                  <a:pt x="1861274" y="200875"/>
                  <a:pt x="1876301" y="213756"/>
                </a:cubicBezTo>
                <a:cubicBezTo>
                  <a:pt x="1889742" y="225277"/>
                  <a:pt x="1908432" y="228724"/>
                  <a:pt x="1923802" y="237507"/>
                </a:cubicBezTo>
                <a:cubicBezTo>
                  <a:pt x="1987586" y="273955"/>
                  <a:pt x="1928911" y="253628"/>
                  <a:pt x="2006930" y="273133"/>
                </a:cubicBezTo>
                <a:cubicBezTo>
                  <a:pt x="2014847" y="285008"/>
                  <a:pt x="2020588" y="298667"/>
                  <a:pt x="2030680" y="308759"/>
                </a:cubicBezTo>
                <a:cubicBezTo>
                  <a:pt x="2053699" y="331778"/>
                  <a:pt x="2072959" y="334727"/>
                  <a:pt x="2101932" y="344385"/>
                </a:cubicBezTo>
                <a:cubicBezTo>
                  <a:pt x="2143678" y="407003"/>
                  <a:pt x="2101612" y="361212"/>
                  <a:pt x="2173184" y="391886"/>
                </a:cubicBezTo>
                <a:cubicBezTo>
                  <a:pt x="2186302" y="397508"/>
                  <a:pt x="2196418" y="408556"/>
                  <a:pt x="2208810" y="415637"/>
                </a:cubicBezTo>
                <a:cubicBezTo>
                  <a:pt x="2224180" y="424420"/>
                  <a:pt x="2240477" y="431470"/>
                  <a:pt x="2256311" y="439387"/>
                </a:cubicBezTo>
                <a:cubicBezTo>
                  <a:pt x="2268186" y="451262"/>
                  <a:pt x="2277356" y="466681"/>
                  <a:pt x="2291937" y="475013"/>
                </a:cubicBezTo>
                <a:cubicBezTo>
                  <a:pt x="2306108" y="483111"/>
                  <a:pt x="2323746" y="482405"/>
                  <a:pt x="2339439" y="486889"/>
                </a:cubicBezTo>
                <a:cubicBezTo>
                  <a:pt x="2351475" y="490328"/>
                  <a:pt x="2363669" y="493584"/>
                  <a:pt x="2375065" y="498764"/>
                </a:cubicBezTo>
                <a:cubicBezTo>
                  <a:pt x="2407297" y="513415"/>
                  <a:pt x="2470067" y="546265"/>
                  <a:pt x="2470067" y="546265"/>
                </a:cubicBezTo>
                <a:cubicBezTo>
                  <a:pt x="2541319" y="542307"/>
                  <a:pt x="2613012" y="543241"/>
                  <a:pt x="2683823" y="534390"/>
                </a:cubicBezTo>
                <a:cubicBezTo>
                  <a:pt x="2813485" y="518182"/>
                  <a:pt x="2708664" y="517653"/>
                  <a:pt x="2790701" y="486889"/>
                </a:cubicBezTo>
                <a:cubicBezTo>
                  <a:pt x="2809600" y="479802"/>
                  <a:pt x="2830286" y="478972"/>
                  <a:pt x="2850078" y="475013"/>
                </a:cubicBezTo>
                <a:cubicBezTo>
                  <a:pt x="2861953" y="467096"/>
                  <a:pt x="2871575" y="453281"/>
                  <a:pt x="2885704" y="451263"/>
                </a:cubicBezTo>
                <a:cubicBezTo>
                  <a:pt x="2901861" y="448955"/>
                  <a:pt x="2917512" y="458654"/>
                  <a:pt x="2933205" y="463138"/>
                </a:cubicBezTo>
                <a:cubicBezTo>
                  <a:pt x="2945241" y="466577"/>
                  <a:pt x="2956687" y="471977"/>
                  <a:pt x="2968831" y="475013"/>
                </a:cubicBezTo>
                <a:cubicBezTo>
                  <a:pt x="2988413" y="479908"/>
                  <a:pt x="3008735" y="481578"/>
                  <a:pt x="3028208" y="486889"/>
                </a:cubicBezTo>
                <a:cubicBezTo>
                  <a:pt x="3052361" y="493476"/>
                  <a:pt x="3075709" y="502722"/>
                  <a:pt x="3099460" y="510639"/>
                </a:cubicBezTo>
                <a:lnTo>
                  <a:pt x="3135086" y="522514"/>
                </a:lnTo>
                <a:cubicBezTo>
                  <a:pt x="3143003" y="538348"/>
                  <a:pt x="3146318" y="557498"/>
                  <a:pt x="3158836" y="570016"/>
                </a:cubicBezTo>
                <a:cubicBezTo>
                  <a:pt x="3167687" y="578867"/>
                  <a:pt x="3183266" y="576293"/>
                  <a:pt x="3194462" y="581891"/>
                </a:cubicBezTo>
                <a:cubicBezTo>
                  <a:pt x="3207228" y="588274"/>
                  <a:pt x="3217046" y="599845"/>
                  <a:pt x="3230088" y="605642"/>
                </a:cubicBezTo>
                <a:cubicBezTo>
                  <a:pt x="3275029" y="625616"/>
                  <a:pt x="3313442" y="632672"/>
                  <a:pt x="3360717" y="641268"/>
                </a:cubicBezTo>
                <a:cubicBezTo>
                  <a:pt x="3384407" y="645575"/>
                  <a:pt x="3408218" y="649185"/>
                  <a:pt x="3431969" y="653143"/>
                </a:cubicBezTo>
                <a:cubicBezTo>
                  <a:pt x="3534071" y="721212"/>
                  <a:pt x="3413913" y="630575"/>
                  <a:pt x="3479470" y="712520"/>
                </a:cubicBezTo>
                <a:cubicBezTo>
                  <a:pt x="3488386" y="723665"/>
                  <a:pt x="3503221" y="728353"/>
                  <a:pt x="3515096" y="736270"/>
                </a:cubicBezTo>
                <a:cubicBezTo>
                  <a:pt x="3530930" y="760021"/>
                  <a:pt x="3535517" y="798495"/>
                  <a:pt x="3562597" y="807522"/>
                </a:cubicBezTo>
                <a:cubicBezTo>
                  <a:pt x="3586348" y="815439"/>
                  <a:pt x="3609561" y="825201"/>
                  <a:pt x="3633849" y="831273"/>
                </a:cubicBezTo>
                <a:cubicBezTo>
                  <a:pt x="3657963" y="837301"/>
                  <a:pt x="3693118" y="844799"/>
                  <a:pt x="3716976" y="855024"/>
                </a:cubicBezTo>
                <a:cubicBezTo>
                  <a:pt x="3803913" y="892282"/>
                  <a:pt x="3724406" y="868755"/>
                  <a:pt x="3811979" y="890650"/>
                </a:cubicBezTo>
                <a:cubicBezTo>
                  <a:pt x="3899065" y="882733"/>
                  <a:pt x="3985847" y="870020"/>
                  <a:pt x="4073236" y="866899"/>
                </a:cubicBezTo>
                <a:cubicBezTo>
                  <a:pt x="4097299" y="866040"/>
                  <a:pt x="4123582" y="866828"/>
                  <a:pt x="4144488" y="878774"/>
                </a:cubicBezTo>
                <a:cubicBezTo>
                  <a:pt x="4155356" y="884984"/>
                  <a:pt x="4152405" y="902525"/>
                  <a:pt x="4156363" y="914400"/>
                </a:cubicBezTo>
                <a:cubicBezTo>
                  <a:pt x="4152405" y="1132114"/>
                  <a:pt x="4155184" y="1350056"/>
                  <a:pt x="4144488" y="1567543"/>
                </a:cubicBezTo>
                <a:cubicBezTo>
                  <a:pt x="4143258" y="1592548"/>
                  <a:pt x="4128654" y="1615044"/>
                  <a:pt x="4120737" y="1638795"/>
                </a:cubicBezTo>
                <a:lnTo>
                  <a:pt x="4108862" y="1674421"/>
                </a:lnTo>
                <a:cubicBezTo>
                  <a:pt x="4100945" y="1733798"/>
                  <a:pt x="4094959" y="1793464"/>
                  <a:pt x="4085111" y="1852551"/>
                </a:cubicBezTo>
                <a:cubicBezTo>
                  <a:pt x="4083053" y="1864898"/>
                  <a:pt x="4078834" y="1876981"/>
                  <a:pt x="4073236" y="1888177"/>
                </a:cubicBezTo>
                <a:cubicBezTo>
                  <a:pt x="4066853" y="1900943"/>
                  <a:pt x="4057403" y="1911928"/>
                  <a:pt x="4049486" y="1923803"/>
                </a:cubicBezTo>
                <a:cubicBezTo>
                  <a:pt x="4049589" y="1924214"/>
                  <a:pt x="4067557" y="2001251"/>
                  <a:pt x="4073236" y="2006930"/>
                </a:cubicBezTo>
                <a:cubicBezTo>
                  <a:pt x="4082087" y="2015781"/>
                  <a:pt x="4096987" y="2014847"/>
                  <a:pt x="4108862" y="2018805"/>
                </a:cubicBezTo>
                <a:cubicBezTo>
                  <a:pt x="4112820" y="2034639"/>
                  <a:pt x="4116253" y="2050614"/>
                  <a:pt x="4120737" y="2066307"/>
                </a:cubicBezTo>
                <a:cubicBezTo>
                  <a:pt x="4124176" y="2078343"/>
                  <a:pt x="4130374" y="2089617"/>
                  <a:pt x="4132613" y="2101933"/>
                </a:cubicBezTo>
                <a:cubicBezTo>
                  <a:pt x="4138322" y="2133332"/>
                  <a:pt x="4128068" y="2169569"/>
                  <a:pt x="4144488" y="2196935"/>
                </a:cubicBezTo>
                <a:cubicBezTo>
                  <a:pt x="4155456" y="2215214"/>
                  <a:pt x="4184073" y="2212769"/>
                  <a:pt x="4203865" y="2220686"/>
                </a:cubicBezTo>
                <a:cubicBezTo>
                  <a:pt x="4199906" y="2236520"/>
                  <a:pt x="4198418" y="2253186"/>
                  <a:pt x="4191989" y="2268187"/>
                </a:cubicBezTo>
                <a:cubicBezTo>
                  <a:pt x="4186367" y="2281305"/>
                  <a:pt x="4174622" y="2291048"/>
                  <a:pt x="4168239" y="2303813"/>
                </a:cubicBezTo>
                <a:cubicBezTo>
                  <a:pt x="4162641" y="2315009"/>
                  <a:pt x="4160322" y="2327564"/>
                  <a:pt x="4156363" y="2339439"/>
                </a:cubicBezTo>
                <a:cubicBezTo>
                  <a:pt x="4164280" y="2359231"/>
                  <a:pt x="4166467" y="2382440"/>
                  <a:pt x="4180114" y="2398816"/>
                </a:cubicBezTo>
                <a:cubicBezTo>
                  <a:pt x="4188128" y="2408432"/>
                  <a:pt x="4203704" y="2407252"/>
                  <a:pt x="4215740" y="2410691"/>
                </a:cubicBezTo>
                <a:cubicBezTo>
                  <a:pt x="4231433" y="2415175"/>
                  <a:pt x="4246945" y="2421661"/>
                  <a:pt x="4263241" y="2422566"/>
                </a:cubicBezTo>
                <a:cubicBezTo>
                  <a:pt x="4389778" y="2429596"/>
                  <a:pt x="4516582" y="2430483"/>
                  <a:pt x="4643252" y="2434442"/>
                </a:cubicBezTo>
                <a:cubicBezTo>
                  <a:pt x="4651169" y="2446317"/>
                  <a:pt x="4655857" y="2461152"/>
                  <a:pt x="4667002" y="2470068"/>
                </a:cubicBezTo>
                <a:cubicBezTo>
                  <a:pt x="4676777" y="2477888"/>
                  <a:pt x="4695352" y="2471757"/>
                  <a:pt x="4702628" y="2481943"/>
                </a:cubicBezTo>
                <a:cubicBezTo>
                  <a:pt x="4717180" y="2502315"/>
                  <a:pt x="4718462" y="2529444"/>
                  <a:pt x="4726379" y="2553195"/>
                </a:cubicBezTo>
                <a:cubicBezTo>
                  <a:pt x="4730337" y="2565070"/>
                  <a:pt x="4735218" y="2576677"/>
                  <a:pt x="4738254" y="2588821"/>
                </a:cubicBezTo>
                <a:cubicBezTo>
                  <a:pt x="4742213" y="2604655"/>
                  <a:pt x="4742032" y="2622151"/>
                  <a:pt x="4750130" y="2636322"/>
                </a:cubicBezTo>
                <a:cubicBezTo>
                  <a:pt x="4758462" y="2650903"/>
                  <a:pt x="4773881" y="2660073"/>
                  <a:pt x="4785756" y="2671948"/>
                </a:cubicBezTo>
                <a:cubicBezTo>
                  <a:pt x="4813465" y="2667990"/>
                  <a:pt x="4841728" y="2653284"/>
                  <a:pt x="4868883" y="2660073"/>
                </a:cubicBezTo>
                <a:cubicBezTo>
                  <a:pt x="4881027" y="2663109"/>
                  <a:pt x="4875160" y="2684503"/>
                  <a:pt x="4880758" y="2695699"/>
                </a:cubicBezTo>
                <a:cubicBezTo>
                  <a:pt x="4887141" y="2708465"/>
                  <a:pt x="4892634" y="2723408"/>
                  <a:pt x="4904509" y="2731325"/>
                </a:cubicBezTo>
                <a:cubicBezTo>
                  <a:pt x="4918089" y="2740378"/>
                  <a:pt x="4936176" y="2739242"/>
                  <a:pt x="4952010" y="2743200"/>
                </a:cubicBezTo>
                <a:cubicBezTo>
                  <a:pt x="5029739" y="2717291"/>
                  <a:pt x="4953450" y="2753276"/>
                  <a:pt x="4999511" y="2695699"/>
                </a:cubicBezTo>
                <a:cubicBezTo>
                  <a:pt x="5016254" y="2674770"/>
                  <a:pt x="5047293" y="2667896"/>
                  <a:pt x="5070763" y="2660073"/>
                </a:cubicBezTo>
                <a:cubicBezTo>
                  <a:pt x="5130140" y="2664031"/>
                  <a:pt x="5189983" y="2663532"/>
                  <a:pt x="5248893" y="2671948"/>
                </a:cubicBezTo>
                <a:cubicBezTo>
                  <a:pt x="5273677" y="2675489"/>
                  <a:pt x="5320145" y="2695699"/>
                  <a:pt x="5320145" y="2695699"/>
                </a:cubicBezTo>
                <a:cubicBezTo>
                  <a:pt x="5339938" y="2755075"/>
                  <a:pt x="5320146" y="2727367"/>
                  <a:pt x="5403273" y="2755076"/>
                </a:cubicBezTo>
                <a:lnTo>
                  <a:pt x="5438898" y="2766951"/>
                </a:lnTo>
                <a:lnTo>
                  <a:pt x="5474524" y="2778826"/>
                </a:lnTo>
                <a:cubicBezTo>
                  <a:pt x="5478483" y="2790701"/>
                  <a:pt x="5478580" y="2804677"/>
                  <a:pt x="5486400" y="2814452"/>
                </a:cubicBezTo>
                <a:cubicBezTo>
                  <a:pt x="5520642" y="2857254"/>
                  <a:pt x="5556285" y="2833309"/>
                  <a:pt x="5605153" y="2826327"/>
                </a:cubicBezTo>
                <a:cubicBezTo>
                  <a:pt x="5617028" y="2814452"/>
                  <a:pt x="5630027" y="2803603"/>
                  <a:pt x="5640779" y="2790701"/>
                </a:cubicBezTo>
                <a:cubicBezTo>
                  <a:pt x="5649916" y="2779737"/>
                  <a:pt x="5652427" y="2762640"/>
                  <a:pt x="5664530" y="2755076"/>
                </a:cubicBezTo>
                <a:cubicBezTo>
                  <a:pt x="5685760" y="2741807"/>
                  <a:pt x="5735782" y="2731325"/>
                  <a:pt x="5735782" y="2731325"/>
                </a:cubicBezTo>
                <a:cubicBezTo>
                  <a:pt x="5747657" y="2735283"/>
                  <a:pt x="5762557" y="2734349"/>
                  <a:pt x="5771408" y="2743200"/>
                </a:cubicBezTo>
                <a:cubicBezTo>
                  <a:pt x="5780259" y="2752051"/>
                  <a:pt x="5784836" y="2766405"/>
                  <a:pt x="5783283" y="2778826"/>
                </a:cubicBezTo>
                <a:cubicBezTo>
                  <a:pt x="5777572" y="2824509"/>
                  <a:pt x="5748748" y="2850925"/>
                  <a:pt x="5723906" y="2885704"/>
                </a:cubicBezTo>
                <a:cubicBezTo>
                  <a:pt x="5715610" y="2897318"/>
                  <a:pt x="5708073" y="2909455"/>
                  <a:pt x="5700156" y="2921330"/>
                </a:cubicBezTo>
                <a:cubicBezTo>
                  <a:pt x="5704114" y="2945081"/>
                  <a:pt x="5701263" y="2971046"/>
                  <a:pt x="5712031" y="2992582"/>
                </a:cubicBezTo>
                <a:cubicBezTo>
                  <a:pt x="5721240" y="3010999"/>
                  <a:pt x="5766421" y="3022588"/>
                  <a:pt x="5783283" y="3028208"/>
                </a:cubicBezTo>
                <a:cubicBezTo>
                  <a:pt x="5791200" y="3040083"/>
                  <a:pt x="5796070" y="3054697"/>
                  <a:pt x="5807034" y="3063834"/>
                </a:cubicBezTo>
                <a:cubicBezTo>
                  <a:pt x="5820634" y="3075167"/>
                  <a:pt x="5843202" y="3073985"/>
                  <a:pt x="5854535" y="3087585"/>
                </a:cubicBezTo>
                <a:cubicBezTo>
                  <a:pt x="5864983" y="3100123"/>
                  <a:pt x="5861926" y="3119393"/>
                  <a:pt x="5866410" y="3135086"/>
                </a:cubicBezTo>
                <a:cubicBezTo>
                  <a:pt x="5869849" y="3147122"/>
                  <a:pt x="5874327" y="3158837"/>
                  <a:pt x="5878286" y="3170712"/>
                </a:cubicBezTo>
                <a:cubicBezTo>
                  <a:pt x="5882244" y="3198421"/>
                  <a:pt x="5875326" y="3230103"/>
                  <a:pt x="5890161" y="3253839"/>
                </a:cubicBezTo>
                <a:cubicBezTo>
                  <a:pt x="5898811" y="3267679"/>
                  <a:pt x="5921341" y="3265714"/>
                  <a:pt x="5937662" y="3265714"/>
                </a:cubicBezTo>
                <a:cubicBezTo>
                  <a:pt x="5981385" y="3265714"/>
                  <a:pt x="6024748" y="3257797"/>
                  <a:pt x="6068291" y="3253839"/>
                </a:cubicBezTo>
                <a:cubicBezTo>
                  <a:pt x="6222171" y="3223064"/>
                  <a:pt x="6101540" y="3242316"/>
                  <a:pt x="6412675" y="3253839"/>
                </a:cubicBezTo>
                <a:lnTo>
                  <a:pt x="6768935" y="3265714"/>
                </a:lnTo>
                <a:cubicBezTo>
                  <a:pt x="6839607" y="3289273"/>
                  <a:pt x="6830828" y="3289465"/>
                  <a:pt x="6947065" y="3289465"/>
                </a:cubicBezTo>
                <a:cubicBezTo>
                  <a:pt x="6982910" y="3289465"/>
                  <a:pt x="7018317" y="3281548"/>
                  <a:pt x="7053943" y="3277590"/>
                </a:cubicBezTo>
                <a:cubicBezTo>
                  <a:pt x="7061860" y="3265715"/>
                  <a:pt x="7066548" y="3250880"/>
                  <a:pt x="7077693" y="3241964"/>
                </a:cubicBezTo>
                <a:cubicBezTo>
                  <a:pt x="7087468" y="3234144"/>
                  <a:pt x="7104468" y="3238940"/>
                  <a:pt x="7113319" y="3230089"/>
                </a:cubicBezTo>
                <a:cubicBezTo>
                  <a:pt x="7122170" y="3221238"/>
                  <a:pt x="7118251" y="3204878"/>
                  <a:pt x="7125195" y="3194463"/>
                </a:cubicBezTo>
                <a:cubicBezTo>
                  <a:pt x="7134511" y="3180489"/>
                  <a:pt x="7146847" y="3168153"/>
                  <a:pt x="7160821" y="3158837"/>
                </a:cubicBezTo>
                <a:cubicBezTo>
                  <a:pt x="7171236" y="3151893"/>
                  <a:pt x="7185251" y="3152559"/>
                  <a:pt x="7196447" y="3146961"/>
                </a:cubicBezTo>
                <a:cubicBezTo>
                  <a:pt x="7209212" y="3140578"/>
                  <a:pt x="7219308" y="3129594"/>
                  <a:pt x="7232073" y="3123211"/>
                </a:cubicBezTo>
                <a:cubicBezTo>
                  <a:pt x="7243269" y="3117613"/>
                  <a:pt x="7256502" y="3116933"/>
                  <a:pt x="7267698" y="3111335"/>
                </a:cubicBezTo>
                <a:cubicBezTo>
                  <a:pt x="7280463" y="3104952"/>
                  <a:pt x="7290932" y="3094666"/>
                  <a:pt x="7303324" y="3087585"/>
                </a:cubicBezTo>
                <a:cubicBezTo>
                  <a:pt x="7318695" y="3078802"/>
                  <a:pt x="7335646" y="3072942"/>
                  <a:pt x="7350826" y="3063834"/>
                </a:cubicBezTo>
                <a:cubicBezTo>
                  <a:pt x="7465927" y="2994774"/>
                  <a:pt x="7374809" y="3032089"/>
                  <a:pt x="7493330" y="2992582"/>
                </a:cubicBezTo>
                <a:lnTo>
                  <a:pt x="7528956" y="2980707"/>
                </a:lnTo>
                <a:cubicBezTo>
                  <a:pt x="7540831" y="2972790"/>
                  <a:pt x="7551464" y="2962578"/>
                  <a:pt x="7564582" y="2956956"/>
                </a:cubicBezTo>
                <a:cubicBezTo>
                  <a:pt x="7579583" y="2950527"/>
                  <a:pt x="7595823" y="2946495"/>
                  <a:pt x="7612083" y="2945081"/>
                </a:cubicBezTo>
                <a:cubicBezTo>
                  <a:pt x="7687114" y="2938556"/>
                  <a:pt x="7762504" y="2937164"/>
                  <a:pt x="7837714" y="2933205"/>
                </a:cubicBezTo>
                <a:lnTo>
                  <a:pt x="7908966" y="2909455"/>
                </a:lnTo>
                <a:lnTo>
                  <a:pt x="7944592" y="2897579"/>
                </a:lnTo>
                <a:cubicBezTo>
                  <a:pt x="7952509" y="2885704"/>
                  <a:pt x="7956240" y="2869517"/>
                  <a:pt x="7968343" y="2861953"/>
                </a:cubicBezTo>
                <a:cubicBezTo>
                  <a:pt x="8006980" y="2837805"/>
                  <a:pt x="8080964" y="2832293"/>
                  <a:pt x="8122722" y="2826327"/>
                </a:cubicBezTo>
                <a:cubicBezTo>
                  <a:pt x="8208859" y="2835898"/>
                  <a:pt x="8211655" y="2831379"/>
                  <a:pt x="8277101" y="2850078"/>
                </a:cubicBezTo>
                <a:cubicBezTo>
                  <a:pt x="8289137" y="2853517"/>
                  <a:pt x="8301221" y="2857022"/>
                  <a:pt x="8312727" y="2861953"/>
                </a:cubicBezTo>
                <a:cubicBezTo>
                  <a:pt x="8328998" y="2868926"/>
                  <a:pt x="8360228" y="2885704"/>
                  <a:pt x="8360228" y="288570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031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" y="100972"/>
            <a:ext cx="6564792" cy="660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Naslov 3"/>
          <p:cNvSpPr txBox="1">
            <a:spLocks/>
          </p:cNvSpPr>
          <p:nvPr/>
        </p:nvSpPr>
        <p:spPr>
          <a:xfrm>
            <a:off x="6550124" y="46038"/>
            <a:ext cx="2781186" cy="121442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GEOGRAFSKI SMJEŠTAJ</a:t>
            </a:r>
            <a:endParaRPr kumimoji="0" lang="hr-HR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8740" y="4653136"/>
            <a:ext cx="2448272" cy="19895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r-HR" sz="2000" b="1" dirty="0" smtClean="0"/>
              <a:t>Geografski </a:t>
            </a:r>
            <a:r>
              <a:rPr lang="hr-HR" sz="2000" b="1" dirty="0" smtClean="0">
                <a:solidFill>
                  <a:schemeClr val="tx2"/>
                </a:solidFill>
              </a:rPr>
              <a:t>položaj</a:t>
            </a:r>
            <a:r>
              <a:rPr lang="hr-HR" sz="2000" b="1" dirty="0" smtClean="0"/>
              <a:t> </a:t>
            </a:r>
            <a:r>
              <a:rPr lang="hr-HR" sz="2000" dirty="0" smtClean="0"/>
              <a:t> </a:t>
            </a:r>
            <a:r>
              <a:rPr lang="hr-HR" dirty="0" smtClean="0"/>
              <a:t>položaj u odnosu na okolno područje (regije)</a:t>
            </a:r>
            <a:endParaRPr lang="hr-HR" sz="2400" dirty="0" smtClean="0"/>
          </a:p>
          <a:p>
            <a:pPr>
              <a:spcBef>
                <a:spcPts val="1200"/>
              </a:spcBef>
            </a:pPr>
            <a:r>
              <a:rPr lang="hr-HR" sz="2000" b="1" dirty="0" err="1" smtClean="0"/>
              <a:t>Geoeografski</a:t>
            </a:r>
            <a:r>
              <a:rPr lang="hr-HR" sz="2000" b="1" dirty="0" smtClean="0"/>
              <a:t> </a:t>
            </a:r>
            <a:r>
              <a:rPr lang="hr-HR" sz="2000" b="1" dirty="0" smtClean="0">
                <a:solidFill>
                  <a:srgbClr val="FF0000"/>
                </a:solidFill>
              </a:rPr>
              <a:t>smještaj</a:t>
            </a:r>
            <a:r>
              <a:rPr lang="hr-HR" sz="2000" b="1" dirty="0" smtClean="0"/>
              <a:t> </a:t>
            </a:r>
            <a:r>
              <a:rPr lang="hr-HR" dirty="0" smtClean="0"/>
              <a:t>smještaj u koordinatnoj mreži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82614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 b="1" dirty="0" smtClean="0">
                <a:solidFill>
                  <a:srgbClr val="FF0000"/>
                </a:solidFill>
              </a:rPr>
              <a:t>GRANICE RH</a:t>
            </a:r>
            <a:endParaRPr lang="hr-HR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944" y="65403"/>
            <a:ext cx="6237868" cy="679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" contrast="4000"/>
                    </a14:imgEffect>
                  </a14:imgLayer>
                </a14:imgProps>
              </a:ext>
            </a:extLst>
          </a:blip>
          <a:srcRect t="26613"/>
          <a:stretch/>
        </p:blipFill>
        <p:spPr bwMode="auto">
          <a:xfrm>
            <a:off x="0" y="3314889"/>
            <a:ext cx="4852884" cy="3498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oup 15"/>
          <p:cNvGrpSpPr/>
          <p:nvPr/>
        </p:nvGrpSpPr>
        <p:grpSpPr>
          <a:xfrm>
            <a:off x="-4706" y="908720"/>
            <a:ext cx="3977186" cy="2149223"/>
            <a:chOff x="-4706" y="908720"/>
            <a:chExt cx="3977186" cy="2149223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" t="79751" r="94657" b="8522"/>
            <a:stretch/>
          </p:blipFill>
          <p:spPr bwMode="auto">
            <a:xfrm>
              <a:off x="-4706" y="908720"/>
              <a:ext cx="760282" cy="2149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11560" y="925280"/>
              <a:ext cx="30397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GRANICA UNUTARNJEG MORA</a:t>
              </a:r>
              <a:endParaRPr lang="hr-HR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1560" y="1335186"/>
              <a:ext cx="1955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UNUTARNJE MORE</a:t>
              </a:r>
              <a:endParaRPr lang="hr-HR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1560" y="1745092"/>
              <a:ext cx="33609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GRANICA TERITORIJALNOG MORA</a:t>
              </a:r>
              <a:endParaRPr lang="hr-HR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1560" y="2154998"/>
              <a:ext cx="2274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TERITORIJALNO MORE</a:t>
              </a:r>
              <a:endParaRPr lang="hr-H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1560" y="2564904"/>
              <a:ext cx="262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/>
                <a:t>EPIKONTINENTALNI POJAS</a:t>
              </a:r>
              <a:endParaRPr lang="hr-HR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837" y="2180412"/>
              <a:ext cx="543537" cy="335756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837" y="2594673"/>
              <a:ext cx="543537" cy="305233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830" y="1366691"/>
              <a:ext cx="527551" cy="335756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3394" y="4749179"/>
            <a:ext cx="4775054" cy="30817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ectangle 17"/>
          <p:cNvSpPr/>
          <p:nvPr/>
        </p:nvSpPr>
        <p:spPr>
          <a:xfrm>
            <a:off x="33394" y="3296729"/>
            <a:ext cx="4775054" cy="29910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 18"/>
          <p:cNvSpPr/>
          <p:nvPr/>
        </p:nvSpPr>
        <p:spPr>
          <a:xfrm>
            <a:off x="33394" y="5333415"/>
            <a:ext cx="4775054" cy="29910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19"/>
          <p:cNvSpPr/>
          <p:nvPr/>
        </p:nvSpPr>
        <p:spPr>
          <a:xfrm>
            <a:off x="33394" y="6521587"/>
            <a:ext cx="4775054" cy="2719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/>
          <p:cNvSpPr/>
          <p:nvPr/>
        </p:nvSpPr>
        <p:spPr>
          <a:xfrm>
            <a:off x="33394" y="3595837"/>
            <a:ext cx="4775054" cy="29910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8702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164014"/>
            <a:ext cx="7776864" cy="669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Naslov 3"/>
          <p:cNvSpPr txBox="1">
            <a:spLocks/>
          </p:cNvSpPr>
          <p:nvPr/>
        </p:nvSpPr>
        <p:spPr>
          <a:xfrm>
            <a:off x="0" y="-24"/>
            <a:ext cx="9001156" cy="642918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r-HR" sz="3600" b="1" dirty="0" smtClean="0">
                <a:solidFill>
                  <a:prstClr val="black"/>
                </a:solidFill>
                <a:ea typeface="+mj-ea"/>
                <a:cs typeface="+mj-cs"/>
              </a:rPr>
              <a:t>Kulturno-civilizacijski krugovi</a:t>
            </a:r>
            <a:endParaRPr lang="hr-HR" sz="3600" dirty="0">
              <a:solidFill>
                <a:prstClr val="black"/>
              </a:solidFill>
              <a:ea typeface="+mj-ea"/>
              <a:cs typeface="+mj-cs"/>
            </a:endParaRPr>
          </a:p>
        </p:txBody>
      </p:sp>
      <p:sp>
        <p:nvSpPr>
          <p:cNvPr id="4" name="Naslov 3"/>
          <p:cNvSpPr txBox="1">
            <a:spLocks/>
          </p:cNvSpPr>
          <p:nvPr/>
        </p:nvSpPr>
        <p:spPr>
          <a:xfrm>
            <a:off x="4071934" y="4643446"/>
            <a:ext cx="4000528" cy="857256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r-HR" sz="3200" b="1" smtClean="0">
                <a:solidFill>
                  <a:srgbClr val="FF0000"/>
                </a:solidFill>
                <a:ea typeface="+mj-ea"/>
                <a:cs typeface="+mj-cs"/>
              </a:rPr>
              <a:t>Jugoistočnoeuropski </a:t>
            </a:r>
          </a:p>
          <a:p>
            <a:pPr algn="ctr">
              <a:spcBef>
                <a:spcPct val="0"/>
              </a:spcBef>
              <a:defRPr/>
            </a:pPr>
            <a:r>
              <a:rPr lang="hr-HR" sz="3200" b="1" smtClean="0">
                <a:solidFill>
                  <a:srgbClr val="FF0000"/>
                </a:solidFill>
                <a:ea typeface="+mj-ea"/>
                <a:cs typeface="+mj-cs"/>
              </a:rPr>
              <a:t>ili balkanski</a:t>
            </a:r>
            <a:endParaRPr lang="hr-HR" sz="3200" b="1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5" name="Naslov 3"/>
          <p:cNvSpPr txBox="1">
            <a:spLocks/>
          </p:cNvSpPr>
          <p:nvPr/>
        </p:nvSpPr>
        <p:spPr>
          <a:xfrm>
            <a:off x="571472" y="3286124"/>
            <a:ext cx="4000528" cy="857256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r-HR" sz="3600" b="1" smtClean="0">
                <a:solidFill>
                  <a:srgbClr val="FF0000"/>
                </a:solidFill>
                <a:ea typeface="+mj-ea"/>
                <a:cs typeface="+mj-cs"/>
              </a:rPr>
              <a:t>Sredozemni</a:t>
            </a:r>
            <a:endParaRPr lang="hr-HR" sz="3600" b="1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6" name="Naslov 3"/>
          <p:cNvSpPr txBox="1">
            <a:spLocks/>
          </p:cNvSpPr>
          <p:nvPr/>
        </p:nvSpPr>
        <p:spPr>
          <a:xfrm>
            <a:off x="2071670" y="1071546"/>
            <a:ext cx="4000528" cy="857256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r-HR" sz="3600" b="1" smtClean="0">
                <a:solidFill>
                  <a:srgbClr val="FF0000"/>
                </a:solidFill>
                <a:ea typeface="+mj-ea"/>
                <a:cs typeface="+mj-cs"/>
              </a:rPr>
              <a:t>Srednjoeuropski</a:t>
            </a:r>
            <a:endParaRPr lang="hr-HR" sz="3600" b="1" dirty="0">
              <a:solidFill>
                <a:srgbClr val="FF0000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62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1_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3318</TotalTime>
  <Words>387</Words>
  <Application>Microsoft Office PowerPoint</Application>
  <PresentationFormat>On-screen Show (4:3)</PresentationFormat>
  <Paragraphs>126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Tema sustava Office</vt:lpstr>
      <vt:lpstr>1_Tema sustava Office</vt:lpstr>
      <vt:lpstr>Geografski položaj Hrvatske</vt:lpstr>
      <vt:lpstr>REPUBLIKA HRVATSKA</vt:lpstr>
      <vt:lpstr>Usporedba površine i broja stanovnika Hrvatske s nekim bližim europskim državama (2013.)</vt:lpstr>
      <vt:lpstr>Geografski položaj Hrvatske</vt:lpstr>
      <vt:lpstr>SREDNJOEUROPSKA  I SREDOZEMNA ZEMLJA</vt:lpstr>
      <vt:lpstr>HRVATSKA – PODUNAVSKA ZEMLJA</vt:lpstr>
      <vt:lpstr>PowerPoint Presentation</vt:lpstr>
      <vt:lpstr>GRANICE RH</vt:lpstr>
      <vt:lpstr>PowerPoint Presentation</vt:lpstr>
      <vt:lpstr>POLOŽAJ HRVATSKE NA DODIRU RAZLIČITIH KULTURNIH PODRUČJA EUROPE </vt:lpstr>
      <vt:lpstr>Geografski položaj Hrvatske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Geografski položaj RH</dc:title>
  <dc:creator>Danijel</dc:creator>
  <cp:lastModifiedBy>korisnik</cp:lastModifiedBy>
  <cp:revision>292</cp:revision>
  <dcterms:created xsi:type="dcterms:W3CDTF">2014-08-21T02:16:04Z</dcterms:created>
  <dcterms:modified xsi:type="dcterms:W3CDTF">2019-10-13T15:33:42Z</dcterms:modified>
</cp:coreProperties>
</file>