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7" r:id="rId2"/>
    <p:sldId id="256" r:id="rId3"/>
    <p:sldId id="265" r:id="rId4"/>
    <p:sldId id="257" r:id="rId5"/>
    <p:sldId id="268" r:id="rId6"/>
    <p:sldId id="269" r:id="rId7"/>
    <p:sldId id="270" r:id="rId8"/>
    <p:sldId id="271" r:id="rId9"/>
    <p:sldId id="280" r:id="rId10"/>
    <p:sldId id="272" r:id="rId11"/>
    <p:sldId id="281" r:id="rId12"/>
    <p:sldId id="273" r:id="rId13"/>
    <p:sldId id="275" r:id="rId14"/>
    <p:sldId id="276" r:id="rId15"/>
    <p:sldId id="277" r:id="rId16"/>
    <p:sldId id="278" r:id="rId17"/>
    <p:sldId id="279" r:id="rId18"/>
    <p:sldId id="282" r:id="rId19"/>
    <p:sldId id="284" r:id="rId20"/>
    <p:sldId id="283" r:id="rId21"/>
    <p:sldId id="274" r:id="rId22"/>
    <p:sldId id="285" r:id="rId23"/>
    <p:sldId id="286" r:id="rId24"/>
    <p:sldId id="287" r:id="rId25"/>
    <p:sldId id="288" r:id="rId26"/>
    <p:sldId id="290" r:id="rId27"/>
    <p:sldId id="293" r:id="rId28"/>
    <p:sldId id="291" r:id="rId29"/>
    <p:sldId id="289" r:id="rId30"/>
    <p:sldId id="294" r:id="rId31"/>
    <p:sldId id="295" r:id="rId32"/>
    <p:sldId id="296" r:id="rId3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t>23.9.2019.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23.9.2019.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(Organizacija – pojam)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0699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dirty="0" smtClean="0"/>
              <a:t>Što je organizacija?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smišljena ljudska aktivnost koja ima dužnost stavljanja u funkciju više organa zbog obavljanja određenog zadatka (ili postizanje nekog cilja)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Koja je svrha organizacije?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omogućiti da se što jednostavnije, brže i jeftinije ostvari određeni zadatak, bilo na području proizvodnje ili pružanja usluga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Koji su elementi organizacije rada?</a:t>
            </a:r>
          </a:p>
          <a:p>
            <a:pPr lvl="1">
              <a:spcBef>
                <a:spcPts val="0"/>
              </a:spcBef>
            </a:pPr>
            <a:r>
              <a:rPr lang="hr-HR" sz="1800" dirty="0" smtClean="0"/>
              <a:t>ljudi, sredstva  za rad, prostor, predmeti rada i vrijeme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se provodi organizacija rada?</a:t>
            </a:r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poduzeće?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samostalna gospodarska organizacija koju je osnovao (ili kupio) njezin vlasnik kako bi obavljao neku djelatnost i ostvarivao zaradu (dobit)</a:t>
            </a:r>
            <a:endParaRPr lang="hr-HR" sz="2400" dirty="0" smtClean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 čemu se zasniva organizacija poslovanja poduzeća?</a:t>
            </a:r>
          </a:p>
          <a:p>
            <a:pPr lvl="1">
              <a:spcBef>
                <a:spcPts val="0"/>
              </a:spcBef>
            </a:pPr>
            <a:r>
              <a:rPr lang="hr-HR" sz="1800" dirty="0" smtClean="0"/>
              <a:t>na organizaciji rada na koju se nadovezuju druge funkcije poduzeća – </a:t>
            </a:r>
            <a:r>
              <a:rPr lang="hr-HR" sz="1800" dirty="0"/>
              <a:t>proizvodna, uslužna, nabavna, financijska, kadrovska, razvojna, rukovodna, kontrolna i dr</a:t>
            </a:r>
            <a:r>
              <a:rPr lang="hr-HR" sz="1800" dirty="0" smtClean="0"/>
              <a:t>. </a:t>
            </a:r>
            <a:endParaRPr lang="hr-HR" sz="2400" dirty="0" smtClean="0"/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formalna a što neformalna organizacija?</a:t>
            </a:r>
          </a:p>
          <a:p>
            <a:pPr lvl="0">
              <a:spcBef>
                <a:spcPts val="0"/>
              </a:spcBef>
            </a:pPr>
            <a:r>
              <a:rPr lang="hr-HR" sz="2200" dirty="0" smtClean="0"/>
              <a:t>Navedite primjer za neformalnu organizaciju rada.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4005064"/>
            <a:ext cx="8643998" cy="1214446"/>
            <a:chOff x="285720" y="3870738"/>
            <a:chExt cx="8643998" cy="1214446"/>
          </a:xfrm>
        </p:grpSpPr>
        <p:sp>
          <p:nvSpPr>
            <p:cNvPr id="4" name="Rectangle 3"/>
            <p:cNvSpPr/>
            <p:nvPr/>
          </p:nvSpPr>
          <p:spPr>
            <a:xfrm>
              <a:off x="285720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SVAKOG RADNOG </a:t>
              </a:r>
              <a:r>
                <a:rPr lang="hr-HR" sz="2000" b="1" dirty="0" smtClean="0"/>
                <a:t>MJESTA U ODJELU</a:t>
              </a:r>
              <a:endParaRPr lang="hr-HR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21834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ODJELU I POGONU</a:t>
              </a:r>
              <a:endParaRPr lang="hr-HR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57950" y="3870738"/>
              <a:ext cx="2571768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UGOST. OBJEKTU</a:t>
              </a:r>
              <a:endParaRPr lang="hr-HR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553876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589990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 čini </a:t>
            </a:r>
            <a:r>
              <a:rPr lang="hr-HR" b="1" dirty="0" smtClean="0">
                <a:solidFill>
                  <a:srgbClr val="FF0000"/>
                </a:solidFill>
              </a:rPr>
              <a:t>receptivu</a:t>
            </a:r>
            <a:r>
              <a:rPr lang="hr-HR" dirty="0" smtClean="0"/>
              <a:t> (sposobnost prihvaćanja gostiju) turizma nekog mjesta – </a:t>
            </a:r>
            <a:r>
              <a:rPr lang="hr-HR" b="1" dirty="0" smtClean="0">
                <a:solidFill>
                  <a:srgbClr val="FF0000"/>
                </a:solidFill>
              </a:rPr>
              <a:t>materijalna baza turizma</a:t>
            </a:r>
            <a:endParaRPr lang="hr-HR" dirty="0" smtClean="0">
              <a:solidFill>
                <a:srgbClr val="FF0000"/>
              </a:solidFill>
            </a:endParaRP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koje primaju goste</a:t>
            </a: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iz kojih dolaze gosti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turistička gospodarska djelatnost </a:t>
            </a:r>
            <a:r>
              <a:rPr lang="hr-HR" dirty="0" smtClean="0"/>
              <a:t>– čine je ugostiteljstvo, promet, trgovina i poljoprivreda 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964381" y="4926965"/>
            <a:ext cx="285752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UGOSTITELJSTVO</a:t>
            </a:r>
            <a:endParaRPr lang="hr-H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179223" y="4926965"/>
            <a:ext cx="2750363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MATERIJALNA BAZA TURIZMA</a:t>
            </a:r>
            <a:endParaRPr lang="hr-HR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946918" y="5048633"/>
            <a:ext cx="1107289" cy="971111"/>
          </a:xfrm>
          <a:prstGeom prst="rightArrow">
            <a:avLst>
              <a:gd name="adj1" fmla="val 59357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r>
              <a:rPr lang="hr-HR" sz="3500" dirty="0" smtClean="0"/>
              <a:t>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284028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dirty="0" smtClean="0"/>
              <a:t>većina gostiju (osobito stranih) smještaj u hotelima rezervira preko </a:t>
            </a:r>
            <a:r>
              <a:rPr lang="hr-HR" b="1" dirty="0" smtClean="0">
                <a:solidFill>
                  <a:srgbClr val="FF0000"/>
                </a:solidFill>
              </a:rPr>
              <a:t>putničkih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agencija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su </a:t>
            </a:r>
            <a:r>
              <a:rPr lang="hr-HR" u="sng" dirty="0" smtClean="0"/>
              <a:t>posrednici</a:t>
            </a:r>
            <a:r>
              <a:rPr lang="hr-HR" dirty="0" smtClean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putničke agencije dobivaju </a:t>
            </a:r>
            <a:r>
              <a:rPr lang="hr-HR" b="1" dirty="0" smtClean="0">
                <a:solidFill>
                  <a:srgbClr val="FF0000"/>
                </a:solidFill>
              </a:rPr>
              <a:t>ugovorenu posredničku proviziju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od ugostiteljskih poslovnih jedinica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odnosi između agencije i ugostitelja uređuju se ugovorima kao što su: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(„ugovor na osnovi zatražene i potvrđene rezervacije“)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(alotmanski ugovor)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(„fiksni ugovor“ i „ugovor puno za prazno“)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 praksi poznat kao „ugovor na osnovi zatražene i potvrđene rezervacije“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nalazi goste</a:t>
            </a:r>
            <a:r>
              <a:rPr lang="hr-HR" dirty="0" smtClean="0"/>
              <a:t>, uzima </a:t>
            </a:r>
            <a:r>
              <a:rPr lang="hr-HR" b="1" dirty="0" smtClean="0">
                <a:solidFill>
                  <a:srgbClr val="FF0000"/>
                </a:solidFill>
              </a:rPr>
              <a:t>proviziju</a:t>
            </a:r>
            <a:r>
              <a:rPr lang="hr-HR" dirty="0" smtClean="0"/>
              <a:t> i naplaćuje gostima boravak u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plaćanja gostu izdaje </a:t>
            </a:r>
            <a:r>
              <a:rPr lang="hr-HR" b="1" dirty="0" smtClean="0">
                <a:solidFill>
                  <a:srgbClr val="FF0000"/>
                </a:solidFill>
              </a:rPr>
              <a:t>vaučer</a:t>
            </a:r>
            <a:r>
              <a:rPr lang="hr-HR" dirty="0" smtClean="0"/>
              <a:t> – dokument o uplaćenoj rezervaciji, a kopiju šalje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gost pri dolasku u hotel predaje vaučer hotelu i na taj način „plaća“ uslugu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iskorištene usluge (odlaska gostiju) </a:t>
            </a:r>
            <a:r>
              <a:rPr lang="hr-HR" b="1" dirty="0" smtClean="0">
                <a:solidFill>
                  <a:srgbClr val="FF0000"/>
                </a:solidFill>
              </a:rPr>
              <a:t>hotel šalje agenciji račun vaučer na naplatu</a:t>
            </a:r>
            <a:endParaRPr lang="hr-H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hotelijer se obvezuje da će u ugovorenom vremenu </a:t>
            </a:r>
            <a:r>
              <a:rPr lang="hr-HR" b="1" dirty="0" smtClean="0">
                <a:solidFill>
                  <a:srgbClr val="FF0000"/>
                </a:solidFill>
              </a:rPr>
              <a:t>dati agenciji na raspolaganje</a:t>
            </a:r>
            <a:r>
              <a:rPr lang="hr-HR" dirty="0" smtClean="0"/>
              <a:t> određeni broj soba i traženih usluga na raspolaganje uz ugovorenu proviziju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ako agencija ne uspije popuniti sobe, dužna je javiti do određenog vremena hotelu, kako bi hotel mogao raspolagati tim sobama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92971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„fiksni ugovor“ ili „ugovor puno za prazno“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agencija uzima u zakup cijeli hotel ili samo određeni broj soba na neko vrijeme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ovaj ugovor se najčešće sklapa kada je agencija sigurna da će popuniti sve kapacitete – </a:t>
            </a:r>
            <a:r>
              <a:rPr lang="hr-HR" i="1" dirty="0" smtClean="0"/>
              <a:t>npr. za vrijeme održavanja kongresa, u vrhuncu turističke sezone, za vrijeme sportskih događaja i sl.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PROVIZIJA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provizija</a:t>
            </a:r>
            <a:r>
              <a:rPr lang="hr-HR" dirty="0" smtClean="0"/>
              <a:t> je svota koju ugostiteljski objekt odobrava </a:t>
            </a:r>
            <a:r>
              <a:rPr lang="hr-HR" b="1" dirty="0" smtClean="0"/>
              <a:t>u postotku ili fiksnom iznosu</a:t>
            </a:r>
            <a:r>
              <a:rPr lang="hr-HR" dirty="0" smtClean="0"/>
              <a:t> za vrijednost pruženih usluga gostima koje je u ugostiteljski objekt uputila agencija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za neke usluge je uobičajena, a za druge se ugovara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iznosi od 3% do 15% (nekad i više)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poslovni odnos između turističke agencije i ugostiteljskog objekta naziva se </a:t>
            </a:r>
            <a:r>
              <a:rPr lang="hr-HR" b="1" dirty="0" smtClean="0">
                <a:solidFill>
                  <a:srgbClr val="FF0000"/>
                </a:solidFill>
              </a:rPr>
              <a:t>turističko posredovanje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 smtClean="0"/>
              <a:t>      </a:t>
            </a:r>
            <a:r>
              <a:rPr lang="hr-HR" sz="2400" i="1" dirty="0" smtClean="0"/>
              <a:t>(</a:t>
            </a:r>
            <a:r>
              <a:rPr lang="hr-HR" sz="2400" i="1" dirty="0"/>
              <a:t>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2278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na vrijeme obavijestiti 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UGOVOR ili PUNO ZA PRAZNO)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4800" b="1" dirty="0" smtClean="0"/>
              <a:t>Ugostiteljstvo kao </a:t>
            </a:r>
            <a:br>
              <a:rPr lang="hr-HR" sz="4800" b="1" dirty="0" smtClean="0"/>
            </a:br>
            <a:r>
              <a:rPr lang="hr-HR" sz="4800" b="1" dirty="0" smtClean="0"/>
              <a:t>gospodarska djelatnost</a:t>
            </a:r>
            <a:endParaRPr lang="hr-HR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</a:p>
          <a:p>
            <a:r>
              <a:rPr lang="hr-HR" dirty="0" smtClean="0"/>
              <a:t>ugostiteljskih poduzeća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gostima koje je u ugostiteljski objekt uputila </a:t>
            </a:r>
            <a:r>
              <a:rPr lang="hr-HR" sz="2400" dirty="0" smtClean="0"/>
              <a:t>agencija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iznosi 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68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ugostiteljstvo?</a:t>
            </a:r>
          </a:p>
          <a:p>
            <a:pPr lvl="0"/>
            <a:r>
              <a:rPr lang="hr-HR" dirty="0" smtClean="0"/>
              <a:t>Je li ugostiteljstvo proizvodna ili uslužna djelatnost?</a:t>
            </a:r>
          </a:p>
          <a:p>
            <a:pPr lvl="0"/>
            <a:r>
              <a:rPr lang="hr-HR" dirty="0" smtClean="0"/>
              <a:t>Što je turizam?</a:t>
            </a:r>
          </a:p>
          <a:p>
            <a:pPr lvl="0"/>
            <a:r>
              <a:rPr lang="hr-HR" dirty="0" smtClean="0"/>
              <a:t>Kakva je uloga ugostiteljstva u turizmu?</a:t>
            </a:r>
          </a:p>
          <a:p>
            <a:pPr lvl="0"/>
            <a:r>
              <a:rPr lang="hr-HR" dirty="0" smtClean="0"/>
              <a:t>Što su receptivne a što emitivne turističke zemlje?</a:t>
            </a:r>
          </a:p>
          <a:p>
            <a:pPr lvl="0"/>
            <a:r>
              <a:rPr lang="hr-HR" dirty="0" smtClean="0"/>
              <a:t>Je li Hrvatska receptivna ili emitivna turistička zemlja?</a:t>
            </a:r>
          </a:p>
          <a:p>
            <a:pPr lvl="0"/>
            <a:r>
              <a:rPr lang="hr-HR" dirty="0" smtClean="0"/>
              <a:t>Što su putničke agencije?</a:t>
            </a:r>
          </a:p>
          <a:p>
            <a:pPr lvl="0"/>
            <a:r>
              <a:rPr lang="hr-HR" dirty="0" smtClean="0"/>
              <a:t>Koje su vrste ugovora između ugostiteljskih objekata i putničkih agencija?</a:t>
            </a:r>
          </a:p>
          <a:p>
            <a:pPr lvl="0"/>
            <a:r>
              <a:rPr lang="hr-HR" dirty="0" smtClean="0"/>
              <a:t>Što je provizija putničke agencije?</a:t>
            </a:r>
          </a:p>
          <a:p>
            <a:pPr lvl="0"/>
            <a:r>
              <a:rPr lang="hr-HR" dirty="0" smtClean="0"/>
              <a:t>Što je turističko posredovanje?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TRGOVINA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trgovina</a:t>
            </a:r>
            <a:r>
              <a:rPr lang="hr-HR" sz="2200" dirty="0"/>
              <a:t> – posredništvo između proizvođača i </a:t>
            </a:r>
            <a:r>
              <a:rPr lang="hr-HR" sz="2200" dirty="0" smtClean="0"/>
              <a:t>potrošača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ugostiteljstvo </a:t>
            </a:r>
            <a:r>
              <a:rPr lang="hr-HR" sz="2200" dirty="0"/>
              <a:t>je veliki potrošač različitih roba, posebice živežnih namirnica, raznovrsnih pića, higijenskih potrepština i sanitarnih pomagala, odjeće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restoran ima u ponudi raznovrsnu ribu, ali dobavljač nije u mogućnosti dostaviti željenu ribu radi </a:t>
            </a:r>
            <a:r>
              <a:rPr lang="hr-HR" sz="2200" i="1" dirty="0" smtClean="0"/>
              <a:t>nestašice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sir se reže i poslužuje, </a:t>
            </a:r>
            <a:r>
              <a:rPr lang="hr-HR" sz="2200" i="1" dirty="0" smtClean="0"/>
              <a:t>pića </a:t>
            </a:r>
            <a:r>
              <a:rPr lang="hr-HR" sz="2200" i="1" dirty="0"/>
              <a:t>se toče u čaše i sl</a:t>
            </a:r>
            <a:r>
              <a:rPr lang="hr-HR" sz="2200" i="1" dirty="0" smtClean="0"/>
              <a:t>.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trgovina i ugostiteljstvo spadaju u </a:t>
            </a:r>
            <a:r>
              <a:rPr lang="hr-HR" sz="2200" b="1" dirty="0" smtClean="0"/>
              <a:t>uslužne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za </a:t>
            </a:r>
            <a:r>
              <a:rPr lang="hr-HR" sz="2200" dirty="0"/>
              <a:t>razliku od trgovine, ugostiteljstvo u svome sastavu ima osim uslužnih i proizvodne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ugostiteljstvo je upućeno na trgovinu, a trgovina uvelike profitira od ugostiteljstva</a:t>
            </a:r>
          </a:p>
        </p:txBody>
      </p:sp>
    </p:spTree>
    <p:extLst>
      <p:ext uri="{BB962C8B-B14F-4D97-AF65-F5344CB8AC3E}">
        <p14:creationId xmlns:p14="http://schemas.microsoft.com/office/powerpoint/2010/main" val="262982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OBRT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</a:t>
            </a:r>
            <a:r>
              <a:rPr lang="hr-HR" sz="2400" dirty="0"/>
              <a:t> – djelatnost koja može biti proizvodna, prometna i uslužna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obrtničke djelatnosti se </a:t>
            </a:r>
            <a:r>
              <a:rPr lang="hr-HR" sz="2400" b="1" dirty="0">
                <a:solidFill>
                  <a:srgbClr val="FF0000"/>
                </a:solidFill>
              </a:rPr>
              <a:t>pretežno obavljaju ručno uz pomoć alata ili s manje strojeva </a:t>
            </a:r>
            <a:r>
              <a:rPr lang="hr-HR" sz="2400" dirty="0"/>
              <a:t>(nije industrijska proizvodnja), manji broj zaposlenih i manja proizvodnja (nije serijska kao u tvornicama)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obrtnici su bitni za ugostiteljstvo radi raznovrsnih usluga – od popravka vodoinstalacija, elektroinstalacija, do slastičara, pekara i dr., uglavnom vezanim za održavanje ugostiteljskih objekata i dobavljanje namirnica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neki obrti mogu biti </a:t>
            </a:r>
            <a:r>
              <a:rPr lang="hr-HR" sz="2400" b="1" dirty="0">
                <a:solidFill>
                  <a:srgbClr val="FF0000"/>
                </a:solidFill>
              </a:rPr>
              <a:t>u sklopu ugostiteljskog </a:t>
            </a:r>
            <a:r>
              <a:rPr lang="hr-HR" sz="2400" b="1" dirty="0" smtClean="0">
                <a:solidFill>
                  <a:srgbClr val="FF0000"/>
                </a:solidFill>
              </a:rPr>
              <a:t>objekta</a:t>
            </a:r>
            <a:r>
              <a:rPr lang="hr-HR" sz="2400" dirty="0" smtClean="0"/>
              <a:t> 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</a:t>
            </a:r>
            <a:r>
              <a:rPr lang="hr-HR" sz="2400" i="1" dirty="0"/>
              <a:t>. hotel u sklopu ima frizerski salon, pedikera, brijača, fotografa, pekaru i dr.</a:t>
            </a:r>
          </a:p>
        </p:txBody>
      </p:sp>
    </p:spTree>
    <p:extLst>
      <p:ext uri="{BB962C8B-B14F-4D97-AF65-F5344CB8AC3E}">
        <p14:creationId xmlns:p14="http://schemas.microsoft.com/office/powerpoint/2010/main" val="405279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INDUSTRIJA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obrti se ubrajaju u uslužne i proizvodne djelatnosti, dok je </a:t>
            </a:r>
            <a:r>
              <a:rPr lang="hr-HR" sz="2400" b="1" dirty="0">
                <a:solidFill>
                  <a:srgbClr val="FF0000"/>
                </a:solidFill>
              </a:rPr>
              <a:t>industrija čista proizvodna djelatnost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razliku od obrta, industrija zapošljava </a:t>
            </a:r>
            <a:r>
              <a:rPr lang="hr-HR" sz="2400" b="1" dirty="0">
                <a:solidFill>
                  <a:srgbClr val="FF0000"/>
                </a:solidFill>
              </a:rPr>
              <a:t>veći broj radnika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proizvodi serijski </a:t>
            </a:r>
            <a:r>
              <a:rPr lang="hr-HR" sz="2400" dirty="0"/>
              <a:t>veći broj proizvoda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ugostiteljstvo je bitna industrija hrane i pića, drvna, tekstilna, </a:t>
            </a:r>
            <a:r>
              <a:rPr lang="hr-HR" sz="2400" dirty="0" err="1"/>
              <a:t>ind</a:t>
            </a:r>
            <a:r>
              <a:rPr lang="hr-HR" sz="2400" dirty="0"/>
              <a:t>. porculana i stakla, elektroindustrija, </a:t>
            </a:r>
            <a:r>
              <a:rPr lang="hr-HR" sz="2400" dirty="0" err="1"/>
              <a:t>ind</a:t>
            </a:r>
            <a:r>
              <a:rPr lang="hr-HR" sz="2400" dirty="0"/>
              <a:t>. rashladnih uređaja i dr.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„hotelska industrija“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400" dirty="0"/>
              <a:t>– hoteli s više od 1000 postelja, restauracije s većim brojem sjedala i dr. – masovni turizam</a:t>
            </a:r>
          </a:p>
        </p:txBody>
      </p:sp>
    </p:spTree>
    <p:extLst>
      <p:ext uri="{BB962C8B-B14F-4D97-AF65-F5344CB8AC3E}">
        <p14:creationId xmlns:p14="http://schemas.microsoft.com/office/powerpoint/2010/main" val="296911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stWolrd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9" y="116632"/>
            <a:ext cx="90798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077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7 351 soba</a:t>
            </a:r>
            <a:endParaRPr lang="hr-H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7959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First World Hotel, </a:t>
            </a:r>
            <a:r>
              <a:rPr lang="hr-HR" dirty="0" err="1"/>
              <a:t>Malaysia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03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enetian hotel Las Vega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423" y="3545632"/>
            <a:ext cx="58834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MGM Grand hotel in Las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3775"/>
            <a:ext cx="6955787" cy="35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67353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6 850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21814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7 117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02713"/>
            <a:ext cx="29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Venetian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Palazzo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092281" y="463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MGM Grand,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68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xor-Las-Vegas-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7811" y="3620863"/>
            <a:ext cx="7517184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calibur Hotel and Casino Las Vega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7384"/>
            <a:ext cx="5041629" cy="36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6049" y="63322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4 401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3481" y="45750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4 008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910" y="77716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Excalibur</a:t>
            </a:r>
            <a:r>
              <a:rPr lang="hr-HR" dirty="0"/>
              <a:t> Hotel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Casino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396049" y="5953100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Luxor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750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ma and Delta buildings of the Izmailovo hotel in Moscow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431969"/>
            <a:ext cx="6899564" cy="34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629557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5 000 soba</a:t>
            </a:r>
            <a:endParaRPr lang="hr-HR" sz="2800" b="1" dirty="0"/>
          </a:p>
        </p:txBody>
      </p:sp>
      <p:pic>
        <p:nvPicPr>
          <p:cNvPr id="5" name="Picture 2" descr="AmbassadorCityJomtienHotel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5122" y="23742"/>
            <a:ext cx="6288878" cy="34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695" y="60152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4 219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590981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Izmailovo</a:t>
            </a:r>
            <a:r>
              <a:rPr lang="hr-HR" dirty="0"/>
              <a:t> Hotel, </a:t>
            </a:r>
            <a:r>
              <a:rPr lang="hr-HR" dirty="0" smtClean="0"/>
              <a:t>Moskva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888695" y="23742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Ambassador</a:t>
            </a:r>
            <a:r>
              <a:rPr lang="hr-HR" dirty="0"/>
              <a:t> City </a:t>
            </a:r>
            <a:r>
              <a:rPr lang="hr-HR" dirty="0" err="1"/>
              <a:t>Jomtien</a:t>
            </a:r>
            <a:r>
              <a:rPr lang="hr-HR" dirty="0" smtClean="0"/>
              <a:t>, </a:t>
            </a:r>
            <a:r>
              <a:rPr lang="hr-HR" dirty="0" err="1"/>
              <a:t>Thailand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006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3731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10 000 soba</a:t>
            </a:r>
            <a:endParaRPr lang="hr-H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59530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Abraj</a:t>
            </a:r>
            <a:r>
              <a:rPr lang="hr-HR" dirty="0"/>
              <a:t> </a:t>
            </a:r>
            <a:r>
              <a:rPr lang="hr-HR" dirty="0" err="1" smtClean="0"/>
              <a:t>Kudai</a:t>
            </a:r>
            <a:r>
              <a:rPr lang="hr-HR" dirty="0" smtClean="0"/>
              <a:t>, Meka, Saudijska Arabija</a:t>
            </a:r>
            <a:endParaRPr lang="hr-HR" dirty="0"/>
          </a:p>
        </p:txBody>
      </p:sp>
      <p:pic>
        <p:nvPicPr>
          <p:cNvPr id="3076" name="Picture 4" descr="http://images.indianexpress.com/2016/08/abraj-kudai-full2_75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056" y="2797803"/>
            <a:ext cx="3850819" cy="4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etterinteriors.in/wp-content/uploads/2015/07/mecca-555f590ae58ece07f9000165_mecca-to-build-the-world-s-largest-hotel_abraj-kudai-001-530x459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364290" cy="46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</a:t>
            </a:r>
          </a:p>
          <a:p>
            <a:pPr lvl="0"/>
            <a:r>
              <a:rPr lang="hr-HR" dirty="0" smtClean="0"/>
              <a:t>proizvodne i uslužne djelatnosti</a:t>
            </a:r>
          </a:p>
          <a:p>
            <a:pPr lvl="0"/>
            <a:r>
              <a:rPr lang="hr-HR" dirty="0" smtClean="0"/>
              <a:t>ugostiteljske djelatnosti</a:t>
            </a:r>
          </a:p>
          <a:p>
            <a:pPr lvl="0"/>
            <a:r>
              <a:rPr lang="hr-HR" dirty="0" smtClean="0"/>
              <a:t>ugostiteljstvo i turizam</a:t>
            </a:r>
          </a:p>
          <a:p>
            <a:pPr lvl="0"/>
            <a:r>
              <a:rPr lang="hr-HR" dirty="0" smtClean="0"/>
              <a:t>turističke agencije</a:t>
            </a:r>
          </a:p>
          <a:p>
            <a:pPr lvl="0"/>
            <a:r>
              <a:rPr lang="hr-HR" dirty="0" smtClean="0"/>
              <a:t>vrste ugovora s turističkim agencijama</a:t>
            </a:r>
          </a:p>
          <a:p>
            <a:pPr lvl="0"/>
            <a:r>
              <a:rPr lang="hr-HR" dirty="0" smtClean="0"/>
              <a:t>provizija turističkih agencija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 smtClean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 smtClean="0"/>
              <a:t>	 </a:t>
            </a:r>
            <a:r>
              <a:rPr lang="hr-HR" sz="2000" i="1" dirty="0" smtClean="0"/>
              <a:t>(plan ploče)</a:t>
            </a:r>
            <a:endParaRPr lang="hr-H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</a:t>
            </a:r>
            <a:r>
              <a:rPr lang="hr-HR" sz="2200" dirty="0"/>
              <a:t>– 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se reže i poslužuje, 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87142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>
                <a:solidFill>
                  <a:prstClr val="black"/>
                </a:solidFill>
              </a:rPr>
              <a:t>	 </a:t>
            </a:r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6219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trgovina?</a:t>
            </a:r>
          </a:p>
          <a:p>
            <a:pPr lvl="0"/>
            <a:r>
              <a:rPr lang="hr-HR" dirty="0" smtClean="0"/>
              <a:t>Kako ugostiteljstvo ovisi o trgovini?</a:t>
            </a:r>
          </a:p>
          <a:p>
            <a:pPr lvl="0"/>
            <a:r>
              <a:rPr lang="hr-HR" dirty="0" smtClean="0"/>
              <a:t>Kako se poslužuju namirnice u ugostiteljstvu?</a:t>
            </a:r>
          </a:p>
          <a:p>
            <a:pPr lvl="0"/>
            <a:r>
              <a:rPr lang="hr-HR" dirty="0" smtClean="0"/>
              <a:t>Kako su obrti vezani za ugostiteljstvo? Nabroj neke primjere.</a:t>
            </a:r>
          </a:p>
          <a:p>
            <a:pPr lvl="0"/>
            <a:r>
              <a:rPr lang="hr-HR" dirty="0" smtClean="0"/>
              <a:t>Koja je razlika između obrta i industrije?</a:t>
            </a:r>
          </a:p>
          <a:p>
            <a:pPr lvl="0"/>
            <a:r>
              <a:rPr lang="hr-HR" dirty="0" smtClean="0"/>
              <a:t>Koja industrija je najbitnija za ugostiteljstvo?</a:t>
            </a:r>
          </a:p>
          <a:p>
            <a:pPr lvl="0"/>
            <a:r>
              <a:rPr lang="hr-HR" dirty="0" smtClean="0"/>
              <a:t>Što je to hotelska industrija?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6222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" y="1000108"/>
            <a:ext cx="9110402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ugostiteljstvo</a:t>
            </a:r>
            <a:r>
              <a:rPr lang="hr-HR" dirty="0" smtClean="0"/>
              <a:t> – </a:t>
            </a:r>
            <a:r>
              <a:rPr lang="hr-HR" b="1" dirty="0" smtClean="0">
                <a:solidFill>
                  <a:srgbClr val="FF0000"/>
                </a:solidFill>
              </a:rPr>
              <a:t>uslužna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proizvodna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djelatnost</a:t>
            </a:r>
            <a:r>
              <a:rPr lang="hr-HR" dirty="0" smtClean="0"/>
              <a:t> koja se bavi </a:t>
            </a:r>
            <a:r>
              <a:rPr lang="hr-HR" b="1" dirty="0" smtClean="0">
                <a:solidFill>
                  <a:srgbClr val="FF0000"/>
                </a:solidFill>
              </a:rPr>
              <a:t>prodajom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pripremom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posluživanjem</a:t>
            </a:r>
            <a:r>
              <a:rPr lang="hr-HR" dirty="0" smtClean="0"/>
              <a:t> raznovrsne hrane, napitaka i pića te  pružanjem </a:t>
            </a:r>
            <a:r>
              <a:rPr lang="hr-HR" b="1" dirty="0" smtClean="0">
                <a:solidFill>
                  <a:srgbClr val="FF0000"/>
                </a:solidFill>
              </a:rPr>
              <a:t>usluga smještaja </a:t>
            </a:r>
            <a:r>
              <a:rPr lang="hr-HR" dirty="0" smtClean="0"/>
              <a:t>u posebno pripremljenim sobama i apartmanima te pružanjem </a:t>
            </a:r>
            <a:r>
              <a:rPr lang="hr-HR" b="1" dirty="0" smtClean="0">
                <a:solidFill>
                  <a:srgbClr val="FF0000"/>
                </a:solidFill>
              </a:rPr>
              <a:t>usluga zabave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njihovom prodajom u ugostiteljskom objektu</a:t>
            </a:r>
          </a:p>
          <a:p>
            <a:endParaRPr lang="hr-HR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65715" y="4869160"/>
            <a:ext cx="5842793" cy="1944216"/>
            <a:chOff x="3942810" y="5183092"/>
            <a:chExt cx="5201190" cy="1730720"/>
          </a:xfrm>
        </p:grpSpPr>
        <p:pic>
          <p:nvPicPr>
            <p:cNvPr id="14" name="Picture 10" descr="http://www.hrvaska.net/large/Animation02_5109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48" y="5183092"/>
              <a:ext cx="2535852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://www.wegoplaces.me/wp-content/uploads/2015/01/Sea-bedroom-tray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810" y="5183093"/>
              <a:ext cx="2635811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0" y="4992340"/>
            <a:ext cx="3160975" cy="1865660"/>
            <a:chOff x="129917" y="4725144"/>
            <a:chExt cx="3598935" cy="2124152"/>
          </a:xfrm>
        </p:grpSpPr>
        <p:pic>
          <p:nvPicPr>
            <p:cNvPr id="11" name="Picture 2" descr="http://www.zachodniopomorskatablica.pl/uploads/images/4873-big-3-1434390514.jpe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917" y="4810808"/>
              <a:ext cx="2648909" cy="203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a2ua.com/chef/chef-006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58192" y="4725144"/>
              <a:ext cx="1270660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6" y="571480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64711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5140" y="1142984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0298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750727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786050" y="214290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5496" y="3643313"/>
            <a:ext cx="9145016" cy="2714625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usluge se u istom objektu prodaju, naručuju, pripremaju za goste koji ih po završetku korištenja plaćaju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usluge se pružaju na </a:t>
            </a:r>
            <a:r>
              <a:rPr lang="hr-HR" sz="2600" b="1" dirty="0" smtClean="0">
                <a:solidFill>
                  <a:srgbClr val="FF0000"/>
                </a:solidFill>
              </a:rPr>
              <a:t>poseban ugostiteljski način</a:t>
            </a:r>
            <a:r>
              <a:rPr lang="hr-HR" sz="2600" b="1" dirty="0" smtClean="0"/>
              <a:t>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po pravilima struke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za pojedinu uslugu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gosti posebnu pozornost posvećuju </a:t>
            </a:r>
            <a:r>
              <a:rPr lang="hr-HR" sz="2600" b="1" dirty="0" smtClean="0"/>
              <a:t>uslugama koje nisu klasične ugostiteljske usluge</a:t>
            </a:r>
            <a:r>
              <a:rPr lang="hr-HR" sz="2600" dirty="0" smtClean="0"/>
              <a:t> – usluge razonode, zabave i aktivne rekreacije</a:t>
            </a:r>
            <a:endParaRPr lang="hr-HR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UGOSTITELJSTVO – PROIZVODNA ILI USLUŽNA DJELATNOST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904656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proizvodna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priprema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uslužna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pružanje </a:t>
            </a:r>
            <a:r>
              <a:rPr lang="hr-HR" b="1" dirty="0" smtClean="0"/>
              <a:t>usluga smještaja i posluživanje</a:t>
            </a:r>
            <a:r>
              <a:rPr lang="hr-HR" dirty="0" smtClean="0"/>
              <a:t> pripremljene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je i proizvodna i uslužna djelatnost </a:t>
            </a:r>
            <a:r>
              <a:rPr lang="hr-HR" dirty="0" smtClean="0"/>
              <a:t>koja zahtjeva </a:t>
            </a:r>
            <a:r>
              <a:rPr lang="hr-HR" b="1" dirty="0" smtClean="0">
                <a:solidFill>
                  <a:srgbClr val="FF0000"/>
                </a:solidFill>
              </a:rPr>
              <a:t>puno ljudskog rada </a:t>
            </a:r>
            <a:r>
              <a:rPr lang="hr-HR" dirty="0" smtClean="0"/>
              <a:t>jer se u proizvodnji i posluživanju </a:t>
            </a:r>
            <a:r>
              <a:rPr lang="hr-HR" b="1" dirty="0" smtClean="0">
                <a:solidFill>
                  <a:srgbClr val="FF0000"/>
                </a:solidFill>
              </a:rPr>
              <a:t>koristi malo strojnog rada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ugostiteljstvo po klasifikaciji gospodarskih djelatnosti spada </a:t>
            </a:r>
            <a:r>
              <a:rPr lang="hr-HR" b="1" dirty="0" smtClean="0"/>
              <a:t>u uslužni, tercijarni sektor gosp. djelatnosti</a:t>
            </a:r>
            <a:r>
              <a:rPr lang="hr-HR" dirty="0" smtClean="0"/>
              <a:t> jer se smatra da je </a:t>
            </a:r>
            <a:r>
              <a:rPr lang="hr-HR" b="1" dirty="0" smtClean="0">
                <a:solidFill>
                  <a:srgbClr val="FF0000"/>
                </a:solidFill>
              </a:rPr>
              <a:t>ugostiteljstvo više pružanje usluga nego proizvodnja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UGOSTITELJSKE DJELATNOSTI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ugostiteljske djelatnosti su:</a:t>
            </a:r>
            <a:endParaRPr lang="hr-HR" dirty="0" smtClean="0"/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hotelijerstvo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smještaja u hotelima, motelima, pansionima…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restauraterstvo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prehrane, napitaka i pića u restoranima, gostionicama, zdravljacima, slastičarnicama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barovi</a:t>
            </a:r>
            <a:r>
              <a:rPr lang="hr-HR" dirty="0" smtClean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kavanarstvo</a:t>
            </a:r>
            <a:r>
              <a:rPr lang="hr-HR" sz="2400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pružanja usluga pića, zabave, hrane i napitaka u barovima, kavanama, pivnicama, konobama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/>
              <a:t> </a:t>
            </a:r>
            <a:r>
              <a:rPr lang="hr-HR" sz="2400" dirty="0" smtClean="0"/>
              <a:t>(nije klasična ugostiteljska djelatnost)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organiziranje usluga aktivne rekreacije u hotelima, hotelskim naseljima, apartmanskim naseljima i sl.</a:t>
            </a:r>
          </a:p>
          <a:p>
            <a:pPr lvl="0"/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</a:t>
            </a:r>
            <a:r>
              <a:rPr lang="hr-HR" sz="3500" dirty="0" smtClean="0"/>
              <a:t>			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000" b="1" dirty="0"/>
              <a:t>ugostiteljstvo</a:t>
            </a:r>
            <a:r>
              <a:rPr lang="hr-HR" sz="2000" dirty="0"/>
              <a:t> – </a:t>
            </a:r>
            <a:r>
              <a:rPr lang="hr-HR" sz="2000" b="1" dirty="0">
                <a:solidFill>
                  <a:srgbClr val="FF0000"/>
                </a:solidFill>
              </a:rPr>
              <a:t>uslužna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proizvodna</a:t>
            </a:r>
            <a:r>
              <a:rPr lang="hr-HR" sz="2000" dirty="0"/>
              <a:t> </a:t>
            </a:r>
            <a:r>
              <a:rPr lang="hr-HR" sz="2000" b="1" dirty="0">
                <a:solidFill>
                  <a:srgbClr val="FF0000"/>
                </a:solidFill>
              </a:rPr>
              <a:t>djelatnost</a:t>
            </a:r>
            <a:r>
              <a:rPr lang="hr-HR" sz="2000" dirty="0"/>
              <a:t> koja se bavi </a:t>
            </a:r>
            <a:r>
              <a:rPr lang="hr-HR" sz="2000" b="1" dirty="0">
                <a:solidFill>
                  <a:srgbClr val="FF0000"/>
                </a:solidFill>
              </a:rPr>
              <a:t>prodajom</a:t>
            </a:r>
            <a:r>
              <a:rPr lang="hr-HR" sz="2000" dirty="0"/>
              <a:t>, </a:t>
            </a:r>
            <a:r>
              <a:rPr lang="hr-HR" sz="2000" b="1" dirty="0">
                <a:solidFill>
                  <a:srgbClr val="FF0000"/>
                </a:solidFill>
              </a:rPr>
              <a:t>pripremom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posluživanjem</a:t>
            </a:r>
            <a:r>
              <a:rPr lang="hr-HR" sz="2000" dirty="0"/>
              <a:t> raznovrsne hrane, napitaka i pića te  pružanjem </a:t>
            </a:r>
            <a:r>
              <a:rPr lang="hr-HR" sz="2000" b="1" dirty="0">
                <a:solidFill>
                  <a:srgbClr val="FF0000"/>
                </a:solidFill>
              </a:rPr>
              <a:t>usluga smještaja </a:t>
            </a:r>
            <a:r>
              <a:rPr lang="hr-HR" sz="2000" dirty="0"/>
              <a:t>u posebno pripremljenim sobama i apartmanima te pružanjem </a:t>
            </a:r>
            <a:r>
              <a:rPr lang="hr-HR" sz="2000" b="1" dirty="0">
                <a:solidFill>
                  <a:srgbClr val="FF0000"/>
                </a:solidFill>
              </a:rPr>
              <a:t>usluga zabave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0000"/>
                </a:solidFill>
              </a:rPr>
              <a:t>rekreacije</a:t>
            </a:r>
            <a:r>
              <a:rPr lang="hr-HR" sz="2000" dirty="0"/>
              <a:t> i njihovom prodajom u ugostiteljskom </a:t>
            </a:r>
            <a:r>
              <a:rPr lang="hr-HR" sz="2000" dirty="0" smtClean="0"/>
              <a:t>objektu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priprema</a:t>
            </a:r>
            <a:r>
              <a:rPr lang="hr-HR" sz="20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posluživanje</a:t>
            </a:r>
            <a:r>
              <a:rPr lang="hr-HR" sz="2000" dirty="0" smtClean="0"/>
              <a:t> hrane, pića i napitaka te </a:t>
            </a:r>
            <a:r>
              <a:rPr lang="hr-HR" sz="2000" b="1" dirty="0" smtClean="0"/>
              <a:t>usluge</a:t>
            </a:r>
            <a:r>
              <a:rPr lang="hr-HR" sz="2000" dirty="0" smtClean="0"/>
              <a:t> </a:t>
            </a:r>
            <a:r>
              <a:rPr lang="hr-HR" sz="20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zahtjeva </a:t>
            </a:r>
            <a:r>
              <a:rPr lang="hr-HR" sz="2000" b="1" dirty="0">
                <a:solidFill>
                  <a:srgbClr val="FF0000"/>
                </a:solidFill>
              </a:rPr>
              <a:t>puno ljudskog rada </a:t>
            </a:r>
            <a:r>
              <a:rPr lang="hr-HR" sz="2000" dirty="0"/>
              <a:t>jer se u proizvodnji i posluživanju </a:t>
            </a:r>
            <a:r>
              <a:rPr lang="hr-HR" sz="2000" b="1" dirty="0">
                <a:solidFill>
                  <a:srgbClr val="FF0000"/>
                </a:solidFill>
              </a:rPr>
              <a:t>koristi malo strojnog rada</a:t>
            </a:r>
            <a:endParaRPr lang="hr-HR" sz="2000" dirty="0" smtClean="0"/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ugostiteljske djelatnosti su: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hotelijerstvo</a:t>
            </a:r>
            <a:r>
              <a:rPr lang="hr-HR" sz="2000" dirty="0" smtClean="0"/>
              <a:t> – usluge smještaja u hotelima, motelima, pansionima…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restauraterstvo</a:t>
            </a:r>
            <a:r>
              <a:rPr lang="hr-HR" sz="20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barovi</a:t>
            </a:r>
            <a:r>
              <a:rPr lang="hr-HR" sz="20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animacija</a:t>
            </a:r>
            <a:r>
              <a:rPr lang="hr-HR" sz="2000" dirty="0" smtClean="0"/>
              <a:t> – usluge aktivne rekreacije 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turizam i ugostiteljstvo turističkog mjesta </a:t>
            </a:r>
            <a:r>
              <a:rPr lang="hr-HR" b="1" dirty="0" smtClean="0">
                <a:solidFill>
                  <a:srgbClr val="FF0000"/>
                </a:solidFill>
              </a:rPr>
              <a:t>međusobno su povezani i međusobno zavisni</a:t>
            </a:r>
            <a:r>
              <a:rPr lang="hr-HR" dirty="0" smtClean="0"/>
              <a:t> 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 pomaže ugostiteljstvu </a:t>
            </a:r>
            <a:r>
              <a:rPr lang="hr-HR" dirty="0" smtClean="0"/>
              <a:t>u njegovu razvoju,  osuvremenjivanju i modernizaciji, a </a:t>
            </a:r>
            <a:r>
              <a:rPr lang="hr-HR" b="1" dirty="0" smtClean="0">
                <a:solidFill>
                  <a:srgbClr val="FF0000"/>
                </a:solidFill>
              </a:rPr>
              <a:t>ugostiteljstvo proširuje turističku ponudu</a:t>
            </a:r>
            <a:r>
              <a:rPr lang="hr-HR" dirty="0" smtClean="0"/>
              <a:t> i povećava kvalitetu destinacije</a:t>
            </a:r>
          </a:p>
          <a:p>
            <a:pPr lvl="0">
              <a:spcBef>
                <a:spcPts val="1800"/>
              </a:spcBef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632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408</TotalTime>
  <Words>2206</Words>
  <Application>Microsoft Office PowerPoint</Application>
  <PresentationFormat>On-screen Show (4:3)</PresentationFormat>
  <Paragraphs>217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bijela_tema</vt:lpstr>
      <vt:lpstr>Ponovimo (Organizacija – pojam)</vt:lpstr>
      <vt:lpstr>Ugostiteljstvo kao  gospodarska djelatnost</vt:lpstr>
      <vt:lpstr>Pojmovi</vt:lpstr>
      <vt:lpstr>UGOSTITELJSTVO - POJAM</vt:lpstr>
      <vt:lpstr>PowerPoint Presentation</vt:lpstr>
      <vt:lpstr>UGOSTITELJSTVO – PROIZVODNA ILI USLUŽNA DJELATNOST</vt:lpstr>
      <vt:lpstr>UGOSTITELJSKE DJELATNOSTI</vt:lpstr>
      <vt:lpstr>UGOSTITELJSTVO         (plan ploče)</vt:lpstr>
      <vt:lpstr>UGOSTITELJSTVO I TURIZAM</vt:lpstr>
      <vt:lpstr>UGOSTITELJSTVO I TURIZAM</vt:lpstr>
      <vt:lpstr>UGOSTITELJSTVO I TURIZAM      (plan ploče)</vt:lpstr>
      <vt:lpstr>UGOSTITELJSTVO I PUTNIČKE AGENCIJE</vt:lpstr>
      <vt:lpstr>UGOSTITELJSTVO I PUTNIČKE AGENCIJE</vt:lpstr>
      <vt:lpstr>OKVIRNI UGOVOR</vt:lpstr>
      <vt:lpstr>UGOVOR O ALOTMANU</vt:lpstr>
      <vt:lpstr>UGOVOR O ZAKUPU KAPACITETA</vt:lpstr>
      <vt:lpstr>PROVIZIJA PUTNIČKE AGENCIJE</vt:lpstr>
      <vt:lpstr>UGOSTITELJSTVO I PUTNIČKE AGENCIJE      (plan ploče)</vt:lpstr>
      <vt:lpstr>UGOSTITELJSTVO I PUTNIČKE AGENCIJE      (plan ploče)</vt:lpstr>
      <vt:lpstr>UGOSTITELJSTVO I PUTNIČKE AGENCIJE      (plan ploče)</vt:lpstr>
      <vt:lpstr>Ponovimo (Ugostiteljstvo kao gosp. djelatnost)</vt:lpstr>
      <vt:lpstr>UGOSTITELJSTVO I TRGOVINA</vt:lpstr>
      <vt:lpstr>UGOSTITELJSTVO I OBRT</vt:lpstr>
      <vt:lpstr>UGOSTITELJSTVO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UGOSTITELJSTVO I TRGOVINA, OBRTI I INDUSTRIJA  (plan ploče)</vt:lpstr>
      <vt:lpstr>UGOSTITELJSTVO I TRGOVINA, OBRTI I INDUSTRIJA  (plan ploče)</vt:lpstr>
      <vt:lpstr>Ponovimo (Ugostiteljstvo kao gosp. djelatnost)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84</cp:revision>
  <dcterms:created xsi:type="dcterms:W3CDTF">2016-09-01T16:32:16Z</dcterms:created>
  <dcterms:modified xsi:type="dcterms:W3CDTF">2019-09-23T18:54:22Z</dcterms:modified>
</cp:coreProperties>
</file>