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"/>
  </p:notesMasterIdLst>
  <p:handoutMasterIdLst>
    <p:handoutMasterId r:id="rId11"/>
  </p:handoutMasterIdLst>
  <p:sldIdLst>
    <p:sldId id="300" r:id="rId3"/>
    <p:sldId id="301" r:id="rId4"/>
    <p:sldId id="325" r:id="rId5"/>
    <p:sldId id="322" r:id="rId6"/>
    <p:sldId id="323" r:id="rId7"/>
    <p:sldId id="324" r:id="rId8"/>
    <p:sldId id="304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589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1" autoAdjust="0"/>
    <p:restoredTop sz="94660" autoAdjust="0"/>
  </p:normalViewPr>
  <p:slideViewPr>
    <p:cSldViewPr>
      <p:cViewPr varScale="1">
        <p:scale>
          <a:sx n="75" d="100"/>
          <a:sy n="75" d="100"/>
        </p:scale>
        <p:origin x="-6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>
            <a:normAutofit/>
          </a:bodyPr>
          <a:lstStyle>
            <a:lvl1pPr marL="288000" indent="-288000">
              <a:buFont typeface="Calibri" pitchFamily="34" charset="0"/>
              <a:buChar char="–"/>
              <a:defRPr sz="2200"/>
            </a:lvl1pPr>
            <a:lvl2pPr marL="648000" indent="-288000">
              <a:buFont typeface="Calibri" pitchFamily="34" charset="0"/>
              <a:buChar char="–"/>
              <a:defRPr sz="2200"/>
            </a:lvl2pPr>
            <a:lvl3pPr marL="1008000" indent="-288000">
              <a:buFont typeface="Calibri" pitchFamily="34" charset="0"/>
              <a:buChar char="–"/>
              <a:defRPr sz="2200"/>
            </a:lvl3pPr>
            <a:lvl4pPr marL="1440000" indent="-288000">
              <a:buFont typeface="Calibri" pitchFamily="34" charset="0"/>
              <a:buChar char="–"/>
              <a:defRPr sz="2200"/>
            </a:lvl4pPr>
            <a:lvl5pPr marL="1800000" indent="-288000">
              <a:buFont typeface="Calibri" pitchFamily="34" charset="0"/>
              <a:buChar char="–"/>
              <a:defRPr sz="22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m.cnbc.com/applications/cnbc.com/resources/img/editorial/2014/06/04/101732762-181658595.1910x10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2" r="9609"/>
          <a:stretch/>
        </p:blipFill>
        <p:spPr bwMode="auto">
          <a:xfrm>
            <a:off x="-1" y="-18284"/>
            <a:ext cx="9144001" cy="69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slov 1"/>
          <p:cNvSpPr txBox="1">
            <a:spLocks/>
          </p:cNvSpPr>
          <p:nvPr/>
        </p:nvSpPr>
        <p:spPr>
          <a:xfrm>
            <a:off x="0" y="5705821"/>
            <a:ext cx="9144000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000"/>
              </a:lnSpc>
            </a:pPr>
            <a:r>
              <a:rPr lang="hr-H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SOCIJALNO-EKONOMSKI PROCESI</a:t>
            </a:r>
            <a:endParaRPr lang="hr-H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1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9144000" cy="6165304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industrijalizacija</a:t>
            </a:r>
          </a:p>
          <a:p>
            <a:pPr lvl="0"/>
            <a:r>
              <a:rPr lang="hr-HR" dirty="0" smtClean="0"/>
              <a:t>urbanizacija</a:t>
            </a:r>
          </a:p>
          <a:p>
            <a:pPr lvl="0"/>
            <a:r>
              <a:rPr lang="hr-HR" dirty="0" smtClean="0"/>
              <a:t>deagrarizacija</a:t>
            </a:r>
          </a:p>
          <a:p>
            <a:pPr lvl="0"/>
            <a:r>
              <a:rPr lang="hr-HR" dirty="0" smtClean="0"/>
              <a:t>deruralizacija</a:t>
            </a:r>
          </a:p>
          <a:p>
            <a:pPr lvl="0"/>
            <a:r>
              <a:rPr lang="hr-HR" dirty="0" smtClean="0"/>
              <a:t>deindustrijalizacija</a:t>
            </a:r>
          </a:p>
          <a:p>
            <a:pPr lvl="0"/>
            <a:r>
              <a:rPr lang="hr-HR" dirty="0" err="1" smtClean="0"/>
              <a:t>tercijarizacija</a:t>
            </a:r>
            <a:r>
              <a:rPr lang="hr-HR" dirty="0" smtClean="0"/>
              <a:t> društva</a:t>
            </a:r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22270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INDUSTRIJALIZACIJA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INDUSTRIJALIZACIJA </a:t>
            </a:r>
            <a:r>
              <a:rPr lang="hr-HR" sz="2200" dirty="0" smtClean="0"/>
              <a:t>– </a:t>
            </a:r>
            <a:r>
              <a:rPr lang="hr-HR" sz="2200" dirty="0" smtClean="0"/>
              <a:t>proces razvoja industrije u nekom području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/>
              <a:t>najintenzivnija je bila u 19. st i prvoj polovici 20. st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UTJECAJ INDUSTRIJALIZACIJE</a:t>
            </a:r>
            <a:r>
              <a:rPr lang="hr-HR" sz="2200" dirty="0" smtClean="0"/>
              <a:t>:</a:t>
            </a:r>
            <a:endParaRPr lang="hr-HR" sz="2200" dirty="0" smtClean="0"/>
          </a:p>
          <a:p>
            <a:pPr marL="688050" lvl="1" indent="-288000">
              <a:spcBef>
                <a:spcPts val="600"/>
              </a:spcBef>
            </a:pPr>
            <a:r>
              <a:rPr lang="hr-HR" sz="2200" dirty="0" smtClean="0"/>
              <a:t>povećanje udjela aktivnog stanovništva u </a:t>
            </a:r>
            <a:r>
              <a:rPr lang="hr-HR" sz="2200" b="1" dirty="0" smtClean="0">
                <a:solidFill>
                  <a:srgbClr val="FF0000"/>
                </a:solidFill>
              </a:rPr>
              <a:t>sekundarnim</a:t>
            </a:r>
            <a:r>
              <a:rPr lang="hr-HR" sz="2200" dirty="0" smtClean="0"/>
              <a:t>, a smanjenje udjela u </a:t>
            </a:r>
            <a:r>
              <a:rPr lang="hr-HR" sz="2200" b="1" dirty="0" smtClean="0">
                <a:solidFill>
                  <a:srgbClr val="FF0000"/>
                </a:solidFill>
              </a:rPr>
              <a:t>primarnim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djelatnostima</a:t>
            </a:r>
          </a:p>
          <a:p>
            <a:pPr marL="688050" lvl="1" indent="-288000">
              <a:spcBef>
                <a:spcPts val="600"/>
              </a:spcBef>
            </a:pPr>
            <a:r>
              <a:rPr lang="hr-HR" sz="2200" dirty="0" smtClean="0"/>
              <a:t>porast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dnevnih migracija iz sela u </a:t>
            </a:r>
            <a:r>
              <a:rPr lang="hr-HR" sz="2200" dirty="0" smtClean="0">
                <a:highlight>
                  <a:srgbClr val="FFFF00"/>
                </a:highlight>
                <a:ea typeface="Calibri"/>
                <a:cs typeface="Times New Roman"/>
              </a:rPr>
              <a:t>grad</a:t>
            </a:r>
            <a:endParaRPr lang="hr-HR" sz="2200" dirty="0" smtClean="0"/>
          </a:p>
          <a:p>
            <a:pPr marL="688050" lvl="1" indent="-288000">
              <a:spcBef>
                <a:spcPts val="600"/>
              </a:spcBef>
            </a:pPr>
            <a:r>
              <a:rPr lang="hr-HR" sz="2200" dirty="0" smtClean="0"/>
              <a:t>utječe na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deagrarizaciju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deruralizaciju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okolnog seoskog područja</a:t>
            </a:r>
          </a:p>
          <a:p>
            <a:pPr marL="688050" lvl="1" indent="-288000">
              <a:spcBef>
                <a:spcPts val="600"/>
              </a:spcBef>
            </a:pPr>
            <a:r>
              <a:rPr lang="hr-HR" sz="2200" dirty="0" smtClean="0"/>
              <a:t>uzrokuje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urbanizaciju</a:t>
            </a:r>
          </a:p>
        </p:txBody>
      </p:sp>
      <p:pic>
        <p:nvPicPr>
          <p:cNvPr id="2050" name="Picture 2" descr="http://professornerdster.com/wp-content/uploads/2012/01/industrial-revolution-buildings-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19872"/>
            <a:ext cx="4052455" cy="27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cns.cn/business/2017/05-03/U363P886T1D255765F12DT2017050308511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/>
          <a:stretch/>
        </p:blipFill>
        <p:spPr bwMode="auto">
          <a:xfrm>
            <a:off x="4688405" y="4019873"/>
            <a:ext cx="4259816" cy="27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URBANIZACIJA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URBANIZACIJA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</a:t>
            </a:r>
            <a:r>
              <a:rPr lang="hr-HR" sz="2200" dirty="0" smtClean="0"/>
              <a:t>proces rasta i razvoja gradova te širenje gradskog načina života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/>
              <a:t>urbanizacija i industrijalizacija su dva međusobno povezana procesa</a:t>
            </a:r>
          </a:p>
        </p:txBody>
      </p:sp>
      <p:grpSp>
        <p:nvGrpSpPr>
          <p:cNvPr id="12" name="1700"/>
          <p:cNvGrpSpPr/>
          <p:nvPr/>
        </p:nvGrpSpPr>
        <p:grpSpPr>
          <a:xfrm>
            <a:off x="3377792" y="2191072"/>
            <a:ext cx="4362560" cy="3263444"/>
            <a:chOff x="3377792" y="2191072"/>
            <a:chExt cx="4362560" cy="3263444"/>
          </a:xfrm>
        </p:grpSpPr>
        <p:pic>
          <p:nvPicPr>
            <p:cNvPr id="3074" name="Picture 2" descr="http://www.citymetric.com/sites/default/files/article_body_2015/01/1700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792" y="2191072"/>
              <a:ext cx="4362560" cy="292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377792" y="5085184"/>
              <a:ext cx="3976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London – 1700. godine – oko 600 000 st.</a:t>
              </a:r>
              <a:endParaRPr lang="hr-HR" dirty="0"/>
            </a:p>
          </p:txBody>
        </p:sp>
      </p:grpSp>
      <p:grpSp>
        <p:nvGrpSpPr>
          <p:cNvPr id="10" name="1806"/>
          <p:cNvGrpSpPr/>
          <p:nvPr/>
        </p:nvGrpSpPr>
        <p:grpSpPr>
          <a:xfrm>
            <a:off x="251520" y="1326976"/>
            <a:ext cx="8547775" cy="5486400"/>
            <a:chOff x="251520" y="1326976"/>
            <a:chExt cx="8547775" cy="5486400"/>
          </a:xfrm>
        </p:grpSpPr>
        <p:pic>
          <p:nvPicPr>
            <p:cNvPr id="3076" name="Picture 4" descr="http://www.citymetric.com/sites/default/files/article_body_2015/01/1806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099"/>
            <a:stretch/>
          </p:blipFill>
          <p:spPr bwMode="auto">
            <a:xfrm>
              <a:off x="251520" y="1326976"/>
              <a:ext cx="854777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9552" y="6309320"/>
              <a:ext cx="19614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1806. – 885 000 st.</a:t>
              </a:r>
              <a:endParaRPr lang="hr-HR" dirty="0"/>
            </a:p>
          </p:txBody>
        </p:sp>
      </p:grpSp>
      <p:grpSp>
        <p:nvGrpSpPr>
          <p:cNvPr id="8" name="1862"/>
          <p:cNvGrpSpPr/>
          <p:nvPr/>
        </p:nvGrpSpPr>
        <p:grpSpPr>
          <a:xfrm>
            <a:off x="277119" y="1371600"/>
            <a:ext cx="8315325" cy="5486400"/>
            <a:chOff x="277119" y="1371600"/>
            <a:chExt cx="8315325" cy="5486400"/>
          </a:xfrm>
        </p:grpSpPr>
        <p:pic>
          <p:nvPicPr>
            <p:cNvPr id="3078" name="Picture 6" descr="http://www.citymetric.com/sites/default/files/article_body_2015/01/186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19" y="1371600"/>
              <a:ext cx="8315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39552" y="6300906"/>
              <a:ext cx="18989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1862. – 2,8 </a:t>
              </a:r>
              <a:r>
                <a:rPr lang="hr-HR" dirty="0" err="1" smtClean="0"/>
                <a:t>mil</a:t>
              </a:r>
              <a:r>
                <a:rPr lang="hr-HR" dirty="0" smtClean="0"/>
                <a:t>. st.</a:t>
              </a:r>
              <a:endParaRPr lang="hr-HR" dirty="0"/>
            </a:p>
          </p:txBody>
        </p:sp>
      </p:grpSp>
      <p:grpSp>
        <p:nvGrpSpPr>
          <p:cNvPr id="5" name="1900."/>
          <p:cNvGrpSpPr/>
          <p:nvPr/>
        </p:nvGrpSpPr>
        <p:grpSpPr>
          <a:xfrm>
            <a:off x="895350" y="1326976"/>
            <a:ext cx="7353300" cy="5486400"/>
            <a:chOff x="895350" y="1326976"/>
            <a:chExt cx="7353300" cy="5486400"/>
          </a:xfrm>
        </p:grpSpPr>
        <p:pic>
          <p:nvPicPr>
            <p:cNvPr id="3080" name="Picture 8" descr="http://www.citymetric.com/sites/default/files/article_body_2015/01/1900_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350" y="1326976"/>
              <a:ext cx="7353300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43608" y="6309320"/>
              <a:ext cx="18989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1900. – 4,7 </a:t>
              </a:r>
              <a:r>
                <a:rPr lang="hr-HR" dirty="0" err="1" smtClean="0"/>
                <a:t>mil</a:t>
              </a:r>
              <a:r>
                <a:rPr lang="hr-HR" dirty="0" smtClean="0"/>
                <a:t>. st.</a:t>
              </a:r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8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DEAGRARIZACIJA I DERURALIZACIJA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DEAGRARIZACIJA </a:t>
            </a:r>
            <a:r>
              <a:rPr lang="hr-HR" sz="2200" dirty="0" smtClean="0"/>
              <a:t>– </a:t>
            </a:r>
            <a:r>
              <a:rPr lang="hr-HR" sz="2200" dirty="0" smtClean="0"/>
              <a:t>proces napuštanja </a:t>
            </a:r>
            <a:r>
              <a:rPr lang="hr-HR" sz="2200" b="1" dirty="0" smtClean="0">
                <a:solidFill>
                  <a:srgbClr val="FF0000"/>
                </a:solidFill>
              </a:rPr>
              <a:t>poljoprivrede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kao glavnog izvora prihoda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DERURALIZACIJA</a:t>
            </a:r>
            <a:r>
              <a:rPr lang="hr-HR" sz="2200" dirty="0" smtClean="0"/>
              <a:t> – </a:t>
            </a:r>
            <a:r>
              <a:rPr lang="hr-HR" sz="2200" dirty="0" smtClean="0"/>
              <a:t>proces napuštanja </a:t>
            </a:r>
            <a:r>
              <a:rPr lang="hr-HR" sz="2200" b="1" dirty="0" smtClean="0">
                <a:solidFill>
                  <a:srgbClr val="FF0000"/>
                </a:solidFill>
              </a:rPr>
              <a:t>sela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(i preseljenje u grad)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/>
              <a:t>deagrarizacija i deruralizacija su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međusobno povezani procesi</a:t>
            </a:r>
            <a:r>
              <a:rPr lang="hr-HR" sz="2200" dirty="0" smtClean="0"/>
              <a:t>, </a:t>
            </a:r>
            <a:r>
              <a:rPr lang="hr-HR" sz="2200" dirty="0" smtClean="0"/>
              <a:t>a uzrokovani su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industrijalizacijom i urbanizacijom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/>
              <a:t>danas se oko 40% stanovništva svijeta bavi poljoprivredom</a:t>
            </a:r>
          </a:p>
          <a:p>
            <a:pPr marL="288000" indent="-288000">
              <a:spcBef>
                <a:spcPts val="1200"/>
              </a:spcBef>
            </a:pPr>
            <a:endParaRPr lang="hr-HR" sz="2200" dirty="0"/>
          </a:p>
        </p:txBody>
      </p:sp>
      <p:pic>
        <p:nvPicPr>
          <p:cNvPr id="4098" name="Picture 2" descr="http://s0.geograph.org.uk/geophotos/03/42/37/3423799_7bfbea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8" y="3843056"/>
            <a:ext cx="3859737" cy="289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resources.stuff.co.nz/content/dam/images/1/l/8/6/l/g/image.related.StuffLandscapeSixteenByNine.620x349.1l861n.png/15035446631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236" y="3873748"/>
            <a:ext cx="5088107" cy="28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9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TERCIJARIZACIJA DRUŠTVA I DEINDUSTRIJALIZACIJA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TERCIJARIZACIJA DRUŠTVA </a:t>
            </a:r>
            <a:r>
              <a:rPr lang="hr-HR" sz="2200" dirty="0" smtClean="0"/>
              <a:t>– </a:t>
            </a:r>
            <a:r>
              <a:rPr lang="hr-HR" sz="2200" dirty="0" smtClean="0"/>
              <a:t>proces u kojem sve manje ljudi radi u industriji, a sve više u </a:t>
            </a:r>
            <a:r>
              <a:rPr lang="hr-HR" sz="2200" b="1" dirty="0" smtClean="0">
                <a:solidFill>
                  <a:srgbClr val="FF0000"/>
                </a:solidFill>
              </a:rPr>
              <a:t>uslužnim djelatnostima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/>
              <a:t>u razvijenim zemljama do 80% stanovništva radi u uslužnim djelatnostima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/>
              <a:t>posljedica </a:t>
            </a:r>
            <a:r>
              <a:rPr lang="hr-HR" sz="2200" dirty="0" smtClean="0"/>
              <a:t>gospodarskog razvoja i razvoja potrošačkog društva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/>
              <a:t>u razvijenim zemljama proces tercijarizacije je pri kraju, dok u slabije razvijenim tek počinje</a:t>
            </a:r>
          </a:p>
          <a:p>
            <a:pPr marL="288000" indent="-288000">
              <a:spcBef>
                <a:spcPts val="24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DEINDUSTRIJALIZACIJA</a:t>
            </a:r>
            <a:r>
              <a:rPr lang="hr-HR" sz="2200" dirty="0" smtClean="0"/>
              <a:t> – </a:t>
            </a:r>
            <a:r>
              <a:rPr lang="hr-HR" sz="2200" dirty="0" smtClean="0"/>
              <a:t>proces napuštanja </a:t>
            </a:r>
            <a:r>
              <a:rPr lang="hr-HR" sz="2200" b="1" dirty="0" smtClean="0">
                <a:solidFill>
                  <a:srgbClr val="FF0000"/>
                </a:solidFill>
              </a:rPr>
              <a:t>industrije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/>
              <a:t>sve manje ljudi radi u industriji, ali industrijska proizvodnja ne opada (primjena nove tehnologije i robotizacija)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42705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dirty="0"/>
              <a:t>Socijalno-ekonomski </a:t>
            </a:r>
            <a:r>
              <a:rPr lang="hr-HR" dirty="0" smtClean="0"/>
              <a:t>procesi		</a:t>
            </a:r>
            <a:r>
              <a:rPr lang="hr-HR" sz="2400" dirty="0" smtClean="0"/>
              <a:t>	(plan ploče)</a:t>
            </a:r>
            <a:endParaRPr lang="hr-HR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548680"/>
            <a:ext cx="91330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300" dirty="0" err="1" smtClean="0"/>
              <a:t>lorem</a:t>
            </a:r>
            <a:r>
              <a:rPr lang="hr-HR" sz="2300" dirty="0" smtClean="0"/>
              <a:t> </a:t>
            </a:r>
            <a:r>
              <a:rPr lang="hr-HR" sz="2300" dirty="0" err="1" smtClean="0"/>
              <a:t>ipsum</a:t>
            </a:r>
            <a:endParaRPr lang="hr-HR" sz="2300" dirty="0"/>
          </a:p>
        </p:txBody>
      </p:sp>
    </p:spTree>
    <p:extLst>
      <p:ext uri="{BB962C8B-B14F-4D97-AF65-F5344CB8AC3E}">
        <p14:creationId xmlns:p14="http://schemas.microsoft.com/office/powerpoint/2010/main" val="378215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3523</TotalTime>
  <Words>250</Words>
  <Application>Microsoft Office PowerPoint</Application>
  <PresentationFormat>On-screen Show (4:3)</PresentationFormat>
  <Paragraphs>37</Paragraphs>
  <Slides>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bijela_tema</vt:lpstr>
      <vt:lpstr>Tema sustava Office</vt:lpstr>
      <vt:lpstr>PowerPoint Presentation</vt:lpstr>
      <vt:lpstr>Pojmovi</vt:lpstr>
      <vt:lpstr>INDUSTRIJALIZACIJA</vt:lpstr>
      <vt:lpstr>URBANIZACIJA</vt:lpstr>
      <vt:lpstr>DEAGRARIZACIJA I DERURALIZACIJA</vt:lpstr>
      <vt:lpstr>TERCIJARIZACIJA DRUŠTVA I DEINDUSTRIJALIZACIJA</vt:lpstr>
      <vt:lpstr>Socijalno-ekonomski procesi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327</cp:revision>
  <dcterms:created xsi:type="dcterms:W3CDTF">2016-09-01T16:32:16Z</dcterms:created>
  <dcterms:modified xsi:type="dcterms:W3CDTF">2019-10-08T15:33:59Z</dcterms:modified>
</cp:coreProperties>
</file>