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66" r:id="rId4"/>
    <p:sldId id="264" r:id="rId5"/>
    <p:sldId id="263" r:id="rId6"/>
    <p:sldId id="279" r:id="rId7"/>
    <p:sldId id="281" r:id="rId8"/>
    <p:sldId id="282" r:id="rId9"/>
    <p:sldId id="283" r:id="rId10"/>
    <p:sldId id="274" r:id="rId11"/>
    <p:sldId id="268" r:id="rId12"/>
    <p:sldId id="287" r:id="rId13"/>
    <p:sldId id="284" r:id="rId14"/>
    <p:sldId id="285" r:id="rId15"/>
    <p:sldId id="286" r:id="rId16"/>
    <p:sldId id="275" r:id="rId17"/>
    <p:sldId id="276" r:id="rId18"/>
  </p:sldIdLst>
  <p:sldSz cx="9144000" cy="6858000" type="screen4x3"/>
  <p:notesSz cx="6858000" cy="9144000"/>
  <p:defaultTextStyle>
    <a:defPPr>
      <a:defRPr lang="sr-Latn-C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7238" autoAdjust="0"/>
  </p:normalViewPr>
  <p:slideViewPr>
    <p:cSldViewPr>
      <p:cViewPr varScale="1">
        <p:scale>
          <a:sx n="75" d="100"/>
          <a:sy n="75" d="100"/>
        </p:scale>
        <p:origin x="-1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crvenikrizosijek.hr/images/vijesti/logo_hck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hyperlink" Target="http://www.google.hr/url?sa=i&amp;source=imgres&amp;cd=&amp;cad=rja&amp;uact=8&amp;docid=HqTar2fkRyXlyM&amp;tbnid=PEvBsY2MX4Uu8M&amp;ved=0CAoQjRw&amp;url=http://relwar.wordpress.com/activities/dialogues/the-icrc/&amp;ei=cEgbVIKkDM2w7AbHwYCQBw&amp;psig=AFQjCNGUqJHEb4YXDveBFVoGdeKskv2VcQ&amp;ust=141116056032702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upload.wikimedia.org/wikipedia/commons/d/d1/Flag_of_UNICEF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hyperlink" Target="http://upload.wikimedia.org/wikipedia/commons/8/89/Flag_of_WHO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aVmNC289OXM/Ts6weoNvQZI/AAAAAAAA0EQ/UKB7QfpT2IY/s1600/Croatia_Flag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7192" r="8830"/>
          <a:stretch/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4581128"/>
            <a:ext cx="7848872" cy="18288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</a:rPr>
              <a:t>HRVATSKA u svjetskim i europskim integracijama</a:t>
            </a:r>
            <a:endParaRPr lang="hr-H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3219270"/>
          </a:xfrm>
        </p:spPr>
        <p:txBody>
          <a:bodyPr/>
          <a:lstStyle/>
          <a:p>
            <a:r>
              <a:rPr lang="pl-PL" altLang="sr-Latn-RS" sz="2400" dirty="0" smtClean="0"/>
              <a:t>humanitarna organizacija nastala radi pružanje </a:t>
            </a:r>
            <a:r>
              <a:rPr lang="pl-PL" altLang="sr-Latn-RS" sz="2400" dirty="0"/>
              <a:t>pomoći žrtvama rata</a:t>
            </a:r>
          </a:p>
          <a:p>
            <a:r>
              <a:rPr lang="pl-PL" altLang="sr-Latn-RS" sz="2400" dirty="0" smtClean="0"/>
              <a:t>osnovana 1863.  (Hrvatska 1878.)</a:t>
            </a:r>
          </a:p>
          <a:p>
            <a:r>
              <a:rPr lang="pl-PL" altLang="sr-Latn-RS" sz="2400" dirty="0" smtClean="0"/>
              <a:t>osnivač Henry Dunant</a:t>
            </a:r>
          </a:p>
          <a:p>
            <a:r>
              <a:rPr lang="pl-PL" altLang="sr-Latn-RS" sz="2400" dirty="0" smtClean="0"/>
              <a:t>temelji se na Genevskoj konvenciji iz 1949. </a:t>
            </a:r>
          </a:p>
          <a:p>
            <a:r>
              <a:rPr lang="pl-PL" altLang="sr-Latn-RS" sz="2400" b="1" dirty="0" smtClean="0">
                <a:solidFill>
                  <a:srgbClr val="FFC000"/>
                </a:solidFill>
              </a:rPr>
              <a:t>aktivnosti Crvenog križa: </a:t>
            </a:r>
          </a:p>
          <a:p>
            <a:pPr lvl="1"/>
            <a:r>
              <a:rPr lang="pl-PL" altLang="sr-Latn-RS" dirty="0" smtClean="0"/>
              <a:t>prva pomoć, zaštita zdravlja, dobrovoljno darivanje krvi, podizanje svijesti o opasnosti od mina, pomoć u zajednici...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CRVENI KRIŽ</a:t>
            </a:r>
            <a:endParaRPr lang="hr-HR" dirty="0"/>
          </a:p>
        </p:txBody>
      </p:sp>
      <p:pic>
        <p:nvPicPr>
          <p:cNvPr id="16387" name="Picture 6" descr="http://www.crvenikrizosijek.hr/images/vijesti/logo_hck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41" y="3997332"/>
            <a:ext cx="2684227" cy="26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 descr="http://relwar.files.wordpress.com/2009/07/icrc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96" y="3997332"/>
            <a:ext cx="4006714" cy="26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upload.wikimedia.org/wikipedia/commons/thumb/b/b9/Jean_Henri_Dunant.jpg/220px-Jean_Henri_Dunan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0" y="3997332"/>
            <a:ext cx="2053066" cy="26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upload.wikimedia.org/wikipedia/commons/thumb/6/63/Location_NATO_2017_blue.svg/1280px-Location_NATO_2017_blue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"/>
          <a:stretch/>
        </p:blipFill>
        <p:spPr bwMode="auto">
          <a:xfrm>
            <a:off x="273453" y="3769692"/>
            <a:ext cx="8600571" cy="298114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41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sz="2400" dirty="0">
                <a:sym typeface="Wingdings" pitchFamily="2" charset="2"/>
              </a:rPr>
              <a:t>osnovan 1949. u Washingtonu zbog „hladnog rata” kao protuteža Varšavskom </a:t>
            </a:r>
            <a:r>
              <a:rPr lang="hr-HR" altLang="sr-Latn-RS" sz="2400" dirty="0" smtClean="0">
                <a:sym typeface="Wingdings" pitchFamily="2" charset="2"/>
              </a:rPr>
              <a:t>paktu (vojni savez zemalja istočnog bloka)</a:t>
            </a:r>
            <a:endParaRPr lang="hr-HR" altLang="sr-Latn-RS" sz="24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sym typeface="Wingdings" pitchFamily="2" charset="2"/>
              </a:rPr>
              <a:t>poslije hladnog rata NATO se širi i postaje međunarodna vojna </a:t>
            </a:r>
            <a:r>
              <a:rPr lang="hr-HR" altLang="sr-Latn-RS" sz="2400" dirty="0" smtClean="0">
                <a:sym typeface="Wingdings" pitchFamily="2" charset="2"/>
              </a:rPr>
              <a:t>organizacija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Hrvatska članica od 2009.</a:t>
            </a:r>
            <a:endParaRPr lang="hr-HR" altLang="sr-Latn-RS" sz="24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sjedište </a:t>
            </a:r>
            <a:r>
              <a:rPr lang="hr-HR" altLang="sr-Latn-RS" sz="2400" dirty="0">
                <a:sym typeface="Wingdings" pitchFamily="2" charset="2"/>
              </a:rPr>
              <a:t>je u </a:t>
            </a:r>
            <a:r>
              <a:rPr lang="hr-HR" altLang="sr-Latn-RS" sz="2400" b="1" dirty="0" smtClean="0">
                <a:solidFill>
                  <a:srgbClr val="FFC000"/>
                </a:solidFill>
                <a:sym typeface="Wingdings" pitchFamily="2" charset="2"/>
              </a:rPr>
              <a:t>Bruxellesu</a:t>
            </a:r>
            <a:endParaRPr lang="hr-HR" altLang="sr-Latn-RS" sz="2400" b="1" dirty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NATO – </a:t>
            </a:r>
            <a:r>
              <a:rPr lang="hr-HR" b="0" dirty="0" smtClean="0"/>
              <a:t>sjevernoatlantski vojni savez</a:t>
            </a:r>
            <a:endParaRPr lang="hr-HR" dirty="0"/>
          </a:p>
        </p:txBody>
      </p:sp>
      <p:pic>
        <p:nvPicPr>
          <p:cNvPr id="3074" name="Picture 2" descr="https://upload.wikimedia.org/wikipedia/commons/thumb/3/37/Flag_of_NATO.svg/800px-Flag_of_NAT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7" y="2209933"/>
            <a:ext cx="1817443" cy="13630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5/55/NATO_OTAN_landscape_logo.svg/640px-NATO_OTAN_landscape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79" y="2174784"/>
            <a:ext cx="275958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107504" y="785794"/>
            <a:ext cx="9036496" cy="5929354"/>
          </a:xfrm>
        </p:spPr>
        <p:txBody>
          <a:bodyPr/>
          <a:lstStyle/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b="1" dirty="0">
                <a:solidFill>
                  <a:srgbClr val="FFC000"/>
                </a:solidFill>
                <a:latin typeface="Calibri"/>
              </a:rPr>
              <a:t>najstarija europska organizacija </a:t>
            </a:r>
            <a:r>
              <a:rPr lang="hr-HR" dirty="0">
                <a:solidFill>
                  <a:prstClr val="white"/>
                </a:solidFill>
                <a:latin typeface="Calibri"/>
              </a:rPr>
              <a:t>– osnovana 1949. g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dirty="0">
                <a:solidFill>
                  <a:prstClr val="white"/>
                </a:solidFill>
                <a:latin typeface="Calibri"/>
              </a:rPr>
              <a:t>cilj joj je </a:t>
            </a:r>
            <a:r>
              <a:rPr lang="hr-HR" b="1" dirty="0">
                <a:solidFill>
                  <a:srgbClr val="FFC000"/>
                </a:solidFill>
                <a:latin typeface="Calibri"/>
              </a:rPr>
              <a:t>promicanje jedinstva i suradnje u Europi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dirty="0">
                <a:solidFill>
                  <a:prstClr val="white"/>
                </a:solidFill>
                <a:latin typeface="Calibri"/>
              </a:rPr>
              <a:t>zalaže se za političku, socijalnu, pravnu suradnju i suradnju u kulturi u Europi</a:t>
            </a:r>
          </a:p>
          <a:p>
            <a:pPr marL="342900" lvl="0" indent="-342900" fontAlgn="auto">
              <a:spcBef>
                <a:spcPts val="1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</a:pPr>
            <a:r>
              <a:rPr lang="hr-HR" dirty="0">
                <a:solidFill>
                  <a:prstClr val="white"/>
                </a:solidFill>
                <a:latin typeface="Calibri"/>
              </a:rPr>
              <a:t>sjedište je u </a:t>
            </a:r>
            <a:r>
              <a:rPr lang="hr-HR" b="1" dirty="0" err="1">
                <a:solidFill>
                  <a:srgbClr val="FFC000"/>
                </a:solidFill>
                <a:latin typeface="Calibri"/>
              </a:rPr>
              <a:t>Starsbourgu</a:t>
            </a:r>
            <a:r>
              <a:rPr lang="hr-HR" dirty="0">
                <a:solidFill>
                  <a:srgbClr val="FFC000"/>
                </a:solidFill>
                <a:latin typeface="Calibri"/>
              </a:rPr>
              <a:t> </a:t>
            </a:r>
            <a:r>
              <a:rPr lang="hr-HR" dirty="0">
                <a:solidFill>
                  <a:prstClr val="white"/>
                </a:solidFill>
                <a:latin typeface="Calibri"/>
              </a:rPr>
              <a:t>i okuplja </a:t>
            </a:r>
            <a:r>
              <a:rPr lang="hr-HR" b="1" dirty="0" smtClean="0">
                <a:solidFill>
                  <a:srgbClr val="FFC000"/>
                </a:solidFill>
                <a:latin typeface="Calibri"/>
              </a:rPr>
              <a:t>47 članica </a:t>
            </a:r>
            <a:r>
              <a:rPr lang="hr-HR" dirty="0">
                <a:solidFill>
                  <a:prstClr val="white"/>
                </a:solidFill>
                <a:latin typeface="Calibri"/>
              </a:rPr>
              <a:t>– Hrvatska članica od 1996.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VIJEĆE EUROPE</a:t>
            </a:r>
            <a:endParaRPr lang="hr-HR" dirty="0"/>
          </a:p>
        </p:txBody>
      </p:sp>
      <p:pic>
        <p:nvPicPr>
          <p:cNvPr id="8" name="Picture 2" descr="https://pogledkrozprozor.files.wordpress.com/2012/08/council_of_europe_logo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16251"/>
            <a:ext cx="3096344" cy="251107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78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osnovana 1975., </a:t>
            </a:r>
            <a:r>
              <a:rPr lang="hr-HR" altLang="sr-Latn-RS" sz="2400" dirty="0">
                <a:sym typeface="Wingdings" pitchFamily="2" charset="2"/>
              </a:rPr>
              <a:t>središte u </a:t>
            </a:r>
            <a:r>
              <a:rPr lang="hr-HR" altLang="sr-Latn-RS" sz="2400" b="1" dirty="0">
                <a:solidFill>
                  <a:srgbClr val="FFC000"/>
                </a:solidFill>
                <a:sym typeface="Wingdings" pitchFamily="2" charset="2"/>
              </a:rPr>
              <a:t>Beču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sym typeface="Wingdings" pitchFamily="2" charset="2"/>
              </a:rPr>
              <a:t>ima 56 članica iz Europe, Azije i Sjeverne Amerike </a:t>
            </a:r>
          </a:p>
          <a:p>
            <a:pPr>
              <a:spcBef>
                <a:spcPts val="1200"/>
              </a:spcBef>
            </a:pPr>
            <a:r>
              <a:rPr lang="hr-HR" altLang="sr-Latn-RS" sz="2400" b="1" dirty="0" smtClean="0">
                <a:solidFill>
                  <a:srgbClr val="FFC000"/>
                </a:solidFill>
                <a:sym typeface="Wingdings" pitchFamily="2" charset="2"/>
              </a:rPr>
              <a:t>svrha</a:t>
            </a:r>
            <a:r>
              <a:rPr lang="hr-HR" altLang="sr-Latn-RS" sz="2400" dirty="0" smtClean="0">
                <a:sym typeface="Wingdings" pitchFamily="2" charset="2"/>
              </a:rPr>
              <a:t>: sprječavanje potencijalnih sukoba i stradanja, kontrola naoružavanja, borba protiv terorizma, praćenje poštovanja ljudskih prava i prava manjina</a:t>
            </a:r>
            <a:endParaRPr lang="hr-HR" altLang="sr-Latn-RS" sz="2400" dirty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1414"/>
            <a:ext cx="8715404" cy="571504"/>
          </a:xfrm>
        </p:spPr>
        <p:txBody>
          <a:bodyPr/>
          <a:lstStyle/>
          <a:p>
            <a:r>
              <a:rPr lang="hr-HR" dirty="0" smtClean="0"/>
              <a:t>OSCE</a:t>
            </a:r>
            <a:r>
              <a:rPr lang="hr-HR" b="0" dirty="0" smtClean="0"/>
              <a:t> – </a:t>
            </a:r>
            <a:r>
              <a:rPr lang="hr-HR" sz="3000" b="0" dirty="0" smtClean="0"/>
              <a:t>organizacija za europsku sigurnost i suradnju</a:t>
            </a:r>
            <a:endParaRPr lang="hr-HR" sz="3000" dirty="0"/>
          </a:p>
        </p:txBody>
      </p:sp>
      <p:pic>
        <p:nvPicPr>
          <p:cNvPr id="8" name="Picture 2" descr="http://upload.wikimedia.org/wikipedia/commons/9/9f/OSCEmap_20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9"/>
          <a:stretch/>
        </p:blipFill>
        <p:spPr bwMode="auto">
          <a:xfrm>
            <a:off x="639214" y="3400110"/>
            <a:ext cx="7965234" cy="335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euromaidanpress.com/wp-content/uploads/2014/07/osc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6" b="33654"/>
          <a:stretch/>
        </p:blipFill>
        <p:spPr bwMode="auto">
          <a:xfrm>
            <a:off x="4644008" y="5589240"/>
            <a:ext cx="4301292" cy="103231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0" y="4216528"/>
            <a:ext cx="5796136" cy="2490017"/>
          </a:xfrm>
        </p:spPr>
        <p:txBody>
          <a:bodyPr/>
          <a:lstStyle/>
          <a:p>
            <a:r>
              <a:rPr lang="hr-HR" altLang="sr-Latn-RS" sz="2400" dirty="0" smtClean="0">
                <a:sym typeface="Wingdings" pitchFamily="2" charset="2"/>
              </a:rPr>
              <a:t>osnovana 1989., </a:t>
            </a:r>
            <a:r>
              <a:rPr lang="hr-HR" altLang="sr-Latn-RS" sz="2400" dirty="0">
                <a:sym typeface="Wingdings" pitchFamily="2" charset="2"/>
              </a:rPr>
              <a:t>središte u </a:t>
            </a:r>
            <a:r>
              <a:rPr lang="hr-HR" altLang="sr-Latn-RS" sz="2400" b="1" dirty="0" smtClean="0">
                <a:solidFill>
                  <a:srgbClr val="FFC000"/>
                </a:solidFill>
                <a:sym typeface="Wingdings" pitchFamily="2" charset="2"/>
              </a:rPr>
              <a:t>Trstu</a:t>
            </a:r>
            <a:endParaRPr lang="hr-HR" altLang="sr-Latn-RS" sz="2400" b="1" dirty="0">
              <a:solidFill>
                <a:srgbClr val="FFC000"/>
              </a:solidFill>
              <a:sym typeface="Wingdings" pitchFamily="2" charset="2"/>
            </a:endParaRPr>
          </a:p>
          <a:p>
            <a:r>
              <a:rPr lang="hr-HR" altLang="sr-Latn-RS" sz="2400" dirty="0" smtClean="0">
                <a:sym typeface="Wingdings" pitchFamily="2" charset="2"/>
              </a:rPr>
              <a:t>ima 18 članica</a:t>
            </a:r>
          </a:p>
          <a:p>
            <a:r>
              <a:rPr lang="hr-HR" altLang="sr-Latn-RS" sz="2400" b="1" dirty="0" smtClean="0">
                <a:solidFill>
                  <a:srgbClr val="FFC000"/>
                </a:solidFill>
                <a:sym typeface="Wingdings" pitchFamily="2" charset="2"/>
              </a:rPr>
              <a:t>svrha</a:t>
            </a:r>
            <a:r>
              <a:rPr lang="hr-HR" altLang="sr-Latn-RS" sz="2400" dirty="0" smtClean="0">
                <a:sym typeface="Wingdings" pitchFamily="2" charset="2"/>
              </a:rPr>
              <a:t>: promicanje suradnje među zemljama srednje i istočne Europe</a:t>
            </a:r>
            <a:endParaRPr lang="hr-HR" altLang="sr-Latn-RS" sz="2400" dirty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1414"/>
            <a:ext cx="8715404" cy="571504"/>
          </a:xfrm>
        </p:spPr>
        <p:txBody>
          <a:bodyPr/>
          <a:lstStyle/>
          <a:p>
            <a:r>
              <a:rPr lang="hr-HR" dirty="0" smtClean="0"/>
              <a:t>EBRD</a:t>
            </a:r>
            <a:r>
              <a:rPr lang="hr-HR" b="0" dirty="0" smtClean="0"/>
              <a:t> – </a:t>
            </a:r>
            <a:r>
              <a:rPr lang="hr-HR" sz="3000" b="0" dirty="0" smtClean="0"/>
              <a:t>europska banka za obnovu i razvoj</a:t>
            </a:r>
            <a:endParaRPr lang="hr-HR" sz="3000" dirty="0"/>
          </a:p>
        </p:txBody>
      </p:sp>
      <p:pic>
        <p:nvPicPr>
          <p:cNvPr id="5122" name="Picture 2" descr="https://upload.wikimedia.org/wikipedia/commons/8/8e/EBRD_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13" y="2173280"/>
            <a:ext cx="4165536" cy="10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95536" y="3501008"/>
            <a:ext cx="8715404" cy="571504"/>
            <a:chOff x="395536" y="3865608"/>
            <a:chExt cx="8715404" cy="571504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395536" y="3865608"/>
              <a:ext cx="8715404" cy="571504"/>
            </a:xfrm>
            <a:prstGeom prst="rect">
              <a:avLst/>
            </a:prstGeom>
          </p:spPr>
          <p:txBody>
            <a:bodyPr>
              <a:scene3d>
                <a:camera prst="orthographicFront"/>
                <a:lightRig rig="soft" dir="t">
                  <a:rot lat="0" lon="0" rev="16800000"/>
                </a:lightRig>
              </a:scene3d>
              <a:sp3d prstMaterial="softEdge"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 kern="120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r>
                <a:rPr lang="hr-HR" dirty="0" smtClean="0"/>
                <a:t>Srednjoeuropska inicijativa</a:t>
              </a:r>
              <a:endParaRPr lang="hr-HR" sz="30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95536" y="4437112"/>
              <a:ext cx="83529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2"/>
          <p:cNvSpPr txBox="1">
            <a:spLocks/>
          </p:cNvSpPr>
          <p:nvPr/>
        </p:nvSpPr>
        <p:spPr>
          <a:xfrm>
            <a:off x="0" y="769523"/>
            <a:ext cx="9144000" cy="1363334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Calibri" pitchFamily="34" charset="0"/>
              <a:buChar char="—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altLang="sr-Latn-RS" sz="2400" dirty="0" smtClean="0">
                <a:sym typeface="Wingdings" pitchFamily="2" charset="2"/>
              </a:rPr>
              <a:t>osnovana 1991., središte u </a:t>
            </a:r>
            <a:r>
              <a:rPr lang="hr-HR" altLang="sr-Latn-RS" sz="2400" b="1" dirty="0" smtClean="0">
                <a:solidFill>
                  <a:srgbClr val="FFC000"/>
                </a:solidFill>
                <a:sym typeface="Wingdings" pitchFamily="2" charset="2"/>
              </a:rPr>
              <a:t>Londonu</a:t>
            </a:r>
          </a:p>
          <a:p>
            <a:pPr>
              <a:spcBef>
                <a:spcPts val="1200"/>
              </a:spcBef>
            </a:pPr>
            <a:r>
              <a:rPr lang="hr-HR" altLang="sr-Latn-RS" sz="2400" b="1" dirty="0" smtClean="0">
                <a:solidFill>
                  <a:srgbClr val="FFC000"/>
                </a:solidFill>
                <a:sym typeface="Wingdings" pitchFamily="2" charset="2"/>
              </a:rPr>
              <a:t>svrha</a:t>
            </a:r>
            <a:r>
              <a:rPr lang="hr-HR" altLang="sr-Latn-RS" sz="2400" dirty="0" smtClean="0">
                <a:sym typeface="Wingdings" pitchFamily="2" charset="2"/>
              </a:rPr>
              <a:t>: pomaganje državama u procesu ekonomske tranzicije i prijelaza na tržišnu ekonomiju</a:t>
            </a:r>
            <a:endParaRPr lang="hr-HR" altLang="sr-Latn-RS" sz="2400" dirty="0">
              <a:sym typeface="Wingdings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68144" y="3501008"/>
            <a:ext cx="3148836" cy="3133983"/>
            <a:chOff x="5959668" y="3558085"/>
            <a:chExt cx="3148836" cy="313398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" t="15892" r="53714" b="8750"/>
            <a:stretch/>
          </p:blipFill>
          <p:spPr bwMode="auto">
            <a:xfrm>
              <a:off x="5959668" y="3558085"/>
              <a:ext cx="3148836" cy="3133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 descr="http://ufal.mff.cuni.cz/vmc/image/CEIlogo.bmp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1" r="8169" b="28122"/>
            <a:stretch/>
          </p:blipFill>
          <p:spPr bwMode="auto">
            <a:xfrm>
              <a:off x="7375065" y="3558085"/>
              <a:ext cx="1733439" cy="102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99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1414"/>
            <a:ext cx="8715404" cy="571504"/>
          </a:xfrm>
        </p:spPr>
        <p:txBody>
          <a:bodyPr/>
          <a:lstStyle/>
          <a:p>
            <a:r>
              <a:rPr lang="hr-HR" dirty="0" smtClean="0"/>
              <a:t>CEFTA</a:t>
            </a:r>
            <a:r>
              <a:rPr lang="hr-HR" b="0" dirty="0" smtClean="0"/>
              <a:t> – </a:t>
            </a:r>
            <a:r>
              <a:rPr lang="hr-HR" sz="2800" b="0" dirty="0" smtClean="0"/>
              <a:t>srednjoeuropski sporazum o slobodnoj trgovini</a:t>
            </a:r>
            <a:endParaRPr lang="hr-HR" sz="30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769523"/>
            <a:ext cx="9144000" cy="1363334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Calibri" pitchFamily="34" charset="0"/>
              <a:buChar char="—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altLang="sr-Latn-RS" sz="2400" dirty="0" smtClean="0">
                <a:sym typeface="Wingdings" pitchFamily="2" charset="2"/>
              </a:rPr>
              <a:t>osnovana 1992.</a:t>
            </a:r>
            <a:endParaRPr lang="hr-HR" altLang="sr-Latn-RS" sz="2400" b="1" dirty="0" smtClean="0">
              <a:solidFill>
                <a:srgbClr val="FFC000"/>
              </a:solidFill>
              <a:sym typeface="Wingdings" pitchFamily="2" charset="2"/>
            </a:endParaRPr>
          </a:p>
          <a:p>
            <a:r>
              <a:rPr lang="hr-HR" altLang="sr-Latn-RS" sz="2400" dirty="0" smtClean="0">
                <a:sym typeface="Wingdings" pitchFamily="2" charset="2"/>
              </a:rPr>
              <a:t>ulaskom u EU članice napuštaju CEFTA-u</a:t>
            </a:r>
          </a:p>
          <a:p>
            <a:r>
              <a:rPr lang="hr-HR" altLang="sr-Latn-RS" sz="2400" b="1" dirty="0" smtClean="0">
                <a:solidFill>
                  <a:srgbClr val="FFC000"/>
                </a:solidFill>
                <a:sym typeface="Wingdings" pitchFamily="2" charset="2"/>
              </a:rPr>
              <a:t>članice</a:t>
            </a:r>
            <a:r>
              <a:rPr lang="hr-HR" altLang="sr-Latn-RS" sz="2400" dirty="0" smtClean="0">
                <a:sym typeface="Wingdings" pitchFamily="2" charset="2"/>
              </a:rPr>
              <a:t>: BiH, Srbija, Crna Gora, Albanija i Moldavija</a:t>
            </a:r>
            <a:endParaRPr lang="hr-HR" altLang="sr-Latn-RS" sz="2400" dirty="0">
              <a:sym typeface="Wingdings" pitchFamily="2" charset="2"/>
            </a:endParaRPr>
          </a:p>
        </p:txBody>
      </p:sp>
      <p:pic>
        <p:nvPicPr>
          <p:cNvPr id="13" name="Picture 4" descr="https://upload.wikimedia.org/wikipedia/commons/thumb/6/6f/Flag_of_CEFTA.svg/1200px-Flag_of_CEFTA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71" y="2420888"/>
            <a:ext cx="3214057" cy="21989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  <a:defRPr/>
            </a:pPr>
            <a:r>
              <a:rPr lang="hr-HR" altLang="sr-Latn-RS" sz="2400" b="1" dirty="0" smtClean="0"/>
              <a:t>Ujedinjeni narodi (UN) </a:t>
            </a:r>
            <a:r>
              <a:rPr lang="hr-HR" altLang="sr-Latn-RS" sz="2400" dirty="0" smtClean="0"/>
              <a:t>1945.</a:t>
            </a:r>
            <a:r>
              <a:rPr lang="hr-HR" altLang="sr-Latn-RS" sz="2400" b="1" dirty="0" smtClean="0"/>
              <a:t>;</a:t>
            </a:r>
            <a:r>
              <a:rPr lang="vi-VN" altLang="sr-Latn-RS" sz="2400" dirty="0" smtClean="0"/>
              <a:t>193 države članice</a:t>
            </a:r>
            <a:r>
              <a:rPr lang="hr-HR" altLang="sr-Latn-RS" sz="2400" dirty="0" smtClean="0"/>
              <a:t> (1992. Hrvatska) </a:t>
            </a:r>
            <a:r>
              <a:rPr lang="hr-HR" altLang="sr-Latn-RS" sz="2400" dirty="0" smtClean="0">
                <a:sym typeface="Wingdings" panose="05000000000000000000" pitchFamily="2" charset="2"/>
              </a:rPr>
              <a:t> sjedište New York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  <a:defRPr/>
            </a:pPr>
            <a:r>
              <a:rPr lang="hr-HR" altLang="sr-Latn-RS" sz="2400" dirty="0" smtClean="0"/>
              <a:t>pet glavnih zemalja pobjednica u 2.svj. ratu su stalne članice Vijeća sigurnosti s pravom veta: SAD, Ujedinjeno Kraljevstvo, Francuska, Kina i Rusija; 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  <a:defRPr/>
            </a:pPr>
            <a:r>
              <a:rPr lang="hr-HR" altLang="sr-Latn-RS" sz="2400" dirty="0" smtClean="0"/>
              <a:t>tijela UN-a:</a:t>
            </a:r>
          </a:p>
          <a:p>
            <a:pPr marL="914400" lvl="1" indent="-457200" algn="l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hr-HR" altLang="sr-Latn-RS" dirty="0" smtClean="0">
                <a:latin typeface="Calibri" panose="020F0502020204030204" pitchFamily="34" charset="0"/>
              </a:rPr>
              <a:t>Opća</a:t>
            </a:r>
            <a:r>
              <a:rPr lang="vi-VN" altLang="sr-Latn-RS" dirty="0" smtClean="0">
                <a:latin typeface="Calibri" panose="020F0502020204030204" pitchFamily="34" charset="0"/>
              </a:rPr>
              <a:t> skupština</a:t>
            </a:r>
            <a:endParaRPr lang="hr-HR" altLang="sr-Latn-RS" dirty="0">
              <a:latin typeface="Calibri" panose="020F0502020204030204" pitchFamily="34" charset="0"/>
            </a:endParaRPr>
          </a:p>
          <a:p>
            <a:pPr marL="914400" lvl="1" indent="-457200" algn="l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vi-VN" altLang="sr-Latn-RS" dirty="0" smtClean="0">
                <a:latin typeface="Calibri" panose="020F0502020204030204" pitchFamily="34" charset="0"/>
              </a:rPr>
              <a:t>Vijeće sigurnosti</a:t>
            </a:r>
            <a:endParaRPr lang="hr-HR" altLang="sr-Latn-RS" dirty="0" smtClean="0">
              <a:latin typeface="Calibri" panose="020F0502020204030204" pitchFamily="34" charset="0"/>
            </a:endParaRPr>
          </a:p>
          <a:p>
            <a:pPr marL="914400" lvl="1" indent="-457200" algn="l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vi-VN" altLang="sr-Latn-RS" dirty="0" smtClean="0">
                <a:latin typeface="Calibri" panose="020F0502020204030204" pitchFamily="34" charset="0"/>
              </a:rPr>
              <a:t>Ekonomsko </a:t>
            </a:r>
            <a:r>
              <a:rPr lang="vi-VN" altLang="sr-Latn-RS" dirty="0">
                <a:latin typeface="Calibri" panose="020F0502020204030204" pitchFamily="34" charset="0"/>
              </a:rPr>
              <a:t>i </a:t>
            </a:r>
            <a:r>
              <a:rPr lang="vi-VN" altLang="sr-Latn-RS" dirty="0" smtClean="0">
                <a:latin typeface="Calibri" panose="020F0502020204030204" pitchFamily="34" charset="0"/>
              </a:rPr>
              <a:t>socijalno</a:t>
            </a:r>
            <a:r>
              <a:rPr lang="hr-HR" altLang="sr-Latn-RS" dirty="0" smtClean="0">
                <a:latin typeface="Calibri" panose="020F0502020204030204" pitchFamily="34" charset="0"/>
              </a:rPr>
              <a:t> vijeće</a:t>
            </a:r>
            <a:r>
              <a:rPr lang="vi-VN" altLang="sr-Latn-RS" dirty="0" smtClean="0">
                <a:latin typeface="Calibri" panose="020F0502020204030204" pitchFamily="34" charset="0"/>
              </a:rPr>
              <a:t> </a:t>
            </a:r>
            <a:endParaRPr lang="hr-HR" altLang="sr-Latn-RS" dirty="0" smtClean="0">
              <a:latin typeface="Calibri" panose="020F0502020204030204" pitchFamily="34" charset="0"/>
            </a:endParaRPr>
          </a:p>
          <a:p>
            <a:pPr marL="914400" lvl="1" indent="-457200" algn="l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vi-VN" altLang="sr-Latn-RS" dirty="0" smtClean="0">
                <a:latin typeface="Calibri" panose="020F0502020204030204" pitchFamily="34" charset="0"/>
              </a:rPr>
              <a:t>Međunarodni </a:t>
            </a:r>
            <a:r>
              <a:rPr lang="vi-VN" altLang="sr-Latn-RS" dirty="0">
                <a:latin typeface="Calibri" panose="020F0502020204030204" pitchFamily="34" charset="0"/>
              </a:rPr>
              <a:t>sud</a:t>
            </a:r>
            <a:r>
              <a:rPr lang="hr-HR" altLang="sr-Latn-RS" dirty="0">
                <a:latin typeface="Calibri" panose="020F0502020204030204" pitchFamily="34" charset="0"/>
              </a:rPr>
              <a:t> </a:t>
            </a:r>
            <a:endParaRPr lang="hr-HR" altLang="sr-Latn-RS" dirty="0" smtClean="0">
              <a:latin typeface="Calibri" panose="020F0502020204030204" pitchFamily="34" charset="0"/>
            </a:endParaRPr>
          </a:p>
          <a:p>
            <a:pPr marL="914400" lvl="1" indent="-457200" algn="l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vi-VN" altLang="sr-Latn-RS" dirty="0" smtClean="0">
                <a:latin typeface="Calibri" panose="020F0502020204030204" pitchFamily="34" charset="0"/>
              </a:rPr>
              <a:t>Tajništvo</a:t>
            </a:r>
            <a:r>
              <a:rPr lang="hr-HR" altLang="sr-Latn-RS" dirty="0" smtClean="0">
                <a:latin typeface="Calibri" panose="020F0502020204030204" pitchFamily="34" charset="0"/>
              </a:rPr>
              <a:t> </a:t>
            </a:r>
          </a:p>
          <a:p>
            <a:pPr marL="914400" lvl="1" indent="-457200" algn="l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hr-HR" altLang="sr-Latn-RS" dirty="0"/>
              <a:t>Starateljsko </a:t>
            </a:r>
            <a:r>
              <a:rPr lang="hr-HR" altLang="sr-Latn-RS" dirty="0" smtClean="0"/>
              <a:t>vijeće</a:t>
            </a:r>
            <a:endParaRPr lang="hr-HR" altLang="sr-Latn-RS" dirty="0" smtClean="0">
              <a:latin typeface="Calibri" panose="020F0502020204030204" pitchFamily="34" charset="0"/>
            </a:endParaRPr>
          </a:p>
          <a:p>
            <a:pPr marL="457200" marR="0" indent="-457200" algn="l" eaLnBrk="1" hangingPunct="1">
              <a:lnSpc>
                <a:spcPct val="90000"/>
              </a:lnSpc>
              <a:buSzPct val="100000"/>
              <a:buFont typeface="Calibri" panose="020F0502020204030204" pitchFamily="34" charset="0"/>
              <a:buChar char="–"/>
              <a:defRPr/>
            </a:pPr>
            <a:r>
              <a:rPr lang="hr-HR" altLang="sr-Latn-RS" sz="2400" dirty="0" smtClean="0"/>
              <a:t>u</a:t>
            </a:r>
            <a:r>
              <a:rPr lang="it-IT" altLang="sr-Latn-RS" sz="2400" dirty="0" smtClean="0"/>
              <a:t> </a:t>
            </a:r>
            <a:r>
              <a:rPr lang="it-IT" altLang="sr-Latn-RS" sz="2400" dirty="0" err="1"/>
              <a:t>sastavu</a:t>
            </a:r>
            <a:r>
              <a:rPr lang="it-IT" altLang="sr-Latn-RS" sz="2400" dirty="0"/>
              <a:t> UN-a </a:t>
            </a:r>
            <a:r>
              <a:rPr lang="it-IT" altLang="sr-Latn-RS" sz="2400" dirty="0" err="1"/>
              <a:t>djeluje</a:t>
            </a:r>
            <a:r>
              <a:rPr lang="it-IT" altLang="sr-Latn-RS" sz="2400" dirty="0"/>
              <a:t> 18 organa, </a:t>
            </a:r>
            <a:r>
              <a:rPr lang="it-IT" altLang="sr-Latn-RS" sz="2400" dirty="0" err="1"/>
              <a:t>fondova</a:t>
            </a:r>
            <a:r>
              <a:rPr lang="it-IT" altLang="sr-Latn-RS" sz="2400" dirty="0"/>
              <a:t> i </a:t>
            </a:r>
            <a:r>
              <a:rPr lang="it-IT" altLang="sr-Latn-RS" sz="2400" dirty="0" err="1"/>
              <a:t>programa</a:t>
            </a:r>
            <a:r>
              <a:rPr lang="hr-HR" altLang="sr-Latn-RS" sz="2400" dirty="0" smtClean="0"/>
              <a:t>:</a:t>
            </a:r>
          </a:p>
          <a:p>
            <a:pPr marL="457200" marR="0" indent="-457200" algn="l" eaLnBrk="1" hangingPunct="1">
              <a:lnSpc>
                <a:spcPct val="90000"/>
              </a:lnSpc>
              <a:buSzPct val="100000"/>
              <a:buFont typeface="Calibri" panose="020F0502020204030204" pitchFamily="34" charset="0"/>
              <a:buChar char="–"/>
              <a:defRPr/>
            </a:pPr>
            <a:r>
              <a:rPr lang="hr-HR" altLang="sr-Latn-RS" sz="2400" dirty="0" smtClean="0"/>
              <a:t>-F</a:t>
            </a:r>
            <a:r>
              <a:rPr lang="hr-HR" altLang="sr-Latn-RS" sz="2400" b="1" dirty="0" smtClean="0"/>
              <a:t>AO</a:t>
            </a:r>
            <a:r>
              <a:rPr lang="hr-HR" altLang="sr-Latn-RS" sz="2400" dirty="0" smtClean="0"/>
              <a:t> </a:t>
            </a:r>
            <a:r>
              <a:rPr lang="hr-HR" altLang="sr-Latn-RS" sz="2400" dirty="0"/>
              <a:t>- </a:t>
            </a:r>
            <a:r>
              <a:rPr lang="pl-PL" altLang="sr-Latn-RS" sz="2400" dirty="0"/>
              <a:t>Organizacija za hranu i </a:t>
            </a:r>
            <a:r>
              <a:rPr lang="pl-PL" altLang="sr-Latn-RS" sz="2400" dirty="0" smtClean="0"/>
              <a:t>poljoprivredu</a:t>
            </a:r>
            <a:endParaRPr lang="hr-HR" altLang="sr-Latn-R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3200"/>
            <a:ext cx="8715404" cy="571504"/>
          </a:xfrm>
        </p:spPr>
        <p:txBody>
          <a:bodyPr/>
          <a:lstStyle/>
          <a:p>
            <a:r>
              <a:rPr lang="pl-PL" sz="2800" dirty="0" smtClean="0"/>
              <a:t>HRVATSKA U SVJETSKIM I EUROPSKIM INTEGRACIJAMA</a:t>
            </a:r>
            <a:endParaRPr lang="hr-HR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ubtitle 2"/>
          <p:cNvSpPr>
            <a:spLocks noGrp="1"/>
          </p:cNvSpPr>
          <p:nvPr>
            <p:ph type="subTitle" idx="1"/>
          </p:nvPr>
        </p:nvSpPr>
        <p:spPr>
          <a:xfrm>
            <a:off x="0" y="404664"/>
            <a:ext cx="9143999" cy="6192688"/>
          </a:xfrm>
        </p:spPr>
        <p:txBody>
          <a:bodyPr>
            <a:normAutofit/>
          </a:bodyPr>
          <a:lstStyle/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b="1" dirty="0" smtClean="0">
                <a:latin typeface="Calibri" panose="020F0502020204030204" pitchFamily="34" charset="0"/>
              </a:rPr>
              <a:t>UNESCO</a:t>
            </a:r>
            <a:r>
              <a:rPr lang="hr-HR" altLang="sr-Latn-RS" dirty="0" smtClean="0">
                <a:latin typeface="Calibri" panose="020F0502020204030204" pitchFamily="34" charset="0"/>
              </a:rPr>
              <a:t> - </a:t>
            </a:r>
            <a:r>
              <a:rPr lang="pl-PL" altLang="sr-Latn-RS" dirty="0" smtClean="0">
                <a:latin typeface="Calibri" panose="020F0502020204030204" pitchFamily="34" charset="0"/>
              </a:rPr>
              <a:t>Organizacija Ujedinjenih naroda za 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b="1" dirty="0" smtClean="0">
                <a:latin typeface="Calibri" panose="020F0502020204030204" pitchFamily="34" charset="0"/>
              </a:rPr>
              <a:t>UNICEF</a:t>
            </a:r>
            <a:r>
              <a:rPr lang="hr-HR" altLang="sr-Latn-RS" dirty="0" smtClean="0">
                <a:latin typeface="Calibri" panose="020F0502020204030204" pitchFamily="34" charset="0"/>
              </a:rPr>
              <a:t> - </a:t>
            </a:r>
            <a:r>
              <a:rPr lang="pl-PL" altLang="sr-Latn-RS" dirty="0" smtClean="0">
                <a:latin typeface="Calibri" panose="020F0502020204030204" pitchFamily="34" charset="0"/>
              </a:rPr>
              <a:t>međunarodni fond za djecu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b="1" smtClean="0">
                <a:latin typeface="Calibri" panose="020F0502020204030204" pitchFamily="34" charset="0"/>
              </a:rPr>
              <a:t>WHO</a:t>
            </a:r>
            <a:r>
              <a:rPr lang="hr-HR" altLang="sr-Latn-RS" smtClean="0">
                <a:latin typeface="Calibri" panose="020F0502020204030204" pitchFamily="34" charset="0"/>
              </a:rPr>
              <a:t> </a:t>
            </a:r>
            <a:r>
              <a:rPr lang="hr-HR" altLang="sr-Latn-RS" dirty="0" smtClean="0">
                <a:latin typeface="Calibri" panose="020F0502020204030204" pitchFamily="34" charset="0"/>
              </a:rPr>
              <a:t>– Svjetska zdravstvena organizacija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b="1" dirty="0" smtClean="0">
                <a:latin typeface="Calibri" panose="020F0502020204030204" pitchFamily="34" charset="0"/>
              </a:rPr>
              <a:t>MMF</a:t>
            </a:r>
            <a:r>
              <a:rPr lang="hr-HR" altLang="sr-Latn-RS" dirty="0" smtClean="0">
                <a:latin typeface="Calibri" panose="020F0502020204030204" pitchFamily="34" charset="0"/>
              </a:rPr>
              <a:t>– međunarodni monetarni fond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pl-PL" altLang="sr-Latn-RS" b="1" dirty="0" smtClean="0">
                <a:latin typeface="Calibri" panose="020F0502020204030204" pitchFamily="34" charset="0"/>
              </a:rPr>
              <a:t>CRVENI KRIŽ</a:t>
            </a:r>
            <a:r>
              <a:rPr lang="pl-PL" altLang="sr-Latn-RS" dirty="0" smtClean="0">
                <a:latin typeface="Calibri" panose="020F0502020204030204" pitchFamily="34" charset="0"/>
              </a:rPr>
              <a:t>: humanitarna organizacija 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b="1" dirty="0" smtClean="0">
                <a:latin typeface="Calibri" panose="020F0502020204030204" pitchFamily="34" charset="0"/>
                <a:sym typeface="Wingdings" pitchFamily="2" charset="2"/>
              </a:rPr>
              <a:t>NATO</a:t>
            </a:r>
            <a:r>
              <a:rPr lang="hr-HR" altLang="sr-Latn-RS" dirty="0" smtClean="0">
                <a:latin typeface="Calibri" panose="020F0502020204030204" pitchFamily="34" charset="0"/>
                <a:sym typeface="Wingdings" pitchFamily="2" charset="2"/>
              </a:rPr>
              <a:t> – sjevernoatlantski obrambeni savez 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b="1" dirty="0" smtClean="0">
                <a:latin typeface="Calibri" panose="020F0502020204030204" pitchFamily="34" charset="0"/>
              </a:rPr>
              <a:t>WTO</a:t>
            </a:r>
            <a:r>
              <a:rPr lang="hr-HR" altLang="sr-Latn-RS" dirty="0" smtClean="0">
                <a:latin typeface="Calibri" panose="020F0502020204030204" pitchFamily="34" charset="0"/>
              </a:rPr>
              <a:t> – svjetska trgovinska organizacija</a:t>
            </a:r>
          </a:p>
          <a:p>
            <a:pPr marL="457200" marR="0" indent="-45720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b="1" dirty="0" smtClean="0">
                <a:latin typeface="Calibri" panose="020F0502020204030204" pitchFamily="34" charset="0"/>
              </a:rPr>
              <a:t>CEFTA - </a:t>
            </a:r>
            <a:r>
              <a:rPr lang="hr-HR" altLang="sr-Latn-RS" dirty="0" smtClean="0">
                <a:latin typeface="Calibri" panose="020F0502020204030204" pitchFamily="34" charset="0"/>
              </a:rPr>
              <a:t>Srednjoeuropski sporazum o slobodnoj trgovini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organizacija osnovana 1945. (naslijedila je Ligu naroda)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193 članice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sjedište: 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New York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Hrvatska je članica od 1992.</a:t>
            </a:r>
          </a:p>
          <a:p>
            <a:pPr marR="0" algn="l" eaLnBrk="1" hangingPunct="1">
              <a:buSzPct val="100000"/>
              <a:buFont typeface="Calibri" panose="020F0502020204030204" pitchFamily="34" charset="0"/>
              <a:buChar char="–"/>
            </a:pPr>
            <a:r>
              <a:rPr lang="hr-HR" altLang="sr-Latn-RS" sz="2400" dirty="0" smtClean="0"/>
              <a:t>sastoji se od 6 tijela: 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Opća skupština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Vijeće sigurnosti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Gospodarsko i socijalno vijeće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Međunarodni sud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Tajništvo UN-a</a:t>
            </a:r>
          </a:p>
          <a:p>
            <a:pPr marL="1042988" lvl="1" indent="-457200">
              <a:buSzPct val="100000"/>
              <a:buFont typeface="+mj-lt"/>
              <a:buAutoNum type="arabicPeriod"/>
            </a:pPr>
            <a:r>
              <a:rPr lang="hr-HR" altLang="sr-Latn-RS" dirty="0" smtClean="0"/>
              <a:t>Starateljsko vijeće</a:t>
            </a:r>
          </a:p>
          <a:p>
            <a:pPr lvl="1">
              <a:buSzPct val="100000"/>
              <a:buFont typeface="Calibri" panose="020F0502020204030204" pitchFamily="34" charset="0"/>
              <a:buChar char="–"/>
            </a:pPr>
            <a:endParaRPr lang="hr-HR" altLang="sr-Latn-R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UJEDINJENI NARODI</a:t>
            </a:r>
            <a:endParaRPr lang="hr-HR" dirty="0"/>
          </a:p>
        </p:txBody>
      </p:sp>
      <p:pic>
        <p:nvPicPr>
          <p:cNvPr id="6148" name="Picture 4" descr="Datoteka:UN building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24128" y="1346234"/>
            <a:ext cx="3142314" cy="510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 descr="Datoteka:Flag of the United Nations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64496"/>
            <a:ext cx="3098502" cy="2064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 descr="Datoteka:United Nations Members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r="8985" b="5500"/>
          <a:stretch/>
        </p:blipFill>
        <p:spPr bwMode="auto">
          <a:xfrm>
            <a:off x="0" y="476672"/>
            <a:ext cx="9144000" cy="537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467544" y="116632"/>
            <a:ext cx="7854950" cy="833583"/>
          </a:xfrm>
        </p:spPr>
        <p:txBody>
          <a:bodyPr/>
          <a:lstStyle/>
          <a:p>
            <a:pPr marR="0" algn="ctr" eaLnBrk="1" hangingPunct="1"/>
            <a:r>
              <a:rPr lang="hr-HR" altLang="sr-Latn-RS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ZEMLJE  ČLANICE UJEDINJENIH NARODA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599862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Zemlje koje nisu članice: </a:t>
            </a:r>
            <a:r>
              <a:rPr lang="hr-HR" sz="2000" dirty="0" smtClean="0">
                <a:latin typeface="Calibri" panose="020F0502020204030204" pitchFamily="34" charset="0"/>
              </a:rPr>
              <a:t>Vatikan (promatrač), Zapadna Sahara, Palestinska samouprava i Antarktika</a:t>
            </a:r>
            <a:endParaRPr lang="hr-HR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idx="1"/>
          </p:nvPr>
        </p:nvSpPr>
        <p:spPr>
          <a:xfrm>
            <a:off x="0" y="884022"/>
            <a:ext cx="9144000" cy="5929354"/>
          </a:xfrm>
          <a:prstGeom prst="rect">
            <a:avLst/>
          </a:prstGeom>
        </p:spPr>
        <p:txBody>
          <a:bodyPr/>
          <a:lstStyle/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err="1" smtClean="0">
                <a:solidFill>
                  <a:srgbClr val="FFC000"/>
                </a:solidFill>
              </a:rPr>
              <a:t>Opć</a:t>
            </a:r>
            <a:r>
              <a:rPr lang="vi-VN" altLang="sr-Latn-RS" sz="2400" b="1" dirty="0" smtClean="0">
                <a:solidFill>
                  <a:srgbClr val="FFC000"/>
                </a:solidFill>
              </a:rPr>
              <a:t>a skupština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 </a:t>
            </a:r>
            <a:r>
              <a:rPr lang="hr-HR" altLang="sr-Latn-RS" sz="2400" dirty="0" smtClean="0"/>
              <a:t>– najveće i glavno tijelo, sve zemlje članice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C000"/>
                </a:solidFill>
              </a:rPr>
              <a:t>Vijeće sigurnosti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 </a:t>
            </a:r>
            <a:r>
              <a:rPr lang="hr-HR" altLang="sr-Latn-RS" sz="2400" dirty="0" smtClean="0"/>
              <a:t>– </a:t>
            </a:r>
            <a:r>
              <a:rPr lang="hr-HR" altLang="sr-Latn-RS" sz="2400" dirty="0" smtClean="0">
                <a:sym typeface="Wingdings" pitchFamily="2" charset="2"/>
              </a:rPr>
              <a:t>zaduženo za očuvanje mira i sigurnosti u svijetu</a:t>
            </a:r>
          </a:p>
          <a:p>
            <a:pPr marL="663575" lvl="1" indent="-342900">
              <a:spcBef>
                <a:spcPts val="600"/>
              </a:spcBef>
              <a:buSzPct val="100000"/>
            </a:pPr>
            <a:r>
              <a:rPr lang="hr-HR" altLang="sr-Latn-RS" b="1" dirty="0" smtClean="0">
                <a:solidFill>
                  <a:srgbClr val="FFC000"/>
                </a:solidFill>
              </a:rPr>
              <a:t>5 stalnih članica </a:t>
            </a:r>
            <a:r>
              <a:rPr lang="hr-HR" altLang="sr-Latn-RS" dirty="0" smtClean="0"/>
              <a:t>(s pravom veta): Kina, Francuska, Ruska Federacija, UK i SAD i </a:t>
            </a:r>
            <a:r>
              <a:rPr lang="hr-HR" altLang="sr-Latn-RS" b="1" dirty="0" smtClean="0">
                <a:solidFill>
                  <a:srgbClr val="FFC000"/>
                </a:solidFill>
              </a:rPr>
              <a:t>10 nestalnih </a:t>
            </a:r>
            <a:r>
              <a:rPr lang="hr-HR" altLang="sr-Latn-RS" sz="2000" dirty="0" smtClean="0"/>
              <a:t>(na 2 godine; Hrvatska 2008./09.)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smtClean="0">
                <a:solidFill>
                  <a:srgbClr val="FFC000"/>
                </a:solidFill>
              </a:rPr>
              <a:t>Gospodarsko </a:t>
            </a:r>
            <a:r>
              <a:rPr lang="vi-VN" altLang="sr-Latn-RS" sz="2400" b="1" dirty="0" smtClean="0">
                <a:solidFill>
                  <a:srgbClr val="FFC000"/>
                </a:solidFill>
              </a:rPr>
              <a:t>i socijalno vijeće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 </a:t>
            </a:r>
            <a:r>
              <a:rPr lang="hr-HR" altLang="sr-Latn-RS" sz="2400" dirty="0" smtClean="0"/>
              <a:t>– brine o rješavanju ekonomskih, socijalnih i okolišnih izazova – 54 člana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C000"/>
                </a:solidFill>
              </a:rPr>
              <a:t>Međunarodni sud</a:t>
            </a:r>
            <a:r>
              <a:rPr lang="hr-HR" altLang="sr-Latn-RS" sz="2400" b="1" dirty="0" smtClean="0">
                <a:solidFill>
                  <a:srgbClr val="FFC000"/>
                </a:solidFill>
              </a:rPr>
              <a:t> </a:t>
            </a:r>
            <a:r>
              <a:rPr lang="hr-HR" altLang="sr-Latn-RS" sz="2400" dirty="0" smtClean="0"/>
              <a:t>– za rješavanje sporova i nesuglasica između članica UN-a; sjedište u </a:t>
            </a:r>
            <a:r>
              <a:rPr lang="hr-HR" altLang="sr-Latn-RS" sz="2400" dirty="0" err="1" smtClean="0"/>
              <a:t>Den</a:t>
            </a:r>
            <a:r>
              <a:rPr lang="hr-HR" altLang="sr-Latn-RS" sz="2400" dirty="0" smtClean="0"/>
              <a:t> Haagu </a:t>
            </a:r>
            <a:r>
              <a:rPr lang="hr-HR" altLang="sr-Latn-RS" sz="2000" dirty="0" smtClean="0"/>
              <a:t>(15 sudaca na 9 godina)</a:t>
            </a:r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vi-VN" altLang="sr-Latn-RS" sz="2400" b="1" dirty="0" smtClean="0">
                <a:solidFill>
                  <a:srgbClr val="FFC000"/>
                </a:solidFill>
              </a:rPr>
              <a:t>Tajništvo</a:t>
            </a:r>
            <a:r>
              <a:rPr lang="hr-HR" altLang="sr-Latn-RS" sz="2400" dirty="0" smtClean="0"/>
              <a:t> – brine o poslovanju i provođenju odluka i kao administracija UN-a; na čelu je glavni tajnik – Ban </a:t>
            </a:r>
            <a:r>
              <a:rPr lang="hr-HR" altLang="sr-Latn-RS" sz="2400" dirty="0" err="1" smtClean="0"/>
              <a:t>Ki</a:t>
            </a:r>
            <a:r>
              <a:rPr lang="hr-HR" altLang="sr-Latn-RS" sz="2400" dirty="0" smtClean="0"/>
              <a:t>-</a:t>
            </a:r>
            <a:r>
              <a:rPr lang="hr-HR" altLang="sr-Latn-RS" sz="2400" dirty="0" err="1" smtClean="0"/>
              <a:t>Moon</a:t>
            </a:r>
            <a:endParaRPr lang="hr-HR" altLang="sr-Latn-RS" sz="2400" dirty="0" smtClean="0"/>
          </a:p>
          <a:p>
            <a:pPr marL="360000" marR="0" indent="-360000" algn="l" eaLnBrk="1" hangingPunct="1">
              <a:spcBef>
                <a:spcPts val="18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sz="2400" b="1" dirty="0" smtClean="0">
                <a:solidFill>
                  <a:srgbClr val="FFC000"/>
                </a:solidFill>
              </a:rPr>
              <a:t>Starateljsko vijeće </a:t>
            </a:r>
            <a:r>
              <a:rPr lang="hr-HR" altLang="sr-Latn-RS" sz="2400" dirty="0" smtClean="0"/>
              <a:t>– nastalo kao tijelo koje je trebalo nadzirati proces osamostaljenja 11 država – 1994. privremeno obustavljen rad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GLAVNA TIJELA UN-a</a:t>
            </a:r>
            <a:endParaRPr lang="hr-HR" dirty="0"/>
          </a:p>
        </p:txBody>
      </p:sp>
      <p:pic>
        <p:nvPicPr>
          <p:cNvPr id="1026" name="Picture 2" descr="https://www.hrt.hr/media/tt_news/UN_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0" y="1484784"/>
            <a:ext cx="8134965" cy="40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klix.ba/media/images/vijesti/b_17122214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6736" y="2780928"/>
            <a:ext cx="6300561" cy="39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bc-network.org/wp-content/uploads/2017/03/ECOSOC-chambe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7120" y="3732344"/>
            <a:ext cx="5349376" cy="30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las-slavonije.hr/Slike/2016/11/27125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0057" y="116632"/>
            <a:ext cx="5566439" cy="369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ews.stanford.edu/news/2013/january/images/un_news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096" y="116632"/>
            <a:ext cx="3600400" cy="449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idx="1"/>
          </p:nvPr>
        </p:nvSpPr>
        <p:spPr>
          <a:xfrm>
            <a:off x="36512" y="692696"/>
            <a:ext cx="9144000" cy="576064"/>
          </a:xfrm>
        </p:spPr>
        <p:txBody>
          <a:bodyPr/>
          <a:lstStyle/>
          <a:p>
            <a:r>
              <a:rPr lang="hr-HR" altLang="sr-Latn-RS" dirty="0" smtClean="0">
                <a:latin typeface="Calibri" panose="020F0502020204030204" pitchFamily="34" charset="0"/>
              </a:rPr>
              <a:t>u</a:t>
            </a:r>
            <a:r>
              <a:rPr lang="it-IT" altLang="sr-Latn-RS" dirty="0" smtClean="0">
                <a:latin typeface="Calibri" panose="020F0502020204030204" pitchFamily="34" charset="0"/>
              </a:rPr>
              <a:t> sastavu UN-a djeluje 18 organa, fondova i programa</a:t>
            </a:r>
            <a:endParaRPr lang="hr-HR" altLang="sr-Latn-RS" dirty="0" smtClean="0">
              <a:latin typeface="Calibri" panose="020F0502020204030204" pitchFamily="34" charset="0"/>
            </a:endParaRPr>
          </a:p>
          <a:p>
            <a:pPr marR="0" algn="l" eaLnBrk="1" hangingPunct="1"/>
            <a:endParaRPr lang="hr-HR" altLang="sr-Latn-RS" dirty="0" smtClean="0">
              <a:latin typeface="Calibri" panose="020F0502020204030204" pitchFamily="34" charset="0"/>
            </a:endParaRPr>
          </a:p>
          <a:p>
            <a:pPr marR="0" algn="l" eaLnBrk="1" hangingPunct="1"/>
            <a:endParaRPr lang="hr-HR" altLang="sr-Latn-RS" dirty="0" smtClean="0">
              <a:latin typeface="Calibri" panose="020F0502020204030204" pitchFamily="34" charset="0"/>
            </a:endParaRPr>
          </a:p>
          <a:p>
            <a:pPr marR="0" algn="l" eaLnBrk="1" hangingPunct="1"/>
            <a:endParaRPr lang="hr-HR" altLang="sr-Latn-RS" dirty="0" smtClean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SPECIJALIZIRANE </a:t>
            </a:r>
            <a:r>
              <a:rPr lang="hr-HR" dirty="0"/>
              <a:t>ORGANIZACIJE UN-a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6603" y="4173575"/>
            <a:ext cx="8749893" cy="2423777"/>
            <a:chOff x="286603" y="4173575"/>
            <a:chExt cx="8749893" cy="2423777"/>
          </a:xfrm>
        </p:grpSpPr>
        <p:pic>
          <p:nvPicPr>
            <p:cNvPr id="10244" name="Picture 4" descr="Datoteka:Flag of UNESCO.sv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0" t="3797" r="359" b="2613"/>
            <a:stretch/>
          </p:blipFill>
          <p:spPr bwMode="auto">
            <a:xfrm>
              <a:off x="286603" y="4839989"/>
              <a:ext cx="2778599" cy="175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203848" y="4814071"/>
              <a:ext cx="4536504" cy="1348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pl-PL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sjedište u </a:t>
              </a:r>
              <a:r>
                <a:rPr lang="pl-PL" altLang="sr-Latn-RS" sz="2400" b="1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Parizu 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pl-PL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193 članice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pl-PL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Hrvatska članica od 1992.</a:t>
              </a:r>
              <a:endParaRPr lang="pl-PL" altLang="sr-Latn-R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6603" y="4173575"/>
              <a:ext cx="8749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0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</a:pPr>
              <a:r>
                <a:rPr lang="hr-HR" altLang="sr-Latn-RS" sz="28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UNESCO</a:t>
              </a:r>
              <a:r>
                <a:rPr lang="hr-HR" altLang="sr-Latn-RS" sz="2800" dirty="0">
                  <a:solidFill>
                    <a:srgbClr val="FFC000"/>
                  </a:solidFill>
                  <a:latin typeface="Calibri" panose="020F0502020204030204" pitchFamily="34" charset="0"/>
                </a:rPr>
                <a:t> </a:t>
              </a:r>
              <a:r>
                <a:rPr lang="hr-HR" altLang="sr-Latn-RS" sz="2800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– </a:t>
              </a:r>
              <a:r>
                <a:rPr lang="pl-PL" altLang="sr-Latn-RS" sz="2400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Organizacija UN-a za obrazovanje, znanost i kulturu </a:t>
              </a:r>
              <a:endParaRPr lang="pl-PL" altLang="sr-Latn-RS" sz="2800" dirty="0">
                <a:solidFill>
                  <a:srgbClr val="FFC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6603" y="1268760"/>
            <a:ext cx="8857397" cy="2556371"/>
            <a:chOff x="286603" y="1268760"/>
            <a:chExt cx="8857397" cy="2556371"/>
          </a:xfrm>
        </p:grpSpPr>
        <p:pic>
          <p:nvPicPr>
            <p:cNvPr id="10243" name="Picture 2" descr="Datoteka:FAO 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03" y="2097931"/>
              <a:ext cx="1728787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159224" y="2001038"/>
              <a:ext cx="6984776" cy="1791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pl-PL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lat</a:t>
              </a:r>
              <a:r>
                <a:rPr lang="pl-PL" altLang="sr-Latn-RS" sz="2400" dirty="0">
                  <a:solidFill>
                    <a:prstClr val="white"/>
                  </a:solidFill>
                  <a:latin typeface="Calibri" panose="020F0502020204030204" pitchFamily="34" charset="0"/>
                </a:rPr>
                <a:t>. </a:t>
              </a: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"</a:t>
              </a:r>
              <a:r>
                <a:rPr lang="hr-HR" altLang="sr-Latn-RS" sz="2400" i="1" dirty="0" err="1" smtClean="0">
                  <a:solidFill>
                    <a:prstClr val="white"/>
                  </a:solidFill>
                  <a:latin typeface="Calibri" panose="020F0502020204030204" pitchFamily="34" charset="0"/>
                </a:rPr>
                <a:t>fiat</a:t>
              </a:r>
              <a:r>
                <a:rPr lang="hr-HR" altLang="sr-Latn-RS" sz="2400" i="1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 </a:t>
              </a:r>
              <a:r>
                <a:rPr lang="hr-HR" altLang="sr-Latn-RS" sz="2400" i="1" dirty="0" err="1" smtClean="0">
                  <a:solidFill>
                    <a:prstClr val="white"/>
                  </a:solidFill>
                  <a:latin typeface="Calibri" panose="020F0502020204030204" pitchFamily="34" charset="0"/>
                </a:rPr>
                <a:t>panis</a:t>
              </a: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" </a:t>
              </a:r>
              <a:r>
                <a:rPr lang="hr-HR" altLang="sr-Latn-RS" sz="2400" dirty="0">
                  <a:solidFill>
                    <a:prstClr val="white"/>
                  </a:solidFill>
                  <a:latin typeface="Calibri" panose="020F0502020204030204" pitchFamily="34" charset="0"/>
                </a:rPr>
                <a:t>= kruha </a:t>
              </a: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gladnima 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sjedište </a:t>
              </a:r>
              <a:r>
                <a:rPr lang="hr-HR" altLang="sr-Latn-RS" sz="2400" dirty="0">
                  <a:solidFill>
                    <a:prstClr val="white"/>
                  </a:solidFill>
                  <a:latin typeface="Calibri" panose="020F0502020204030204" pitchFamily="34" charset="0"/>
                </a:rPr>
                <a:t>u </a:t>
              </a:r>
              <a:r>
                <a:rPr lang="hr-HR" altLang="sr-Latn-RS" sz="24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Rimu </a:t>
              </a:r>
              <a:endParaRPr lang="hr-HR" altLang="sr-Latn-RS" sz="2400" b="1" dirty="0" smtClean="0">
                <a:solidFill>
                  <a:srgbClr val="FFC000"/>
                </a:solidFill>
                <a:latin typeface="Calibri" panose="020F0502020204030204" pitchFamily="34" charset="0"/>
              </a:endParaRP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  <a:sym typeface="Wingdings" pitchFamily="2" charset="2"/>
                </a:rPr>
                <a:t>190 članica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Hrvatska članica od 1993</a:t>
              </a:r>
              <a:r>
                <a:rPr lang="hr-HR" altLang="sr-Latn-RS" sz="2400" dirty="0">
                  <a:solidFill>
                    <a:prstClr val="white"/>
                  </a:solidFill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6603" y="1268760"/>
              <a:ext cx="8749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0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</a:pPr>
              <a:r>
                <a:rPr lang="pl-PL" altLang="sr-Latn-RS" sz="28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FAO – </a:t>
              </a:r>
              <a:r>
                <a:rPr lang="pl-PL" altLang="sr-Latn-RS" sz="2800" dirty="0">
                  <a:solidFill>
                    <a:srgbClr val="FFC000"/>
                  </a:solidFill>
                  <a:latin typeface="Calibri" panose="020F0502020204030204" pitchFamily="34" charset="0"/>
                </a:rPr>
                <a:t>Organizacija za hranu i poljoprivredu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250825" y="260648"/>
            <a:ext cx="6121375" cy="4392339"/>
          </a:xfrm>
        </p:spPr>
        <p:txBody>
          <a:bodyPr/>
          <a:lstStyle/>
          <a:p>
            <a:pPr algn="l">
              <a:buSzPct val="100000"/>
            </a:pPr>
            <a:r>
              <a:rPr lang="hr-HR" altLang="sr-Latn-RS" sz="2400" b="1" dirty="0">
                <a:solidFill>
                  <a:srgbClr val="FFC000"/>
                </a:solidFill>
              </a:rPr>
              <a:t>materijalna baština na listi UNESCO-a: </a:t>
            </a:r>
          </a:p>
          <a:p>
            <a:pPr marL="971550" lvl="1" indent="-514350" algn="l">
              <a:spcBef>
                <a:spcPts val="12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dirty="0"/>
              <a:t>Eufrazijeva bazilika – Poreč</a:t>
            </a:r>
          </a:p>
          <a:p>
            <a:pPr marL="971550" lvl="1" indent="-514350" algn="l">
              <a:spcBef>
                <a:spcPts val="12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dirty="0"/>
              <a:t>katedrala Sv. Jakova – Šibenik</a:t>
            </a:r>
          </a:p>
          <a:p>
            <a:pPr marL="971550" lvl="1" indent="-514350" algn="l">
              <a:spcBef>
                <a:spcPts val="12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dirty="0"/>
              <a:t>romanička jezgra Trogira</a:t>
            </a:r>
          </a:p>
          <a:p>
            <a:pPr marL="971550" lvl="1" indent="-514350" algn="l">
              <a:spcBef>
                <a:spcPts val="12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dirty="0"/>
              <a:t>povijesna jezgra Splita s Dioklecijanovom palačom</a:t>
            </a:r>
          </a:p>
          <a:p>
            <a:pPr marL="971550" lvl="1" indent="-514350" algn="l">
              <a:spcBef>
                <a:spcPts val="12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dirty="0"/>
              <a:t>Starogradsko polje na Hvaru</a:t>
            </a:r>
          </a:p>
          <a:p>
            <a:pPr marL="971550" lvl="1" indent="-514350" algn="l">
              <a:spcBef>
                <a:spcPts val="12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dirty="0"/>
              <a:t>stari grad </a:t>
            </a:r>
            <a:r>
              <a:rPr lang="hr-HR" altLang="sr-Latn-RS" dirty="0" smtClean="0"/>
              <a:t>Dubrovnik</a:t>
            </a:r>
          </a:p>
          <a:p>
            <a:pPr marL="971550" lvl="1" indent="-514350" algn="l">
              <a:spcBef>
                <a:spcPts val="1200"/>
              </a:spcBef>
              <a:buSzPct val="100000"/>
              <a:buFont typeface="Wingdings 2" pitchFamily="18" charset="2"/>
              <a:buAutoNum type="arabicPeriod"/>
            </a:pPr>
            <a:r>
              <a:rPr lang="hr-HR" altLang="sr-Latn-RS" dirty="0" smtClean="0"/>
              <a:t>Plitvička jezera</a:t>
            </a:r>
            <a:endParaRPr lang="hr-HR" altLang="sr-Latn-RS" dirty="0"/>
          </a:p>
        </p:txBody>
      </p:sp>
      <p:pic>
        <p:nvPicPr>
          <p:cNvPr id="11267" name="Picture 2" descr="http://www.dalmacijalink.hr/assets/images/634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29" y="188640"/>
            <a:ext cx="2318993" cy="142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" descr="http://www.tamaristour.hr/plitvice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31" y="3508906"/>
            <a:ext cx="2316104" cy="154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 descr="http://apartmani-maria.com/images/trogi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0" y="5057571"/>
            <a:ext cx="2416810" cy="161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0" descr="http://images.marinas.com/med_res_id/1425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29" y="5128656"/>
            <a:ext cx="2315229" cy="154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2" descr="http://www.croatia-tourism.info/croatia-photos/Hrvatska_UNESCO_Katedrala-Sv-Jakova-u-Sibeniku_tm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04" y="5001691"/>
            <a:ext cx="1669415" cy="166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0" descr="http://www.destinacije.com/Slike/Hrvatska/CrkveiKatedrale/Eufrazijeva_Bazilika-Porecka_Katedrala-Eufrazija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30" y="1693103"/>
            <a:ext cx="2315228" cy="173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http://www.slobodnadalmacija.hr/Portals/0/images/2008-07-09/Kultura/SG170407DAL2Thumbnai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22" y="5052478"/>
            <a:ext cx="2153207" cy="16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SPECIJALIZIRANE ORGANIZACIJE UN-a</a:t>
            </a:r>
            <a:endParaRPr lang="hr-HR" dirty="0"/>
          </a:p>
        </p:txBody>
      </p:sp>
      <p:grpSp>
        <p:nvGrpSpPr>
          <p:cNvPr id="7" name="Group 6"/>
          <p:cNvGrpSpPr/>
          <p:nvPr/>
        </p:nvGrpSpPr>
        <p:grpSpPr>
          <a:xfrm>
            <a:off x="286603" y="4005064"/>
            <a:ext cx="8749893" cy="2378573"/>
            <a:chOff x="286603" y="4005064"/>
            <a:chExt cx="8749893" cy="2378573"/>
          </a:xfrm>
        </p:grpSpPr>
        <p:sp>
          <p:nvSpPr>
            <p:cNvPr id="6" name="Rectangle 5"/>
            <p:cNvSpPr/>
            <p:nvPr/>
          </p:nvSpPr>
          <p:spPr>
            <a:xfrm>
              <a:off x="3240066" y="4645560"/>
              <a:ext cx="4860326" cy="1348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pl-PL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sjedište u </a:t>
              </a:r>
              <a:r>
                <a:rPr lang="pl-PL" altLang="sr-Latn-RS" sz="2400" b="1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New Yorku 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pl-PL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192 članice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pl-PL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Hrvatska članica od 1992.</a:t>
              </a:r>
              <a:endParaRPr lang="pl-PL" altLang="sr-Latn-R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6603" y="4005064"/>
              <a:ext cx="8749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0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</a:pPr>
              <a:r>
                <a:rPr lang="pl-PL" altLang="sr-Latn-RS" sz="28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 UNICEF </a:t>
              </a:r>
              <a:r>
                <a:rPr lang="pl-PL" altLang="sr-Latn-RS" sz="2800" b="1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– </a:t>
              </a:r>
              <a:r>
                <a:rPr lang="pl-PL" altLang="sr-Latn-RS" sz="2800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međunarodni fond </a:t>
              </a:r>
              <a:r>
                <a:rPr lang="pl-PL" altLang="sr-Latn-RS" sz="2800" dirty="0">
                  <a:solidFill>
                    <a:srgbClr val="FFC000"/>
                  </a:solidFill>
                  <a:latin typeface="Calibri" panose="020F0502020204030204" pitchFamily="34" charset="0"/>
                </a:rPr>
                <a:t>za djecu</a:t>
              </a:r>
            </a:p>
          </p:txBody>
        </p:sp>
        <p:pic>
          <p:nvPicPr>
            <p:cNvPr id="10" name="Picture 2" descr="Datoteka:Flag of UNICEF.sv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5" y="4560109"/>
              <a:ext cx="2736304" cy="182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65395" y="896522"/>
            <a:ext cx="8749893" cy="2512317"/>
            <a:chOff x="265395" y="896522"/>
            <a:chExt cx="8749893" cy="2512317"/>
          </a:xfrm>
        </p:grpSpPr>
        <p:sp>
          <p:nvSpPr>
            <p:cNvPr id="4" name="Rectangle 3"/>
            <p:cNvSpPr/>
            <p:nvPr/>
          </p:nvSpPr>
          <p:spPr>
            <a:xfrm>
              <a:off x="3419872" y="1628800"/>
              <a:ext cx="4032448" cy="1717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sjedište </a:t>
              </a:r>
              <a:r>
                <a:rPr lang="hr-HR" altLang="sr-Latn-RS" sz="2400" dirty="0">
                  <a:solidFill>
                    <a:prstClr val="white"/>
                  </a:solidFill>
                  <a:latin typeface="Calibri" panose="020F0502020204030204" pitchFamily="34" charset="0"/>
                </a:rPr>
                <a:t>u </a:t>
              </a:r>
              <a:r>
                <a:rPr lang="hr-HR" altLang="sr-Latn-RS" sz="2400" b="1" dirty="0" err="1">
                  <a:solidFill>
                    <a:srgbClr val="FFC000"/>
                  </a:solidFill>
                  <a:latin typeface="Calibri" panose="020F0502020204030204" pitchFamily="34" charset="0"/>
                </a:rPr>
                <a:t>Genevi</a:t>
              </a:r>
              <a:endParaRPr lang="hr-HR" altLang="sr-Latn-RS" sz="2400" b="1" dirty="0" smtClean="0">
                <a:solidFill>
                  <a:srgbClr val="FFC000"/>
                </a:solidFill>
                <a:latin typeface="Calibri" panose="020F0502020204030204" pitchFamily="34" charset="0"/>
              </a:endParaRP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  <a:sym typeface="Wingdings" pitchFamily="2" charset="2"/>
                </a:rPr>
                <a:t>194 članice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b="1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Andrija Štampar </a:t>
              </a: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– prvi predsjednik WHO-a</a:t>
              </a:r>
              <a:endParaRPr lang="hr-HR" altLang="sr-Latn-R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395" y="896522"/>
              <a:ext cx="8749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0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</a:pPr>
              <a:r>
                <a:rPr lang="pl-PL" altLang="sr-Latn-RS" sz="28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WHO – </a:t>
              </a:r>
              <a:r>
                <a:rPr lang="pl-PL" altLang="sr-Latn-RS" sz="2800" dirty="0">
                  <a:solidFill>
                    <a:srgbClr val="FFC000"/>
                  </a:solidFill>
                  <a:latin typeface="Calibri" panose="020F0502020204030204" pitchFamily="34" charset="0"/>
                </a:rPr>
                <a:t>Svjetska zdravstvena organizacija</a:t>
              </a:r>
            </a:p>
          </p:txBody>
        </p:sp>
        <p:pic>
          <p:nvPicPr>
            <p:cNvPr id="11" name="Picture 2" descr="File:Flag of WHO.sv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36" y="1503839"/>
              <a:ext cx="2785025" cy="1855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 descr="http://www.mef.hr/studmef/images/stories/Image/diplomand/dekani/23-32_Stampar%20Andrija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503839"/>
              <a:ext cx="142875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1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SPECIJALIZIRANE ORGANIZACIJE UN-a</a:t>
            </a:r>
            <a:endParaRPr lang="hr-HR" dirty="0"/>
          </a:p>
        </p:txBody>
      </p:sp>
      <p:grpSp>
        <p:nvGrpSpPr>
          <p:cNvPr id="3" name="Group 2"/>
          <p:cNvGrpSpPr/>
          <p:nvPr/>
        </p:nvGrpSpPr>
        <p:grpSpPr>
          <a:xfrm>
            <a:off x="265395" y="896522"/>
            <a:ext cx="8771101" cy="2845474"/>
            <a:chOff x="265395" y="896522"/>
            <a:chExt cx="8771101" cy="2845474"/>
          </a:xfrm>
        </p:grpSpPr>
        <p:sp>
          <p:nvSpPr>
            <p:cNvPr id="4" name="Rectangle 3"/>
            <p:cNvSpPr/>
            <p:nvPr/>
          </p:nvSpPr>
          <p:spPr>
            <a:xfrm>
              <a:off x="2920876" y="1479088"/>
              <a:ext cx="6115620" cy="2160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</a:rPr>
                <a:t>sjedište </a:t>
              </a:r>
              <a:r>
                <a:rPr lang="hr-HR" altLang="sr-Latn-RS" sz="2400" dirty="0">
                  <a:solidFill>
                    <a:prstClr val="white"/>
                  </a:solidFill>
                  <a:latin typeface="Calibri" panose="020F0502020204030204" pitchFamily="34" charset="0"/>
                </a:rPr>
                <a:t>u </a:t>
              </a:r>
              <a:r>
                <a:rPr lang="hr-HR" altLang="sr-Latn-RS" sz="24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Washingtonu</a:t>
              </a:r>
              <a:endParaRPr lang="hr-HR" altLang="sr-Latn-RS" sz="2400" b="1" dirty="0" smtClean="0">
                <a:solidFill>
                  <a:srgbClr val="FFC000"/>
                </a:solidFill>
                <a:latin typeface="Calibri" panose="020F0502020204030204" pitchFamily="34" charset="0"/>
              </a:endParaRP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  <a:sym typeface="Wingdings" pitchFamily="2" charset="2"/>
                </a:rPr>
                <a:t>188 članica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  <a:sym typeface="Wingdings" pitchFamily="2" charset="2"/>
                </a:rPr>
                <a:t>Hrvatska članica od 1992.</a:t>
              </a:r>
            </a:p>
            <a:p>
              <a:pPr marL="547688" lvl="0" indent="-411163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  <a:buFont typeface="Calibri" pitchFamily="34" charset="0"/>
                <a:buChar char="—"/>
              </a:pPr>
              <a:r>
                <a:rPr lang="hr-HR" altLang="sr-Latn-RS" sz="2400" dirty="0">
                  <a:solidFill>
                    <a:prstClr val="white"/>
                  </a:solidFill>
                  <a:latin typeface="Calibri" panose="020F0502020204030204" pitchFamily="34" charset="0"/>
                  <a:sym typeface="Wingdings" pitchFamily="2" charset="2"/>
                </a:rPr>
                <a:t>zadužena za </a:t>
              </a: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  <a:sym typeface="Wingdings" pitchFamily="2" charset="2"/>
                </a:rPr>
                <a:t>nadzor </a:t>
              </a:r>
              <a:r>
                <a:rPr lang="hr-HR" altLang="sr-Latn-RS" sz="2400" dirty="0">
                  <a:solidFill>
                    <a:prstClr val="white"/>
                  </a:solidFill>
                  <a:latin typeface="Calibri" panose="020F0502020204030204" pitchFamily="34" charset="0"/>
                  <a:sym typeface="Wingdings" pitchFamily="2" charset="2"/>
                </a:rPr>
                <a:t>svjetskog </a:t>
              </a:r>
              <a:r>
                <a:rPr lang="hr-HR" altLang="sr-Latn-RS" sz="2400" dirty="0" smtClean="0">
                  <a:solidFill>
                    <a:prstClr val="white"/>
                  </a:solidFill>
                  <a:latin typeface="Calibri" panose="020F0502020204030204" pitchFamily="34" charset="0"/>
                  <a:sym typeface="Wingdings" pitchFamily="2" charset="2"/>
                </a:rPr>
                <a:t>financijskog sustava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395" y="896522"/>
              <a:ext cx="8749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0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</a:pPr>
              <a:r>
                <a:rPr lang="vi-VN" altLang="sr-Latn-RS" sz="28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IMF (MMF) – </a:t>
              </a:r>
              <a:r>
                <a:rPr lang="vi-VN" altLang="sr-Latn-RS" sz="2800" dirty="0">
                  <a:solidFill>
                    <a:srgbClr val="FFC000"/>
                  </a:solidFill>
                  <a:latin typeface="Calibri" panose="020F0502020204030204" pitchFamily="34" charset="0"/>
                </a:rPr>
                <a:t>međunarodni monetarni fond</a:t>
              </a:r>
              <a:endParaRPr lang="pl-PL" altLang="sr-Latn-RS" sz="2800" dirty="0">
                <a:solidFill>
                  <a:srgbClr val="FFC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" name="Picture 2" descr="http://www.reci.ba/reciba_glasnik/photos/MMF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75" t="-5479" r="-8155" b="-5646"/>
            <a:stretch/>
          </p:blipFill>
          <p:spPr bwMode="auto">
            <a:xfrm>
              <a:off x="467545" y="1479088"/>
              <a:ext cx="2277589" cy="22629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</p:pic>
      </p:grpSp>
      <p:grpSp>
        <p:nvGrpSpPr>
          <p:cNvPr id="5" name="Group 4"/>
          <p:cNvGrpSpPr/>
          <p:nvPr/>
        </p:nvGrpSpPr>
        <p:grpSpPr>
          <a:xfrm>
            <a:off x="467545" y="4365103"/>
            <a:ext cx="6908078" cy="1733978"/>
            <a:chOff x="467545" y="4365103"/>
            <a:chExt cx="6908078" cy="1733978"/>
          </a:xfrm>
        </p:grpSpPr>
        <p:sp>
          <p:nvSpPr>
            <p:cNvPr id="8" name="Rectangle 7"/>
            <p:cNvSpPr/>
            <p:nvPr/>
          </p:nvSpPr>
          <p:spPr>
            <a:xfrm>
              <a:off x="2335064" y="4365103"/>
              <a:ext cx="50405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0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</a:pPr>
              <a:r>
                <a:rPr lang="pl-PL" altLang="sr-Latn-RS" sz="28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UNHCR – </a:t>
              </a:r>
              <a:r>
                <a:rPr lang="pl-PL" altLang="sr-Latn-RS" sz="2800" dirty="0">
                  <a:solidFill>
                    <a:srgbClr val="FFC000"/>
                  </a:solidFill>
                  <a:latin typeface="Calibri" panose="020F0502020204030204" pitchFamily="34" charset="0"/>
                </a:rPr>
                <a:t>agencija Ujedinjenih naroda za pomoć izbjeglicama</a:t>
              </a:r>
            </a:p>
          </p:txBody>
        </p:sp>
        <p:pic>
          <p:nvPicPr>
            <p:cNvPr id="15" name="Picture 2" descr="http://www.sda.ba/wp-content/uploads/2011/06/Unhcr_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5" y="4365531"/>
              <a:ext cx="1714500" cy="173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66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SPECIJALIZIRANE ORGANIZACIJE UN-a</a:t>
            </a:r>
            <a:endParaRPr lang="hr-HR" dirty="0"/>
          </a:p>
        </p:txBody>
      </p:sp>
      <p:grpSp>
        <p:nvGrpSpPr>
          <p:cNvPr id="3" name="Group 2"/>
          <p:cNvGrpSpPr/>
          <p:nvPr/>
        </p:nvGrpSpPr>
        <p:grpSpPr>
          <a:xfrm>
            <a:off x="212304" y="1124744"/>
            <a:ext cx="8802984" cy="1727200"/>
            <a:chOff x="212304" y="896522"/>
            <a:chExt cx="8802984" cy="1727200"/>
          </a:xfrm>
        </p:grpSpPr>
        <p:sp>
          <p:nvSpPr>
            <p:cNvPr id="9" name="Rectangle 8"/>
            <p:cNvSpPr/>
            <p:nvPr/>
          </p:nvSpPr>
          <p:spPr>
            <a:xfrm>
              <a:off x="2051720" y="896522"/>
              <a:ext cx="69635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0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</a:pPr>
              <a:r>
                <a:rPr lang="pl-PL" altLang="sr-Latn-RS" sz="28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IBRD – </a:t>
              </a:r>
              <a:r>
                <a:rPr lang="pl-PL" altLang="sr-Latn-RS" sz="2800" dirty="0">
                  <a:solidFill>
                    <a:srgbClr val="FFC000"/>
                  </a:solidFill>
                  <a:latin typeface="Calibri" panose="020F0502020204030204" pitchFamily="34" charset="0"/>
                </a:rPr>
                <a:t>međunarodna banka za obnovu i </a:t>
              </a:r>
              <a:r>
                <a:rPr lang="pl-PL" altLang="sr-Latn-RS" sz="2800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razvoj</a:t>
              </a:r>
              <a:endParaRPr lang="pl-PL" altLang="sr-Latn-RS" sz="2800" dirty="0">
                <a:solidFill>
                  <a:srgbClr val="FFC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" name="Picture 4" descr="http://www.gmkfreelogos.com/logos/I/img/IBRD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04" y="896522"/>
              <a:ext cx="1727200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12304" y="3284984"/>
            <a:ext cx="8176119" cy="2011266"/>
            <a:chOff x="212304" y="2799299"/>
            <a:chExt cx="8176119" cy="2011266"/>
          </a:xfrm>
        </p:grpSpPr>
        <p:sp>
          <p:nvSpPr>
            <p:cNvPr id="8" name="Rectangle 7"/>
            <p:cNvSpPr/>
            <p:nvPr/>
          </p:nvSpPr>
          <p:spPr>
            <a:xfrm>
              <a:off x="3347864" y="2799299"/>
              <a:ext cx="50405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0" eaLnBrk="1" hangingPunct="1">
                <a:spcBef>
                  <a:spcPct val="20000"/>
                </a:spcBef>
                <a:buClr>
                  <a:srgbClr val="F9F9F9"/>
                </a:buClr>
                <a:buSzPct val="65000"/>
              </a:pPr>
              <a:r>
                <a:rPr lang="pl-PL" altLang="sr-Latn-RS" sz="2800" b="1" dirty="0">
                  <a:solidFill>
                    <a:srgbClr val="FFC000"/>
                  </a:solidFill>
                  <a:latin typeface="Calibri" panose="020F0502020204030204" pitchFamily="34" charset="0"/>
                </a:rPr>
                <a:t>WMO – </a:t>
              </a:r>
              <a:r>
                <a:rPr lang="pl-PL" altLang="sr-Latn-RS" sz="2800" dirty="0">
                  <a:solidFill>
                    <a:srgbClr val="FFC000"/>
                  </a:solidFill>
                  <a:latin typeface="Calibri" panose="020F0502020204030204" pitchFamily="34" charset="0"/>
                </a:rPr>
                <a:t>svjetska meteorološka organizacija</a:t>
              </a:r>
            </a:p>
          </p:txBody>
        </p:sp>
        <p:pic>
          <p:nvPicPr>
            <p:cNvPr id="11" name="Picture 6" descr="http://upload.wikimedia.org/wikipedia/commons/thumb/0/09/Flag_of_the_World_Meteorological_Organization.svg/200px-Flag_of_the_World_Meteorological_Organization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04" y="2799299"/>
              <a:ext cx="3024460" cy="201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90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na_tema_corn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crna_tema_cornx</Template>
  <TotalTime>533</TotalTime>
  <Words>790</Words>
  <Application>Microsoft Office PowerPoint</Application>
  <PresentationFormat>On-screen Show (4:3)</PresentationFormat>
  <Paragraphs>114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crna_tema_cornx</vt:lpstr>
      <vt:lpstr>HRVATSKA u svjetskim i europskim integracijama</vt:lpstr>
      <vt:lpstr>UJEDINJENI NARODI</vt:lpstr>
      <vt:lpstr>PowerPoint Presentation</vt:lpstr>
      <vt:lpstr>GLAVNA TIJELA UN-a</vt:lpstr>
      <vt:lpstr>SPECIJALIZIRANE ORGANIZACIJE UN-a</vt:lpstr>
      <vt:lpstr>PowerPoint Presentation</vt:lpstr>
      <vt:lpstr>SPECIJALIZIRANE ORGANIZACIJE UN-a</vt:lpstr>
      <vt:lpstr>SPECIJALIZIRANE ORGANIZACIJE UN-a</vt:lpstr>
      <vt:lpstr>SPECIJALIZIRANE ORGANIZACIJE UN-a</vt:lpstr>
      <vt:lpstr>CRVENI KRIŽ</vt:lpstr>
      <vt:lpstr>NATO – sjevernoatlantski vojni savez</vt:lpstr>
      <vt:lpstr>VIJEĆE EUROPE</vt:lpstr>
      <vt:lpstr>OSCE – organizacija za europsku sigurnost i suradnju</vt:lpstr>
      <vt:lpstr>EBRD – europska banka za obnovu i razvoj</vt:lpstr>
      <vt:lpstr>CEFTA – srednjoeuropski sporazum o slobodnoj trgovini</vt:lpstr>
      <vt:lpstr>HRVATSKA U SVJETSKIM I EUROPSKIM INTEGRACIJAMA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Položaj Hrvatske u europskim i svjetskim organizacijama</dc:title>
  <dc:creator>Zvone</dc:creator>
  <cp:lastModifiedBy>korisnik</cp:lastModifiedBy>
  <cp:revision>100</cp:revision>
  <dcterms:created xsi:type="dcterms:W3CDTF">2011-09-20T08:45:43Z</dcterms:created>
  <dcterms:modified xsi:type="dcterms:W3CDTF">2019-10-08T07:32:17Z</dcterms:modified>
</cp:coreProperties>
</file>