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76" r:id="rId2"/>
    <p:sldId id="370" r:id="rId3"/>
    <p:sldId id="371" r:id="rId4"/>
    <p:sldId id="372" r:id="rId5"/>
    <p:sldId id="373" r:id="rId6"/>
    <p:sldId id="374" r:id="rId7"/>
    <p:sldId id="375" r:id="rId8"/>
    <p:sldId id="359" r:id="rId9"/>
  </p:sldIdLst>
  <p:sldSz cx="9144000" cy="6858000" type="screen4x3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33CC33"/>
    <a:srgbClr val="996633"/>
    <a:srgbClr val="FFD7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rednji stil 2 - Isticanj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88" autoAdjust="0"/>
    <p:restoredTop sz="57517" autoAdjust="0"/>
  </p:normalViewPr>
  <p:slideViewPr>
    <p:cSldViewPr>
      <p:cViewPr varScale="1">
        <p:scale>
          <a:sx n="75" d="100"/>
          <a:sy n="75" d="100"/>
        </p:scale>
        <p:origin x="-69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49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FA8683-D335-487D-B25C-582E7499E131}" type="datetimeFigureOut">
              <a:rPr lang="hr-HR" smtClean="0"/>
              <a:t>13.10.2019.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4C148D-76F7-4483-AA0D-D3EFB0A0359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085725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r-HR" smtClean="0"/>
              <a:t>Uredite stil podnaslova matrice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/>
              <a:pPr/>
              <a:t>13.10.2019.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00080053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/>
              <a:pPr/>
              <a:t>13.10.2019.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792421693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omiti naslov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/>
              <a:pPr/>
              <a:t>13.10.2019.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01903421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slov 1"/>
          <p:cNvSpPr>
            <a:spLocks noGrp="1"/>
          </p:cNvSpPr>
          <p:nvPr>
            <p:ph type="title" hasCustomPrompt="1"/>
          </p:nvPr>
        </p:nvSpPr>
        <p:spPr>
          <a:xfrm>
            <a:off x="142844" y="44624"/>
            <a:ext cx="8858312" cy="576064"/>
          </a:xfrm>
        </p:spPr>
        <p:txBody>
          <a:bodyPr>
            <a:noAutofit/>
          </a:bodyPr>
          <a:lstStyle>
            <a:lvl1pPr algn="l">
              <a:defRPr sz="3600"/>
            </a:lvl1pPr>
          </a:lstStyle>
          <a:p>
            <a:r>
              <a:rPr lang="hr-HR" dirty="0" smtClean="0"/>
              <a:t>Naslov</a:t>
            </a:r>
            <a:endParaRPr lang="hr-HR" dirty="0"/>
          </a:p>
        </p:txBody>
      </p:sp>
      <p:sp>
        <p:nvSpPr>
          <p:cNvPr id="8" name="Rezervirano mjesto sadržaja 2"/>
          <p:cNvSpPr>
            <a:spLocks noGrp="1"/>
          </p:cNvSpPr>
          <p:nvPr>
            <p:ph idx="1"/>
          </p:nvPr>
        </p:nvSpPr>
        <p:spPr>
          <a:xfrm>
            <a:off x="179512" y="692696"/>
            <a:ext cx="8783078" cy="5951014"/>
          </a:xfrm>
        </p:spPr>
        <p:txBody>
          <a:bodyPr/>
          <a:lstStyle>
            <a:lvl1pPr>
              <a:buFont typeface="Calibri" pitchFamily="34" charset="0"/>
              <a:buChar char="–"/>
              <a:defRPr/>
            </a:lvl1pPr>
            <a:lvl2pPr>
              <a:buFont typeface="Calibri" pitchFamily="34" charset="0"/>
              <a:buChar char="–"/>
              <a:defRPr/>
            </a:lvl2pPr>
            <a:lvl3pPr>
              <a:buFont typeface="Calibri" pitchFamily="34" charset="0"/>
              <a:buChar char="–"/>
              <a:defRPr/>
            </a:lvl3pPr>
            <a:lvl4pPr>
              <a:buFont typeface="Calibri" pitchFamily="34" charset="0"/>
              <a:buChar char="–"/>
              <a:defRPr/>
            </a:lvl4pPr>
            <a:lvl5pPr>
              <a:buFont typeface="Calibri" pitchFamily="34" charset="0"/>
              <a:buChar char="–"/>
              <a:defRPr/>
            </a:lvl5pPr>
          </a:lstStyle>
          <a:p>
            <a:pPr lvl="0"/>
            <a:r>
              <a:rPr lang="hr-HR" dirty="0" smtClean="0"/>
              <a:t>Kliknite da biste uredili stilove teksta matrice</a:t>
            </a:r>
          </a:p>
          <a:p>
            <a:pPr lvl="1"/>
            <a:r>
              <a:rPr lang="hr-HR" dirty="0" smtClean="0"/>
              <a:t>Druga razina</a:t>
            </a:r>
          </a:p>
          <a:p>
            <a:pPr lvl="2"/>
            <a:r>
              <a:rPr lang="hr-HR" dirty="0" smtClean="0"/>
              <a:t>Treća razina</a:t>
            </a:r>
          </a:p>
          <a:p>
            <a:pPr lvl="3"/>
            <a:r>
              <a:rPr lang="hr-HR" dirty="0" smtClean="0"/>
              <a:t>Četvrta razina</a:t>
            </a:r>
          </a:p>
          <a:p>
            <a:pPr lvl="4"/>
            <a:r>
              <a:rPr lang="hr-HR" dirty="0" smtClean="0"/>
              <a:t>Peta razina</a:t>
            </a:r>
            <a:endParaRPr lang="hr-HR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79512" y="548680"/>
            <a:ext cx="878497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3361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slov 1"/>
          <p:cNvSpPr>
            <a:spLocks noGrp="1"/>
          </p:cNvSpPr>
          <p:nvPr>
            <p:ph type="title" hasCustomPrompt="1"/>
          </p:nvPr>
        </p:nvSpPr>
        <p:spPr>
          <a:xfrm>
            <a:off x="142844" y="44624"/>
            <a:ext cx="8858312" cy="576064"/>
          </a:xfrm>
        </p:spPr>
        <p:txBody>
          <a:bodyPr>
            <a:noAutofit/>
          </a:bodyPr>
          <a:lstStyle>
            <a:lvl1pPr algn="l">
              <a:defRPr sz="3600"/>
            </a:lvl1pPr>
          </a:lstStyle>
          <a:p>
            <a:r>
              <a:rPr lang="hr-HR" dirty="0" smtClean="0"/>
              <a:t>Naslov</a:t>
            </a:r>
            <a:endParaRPr lang="hr-HR" dirty="0"/>
          </a:p>
        </p:txBody>
      </p:sp>
      <p:sp>
        <p:nvSpPr>
          <p:cNvPr id="8" name="Rezervirano mjesto sadržaja 2"/>
          <p:cNvSpPr>
            <a:spLocks noGrp="1"/>
          </p:cNvSpPr>
          <p:nvPr>
            <p:ph idx="1"/>
          </p:nvPr>
        </p:nvSpPr>
        <p:spPr>
          <a:xfrm>
            <a:off x="179512" y="692696"/>
            <a:ext cx="8783078" cy="5951014"/>
          </a:xfrm>
        </p:spPr>
        <p:txBody>
          <a:bodyPr/>
          <a:lstStyle>
            <a:lvl1pPr>
              <a:buFont typeface="Calibri" pitchFamily="34" charset="0"/>
              <a:buChar char="–"/>
              <a:defRPr/>
            </a:lvl1pPr>
            <a:lvl2pPr>
              <a:buFont typeface="Calibri" pitchFamily="34" charset="0"/>
              <a:buChar char="–"/>
              <a:defRPr/>
            </a:lvl2pPr>
            <a:lvl3pPr>
              <a:buFont typeface="Calibri" pitchFamily="34" charset="0"/>
              <a:buChar char="–"/>
              <a:defRPr/>
            </a:lvl3pPr>
            <a:lvl4pPr>
              <a:buFont typeface="Calibri" pitchFamily="34" charset="0"/>
              <a:buChar char="–"/>
              <a:defRPr/>
            </a:lvl4pPr>
            <a:lvl5pPr>
              <a:buFont typeface="Calibri" pitchFamily="34" charset="0"/>
              <a:buChar char="–"/>
              <a:defRPr/>
            </a:lvl5pPr>
          </a:lstStyle>
          <a:p>
            <a:pPr lvl="0"/>
            <a:r>
              <a:rPr lang="hr-HR" dirty="0" smtClean="0"/>
              <a:t>Kliknite da biste uredili stilove teksta matrice</a:t>
            </a:r>
          </a:p>
          <a:p>
            <a:pPr lvl="1"/>
            <a:r>
              <a:rPr lang="hr-HR" dirty="0" smtClean="0"/>
              <a:t>Druga razina</a:t>
            </a:r>
          </a:p>
          <a:p>
            <a:pPr lvl="2"/>
            <a:r>
              <a:rPr lang="hr-HR" dirty="0" smtClean="0"/>
              <a:t>Treća razina</a:t>
            </a:r>
          </a:p>
          <a:p>
            <a:pPr lvl="3"/>
            <a:r>
              <a:rPr lang="hr-HR" dirty="0" smtClean="0"/>
              <a:t>Četvrta razina</a:t>
            </a:r>
          </a:p>
          <a:p>
            <a:pPr lvl="4"/>
            <a:r>
              <a:rPr lang="hr-HR" dirty="0" smtClean="0"/>
              <a:t>Peta razina</a:t>
            </a:r>
            <a:endParaRPr lang="hr-HR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79512" y="548680"/>
            <a:ext cx="878497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885845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odjelj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/>
              <a:pPr/>
              <a:t>13.10.2019.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2684629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/>
              <a:pPr/>
              <a:t>13.10.2019.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79470708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5" name="Rezervirano mjesto teksta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6" name="Rezervirano mjesto sadržaja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7" name="Rezervirano mjesto datum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/>
              <a:pPr/>
              <a:t>13.10.2019.</a:t>
            </a:fld>
            <a:endParaRPr lang="hr-HR"/>
          </a:p>
        </p:txBody>
      </p:sp>
      <p:sp>
        <p:nvSpPr>
          <p:cNvPr id="8" name="Rezervirano mjesto podnožj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Rezervirano mjesto broja slajd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7577912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datum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/>
              <a:pPr/>
              <a:t>13.10.2019.</a:t>
            </a:fld>
            <a:endParaRPr lang="hr-HR"/>
          </a:p>
        </p:txBody>
      </p:sp>
      <p:sp>
        <p:nvSpPr>
          <p:cNvPr id="4" name="Rezervirano mjesto podnožj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Rezervirano mjesto broja slajd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98089667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datum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/>
              <a:pPr/>
              <a:t>13.10.2019.</a:t>
            </a:fld>
            <a:endParaRPr lang="hr-HR"/>
          </a:p>
        </p:txBody>
      </p:sp>
      <p:sp>
        <p:nvSpPr>
          <p:cNvPr id="3" name="Rezervirano mjesto podnožj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7682198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/>
              <a:pPr/>
              <a:t>13.10.2019.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893283425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slik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/>
              <a:pPr/>
              <a:t>13.10.2019.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74383988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naslova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247F4-8497-4C19-A3B5-0A75475EBA66}" type="datetimeFigureOut">
              <a:rPr lang="hr-HR" smtClean="0"/>
              <a:pPr/>
              <a:t>13.10.2019.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6B6CA-05D1-4FCD-A8FD-AF14C8403EF6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076726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6" Type="http://schemas.microsoft.com/office/2007/relationships/hdphoto" Target="../media/hdphoto4.wdp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0" name="Picture 6" descr="https://croatia.hr/sites/default/files/styles/image_full_width/public/2017-12/Kornati_Milan-Babi%C4%87-EDT.jpg?itok=M4Yef4sX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9487" y="4663330"/>
            <a:ext cx="9154988" cy="2194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https://www.dalmacijaski.com/images/stories/novosti/2014/08/begovo/begovorazdolje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3992" y="2185045"/>
            <a:ext cx="9143999" cy="2478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https://farm2.static.flickr.com/1907/45536975222_ec6139d562_b.jpg"/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3518" y="0"/>
            <a:ext cx="9163050" cy="2185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0" y="5229200"/>
            <a:ext cx="9144000" cy="1470025"/>
          </a:xfrm>
        </p:spPr>
        <p:txBody>
          <a:bodyPr>
            <a:noAutofit/>
          </a:bodyPr>
          <a:lstStyle/>
          <a:p>
            <a:r>
              <a:rPr lang="hr-HR" sz="5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HRVATSKE GEOGRAFSKE, POVIJESNE I UPRAVNE REGIJE</a:t>
            </a:r>
            <a:endParaRPr lang="hr-HR" sz="5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2185045"/>
            <a:ext cx="9149532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-13518" y="4663330"/>
            <a:ext cx="9149532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5648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92" y="0"/>
            <a:ext cx="6715108" cy="67443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71406" y="4214818"/>
            <a:ext cx="4140000" cy="72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8" name="Rectangle 7"/>
          <p:cNvSpPr/>
          <p:nvPr/>
        </p:nvSpPr>
        <p:spPr>
          <a:xfrm>
            <a:off x="71406" y="5214950"/>
            <a:ext cx="2952000" cy="72000"/>
          </a:xfrm>
          <a:prstGeom prst="rect">
            <a:avLst/>
          </a:prstGeom>
          <a:solidFill>
            <a:srgbClr val="FFD7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9" name="Rectangle 8"/>
          <p:cNvSpPr/>
          <p:nvPr/>
        </p:nvSpPr>
        <p:spPr>
          <a:xfrm>
            <a:off x="71406" y="6215082"/>
            <a:ext cx="3744000" cy="7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6" name="TextBox 5"/>
          <p:cNvSpPr txBox="1"/>
          <p:nvPr/>
        </p:nvSpPr>
        <p:spPr>
          <a:xfrm>
            <a:off x="71406" y="3786190"/>
            <a:ext cx="5214974" cy="298543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hr-HR" sz="2800" b="1" dirty="0" smtClean="0"/>
              <a:t>panonsko-peripanonska</a:t>
            </a:r>
          </a:p>
          <a:p>
            <a:pPr marL="914400" lvl="1" indent="-457200">
              <a:buFont typeface="Calibri" pitchFamily="34" charset="0"/>
              <a:buChar char="–"/>
            </a:pPr>
            <a:r>
              <a:rPr lang="hr-HR" sz="2800" dirty="0" smtClean="0"/>
              <a:t>54% površine / 67% st.</a:t>
            </a:r>
          </a:p>
          <a:p>
            <a:pPr marL="457200" indent="-457200">
              <a:spcBef>
                <a:spcPts val="1200"/>
              </a:spcBef>
              <a:buAutoNum type="arabicPeriod"/>
            </a:pPr>
            <a:r>
              <a:rPr lang="hr-HR" sz="2800" b="1" dirty="0" smtClean="0"/>
              <a:t>gorsko-</a:t>
            </a:r>
            <a:r>
              <a:rPr lang="hr-HR" sz="2800" b="1" dirty="0" err="1" smtClean="0"/>
              <a:t>kotlinska</a:t>
            </a:r>
            <a:endParaRPr lang="hr-HR" sz="2800" b="1" dirty="0" smtClean="0"/>
          </a:p>
          <a:p>
            <a:pPr marL="914400" lvl="1" indent="-457200">
              <a:buFont typeface="Calibri" pitchFamily="34" charset="0"/>
              <a:buChar char="–"/>
            </a:pPr>
            <a:r>
              <a:rPr lang="hr-HR" sz="2800" dirty="0" smtClean="0"/>
              <a:t>14% površine / 2% st.</a:t>
            </a:r>
          </a:p>
          <a:p>
            <a:pPr marL="457200" indent="-457200">
              <a:spcBef>
                <a:spcPts val="1200"/>
              </a:spcBef>
              <a:buAutoNum type="arabicPeriod"/>
            </a:pPr>
            <a:r>
              <a:rPr lang="hr-HR" sz="2800" b="1" dirty="0" smtClean="0"/>
              <a:t>primorska (jadranska)</a:t>
            </a:r>
          </a:p>
          <a:p>
            <a:pPr marL="914400" lvl="1" indent="-457200">
              <a:buFont typeface="Calibri" pitchFamily="34" charset="0"/>
              <a:buChar char="–"/>
            </a:pPr>
            <a:r>
              <a:rPr lang="hr-HR" sz="2800" dirty="0" smtClean="0"/>
              <a:t>32% površine / 31% st.</a:t>
            </a:r>
            <a:endParaRPr lang="hr-HR" sz="2800" dirty="0"/>
          </a:p>
        </p:txBody>
      </p:sp>
      <p:sp>
        <p:nvSpPr>
          <p:cNvPr id="5" name="Naslov 3"/>
          <p:cNvSpPr txBox="1">
            <a:spLocks/>
          </p:cNvSpPr>
          <p:nvPr/>
        </p:nvSpPr>
        <p:spPr>
          <a:xfrm>
            <a:off x="142876" y="142876"/>
            <a:ext cx="4071934" cy="928670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REGIJE HRVATSKE</a:t>
            </a:r>
            <a:endParaRPr kumimoji="0" lang="hr-HR" sz="4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0683577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5"/>
          <a:stretch/>
        </p:blipFill>
        <p:spPr bwMode="auto">
          <a:xfrm>
            <a:off x="269858" y="2177181"/>
            <a:ext cx="8617029" cy="4641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hr-HR" b="1" dirty="0">
                <a:solidFill>
                  <a:srgbClr val="FF0000"/>
                </a:solidFill>
              </a:rPr>
              <a:t>PANONSKO – PERIPANONSKA </a:t>
            </a:r>
            <a:r>
              <a:rPr lang="hr-HR" b="1" dirty="0" smtClean="0">
                <a:solidFill>
                  <a:srgbClr val="FF0000"/>
                </a:solidFill>
              </a:rPr>
              <a:t>HRVATSKA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6512" y="620688"/>
            <a:ext cx="9180512" cy="1525612"/>
          </a:xfrm>
        </p:spPr>
        <p:txBody>
          <a:bodyPr numCol="3">
            <a:noAutofit/>
          </a:bodyPr>
          <a:lstStyle/>
          <a:p>
            <a:pPr lvl="1"/>
            <a:r>
              <a:rPr lang="hr-HR" sz="2000" dirty="0" smtClean="0"/>
              <a:t>Međimurje</a:t>
            </a:r>
          </a:p>
          <a:p>
            <a:pPr lvl="1"/>
            <a:r>
              <a:rPr lang="hr-HR" sz="2000" dirty="0" smtClean="0"/>
              <a:t>Podravina</a:t>
            </a:r>
          </a:p>
          <a:p>
            <a:pPr lvl="1"/>
            <a:r>
              <a:rPr lang="hr-HR" sz="2000" dirty="0" smtClean="0"/>
              <a:t>Hrvatsko zagorje</a:t>
            </a:r>
          </a:p>
          <a:p>
            <a:pPr lvl="1"/>
            <a:r>
              <a:rPr lang="hr-HR" sz="2000" dirty="0" smtClean="0"/>
              <a:t>Pokuplje</a:t>
            </a:r>
          </a:p>
          <a:p>
            <a:pPr lvl="1"/>
            <a:r>
              <a:rPr lang="hr-HR" sz="2000" dirty="0" smtClean="0"/>
              <a:t>Turopolje</a:t>
            </a:r>
          </a:p>
          <a:p>
            <a:pPr lvl="1"/>
            <a:r>
              <a:rPr lang="hr-HR" sz="2000" dirty="0" smtClean="0"/>
              <a:t>Moslavina</a:t>
            </a:r>
          </a:p>
          <a:p>
            <a:pPr lvl="1"/>
            <a:r>
              <a:rPr lang="hr-HR" sz="2000" dirty="0" smtClean="0"/>
              <a:t>Kordun</a:t>
            </a:r>
          </a:p>
          <a:p>
            <a:pPr lvl="1"/>
            <a:r>
              <a:rPr lang="hr-HR" sz="2000" dirty="0" smtClean="0"/>
              <a:t>Banovina</a:t>
            </a:r>
          </a:p>
          <a:p>
            <a:pPr lvl="1"/>
            <a:r>
              <a:rPr lang="hr-HR" sz="2000" dirty="0" smtClean="0"/>
              <a:t>Posavina</a:t>
            </a:r>
          </a:p>
          <a:p>
            <a:pPr lvl="1"/>
            <a:r>
              <a:rPr lang="hr-HR" sz="2000" dirty="0" smtClean="0"/>
              <a:t>Baranja</a:t>
            </a:r>
          </a:p>
          <a:p>
            <a:pPr lvl="1"/>
            <a:r>
              <a:rPr lang="hr-HR" sz="2000" dirty="0" smtClean="0"/>
              <a:t>Srijem</a:t>
            </a:r>
          </a:p>
          <a:p>
            <a:pPr lvl="1"/>
            <a:r>
              <a:rPr lang="hr-HR" sz="2000" dirty="0" smtClean="0"/>
              <a:t>Slavonija</a:t>
            </a:r>
          </a:p>
        </p:txBody>
      </p:sp>
    </p:spTree>
    <p:extLst>
      <p:ext uri="{BB962C8B-B14F-4D97-AF65-F5344CB8AC3E}">
        <p14:creationId xmlns:p14="http://schemas.microsoft.com/office/powerpoint/2010/main" val="18428512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hr-HR" b="1" dirty="0" smtClean="0">
                <a:solidFill>
                  <a:srgbClr val="FF0000"/>
                </a:solidFill>
              </a:rPr>
              <a:t>GORSKO – KOTLINSKA HRVATSKA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6512" y="620688"/>
            <a:ext cx="9180512" cy="792088"/>
          </a:xfrm>
        </p:spPr>
        <p:txBody>
          <a:bodyPr numCol="3">
            <a:noAutofit/>
          </a:bodyPr>
          <a:lstStyle/>
          <a:p>
            <a:pPr lvl="1"/>
            <a:r>
              <a:rPr lang="hr-HR" sz="2000" dirty="0" smtClean="0"/>
              <a:t>Gorski kotar </a:t>
            </a:r>
          </a:p>
          <a:p>
            <a:pPr lvl="1"/>
            <a:r>
              <a:rPr lang="hr-HR" sz="2000" dirty="0" smtClean="0"/>
              <a:t>Lika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55" t="2676" r="7659" b="12678"/>
          <a:stretch/>
        </p:blipFill>
        <p:spPr bwMode="auto">
          <a:xfrm>
            <a:off x="2196356" y="764704"/>
            <a:ext cx="6727676" cy="5830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81681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hr-HR" b="1" dirty="0" smtClean="0">
                <a:solidFill>
                  <a:srgbClr val="FF0000"/>
                </a:solidFill>
              </a:rPr>
              <a:t>PRIMORSKA (JADRANSKA) HRVATSKA</a:t>
            </a:r>
            <a:endParaRPr lang="hr-H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764"/>
          <a:stretch/>
        </p:blipFill>
        <p:spPr bwMode="auto">
          <a:xfrm>
            <a:off x="1559759" y="669753"/>
            <a:ext cx="7476737" cy="6071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804" y="4073356"/>
            <a:ext cx="2565152" cy="270192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numCol="1">
            <a:noAutofit/>
          </a:bodyPr>
          <a:lstStyle/>
          <a:p>
            <a:pPr marL="0" lvl="1" indent="-252000"/>
            <a:r>
              <a:rPr lang="hr-HR" sz="2000" dirty="0" smtClean="0"/>
              <a:t>Istra</a:t>
            </a:r>
          </a:p>
          <a:p>
            <a:pPr marL="0" lvl="1" indent="-252000"/>
            <a:r>
              <a:rPr lang="hr-HR" sz="2000" dirty="0" smtClean="0"/>
              <a:t>Kvarner</a:t>
            </a:r>
          </a:p>
          <a:p>
            <a:pPr marL="0" lvl="1" indent="-252000"/>
            <a:r>
              <a:rPr lang="hr-HR" sz="2000" dirty="0" smtClean="0"/>
              <a:t>Dalmacija</a:t>
            </a:r>
          </a:p>
          <a:p>
            <a:pPr marL="0" lvl="1" indent="-252000"/>
            <a:r>
              <a:rPr lang="hr-HR" sz="2000" dirty="0" smtClean="0"/>
              <a:t>Konavle</a:t>
            </a:r>
          </a:p>
          <a:p>
            <a:pPr marL="0" lvl="1" indent="-252000"/>
            <a:r>
              <a:rPr lang="hr-HR" sz="2000" dirty="0" smtClean="0"/>
              <a:t>Dalmatinska zagora</a:t>
            </a:r>
          </a:p>
          <a:p>
            <a:pPr marL="0" lvl="1" indent="-252000"/>
            <a:r>
              <a:rPr lang="hr-HR" sz="2000" dirty="0" smtClean="0"/>
              <a:t>Bukovica</a:t>
            </a:r>
          </a:p>
          <a:p>
            <a:pPr marL="0" lvl="1" indent="-252000"/>
            <a:r>
              <a:rPr lang="hr-HR" sz="2000" dirty="0" smtClean="0"/>
              <a:t>Ravni kotari</a:t>
            </a:r>
          </a:p>
        </p:txBody>
      </p:sp>
    </p:spTree>
    <p:extLst>
      <p:ext uri="{BB962C8B-B14F-4D97-AF65-F5344CB8AC3E}">
        <p14:creationId xmlns:p14="http://schemas.microsoft.com/office/powerpoint/2010/main" val="25285827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contrast="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032" y="19721"/>
            <a:ext cx="6715024" cy="6875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7504" y="19721"/>
            <a:ext cx="5256584" cy="672975"/>
          </a:xfrm>
        </p:spPr>
        <p:txBody>
          <a:bodyPr>
            <a:normAutofit/>
          </a:bodyPr>
          <a:lstStyle/>
          <a:p>
            <a:pPr lvl="0" algn="l"/>
            <a:r>
              <a:rPr lang="hr-HR" sz="3600" b="1" dirty="0" smtClean="0">
                <a:solidFill>
                  <a:srgbClr val="FF0000"/>
                </a:solidFill>
              </a:rPr>
              <a:t>TRADICIONALNE REGIJE</a:t>
            </a:r>
            <a:endParaRPr lang="hr-HR" sz="36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21804" y="620688"/>
            <a:ext cx="2565152" cy="6082580"/>
          </a:xfrm>
          <a:prstGeom prst="rect">
            <a:avLst/>
          </a:prstGeom>
          <a:noFill/>
          <a:effectLst/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-252000">
              <a:spcBef>
                <a:spcPts val="0"/>
              </a:spcBef>
            </a:pPr>
            <a:r>
              <a:rPr lang="hr-HR" sz="1900" dirty="0" smtClean="0"/>
              <a:t>Međimurje</a:t>
            </a:r>
          </a:p>
          <a:p>
            <a:pPr marL="0" lvl="1" indent="-252000">
              <a:spcBef>
                <a:spcPts val="0"/>
              </a:spcBef>
            </a:pPr>
            <a:r>
              <a:rPr lang="hr-HR" sz="1900" dirty="0" smtClean="0"/>
              <a:t>Hrvatsko zagorje</a:t>
            </a:r>
          </a:p>
          <a:p>
            <a:pPr marL="0" lvl="1" indent="-252000">
              <a:spcBef>
                <a:spcPts val="0"/>
              </a:spcBef>
            </a:pPr>
            <a:r>
              <a:rPr lang="hr-HR" sz="1900" dirty="0" smtClean="0"/>
              <a:t>Podravina</a:t>
            </a:r>
          </a:p>
          <a:p>
            <a:pPr marL="0" lvl="1" indent="-252000">
              <a:spcBef>
                <a:spcPts val="0"/>
              </a:spcBef>
            </a:pPr>
            <a:r>
              <a:rPr lang="hr-HR" sz="1900" dirty="0" smtClean="0"/>
              <a:t>Prigorje</a:t>
            </a:r>
          </a:p>
          <a:p>
            <a:pPr marL="0" lvl="1" indent="-252000">
              <a:spcBef>
                <a:spcPts val="0"/>
              </a:spcBef>
            </a:pPr>
            <a:r>
              <a:rPr lang="hr-HR" sz="1900" dirty="0" smtClean="0"/>
              <a:t>Moslavina</a:t>
            </a:r>
          </a:p>
          <a:p>
            <a:pPr marL="0" lvl="1" indent="-252000">
              <a:spcBef>
                <a:spcPts val="0"/>
              </a:spcBef>
            </a:pPr>
            <a:r>
              <a:rPr lang="hr-HR" sz="1900" dirty="0" smtClean="0"/>
              <a:t>Slavonija</a:t>
            </a:r>
          </a:p>
          <a:p>
            <a:pPr marL="0" lvl="1" indent="-252000">
              <a:spcBef>
                <a:spcPts val="0"/>
              </a:spcBef>
            </a:pPr>
            <a:r>
              <a:rPr lang="hr-HR" sz="1900" dirty="0" smtClean="0"/>
              <a:t>Baranja</a:t>
            </a:r>
          </a:p>
          <a:p>
            <a:pPr marL="0" lvl="1" indent="-252000">
              <a:spcBef>
                <a:spcPts val="0"/>
              </a:spcBef>
            </a:pPr>
            <a:r>
              <a:rPr lang="hr-HR" sz="1900" dirty="0" smtClean="0"/>
              <a:t>Srijem</a:t>
            </a:r>
          </a:p>
          <a:p>
            <a:pPr marL="0" lvl="1" indent="-252000">
              <a:spcBef>
                <a:spcPts val="0"/>
              </a:spcBef>
            </a:pPr>
            <a:r>
              <a:rPr lang="hr-HR" sz="1900" dirty="0" smtClean="0"/>
              <a:t>Turopolje</a:t>
            </a:r>
          </a:p>
          <a:p>
            <a:pPr marL="0" lvl="1" indent="-252000">
              <a:spcBef>
                <a:spcPts val="0"/>
              </a:spcBef>
            </a:pPr>
            <a:r>
              <a:rPr lang="hr-HR" sz="1900" dirty="0" smtClean="0"/>
              <a:t>Banovina</a:t>
            </a:r>
          </a:p>
          <a:p>
            <a:pPr marL="0" lvl="1" indent="-252000">
              <a:spcBef>
                <a:spcPts val="0"/>
              </a:spcBef>
            </a:pPr>
            <a:r>
              <a:rPr lang="hr-HR" sz="1900" dirty="0" smtClean="0"/>
              <a:t>Kordun</a:t>
            </a:r>
          </a:p>
          <a:p>
            <a:pPr marL="0" lvl="1" indent="-252000">
              <a:spcBef>
                <a:spcPts val="0"/>
              </a:spcBef>
            </a:pPr>
            <a:r>
              <a:rPr lang="hr-HR" sz="1900" dirty="0" smtClean="0"/>
              <a:t>Gorski kotar</a:t>
            </a:r>
          </a:p>
          <a:p>
            <a:pPr marL="0" lvl="1" indent="-252000">
              <a:spcBef>
                <a:spcPts val="0"/>
              </a:spcBef>
            </a:pPr>
            <a:r>
              <a:rPr lang="hr-HR" sz="1900" dirty="0" smtClean="0"/>
              <a:t>Hrvatsko primorje</a:t>
            </a:r>
          </a:p>
          <a:p>
            <a:pPr marL="0" lvl="1" indent="-252000">
              <a:spcBef>
                <a:spcPts val="0"/>
              </a:spcBef>
            </a:pPr>
            <a:r>
              <a:rPr lang="hr-HR" sz="1900" dirty="0" smtClean="0"/>
              <a:t>Istra</a:t>
            </a:r>
          </a:p>
          <a:p>
            <a:pPr marL="0" lvl="1" indent="-252000">
              <a:spcBef>
                <a:spcPts val="0"/>
              </a:spcBef>
            </a:pPr>
            <a:r>
              <a:rPr lang="hr-HR" sz="1900" dirty="0" smtClean="0"/>
              <a:t>Lika</a:t>
            </a:r>
          </a:p>
          <a:p>
            <a:pPr marL="0" lvl="1" indent="-252000">
              <a:spcBef>
                <a:spcPts val="0"/>
              </a:spcBef>
            </a:pPr>
            <a:r>
              <a:rPr lang="hr-HR" sz="1900" dirty="0" smtClean="0"/>
              <a:t>Krbava</a:t>
            </a:r>
          </a:p>
          <a:p>
            <a:pPr marL="0" lvl="1" indent="-252000">
              <a:spcBef>
                <a:spcPts val="0"/>
              </a:spcBef>
            </a:pPr>
            <a:r>
              <a:rPr lang="hr-HR" sz="1900" dirty="0" smtClean="0"/>
              <a:t>Ravni kotari</a:t>
            </a:r>
          </a:p>
          <a:p>
            <a:pPr marL="0" lvl="1" indent="-252000">
              <a:spcBef>
                <a:spcPts val="0"/>
              </a:spcBef>
            </a:pPr>
            <a:r>
              <a:rPr lang="hr-HR" sz="1900" dirty="0" smtClean="0"/>
              <a:t>Zagora</a:t>
            </a:r>
          </a:p>
          <a:p>
            <a:pPr marL="0" lvl="1" indent="-252000">
              <a:spcBef>
                <a:spcPts val="0"/>
              </a:spcBef>
            </a:pPr>
            <a:r>
              <a:rPr lang="hr-HR" sz="1900" dirty="0" smtClean="0"/>
              <a:t>Poneretvlje</a:t>
            </a:r>
          </a:p>
          <a:p>
            <a:pPr marL="0" lvl="1" indent="-252000">
              <a:spcBef>
                <a:spcPts val="0"/>
              </a:spcBef>
            </a:pPr>
            <a:r>
              <a:rPr lang="hr-HR" sz="1900" dirty="0" smtClean="0"/>
              <a:t>Dubrovnik</a:t>
            </a:r>
          </a:p>
          <a:p>
            <a:pPr marL="0" lvl="1" indent="-252000">
              <a:spcBef>
                <a:spcPts val="0"/>
              </a:spcBef>
            </a:pPr>
            <a:r>
              <a:rPr lang="hr-HR" sz="1900" dirty="0" smtClean="0"/>
              <a:t>Dalmacija</a:t>
            </a:r>
            <a:endParaRPr lang="hr-HR" sz="1900" dirty="0" smtClean="0"/>
          </a:p>
        </p:txBody>
      </p:sp>
    </p:spTree>
    <p:extLst>
      <p:ext uri="{BB962C8B-B14F-4D97-AF65-F5344CB8AC3E}">
        <p14:creationId xmlns:p14="http://schemas.microsoft.com/office/powerpoint/2010/main" val="9549307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contrast="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51720" y="-74706"/>
            <a:ext cx="7092280" cy="6960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52369" y="60618"/>
            <a:ext cx="6990043" cy="6680750"/>
          </a:xfrm>
          <a:prstGeom prst="rect">
            <a:avLst/>
          </a:prstGeom>
          <a:noFill/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25000"/>
                    </a14:imgEffect>
                    <a14:imgEffect>
                      <a14:brightnessContrast contrast="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36512" y="2371474"/>
            <a:ext cx="2243904" cy="4441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555776" y="5517232"/>
            <a:ext cx="28878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400" b="1" dirty="0" smtClean="0">
                <a:solidFill>
                  <a:srgbClr val="FF0000"/>
                </a:solidFill>
              </a:rPr>
              <a:t>21</a:t>
            </a:r>
            <a:r>
              <a:rPr lang="hr-HR" sz="2400" dirty="0" smtClean="0"/>
              <a:t> županija</a:t>
            </a:r>
          </a:p>
          <a:p>
            <a:r>
              <a:rPr lang="hr-HR" sz="2400" b="1" dirty="0" smtClean="0">
                <a:solidFill>
                  <a:srgbClr val="FF0000"/>
                </a:solidFill>
              </a:rPr>
              <a:t>128</a:t>
            </a:r>
            <a:r>
              <a:rPr lang="hr-HR" sz="2400" dirty="0" smtClean="0"/>
              <a:t> upravnih gradova</a:t>
            </a:r>
          </a:p>
          <a:p>
            <a:r>
              <a:rPr lang="hr-HR" sz="2400" b="1" dirty="0" smtClean="0">
                <a:solidFill>
                  <a:srgbClr val="FF0000"/>
                </a:solidFill>
              </a:rPr>
              <a:t>428 </a:t>
            </a:r>
            <a:r>
              <a:rPr lang="hr-HR" sz="2400" dirty="0" smtClean="0"/>
              <a:t>općina</a:t>
            </a:r>
            <a:endParaRPr lang="hr-HR" sz="2400" dirty="0"/>
          </a:p>
        </p:txBody>
      </p:sp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35496" y="44351"/>
            <a:ext cx="5076825" cy="1368425"/>
          </a:xfrm>
        </p:spPr>
        <p:txBody>
          <a:bodyPr>
            <a:normAutofit/>
          </a:bodyPr>
          <a:lstStyle/>
          <a:p>
            <a:pPr algn="l"/>
            <a:r>
              <a:rPr lang="hr-HR" sz="3600" b="1" dirty="0" smtClean="0">
                <a:solidFill>
                  <a:srgbClr val="FF0000"/>
                </a:solidFill>
              </a:rPr>
              <a:t>TERITORIJALNO-SAMOUPRAVNI USTROJ</a:t>
            </a:r>
            <a:endParaRPr lang="hr-HR" sz="36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97742" y="3020759"/>
            <a:ext cx="36987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b="1" dirty="0" smtClean="0">
                <a:solidFill>
                  <a:srgbClr val="FF0000"/>
                </a:solidFill>
              </a:rPr>
              <a:t>2 NUTS regije </a:t>
            </a:r>
            <a:r>
              <a:rPr lang="hr-HR" sz="2400" dirty="0" smtClean="0"/>
              <a:t>(</a:t>
            </a:r>
            <a:r>
              <a:rPr lang="hr-HR" sz="2400" dirty="0" err="1" smtClean="0"/>
              <a:t>eurostat</a:t>
            </a:r>
            <a:r>
              <a:rPr lang="hr-HR" sz="2400" dirty="0" smtClean="0"/>
              <a:t>):</a:t>
            </a:r>
          </a:p>
          <a:p>
            <a:pPr marL="612000" indent="-288000">
              <a:buFont typeface="+mj-lt"/>
              <a:buAutoNum type="arabicPeriod"/>
            </a:pPr>
            <a:r>
              <a:rPr lang="hr-HR" sz="2400" dirty="0" smtClean="0"/>
              <a:t>Kontinentalna</a:t>
            </a:r>
          </a:p>
          <a:p>
            <a:pPr marL="612000" indent="-288000">
              <a:buFont typeface="+mj-lt"/>
              <a:buAutoNum type="arabicPeriod"/>
            </a:pPr>
            <a:r>
              <a:rPr lang="hr-HR" sz="2400" dirty="0" smtClean="0"/>
              <a:t>Jadranska Hrvatska</a:t>
            </a:r>
            <a:endParaRPr lang="hr-HR" sz="2400" dirty="0"/>
          </a:p>
        </p:txBody>
      </p:sp>
    </p:spTree>
    <p:extLst>
      <p:ext uri="{BB962C8B-B14F-4D97-AF65-F5344CB8AC3E}">
        <p14:creationId xmlns:p14="http://schemas.microsoft.com/office/powerpoint/2010/main" val="9953446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0" y="692696"/>
            <a:ext cx="8962590" cy="5951014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buFont typeface="Calibri" pitchFamily="34" charset="0"/>
              <a:buChar char="–"/>
            </a:pPr>
            <a:r>
              <a:rPr lang="hr-HR" sz="2200" b="1" dirty="0" smtClean="0">
                <a:solidFill>
                  <a:srgbClr val="FF0000"/>
                </a:solidFill>
              </a:rPr>
              <a:t>3 REGIJE HRVATSKE: </a:t>
            </a:r>
          </a:p>
          <a:p>
            <a:pPr lvl="1">
              <a:lnSpc>
                <a:spcPct val="110000"/>
              </a:lnSpc>
              <a:buFont typeface="Calibri" pitchFamily="34" charset="0"/>
              <a:buChar char="–"/>
            </a:pPr>
            <a:r>
              <a:rPr lang="hr-HR" sz="2200" b="1" dirty="0" smtClean="0">
                <a:solidFill>
                  <a:srgbClr val="FF0000"/>
                </a:solidFill>
              </a:rPr>
              <a:t>Panonsko-</a:t>
            </a:r>
            <a:r>
              <a:rPr lang="hr-HR" sz="2200" b="1" dirty="0" err="1" smtClean="0">
                <a:solidFill>
                  <a:srgbClr val="FF0000"/>
                </a:solidFill>
              </a:rPr>
              <a:t>peripanonska</a:t>
            </a:r>
            <a:r>
              <a:rPr lang="hr-HR" sz="2200" dirty="0" smtClean="0">
                <a:solidFill>
                  <a:srgbClr val="FF0000"/>
                </a:solidFill>
              </a:rPr>
              <a:t> </a:t>
            </a:r>
            <a:r>
              <a:rPr lang="hr-HR" sz="2200" dirty="0" smtClean="0"/>
              <a:t>(54% teritorija, 67% stanovništva)</a:t>
            </a:r>
          </a:p>
          <a:p>
            <a:pPr lvl="1">
              <a:lnSpc>
                <a:spcPct val="110000"/>
              </a:lnSpc>
              <a:buFont typeface="Calibri" pitchFamily="34" charset="0"/>
              <a:buChar char="–"/>
            </a:pPr>
            <a:r>
              <a:rPr lang="hr-HR" sz="2200" b="1" dirty="0" smtClean="0">
                <a:solidFill>
                  <a:srgbClr val="FF0000"/>
                </a:solidFill>
              </a:rPr>
              <a:t>Gorsko-</a:t>
            </a:r>
            <a:r>
              <a:rPr lang="hr-HR" sz="2200" b="1" dirty="0" err="1" smtClean="0">
                <a:solidFill>
                  <a:srgbClr val="FF0000"/>
                </a:solidFill>
              </a:rPr>
              <a:t>kotlinska</a:t>
            </a:r>
            <a:r>
              <a:rPr lang="hr-HR" sz="2200" dirty="0" smtClean="0"/>
              <a:t> </a:t>
            </a:r>
            <a:r>
              <a:rPr lang="hr-HR" sz="2200" dirty="0" smtClean="0"/>
              <a:t>(14% teritorija, 2% stanovništva)</a:t>
            </a:r>
          </a:p>
          <a:p>
            <a:pPr lvl="1">
              <a:lnSpc>
                <a:spcPct val="110000"/>
              </a:lnSpc>
              <a:buFont typeface="Calibri" pitchFamily="34" charset="0"/>
              <a:buChar char="–"/>
            </a:pPr>
            <a:r>
              <a:rPr lang="hr-HR" sz="2200" b="1" dirty="0" smtClean="0">
                <a:solidFill>
                  <a:srgbClr val="FF0000"/>
                </a:solidFill>
              </a:rPr>
              <a:t>Primorska </a:t>
            </a:r>
            <a:r>
              <a:rPr lang="hr-HR" sz="2200" b="1" dirty="0" smtClean="0">
                <a:solidFill>
                  <a:srgbClr val="FF0000"/>
                </a:solidFill>
              </a:rPr>
              <a:t>ili jadranska </a:t>
            </a:r>
            <a:r>
              <a:rPr lang="hr-HR" sz="2200" dirty="0" smtClean="0"/>
              <a:t>(32% teritorija, 31% stanovništva)</a:t>
            </a:r>
          </a:p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hr-HR" sz="2200" b="1" dirty="0" smtClean="0">
                <a:solidFill>
                  <a:srgbClr val="FF0000"/>
                </a:solidFill>
              </a:rPr>
              <a:t>TRADICIONALNE REGIJE HRVATSKE: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hr-HR" sz="2200" dirty="0" smtClean="0"/>
              <a:t>Međimurje, Hrvatsko zagorje, Podravina, Prigorje, Moslavina, Slavonija, Baranja, Srijem, Turopolje, Banovina, Kordun, Gorski kotar, Hrvatsko primorje, Istra, Lika, Krbava, Ravni kotari, Zagora, Poneretvlje, Dubrovnik i Dalmacija</a:t>
            </a:r>
            <a:endParaRPr lang="hr-HR" sz="2200" dirty="0"/>
          </a:p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hr-HR" sz="2200" b="1" dirty="0" smtClean="0">
                <a:solidFill>
                  <a:srgbClr val="FF0000"/>
                </a:solidFill>
              </a:rPr>
              <a:t>TERITORIJALNO-SAMOUPRAVNI USTROJ RH: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hr-HR" sz="2200" b="1" dirty="0" smtClean="0">
                <a:solidFill>
                  <a:srgbClr val="FF0000"/>
                </a:solidFill>
              </a:rPr>
              <a:t>21</a:t>
            </a:r>
            <a:r>
              <a:rPr lang="hr-HR" sz="2200" dirty="0" smtClean="0"/>
              <a:t> županija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hr-HR" sz="2200" b="1" dirty="0" smtClean="0">
                <a:solidFill>
                  <a:srgbClr val="FF0000"/>
                </a:solidFill>
              </a:rPr>
              <a:t>128</a:t>
            </a:r>
            <a:r>
              <a:rPr lang="hr-HR" sz="2200" dirty="0" smtClean="0"/>
              <a:t> upravna grada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hr-HR" sz="2200" b="1" dirty="0" smtClean="0">
                <a:solidFill>
                  <a:srgbClr val="FF0000"/>
                </a:solidFill>
              </a:rPr>
              <a:t>428</a:t>
            </a:r>
            <a:r>
              <a:rPr lang="hr-HR" sz="2200" dirty="0" smtClean="0"/>
              <a:t> općina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hr-HR" sz="2200" b="1" dirty="0" smtClean="0">
                <a:solidFill>
                  <a:srgbClr val="FF0000"/>
                </a:solidFill>
              </a:rPr>
              <a:t>2 NUTS regije</a:t>
            </a:r>
            <a:r>
              <a:rPr lang="hr-HR" sz="2200" dirty="0" smtClean="0"/>
              <a:t>: Kontinentalna i Jadranska Hrvatska</a:t>
            </a:r>
            <a:endParaRPr lang="hr-HR" sz="2200" dirty="0"/>
          </a:p>
        </p:txBody>
      </p:sp>
      <p:sp>
        <p:nvSpPr>
          <p:cNvPr id="7" name="Naslov 1"/>
          <p:cNvSpPr>
            <a:spLocks noGrp="1"/>
          </p:cNvSpPr>
          <p:nvPr>
            <p:ph type="title"/>
          </p:nvPr>
        </p:nvSpPr>
        <p:spPr>
          <a:xfrm>
            <a:off x="142844" y="20116"/>
            <a:ext cx="9001156" cy="576064"/>
          </a:xfrm>
        </p:spPr>
        <p:txBody>
          <a:bodyPr>
            <a:noAutofit/>
          </a:bodyPr>
          <a:lstStyle/>
          <a:p>
            <a:r>
              <a:rPr lang="hr-HR" sz="3200" dirty="0" smtClean="0"/>
              <a:t>Hrvatske geografske, povijesne i upravne regije</a:t>
            </a:r>
            <a:endParaRPr lang="hr-HR" sz="2800" dirty="0"/>
          </a:p>
        </p:txBody>
      </p:sp>
    </p:spTree>
    <p:extLst>
      <p:ext uri="{BB962C8B-B14F-4D97-AF65-F5344CB8AC3E}">
        <p14:creationId xmlns:p14="http://schemas.microsoft.com/office/powerpoint/2010/main" val="13684468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sustava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762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3372</TotalTime>
  <Words>233</Words>
  <Application>Microsoft Office PowerPoint</Application>
  <PresentationFormat>On-screen Show (4:3)</PresentationFormat>
  <Paragraphs>73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Tema sustava Office</vt:lpstr>
      <vt:lpstr>HRVATSKE GEOGRAFSKE, POVIJESNE I UPRAVNE REGIJE</vt:lpstr>
      <vt:lpstr>PowerPoint Presentation</vt:lpstr>
      <vt:lpstr>PANONSKO – PERIPANONSKA HRVATSKA</vt:lpstr>
      <vt:lpstr>GORSKO – KOTLINSKA HRVATSKA</vt:lpstr>
      <vt:lpstr>PRIMORSKA (JADRANSKA) HRVATSKA</vt:lpstr>
      <vt:lpstr>TRADICIONALNE REGIJE</vt:lpstr>
      <vt:lpstr>TERITORIJALNO-SAMOUPRAVNI USTROJ</vt:lpstr>
      <vt:lpstr>Hrvatske geografske, povijesne i upravne regije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Geografski položaj RH</dc:title>
  <dc:creator>Danijel</dc:creator>
  <cp:lastModifiedBy>korisnik</cp:lastModifiedBy>
  <cp:revision>305</cp:revision>
  <dcterms:created xsi:type="dcterms:W3CDTF">2014-08-21T02:16:04Z</dcterms:created>
  <dcterms:modified xsi:type="dcterms:W3CDTF">2019-10-13T16:28:24Z</dcterms:modified>
</cp:coreProperties>
</file>