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5"/>
  </p:notesMasterIdLst>
  <p:handoutMasterIdLst>
    <p:handoutMasterId r:id="rId16"/>
  </p:handoutMasterIdLst>
  <p:sldIdLst>
    <p:sldId id="295" r:id="rId3"/>
    <p:sldId id="296" r:id="rId4"/>
    <p:sldId id="291" r:id="rId5"/>
    <p:sldId id="286" r:id="rId6"/>
    <p:sldId id="297" r:id="rId7"/>
    <p:sldId id="287" r:id="rId8"/>
    <p:sldId id="288" r:id="rId9"/>
    <p:sldId id="289" r:id="rId10"/>
    <p:sldId id="290" r:id="rId11"/>
    <p:sldId id="284" r:id="rId12"/>
    <p:sldId id="293" r:id="rId13"/>
    <p:sldId id="29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C5C10"/>
    <a:srgbClr val="FF6600"/>
    <a:srgbClr val="99CCFF"/>
    <a:srgbClr val="107615"/>
    <a:srgbClr val="00FF00"/>
    <a:srgbClr val="0000FF"/>
    <a:srgbClr val="CC0000"/>
    <a:srgbClr val="FF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86333" autoAdjust="0"/>
  </p:normalViewPr>
  <p:slideViewPr>
    <p:cSldViewPr>
      <p:cViewPr varScale="1">
        <p:scale>
          <a:sx n="75" d="100"/>
          <a:sy n="75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D643-D875-49BA-AC11-2E81D3EFA866}" type="datetimeFigureOut">
              <a:rPr lang="sr-Latn-CS" smtClean="0"/>
              <a:pPr/>
              <a:t>25.2.2020.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32DD3-7C58-48D1-8B1A-B03023A7F4A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4212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C008-3BA1-4F57-A152-90474F7AC888}" type="datetimeFigureOut">
              <a:rPr lang="sr-Latn-CS" smtClean="0"/>
              <a:pPr/>
              <a:t>25.2.2020.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31E15-898B-44A5-B093-43F17AD5834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722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AA0A990-319E-42D5-B70F-ABD922387D93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2/25/2020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3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2/25/2020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6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2/25/2020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6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2/25/2020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26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2/25/2020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136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2/25/2020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9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2/25/2020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7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2/25/2020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8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2/25/2020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1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2/25/2020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54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2/25/2020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32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2/25/2020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2/25/2020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410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9516" y="4286256"/>
            <a:ext cx="8072494" cy="2286016"/>
          </a:xfrm>
          <a:prstGeom prst="rect">
            <a:avLst/>
          </a:prstGeom>
        </p:spPr>
        <p:txBody>
          <a:bodyPr lIns="45720" rIns="45720" anchor="b"/>
          <a:lstStyle/>
          <a:p>
            <a:pPr marL="864000" indent="-1028700" defTabSz="914400" fontAlgn="auto">
              <a:spcAft>
                <a:spcPts val="0"/>
              </a:spcAft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PONAVLJANJE</a:t>
            </a:r>
            <a:endParaRPr lang="hr-HR" sz="4000" dirty="0" smtClean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864000" indent="-1028700" defTabSz="914400" fontAlgn="auto">
              <a:spcBef>
                <a:spcPts val="60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40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VI. Ustroj hrvatske države</a:t>
            </a:r>
            <a:endParaRPr lang="hr-HR" sz="400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40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VII. Ljudska prava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2352423"/>
            <a:ext cx="6143652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4000" lvl="0" indent="-1028700" defTabSz="914400" fontAlgn="auto">
              <a:spcAft>
                <a:spcPts val="0"/>
              </a:spcAft>
              <a:defRPr/>
            </a:pPr>
            <a:endParaRPr lang="hr-HR" sz="720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5" name="Picture 2" descr="C:\Users\cornx\Desktop\git_master\politika\img\007_ljudska_pra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500" y="548680"/>
            <a:ext cx="3791772" cy="28556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cornx\Desktop\git_master\politika\img\006_ustroj_hrvatske_drzav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32" y="548680"/>
            <a:ext cx="3791772" cy="28556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59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kalne_samouprave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197924" y="0"/>
            <a:ext cx="7017414" cy="6858000"/>
          </a:xfrm>
          <a:prstGeom prst="rect">
            <a:avLst/>
          </a:prstGeom>
        </p:spPr>
      </p:pic>
      <p:pic>
        <p:nvPicPr>
          <p:cNvPr id="9" name="Picture 8" descr="samouprave_pag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912404" y="2833615"/>
            <a:ext cx="642942" cy="666823"/>
          </a:xfrm>
          <a:prstGeom prst="rect">
            <a:avLst/>
          </a:prstGeom>
          <a:noFill/>
        </p:spPr>
      </p:pic>
      <p:pic>
        <p:nvPicPr>
          <p:cNvPr id="10" name="Picture 9" descr="samouprave_pag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910612" y="1785927"/>
            <a:ext cx="2617425" cy="271464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2769528" y="2071678"/>
            <a:ext cx="1285884" cy="2857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hr-HR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NOVALJA</a:t>
            </a:r>
            <a:endParaRPr lang="hr-HR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69660" y="3143248"/>
            <a:ext cx="714380" cy="2857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hr-HR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PAG</a:t>
            </a:r>
            <a:endParaRPr lang="hr-HR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3710" y="3071810"/>
            <a:ext cx="1000132" cy="2857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hr-HR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KOLAN</a:t>
            </a:r>
            <a:endParaRPr lang="hr-HR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69462" y="4071942"/>
            <a:ext cx="1357322" cy="2857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hr-HR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POVLJANA</a:t>
            </a:r>
            <a:endParaRPr lang="hr-HR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57818" y="2928934"/>
            <a:ext cx="3571900" cy="121444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hr-HR" sz="24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20</a:t>
            </a:r>
            <a:r>
              <a:rPr lang="hr-HR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županija + </a:t>
            </a:r>
            <a:r>
              <a:rPr lang="hr-HR" sz="24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Grad Zagreb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hr-HR" sz="24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128 </a:t>
            </a:r>
            <a:r>
              <a:rPr lang="hr-HR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upravnih gradova </a:t>
            </a:r>
          </a:p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hr-HR" sz="24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428</a:t>
            </a:r>
            <a:r>
              <a:rPr lang="hr-HR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općina</a:t>
            </a:r>
            <a:endParaRPr lang="hr-HR" sz="24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26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13" grpId="0" uiExpand="1" build="allAtOnce" animBg="1"/>
      <p:bldP spid="14" grpId="0" uiExpand="1" build="allAtOnce" animBg="1"/>
      <p:bldP spid="15" grpId="0" uiExpand="1" build="allAtOnce" animBg="1"/>
      <p:bldP spid="16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6" y="214312"/>
            <a:ext cx="8643998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LJUDSKA </a:t>
            </a: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PRAVA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622" y="955460"/>
            <a:ext cx="9144000" cy="58579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0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LJUDSKA PRAVA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su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temeljna prava koja pripadaju svakom čovjeku samim time što je ljudsko biće, ona su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urođena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neotuđiva</a:t>
            </a:r>
          </a:p>
          <a:p>
            <a:pPr marL="360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POVIJEST LJUDSKIH PRAVA</a:t>
            </a:r>
          </a:p>
          <a:p>
            <a:pPr marL="6480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1288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. –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Vinodolski zakonik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– prisilio feudalce na poštivanje prava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kmetova</a:t>
            </a:r>
          </a:p>
          <a:p>
            <a:pPr marL="6480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>
                <a:latin typeface="Calibri" pitchFamily="34" charset="0"/>
                <a:cs typeface="Calibri" pitchFamily="34" charset="0"/>
              </a:rPr>
              <a:t>1776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.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merička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deklaracija o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nezavisnosti 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postavlja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temelje ljudskim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pravima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000" lvl="1" indent="-288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z="2200" b="1" dirty="0">
                <a:latin typeface="Calibri" pitchFamily="34" charset="0"/>
                <a:cs typeface="Calibri" pitchFamily="34" charset="0"/>
              </a:rPr>
              <a:t>1789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. –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Povelja o pravima čovjeka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građanina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(Francuska)</a:t>
            </a:r>
            <a:endParaRPr lang="hr-H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648000" lvl="1" indent="-288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z="2200" b="1" dirty="0">
                <a:latin typeface="Calibri" pitchFamily="34" charset="0"/>
                <a:cs typeface="Calibri" pitchFamily="34" charset="0"/>
              </a:rPr>
              <a:t>10. 12. </a:t>
            </a:r>
            <a:r>
              <a:rPr lang="de-AT" sz="2200" b="1" dirty="0">
                <a:latin typeface="Calibri" pitchFamily="34" charset="0"/>
                <a:cs typeface="Calibri" pitchFamily="34" charset="0"/>
              </a:rPr>
              <a:t>1948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. – </a:t>
            </a:r>
            <a:r>
              <a:rPr lang="de-AT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Opća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deklaracija o pravima čovjeka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(Povelja </a:t>
            </a:r>
            <a:r>
              <a:rPr lang="de-AT" sz="2200" dirty="0">
                <a:latin typeface="Calibri" pitchFamily="34" charset="0"/>
                <a:cs typeface="Calibri" pitchFamily="34" charset="0"/>
              </a:rPr>
              <a:t>UN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-a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62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6" y="214312"/>
            <a:ext cx="8643998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LJUDSKA </a:t>
            </a: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PRAVA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512" y="980728"/>
            <a:ext cx="9144000" cy="574554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3 GENERACIJE LJUDSKIH PRAVA</a:t>
            </a:r>
            <a:endParaRPr lang="hr-HR" sz="2400" b="1" dirty="0" smtClean="0">
              <a:latin typeface="Calibri" pitchFamily="34" charset="0"/>
              <a:cs typeface="Calibri" pitchFamily="34" charset="0"/>
            </a:endParaRPr>
          </a:p>
          <a:p>
            <a:pPr marL="540000" lvl="1" indent="-324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OSOBNA, GRAĐANSKA I POLITIČKA</a:t>
            </a:r>
          </a:p>
          <a:p>
            <a:pPr marL="900000" lvl="2" indent="-288000">
              <a:spcBef>
                <a:spcPts val="6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pravo na život, pravo na slobodu i ljudsko dostojanstvo, pravo na privatno vlasništvo</a:t>
            </a:r>
          </a:p>
          <a:p>
            <a:pPr marL="540000" lvl="1" indent="-324000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SOCIJALNA, EKONOMSKA i KULTURNA</a:t>
            </a:r>
          </a:p>
          <a:p>
            <a:pPr marL="900000" lvl="2" indent="-288000">
              <a:spcBef>
                <a:spcPts val="6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pravo na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rad, obrazovanje, pravo na prehranu, socijalnu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skrb i zdravstvenu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zaštitu, pravo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na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stanovanje i 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prikladan životni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standard</a:t>
            </a:r>
          </a:p>
          <a:p>
            <a:pPr marL="540000" lvl="1" indent="-324000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PRAVO NA MIR, ZDRAV OKOLIŠ, RAZVOJ I ZAŠTITU OSOBNIH PODATAKA</a:t>
            </a:r>
            <a:endParaRPr lang="hr-HR" sz="22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984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>
            <a:off x="4500562" y="2500330"/>
            <a:ext cx="428628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429520" y="3071810"/>
            <a:ext cx="35719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86050" y="148760"/>
            <a:ext cx="3929090" cy="7143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REPUBLIKA HRVATSKA</a:t>
            </a:r>
            <a:endParaRPr lang="hr-HR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500198"/>
            <a:ext cx="2643206" cy="8572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ZAKONODAVNA VLAST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9025" y="1500198"/>
            <a:ext cx="2143140" cy="8572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IZVRŠNA VLAST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43702" y="1500198"/>
            <a:ext cx="2143140" cy="857256"/>
          </a:xfrm>
          <a:prstGeom prst="rect">
            <a:avLst/>
          </a:prstGeom>
          <a:solidFill>
            <a:srgbClr val="107615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SUDSKA VLAST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596" y="2714644"/>
            <a:ext cx="1928826" cy="6429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SABOR</a:t>
            </a:r>
            <a:endParaRPr lang="hr-HR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488" y="2928958"/>
            <a:ext cx="1928826" cy="642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PREDSJEDNIK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29190" y="2928958"/>
            <a:ext cx="1500198" cy="6429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86710" y="2714644"/>
            <a:ext cx="1214446" cy="64294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USTAVNI SUD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00826" y="3643338"/>
            <a:ext cx="2143140" cy="500066"/>
          </a:xfrm>
          <a:prstGeom prst="rect">
            <a:avLst/>
          </a:prstGeom>
          <a:solidFill>
            <a:srgbClr val="107615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VRHOVNI SUD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22000" y="4786346"/>
            <a:ext cx="1500198" cy="857256"/>
          </a:xfrm>
          <a:prstGeom prst="rect">
            <a:avLst/>
          </a:prstGeom>
          <a:solidFill>
            <a:srgbClr val="107615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ŽUPANIJSKI SUDOVI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5074" y="4786346"/>
            <a:ext cx="1500198" cy="857256"/>
          </a:xfrm>
          <a:prstGeom prst="rect">
            <a:avLst/>
          </a:prstGeom>
          <a:solidFill>
            <a:srgbClr val="107615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VISOKI TRGOVAČKI SUD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786578" y="3000396"/>
            <a:ext cx="128588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UPRAVNI SUD"/>
          <p:cNvCxnSpPr/>
          <p:nvPr/>
        </p:nvCxnSpPr>
        <p:spPr>
          <a:xfrm rot="5400000">
            <a:off x="8180413" y="4678395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715152" y="4357706"/>
            <a:ext cx="42860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595841" y="4678395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16428" y="4572008"/>
            <a:ext cx="4582984" cy="16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465769" y="2821007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751257" y="2821007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57620" y="2714644"/>
            <a:ext cx="171451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7608909" y="1392247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501356" y="1070752"/>
            <a:ext cx="428628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28728" y="1285884"/>
            <a:ext cx="628654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4608513" y="1392247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1322365" y="1392247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1250928" y="2535254"/>
            <a:ext cx="357190" cy="15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20889206">
            <a:off x="6596020" y="208204"/>
            <a:ext cx="2074948" cy="4467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22. 12. 1990.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069084" y="681313"/>
            <a:ext cx="1932072" cy="4652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BOŽIĆNI USTAV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5244529" y="4678371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137372" y="5785660"/>
            <a:ext cx="28575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3494298" y="5785660"/>
            <a:ext cx="28575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22000" y="5877272"/>
            <a:ext cx="1500198" cy="767476"/>
          </a:xfrm>
          <a:prstGeom prst="rect">
            <a:avLst/>
          </a:prstGeom>
          <a:solidFill>
            <a:srgbClr val="107615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OPĆINSKI SUDOVI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RGOVAČKI SUD"/>
          <p:cNvSpPr/>
          <p:nvPr/>
        </p:nvSpPr>
        <p:spPr>
          <a:xfrm>
            <a:off x="4565074" y="5877272"/>
            <a:ext cx="1500198" cy="767476"/>
          </a:xfrm>
          <a:prstGeom prst="rect">
            <a:avLst/>
          </a:prstGeom>
          <a:solidFill>
            <a:srgbClr val="107615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TRGOVAČKI SUDOVI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83206" y="4786346"/>
            <a:ext cx="1500198" cy="857256"/>
          </a:xfrm>
          <a:prstGeom prst="rect">
            <a:avLst/>
          </a:prstGeom>
          <a:solidFill>
            <a:srgbClr val="107615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VISOKI PREKRŠAJNI SUD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6862661" y="4678371"/>
            <a:ext cx="21431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6755504" y="5785660"/>
            <a:ext cx="28575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183206" y="5877272"/>
            <a:ext cx="1500198" cy="767476"/>
          </a:xfrm>
          <a:prstGeom prst="rect">
            <a:avLst/>
          </a:prstGeom>
          <a:solidFill>
            <a:srgbClr val="107615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PREKRŠAJNI SUDOVI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86710" y="4786346"/>
            <a:ext cx="1214446" cy="857256"/>
          </a:xfrm>
          <a:prstGeom prst="rect">
            <a:avLst/>
          </a:prstGeom>
          <a:solidFill>
            <a:srgbClr val="107615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UPRAVNI SUD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-81068" y="4214818"/>
            <a:ext cx="4305728" cy="2643206"/>
            <a:chOff x="428596" y="4929198"/>
            <a:chExt cx="3143272" cy="1929596"/>
          </a:xfrm>
        </p:grpSpPr>
        <p:pic>
          <p:nvPicPr>
            <p:cNvPr id="44" name="Picture 43" descr="Croatie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96" y="4929198"/>
              <a:ext cx="3143272" cy="172297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48" name="Straight Connector 47"/>
            <p:cNvCxnSpPr/>
            <p:nvPr/>
          </p:nvCxnSpPr>
          <p:spPr>
            <a:xfrm rot="5400000">
              <a:off x="-464367" y="5893599"/>
              <a:ext cx="1928802" cy="1588"/>
            </a:xfrm>
            <a:prstGeom prst="line">
              <a:avLst/>
            </a:prstGeom>
            <a:ln w="762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96525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5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50"/>
                            </p:stCondLst>
                            <p:childTnLst>
                              <p:par>
                                <p:cTn id="142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4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5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75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50"/>
                            </p:stCondLst>
                            <p:childTnLst>
                              <p:par>
                                <p:cTn id="1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25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750"/>
                            </p:stCondLst>
                            <p:childTnLst>
                              <p:par>
                                <p:cTn id="1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25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500"/>
                            </p:stCondLst>
                            <p:childTnLst>
                              <p:par>
                                <p:cTn id="2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750"/>
                            </p:stCondLst>
                            <p:childTnLst>
                              <p:par>
                                <p:cTn id="2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000"/>
                            </p:stCondLst>
                            <p:childTnLst>
                              <p:par>
                                <p:cTn id="2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250"/>
                            </p:stCondLst>
                            <p:childTnLst>
                              <p:par>
                                <p:cTn id="2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25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2" grpId="0" build="allAtOnce" animBg="1"/>
      <p:bldP spid="13" grpId="0" build="allAtOnce" animBg="1"/>
      <p:bldP spid="14" grpId="0" build="allAtOnce" animBg="1"/>
      <p:bldP spid="15" grpId="0" build="allAtOnce" animBg="1"/>
      <p:bldP spid="16" grpId="0" build="allAtOnce" animBg="1"/>
      <p:bldP spid="17" grpId="0" build="allAtOnce" animBg="1"/>
      <p:bldP spid="36" grpId="0" build="allAtOnce" animBg="1"/>
      <p:bldP spid="38" grpId="0" build="allAtOnce" animBg="1"/>
      <p:bldP spid="19" grpId="0" build="allAtOnce" animBg="1"/>
      <p:bldP spid="20" grpId="0" build="allAtOnce" animBg="1"/>
      <p:bldP spid="43" grpId="0" build="allAtOnce" animBg="1"/>
      <p:bldP spid="47" grpId="0" build="allAtOnce" animBg="1"/>
      <p:bldP spid="18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312"/>
            <a:ext cx="824779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ZAKONODAVNA VLAST	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85904" y="908720"/>
            <a:ext cx="8706576" cy="55721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zakonodavnu vlast u RH vrši Hrvatski Sabor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saborski zastupnici imaju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imunitet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neobvezujući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mandat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parlamentarni izbori </a:t>
            </a:r>
            <a:r>
              <a:rPr lang="hr-H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se provode svake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4 godine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OVLASTI HRVATSKOG SABORA: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odlučuje o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donošenju</a:t>
            </a:r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promjeni Ustava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donosi zakone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donosi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državni proračun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odlučuje o ratu i miru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odlučuje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 promjeni granica </a:t>
            </a:r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RH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raspisuje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referendum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nadzire rad Vlade </a:t>
            </a:r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Republike Hrvatske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pomilovanja</a:t>
            </a:r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(amnestiju)</a:t>
            </a:r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za kaznena djela</a:t>
            </a:r>
          </a:p>
        </p:txBody>
      </p:sp>
    </p:spTree>
    <p:extLst>
      <p:ext uri="{BB962C8B-B14F-4D97-AF65-F5344CB8AC3E}">
        <p14:creationId xmlns:p14="http://schemas.microsoft.com/office/powerpoint/2010/main" val="228334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312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PREDSJEDNIK </a:t>
            </a: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RH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36512" y="811444"/>
            <a:ext cx="9358346" cy="58579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2000" lvl="0" indent="-252000" fontAlgn="base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−"/>
              <a:defRPr/>
            </a:pPr>
            <a:r>
              <a:rPr lang="pl-PL" sz="26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vrhovni </a:t>
            </a:r>
            <a:r>
              <a:rPr lang="pl-PL" sz="26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 zapovjednik </a:t>
            </a:r>
            <a:r>
              <a:rPr lang="pl-PL" sz="2600" dirty="0">
                <a:latin typeface="Calibri" panose="020F0502020204030204" pitchFamily="34" charset="0"/>
                <a:cs typeface="Calibri" panose="020F0502020204030204" pitchFamily="34" charset="0"/>
              </a:rPr>
              <a:t>Oružanih snaga RH</a:t>
            </a:r>
          </a:p>
          <a:p>
            <a:pPr marL="252000" lvl="0" indent="-252000" fontAlgn="base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−"/>
              <a:defRPr/>
            </a:pPr>
            <a:r>
              <a:rPr lang="pl-PL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jedna </a:t>
            </a:r>
            <a:r>
              <a:rPr lang="pl-PL" sz="2600" dirty="0">
                <a:latin typeface="Calibri" panose="020F0502020204030204" pitchFamily="34" charset="0"/>
                <a:cs typeface="Calibri" panose="020F0502020204030204" pitchFamily="34" charset="0"/>
              </a:rPr>
              <a:t>osoba može </a:t>
            </a:r>
            <a:r>
              <a:rPr lang="pl-PL" sz="26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maksimalno biti 2 puta </a:t>
            </a:r>
            <a:r>
              <a:rPr lang="pl-PL" sz="2600" dirty="0">
                <a:latin typeface="Calibri" panose="020F0502020204030204" pitchFamily="34" charset="0"/>
                <a:cs typeface="Calibri" panose="020F0502020204030204" pitchFamily="34" charset="0"/>
              </a:rPr>
              <a:t>predsjednik RH</a:t>
            </a:r>
          </a:p>
          <a:p>
            <a:pPr marL="252000" lvl="0" indent="-252000" fontAlgn="base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−"/>
              <a:defRPr/>
            </a:pPr>
            <a:r>
              <a:rPr lang="pl-PL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predsjednik </a:t>
            </a:r>
            <a:r>
              <a:rPr lang="pl-PL" sz="2600" dirty="0">
                <a:latin typeface="Calibri" panose="020F0502020204030204" pitchFamily="34" charset="0"/>
                <a:cs typeface="Calibri" panose="020F0502020204030204" pitchFamily="34" charset="0"/>
              </a:rPr>
              <a:t>se bira na razdoblje od </a:t>
            </a:r>
            <a:r>
              <a:rPr lang="pl-PL" sz="26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godina</a:t>
            </a:r>
          </a:p>
          <a:p>
            <a:pPr marL="252000" lvl="0" indent="-252000" fontAlgn="base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−"/>
              <a:defRPr/>
            </a:pPr>
            <a:r>
              <a:rPr lang="pl-PL" sz="26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inauguracija</a:t>
            </a:r>
            <a:r>
              <a:rPr lang="pl-PL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600" dirty="0">
                <a:latin typeface="Calibri" panose="020F0502020204030204" pitchFamily="34" charset="0"/>
                <a:cs typeface="Calibri" panose="020F0502020204030204" pitchFamily="34" charset="0"/>
              </a:rPr>
              <a:t>(svečana prisega) – čin preuzimanja predsjedničke dužnosti – predsjednik priseže pred predsjednikom Ustavnog </a:t>
            </a:r>
            <a:r>
              <a:rPr lang="pl-PL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suda</a:t>
            </a:r>
            <a:endParaRPr lang="pl-PL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0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312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PREDSJEDNIK </a:t>
            </a: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RH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36512" y="811444"/>
            <a:ext cx="9180512" cy="58579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2000" marR="0" lvl="0" indent="-2520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Arial" pitchFamily="34" charset="0"/>
              <a:buChar char="−"/>
              <a:tabLst/>
              <a:defRPr/>
            </a:pPr>
            <a:r>
              <a:rPr lang="pl-PL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OVLASTI </a:t>
            </a:r>
            <a:r>
              <a:rPr lang="pl-PL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PREDSJEDNIKA RH:</a:t>
            </a:r>
            <a:endParaRPr kumimoji="0" lang="pl-PL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94950" lvl="1" indent="-324000" defTabSz="914400" hangingPunct="1">
              <a:lnSpc>
                <a:spcPct val="100000"/>
              </a:lnSpc>
              <a:spcBef>
                <a:spcPts val="1200"/>
              </a:spcBef>
              <a:buClr>
                <a:srgbClr val="F9F9F9"/>
              </a:buClr>
              <a:buSzPct val="100000"/>
              <a:buFont typeface="Arial" pitchFamily="34" charset="0"/>
              <a:buChar char="−"/>
              <a:defRPr/>
            </a:pP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raspisuje izbore za Sabor 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 saziva na prvo zasjedanje</a:t>
            </a:r>
          </a:p>
          <a:p>
            <a:pPr marL="994950" lvl="1" indent="-324000" defTabSz="914400" hangingPunct="1">
              <a:lnSpc>
                <a:spcPct val="100000"/>
              </a:lnSpc>
              <a:spcBef>
                <a:spcPts val="1200"/>
              </a:spcBef>
              <a:buClr>
                <a:srgbClr val="F9F9F9"/>
              </a:buClr>
              <a:buSzPct val="100000"/>
              <a:buFont typeface="Arial" pitchFamily="34" charset="0"/>
              <a:buChar char="−"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imenuje mandatara Vlade i obavlja primopredaju vlasti </a:t>
            </a:r>
          </a:p>
          <a:p>
            <a:pPr marL="994950" lvl="1" indent="-324000" defTabSz="914400" hangingPunct="1">
              <a:lnSpc>
                <a:spcPct val="100000"/>
              </a:lnSpc>
              <a:spcBef>
                <a:spcPts val="1200"/>
              </a:spcBef>
              <a:buClr>
                <a:srgbClr val="F9F9F9"/>
              </a:buClr>
              <a:buSzPct val="100000"/>
              <a:buFont typeface="Arial" pitchFamily="34" charset="0"/>
              <a:buChar char="−"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raspisuje </a:t>
            </a: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referendum</a:t>
            </a:r>
          </a:p>
          <a:p>
            <a:pPr marL="994950" lvl="1" indent="-324000" defTabSz="914400" hangingPunct="1">
              <a:lnSpc>
                <a:spcPct val="100000"/>
              </a:lnSpc>
              <a:spcBef>
                <a:spcPts val="1200"/>
              </a:spcBef>
              <a:buClr>
                <a:srgbClr val="F9F9F9"/>
              </a:buClr>
              <a:buSzPct val="100000"/>
              <a:buFont typeface="Arial" pitchFamily="34" charset="0"/>
              <a:buChar char="−"/>
              <a:defRPr/>
            </a:pP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zastupa Republiku Hrvatsku 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 zemlji i inozemstvu</a:t>
            </a:r>
          </a:p>
          <a:p>
            <a:pPr marL="994950" lvl="1" indent="-324000" defTabSz="914400" hangingPunct="1">
              <a:lnSpc>
                <a:spcPct val="100000"/>
              </a:lnSpc>
              <a:spcBef>
                <a:spcPts val="1200"/>
              </a:spcBef>
              <a:buClr>
                <a:srgbClr val="F9F9F9"/>
              </a:buClr>
              <a:buSzPct val="100000"/>
              <a:buFont typeface="Arial" pitchFamily="34" charset="0"/>
              <a:buChar char="−"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na temelju odluka Sabora </a:t>
            </a: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objavljuje rat i zaključuje mir </a:t>
            </a:r>
          </a:p>
          <a:p>
            <a:pPr marL="994950" lvl="1" indent="-324000" defTabSz="914400" hangingPunct="1">
              <a:lnSpc>
                <a:spcPct val="100000"/>
              </a:lnSpc>
              <a:spcBef>
                <a:spcPts val="1200"/>
              </a:spcBef>
              <a:buClr>
                <a:srgbClr val="F9F9F9"/>
              </a:buClr>
              <a:buSzPct val="100000"/>
              <a:buFont typeface="Arial" pitchFamily="34" charset="0"/>
              <a:buChar char="−"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daje </a:t>
            </a: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odlikovanja</a:t>
            </a: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priznanja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pomilovanja</a:t>
            </a:r>
          </a:p>
          <a:p>
            <a:pPr marL="994950" lvl="1" indent="-324000">
              <a:spcBef>
                <a:spcPts val="1200"/>
              </a:spcBef>
              <a:buClr>
                <a:srgbClr val="F9F9F9"/>
              </a:buClr>
              <a:buSzPct val="100000"/>
              <a:buFont typeface="Arial" pitchFamily="34" charset="0"/>
              <a:buChar char="−"/>
              <a:defRPr/>
            </a:pPr>
            <a:r>
              <a:rPr lang="de-AT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može raspustiti sabor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 ako 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sabor 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ne prihvati proračun dulje od 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120 dana </a:t>
            </a:r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nakon što je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 predan</a:t>
            </a:r>
          </a:p>
          <a:p>
            <a:pPr marL="994950" lvl="1" indent="-324000" defTabSz="914400" hangingPunct="1">
              <a:lnSpc>
                <a:spcPct val="100000"/>
              </a:lnSpc>
              <a:spcBef>
                <a:spcPts val="1200"/>
              </a:spcBef>
              <a:buClr>
                <a:srgbClr val="F9F9F9"/>
              </a:buClr>
              <a:buSzPct val="100000"/>
              <a:buFont typeface="Arial" pitchFamily="34" charset="0"/>
              <a:buChar char="−"/>
              <a:defRPr/>
            </a:pP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0" lang="de-A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ože </a:t>
            </a:r>
            <a:r>
              <a:rPr kumimoji="0" lang="de-AT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imenovati nestranačku vladu </a:t>
            </a:r>
            <a:r>
              <a:rPr kumimoji="0" lang="de-A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kumimoji="0" lang="de-AT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raspisati ponovne izbore </a:t>
            </a:r>
            <a:r>
              <a:rPr kumimoji="0" lang="de-A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ako 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kumimoji="0" lang="de-A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 Saboru ne mogu dogovoriti oko 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proračuna</a:t>
            </a:r>
            <a:endParaRPr kumimoji="0" lang="de-A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00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312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VLADA </a:t>
            </a: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RH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28670"/>
            <a:ext cx="9144000" cy="58579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2000" lvl="0" indent="-252000">
              <a:spcBef>
                <a:spcPts val="6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</a:pPr>
            <a:r>
              <a:rPr lang="hr-HR" sz="2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Vladu Republike Hrvatske čine: </a:t>
            </a:r>
            <a:r>
              <a:rPr lang="hr-HR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predsjednik vlade (premijer)</a:t>
            </a:r>
            <a:r>
              <a:rPr lang="hr-HR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r-HR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dopredsjednici</a:t>
            </a:r>
            <a:r>
              <a:rPr lang="hr-HR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r-HR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ministri</a:t>
            </a:r>
            <a:r>
              <a:rPr lang="hr-HR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drugi članovi Vlade</a:t>
            </a:r>
          </a:p>
          <a:p>
            <a:pPr marL="252000" lvl="0" indent="-252000">
              <a:spcBef>
                <a:spcPts val="12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</a:pPr>
            <a:r>
              <a:rPr lang="de-AT" sz="2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Vladu </a:t>
            </a:r>
            <a:r>
              <a:rPr lang="de-AT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postavlja</a:t>
            </a:r>
            <a:r>
              <a:rPr lang="de-AT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sabor </a:t>
            </a:r>
            <a:r>
              <a:rPr lang="de-AT" sz="2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samo je on može smjeniti</a:t>
            </a:r>
            <a:r>
              <a:rPr lang="hr-HR" sz="2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52000" lvl="0" indent="-252000">
              <a:spcBef>
                <a:spcPts val="1800"/>
              </a:spcBef>
              <a:buClr>
                <a:srgbClr val="F9F9F9"/>
              </a:buClr>
              <a:buSzPct val="65000"/>
              <a:buFont typeface="Arial" pitchFamily="34" charset="0"/>
              <a:buChar char="−"/>
            </a:pPr>
            <a:r>
              <a:rPr lang="hr-HR" sz="2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OVLASTI VLADE RH:</a:t>
            </a:r>
          </a:p>
          <a:p>
            <a:pPr marL="994950" lvl="1" indent="-324000">
              <a:spcBef>
                <a:spcPts val="600"/>
              </a:spcBef>
              <a:buClr>
                <a:srgbClr val="F9F9F9"/>
              </a:buClr>
              <a:buSzPct val="100000"/>
              <a:buFont typeface="Arial" pitchFamily="34" charset="0"/>
              <a:buChar char="−"/>
            </a:pPr>
            <a:r>
              <a:rPr lang="hr-HR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predlaže</a:t>
            </a:r>
            <a:r>
              <a:rPr lang="hr-HR" sz="2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zakone</a:t>
            </a:r>
            <a:r>
              <a:rPr lang="hr-HR" sz="2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hr-HR" sz="2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državni proračun </a:t>
            </a:r>
            <a:r>
              <a:rPr lang="hr-HR" sz="2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saboru na usvajanje</a:t>
            </a:r>
          </a:p>
          <a:p>
            <a:pPr marL="994950" lvl="1" indent="-324000">
              <a:spcBef>
                <a:spcPts val="600"/>
              </a:spcBef>
              <a:buClr>
                <a:srgbClr val="F9F9F9"/>
              </a:buClr>
              <a:buSzPct val="100000"/>
              <a:buFont typeface="Arial" pitchFamily="34" charset="0"/>
              <a:buChar char="−"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provodi</a:t>
            </a:r>
            <a:r>
              <a:rPr lang="hr-HR" sz="2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zakone</a:t>
            </a:r>
            <a:r>
              <a:rPr lang="hr-HR" sz="2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druge odluke sabora</a:t>
            </a:r>
          </a:p>
          <a:p>
            <a:pPr marL="994950" lvl="1" indent="-324000">
              <a:spcBef>
                <a:spcPts val="600"/>
              </a:spcBef>
              <a:buClr>
                <a:srgbClr val="F9F9F9"/>
              </a:buClr>
              <a:buSzPct val="100000"/>
              <a:buFont typeface="Arial" pitchFamily="34" charset="0"/>
              <a:buChar char="−"/>
            </a:pPr>
            <a:r>
              <a:rPr lang="hr-HR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dgovorna</a:t>
            </a:r>
            <a:r>
              <a:rPr lang="vi-VN" sz="2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 za 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vanjsku</a:t>
            </a:r>
            <a:r>
              <a:rPr lang="vi-VN" sz="2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vi-VN" sz="2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unutarnju</a:t>
            </a:r>
            <a:r>
              <a:rPr lang="vi-V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politiku </a:t>
            </a:r>
          </a:p>
          <a:p>
            <a:pPr marL="994950" lvl="1" indent="-324000">
              <a:spcBef>
                <a:spcPts val="600"/>
              </a:spcBef>
              <a:buClr>
                <a:srgbClr val="F9F9F9"/>
              </a:buClr>
              <a:buSzPct val="100000"/>
              <a:buFont typeface="Arial" pitchFamily="34" charset="0"/>
              <a:buChar char="−"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adzire državnu upravu </a:t>
            </a:r>
            <a:r>
              <a:rPr lang="hr-HR" sz="2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vi-VN" sz="2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civiln</a:t>
            </a:r>
            <a:r>
              <a:rPr lang="hr-HR" sz="2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vi-VN" sz="2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službe sigurnosti</a:t>
            </a:r>
          </a:p>
          <a:p>
            <a:pPr marL="994950" lvl="1" indent="-324000">
              <a:spcBef>
                <a:spcPts val="600"/>
              </a:spcBef>
              <a:buClr>
                <a:srgbClr val="F9F9F9"/>
              </a:buClr>
              <a:buSzPct val="100000"/>
              <a:buFont typeface="Arial" pitchFamily="34" charset="0"/>
              <a:buChar char="−"/>
            </a:pPr>
            <a:r>
              <a:rPr lang="hr-HR" sz="2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vi-VN" sz="2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rine se o 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gospodarskom razvitku </a:t>
            </a:r>
            <a:r>
              <a:rPr lang="vi-VN" sz="2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zemlje</a:t>
            </a:r>
          </a:p>
        </p:txBody>
      </p:sp>
    </p:spTree>
    <p:extLst>
      <p:ext uri="{BB962C8B-B14F-4D97-AF65-F5344CB8AC3E}">
        <p14:creationId xmlns:p14="http://schemas.microsoft.com/office/powerpoint/2010/main" val="128319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312"/>
            <a:ext cx="8463821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NADZOR VLADE RH				 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</a:t>
            </a:r>
            <a:r>
              <a:rPr lang="hr-HR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plan ploče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)</a:t>
            </a:r>
            <a:endParaRPr 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2844" y="1000108"/>
            <a:ext cx="9001156" cy="58579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8000" indent="-288000"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INTERPELACIJOM</a:t>
            </a:r>
            <a:r>
              <a:rPr lang="hr-HR" sz="2600" smtClean="0">
                <a:latin typeface="Calibri" panose="020F0502020204030204" pitchFamily="34" charset="0"/>
                <a:cs typeface="Calibri" panose="020F0502020204030204" pitchFamily="34" charset="0"/>
              </a:rPr>
              <a:t> - postavljanjem pitanja o radu Vlade u usmenom ili pismenom obliku</a:t>
            </a:r>
          </a:p>
          <a:p>
            <a:pPr marL="288000" indent="-288000"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600" smtClean="0">
                <a:latin typeface="Calibri" panose="020F0502020204030204" pitchFamily="34" charset="0"/>
                <a:cs typeface="Calibri" panose="020F0502020204030204" pitchFamily="34" charset="0"/>
              </a:rPr>
              <a:t>Na </a:t>
            </a:r>
            <a:r>
              <a:rPr lang="hr-HR" sz="2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AKTUALNOM SATU </a:t>
            </a:r>
            <a:r>
              <a:rPr lang="hr-HR" sz="2600" smtClean="0">
                <a:latin typeface="Calibri" panose="020F0502020204030204" pitchFamily="34" charset="0"/>
                <a:cs typeface="Calibri" panose="020F0502020204030204" pitchFamily="34" charset="0"/>
              </a:rPr>
              <a:t>(prijepodne) kada članovi Vlade odgovaraju na pitanja Saborskih zastupnika</a:t>
            </a:r>
          </a:p>
          <a:p>
            <a:pPr marL="288000" indent="-288000"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6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ISTRAŽNIM POVJERENSTVIMA </a:t>
            </a:r>
            <a:r>
              <a:rPr lang="hr-HR" sz="2600" b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hr-HR" sz="2600" b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2600" i="1" smtClean="0">
                <a:latin typeface="Calibri" panose="020F0502020204030204" pitchFamily="34" charset="0"/>
                <a:cs typeface="Calibri" panose="020F0502020204030204" pitchFamily="34" charset="0"/>
              </a:rPr>
              <a:t>(npr. Patria - kupovina oklopnih vozila za MORH) </a:t>
            </a:r>
          </a:p>
          <a:p>
            <a:pPr marL="288000" indent="-288000"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600" smtClean="0">
                <a:latin typeface="Calibri" panose="020F0502020204030204" pitchFamily="34" charset="0"/>
                <a:cs typeface="Calibri" panose="020F0502020204030204" pitchFamily="34" charset="0"/>
              </a:rPr>
              <a:t>pisanjem pisama i ukazivanjem na nedostatke</a:t>
            </a:r>
            <a:endParaRPr lang="hr-HR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4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6" y="214312"/>
            <a:ext cx="8643998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SUDSKA </a:t>
            </a: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VLAST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2844" y="1000108"/>
            <a:ext cx="9001156" cy="53092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0000" indent="-360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sudsku vlast obavljaju </a:t>
            </a: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sudovi</a:t>
            </a:r>
          </a:p>
          <a:p>
            <a:pPr marL="360000" indent="-360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sudska vlast 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samostalna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neovisna </a:t>
            </a: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(nije pod utjecajem vlade, parlamenta ili predsjednika)</a:t>
            </a:r>
            <a:endParaRPr lang="hr-HR" sz="28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00" indent="-360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sudske su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rasprave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javne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presude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se izriču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javno</a:t>
            </a:r>
          </a:p>
          <a:p>
            <a:pPr marL="360000" indent="-360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sudci imaju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imunitet</a:t>
            </a:r>
          </a:p>
          <a:p>
            <a:pPr marL="360000" indent="-360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sudačka dužnost 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stalna</a:t>
            </a:r>
          </a:p>
        </p:txBody>
      </p:sp>
    </p:spTree>
    <p:extLst>
      <p:ext uri="{BB962C8B-B14F-4D97-AF65-F5344CB8AC3E}">
        <p14:creationId xmlns:p14="http://schemas.microsoft.com/office/powerpoint/2010/main" val="2277388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8596" y="-71454"/>
            <a:ext cx="8572560" cy="1143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LOKALNA </a:t>
            </a:r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SAMOUPRAVA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179512" y="1000108"/>
            <a:ext cx="8464454" cy="5572164"/>
          </a:xfrm>
        </p:spPr>
        <p:txBody>
          <a:bodyPr>
            <a:noAutofit/>
          </a:bodyPr>
          <a:lstStyle/>
          <a:p>
            <a:pPr marL="252000" indent="-252000">
              <a:spcBef>
                <a:spcPts val="1800"/>
              </a:spcBef>
              <a:buFont typeface="Arial" pitchFamily="34" charset="0"/>
              <a:buChar char="−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u jedinice lokalne samouprave ubrajamo: </a:t>
            </a:r>
          </a:p>
          <a:p>
            <a:pPr marL="252000" indent="-25200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općine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(428)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gradove </a:t>
            </a:r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(128)</a:t>
            </a:r>
            <a:r>
              <a:rPr lang="hr-H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hr-H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županije </a:t>
            </a:r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(21)</a:t>
            </a:r>
            <a:endParaRPr lang="hr-HR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2000" indent="-252000">
              <a:spcBef>
                <a:spcPts val="1800"/>
              </a:spcBef>
              <a:buFont typeface="Arial" pitchFamily="34" charset="0"/>
              <a:buChar char="−"/>
            </a:pPr>
            <a:endParaRPr lang="hr-HR" sz="32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2000" indent="-25200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ZADAĆA JEDINICA LOKALNE SAMOUPRAVE</a:t>
            </a:r>
          </a:p>
          <a:p>
            <a:pPr lvl="1">
              <a:buFont typeface="Arial" pitchFamily="34" charset="0"/>
              <a:buChar char="−"/>
            </a:pPr>
            <a:r>
              <a:rPr lang="de-A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odgoj i osnovno obrazovanje</a:t>
            </a:r>
          </a:p>
          <a:p>
            <a:pPr lvl="1">
              <a:buFont typeface="Arial" pitchFamily="34" charset="0"/>
              <a:buChar char="−"/>
            </a:pPr>
            <a:r>
              <a:rPr lang="de-A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uređenje naselja i urbanistički planovi</a:t>
            </a:r>
          </a:p>
          <a:p>
            <a:pPr lvl="1">
              <a:buFont typeface="Arial" pitchFamily="34" charset="0"/>
              <a:buChar char="−"/>
            </a:pPr>
            <a:r>
              <a:rPr lang="de-A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komunalna djelatnost</a:t>
            </a:r>
          </a:p>
          <a:p>
            <a:pPr lvl="1">
              <a:buFont typeface="Arial" pitchFamily="34" charset="0"/>
              <a:buChar char="−"/>
            </a:pPr>
            <a:r>
              <a:rPr lang="de-A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socijalna skrb</a:t>
            </a:r>
          </a:p>
          <a:p>
            <a:pPr lvl="1">
              <a:buFont typeface="Arial" pitchFamily="34" charset="0"/>
              <a:buChar char="−"/>
            </a:pPr>
            <a:r>
              <a:rPr lang="de-A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primarna zdravstvena zaštita</a:t>
            </a:r>
          </a:p>
          <a:p>
            <a:pPr lvl="1">
              <a:buFont typeface="Arial" pitchFamily="34" charset="0"/>
              <a:buChar char="−"/>
            </a:pPr>
            <a:r>
              <a:rPr lang="de-AT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protupožarna zaštita</a:t>
            </a:r>
            <a:endParaRPr lang="hr-HR" sz="32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21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7|0.8|0.4|0.2|0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8900000" scaled="1"/>
          <a:tileRect/>
        </a:gradFill>
        <a:ln w="38100">
          <a:solidFill>
            <a:schemeClr val="tx1"/>
          </a:solidFill>
        </a:ln>
      </a:spPr>
      <a:bodyPr rtlCol="0" anchor="ctr"/>
      <a:lstStyle>
        <a:defPPr marL="180000" indent="-180000">
          <a:buClr>
            <a:schemeClr val="tx1"/>
          </a:buClr>
          <a:buFont typeface="Calibri" pitchFamily="34" charset="0"/>
          <a:buChar char="–"/>
          <a:defRPr sz="2000" dirty="0" smtClean="0"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8900000" scaled="1"/>
          <a:tileRect/>
        </a:gradFill>
        <a:ln w="38100">
          <a:solidFill>
            <a:schemeClr val="tx1"/>
          </a:solidFill>
        </a:ln>
      </a:spPr>
      <a:bodyPr rtlCol="0" anchor="ctr"/>
      <a:lstStyle>
        <a:defPPr marL="180000" indent="-180000">
          <a:buClr>
            <a:schemeClr val="tx1"/>
          </a:buClr>
          <a:buFont typeface="Calibri" pitchFamily="34" charset="0"/>
          <a:buChar char="–"/>
          <a:defRPr sz="2000" dirty="0" smtClean="0"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7317</TotalTime>
  <Words>521</Words>
  <Application>Microsoft Office PowerPoint</Application>
  <PresentationFormat>On-screen Show (4:3)</PresentationFormat>
  <Paragraphs>110</Paragraphs>
  <Slides>12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marketing_tema</vt:lpstr>
      <vt:lpstr>1_marketing_tema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LOKALNA SAMOUPRAVA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cornx</dc:creator>
  <cp:lastModifiedBy>korisnik</cp:lastModifiedBy>
  <cp:revision>893</cp:revision>
  <dcterms:created xsi:type="dcterms:W3CDTF">2012-10-26T08:37:40Z</dcterms:created>
  <dcterms:modified xsi:type="dcterms:W3CDTF">2020-02-25T13:26:24Z</dcterms:modified>
</cp:coreProperties>
</file>