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452" r:id="rId3"/>
    <p:sldId id="453" r:id="rId4"/>
    <p:sldId id="454" r:id="rId5"/>
    <p:sldId id="455" r:id="rId6"/>
    <p:sldId id="456" r:id="rId7"/>
    <p:sldId id="457" r:id="rId8"/>
    <p:sldId id="462" r:id="rId9"/>
    <p:sldId id="464" r:id="rId10"/>
    <p:sldId id="465" r:id="rId11"/>
    <p:sldId id="463" r:id="rId12"/>
    <p:sldId id="466" r:id="rId13"/>
    <p:sldId id="475" r:id="rId14"/>
    <p:sldId id="480" r:id="rId15"/>
    <p:sldId id="469" r:id="rId16"/>
    <p:sldId id="470" r:id="rId17"/>
    <p:sldId id="477" r:id="rId18"/>
    <p:sldId id="472" r:id="rId19"/>
    <p:sldId id="476" r:id="rId20"/>
    <p:sldId id="478" r:id="rId21"/>
    <p:sldId id="479" r:id="rId22"/>
    <p:sldId id="458" r:id="rId23"/>
    <p:sldId id="459" r:id="rId24"/>
    <p:sldId id="460" r:id="rId25"/>
    <p:sldId id="481" r:id="rId26"/>
    <p:sldId id="482" r:id="rId27"/>
    <p:sldId id="483" r:id="rId28"/>
    <p:sldId id="484" r:id="rId2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04040"/>
    <a:srgbClr val="37870B"/>
    <a:srgbClr val="85A644"/>
    <a:srgbClr val="0D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13.3.2019.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13.3.2019.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13.3.2019.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13.3.2019.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13.3.2019.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13.3.2019.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13.3.2019.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13.3.2019.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13.3.2019.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13.3.2019.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13.3.2019.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13.3.2019.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8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jpeg"/><Relationship Id="rId5" Type="http://schemas.microsoft.com/office/2007/relationships/hdphoto" Target="../media/hdphoto2.wdp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Relationship Id="rId5" Type="http://schemas.microsoft.com/office/2007/relationships/hdphoto" Target="../media/hdphoto4.wdp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470025"/>
          </a:xfrm>
        </p:spPr>
        <p:txBody>
          <a:bodyPr>
            <a:noAutofit/>
          </a:bodyPr>
          <a:lstStyle/>
          <a:p>
            <a:pPr algn="ctr"/>
            <a:r>
              <a:rPr lang="hr-H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Podjela ugostiteljstva</a:t>
            </a:r>
            <a:endParaRPr lang="hr-H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589240"/>
            <a:ext cx="9144000" cy="432048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</a:pPr>
            <a:r>
              <a:rPr lang="hr-HR" sz="2000" dirty="0" smtClean="0"/>
              <a:t>Organizacija poslovanja </a:t>
            </a:r>
            <a:r>
              <a:rPr lang="hr-HR" sz="2000" dirty="0" smtClean="0"/>
              <a:t>ugostiteljskih poduzeća</a:t>
            </a:r>
            <a:endParaRPr lang="hr-HR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980728"/>
            <a:ext cx="3165307" cy="3165307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608" y="1900933"/>
            <a:ext cx="1324896" cy="1324896"/>
          </a:xfrm>
          <a:prstGeom prst="rect">
            <a:avLst/>
          </a:prstGeom>
          <a:effectLst/>
        </p:spPr>
      </p:pic>
      <p:grpSp>
        <p:nvGrpSpPr>
          <p:cNvPr id="13" name="Group 12"/>
          <p:cNvGrpSpPr/>
          <p:nvPr/>
        </p:nvGrpSpPr>
        <p:grpSpPr>
          <a:xfrm>
            <a:off x="6012161" y="1862971"/>
            <a:ext cx="2177544" cy="1400821"/>
            <a:chOff x="6364397" y="387075"/>
            <a:chExt cx="1474345" cy="9484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9600" y="506384"/>
              <a:ext cx="829142" cy="8291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4397" y="387075"/>
              <a:ext cx="948451" cy="948451"/>
            </a:xfrm>
            <a:prstGeom prst="rect">
              <a:avLst/>
            </a:prstGeom>
          </p:spPr>
        </p:pic>
      </p:grpSp>
      <p:sp>
        <p:nvSpPr>
          <p:cNvPr id="9" name="Subtitle 2"/>
          <p:cNvSpPr txBox="1">
            <a:spLocks/>
          </p:cNvSpPr>
          <p:nvPr/>
        </p:nvSpPr>
        <p:spPr>
          <a:xfrm>
            <a:off x="0" y="6022811"/>
            <a:ext cx="91440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hr-HR" sz="2000" dirty="0" smtClean="0">
                <a:solidFill>
                  <a:srgbClr val="FF0000"/>
                </a:solidFill>
              </a:rPr>
              <a:t>ponavljanje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/>
              <a:t>Hotelijerstvo u širem smislu</a:t>
            </a:r>
            <a:endParaRPr lang="hr-HR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16530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ODMARALIŠTE </a:t>
            </a:r>
            <a:r>
              <a:rPr lang="hr-HR" sz="2200" dirty="0" smtClean="0"/>
              <a:t>je </a:t>
            </a:r>
            <a:r>
              <a:rPr lang="hr-HR" sz="2200" dirty="0" err="1" smtClean="0"/>
              <a:t>ug</a:t>
            </a:r>
            <a:r>
              <a:rPr lang="hr-HR" sz="2200" dirty="0" smtClean="0"/>
              <a:t>. </a:t>
            </a:r>
            <a:r>
              <a:rPr lang="hr-HR" sz="2200" b="1" dirty="0" smtClean="0">
                <a:solidFill>
                  <a:srgbClr val="FF0000"/>
                </a:solidFill>
              </a:rPr>
              <a:t>objekt zatvorenog tipa </a:t>
            </a:r>
            <a:r>
              <a:rPr lang="hr-HR" sz="2200" dirty="0" smtClean="0"/>
              <a:t>koji pružaju </a:t>
            </a:r>
            <a:r>
              <a:rPr lang="hr-HR" sz="2200" b="1" dirty="0" smtClean="0">
                <a:solidFill>
                  <a:srgbClr val="FF0000"/>
                </a:solidFill>
              </a:rPr>
              <a:t>usluge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smještaja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i/ili </a:t>
            </a:r>
            <a:r>
              <a:rPr lang="hr-HR" sz="2200" b="1" dirty="0" smtClean="0">
                <a:solidFill>
                  <a:srgbClr val="FF0000"/>
                </a:solidFill>
              </a:rPr>
              <a:t>punog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pansiona</a:t>
            </a:r>
          </a:p>
          <a:p>
            <a:pPr lvl="1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zatvorenog tipa </a:t>
            </a:r>
            <a:r>
              <a:rPr lang="hr-HR" sz="2200" dirty="0" smtClean="0"/>
              <a:t>jer su namijenjeni djelatnicima poduzeća, njihovim umirovljenicima, članovima uže obitelji djelatnika i umirovljenika…</a:t>
            </a:r>
          </a:p>
          <a:p>
            <a:pPr lvl="1">
              <a:spcBef>
                <a:spcPts val="1200"/>
              </a:spcBef>
            </a:pPr>
            <a:r>
              <a:rPr lang="hr-HR" sz="2200" dirty="0" smtClean="0"/>
              <a:t>smještajne jedinice su </a:t>
            </a:r>
            <a:r>
              <a:rPr lang="hr-HR" sz="2200" b="1" dirty="0" smtClean="0">
                <a:solidFill>
                  <a:srgbClr val="FF0000"/>
                </a:solidFill>
              </a:rPr>
              <a:t>sobe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i/ili </a:t>
            </a:r>
            <a:r>
              <a:rPr lang="hr-HR" sz="2200" b="1" dirty="0" smtClean="0">
                <a:solidFill>
                  <a:srgbClr val="FF0000"/>
                </a:solidFill>
              </a:rPr>
              <a:t>spavaonice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koje mogu imati više postelja koje mogu biti i na kat</a:t>
            </a:r>
          </a:p>
          <a:p>
            <a:pPr>
              <a:spcBef>
                <a:spcPts val="4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PLANINARSKI</a:t>
            </a:r>
            <a:r>
              <a:rPr lang="hr-HR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DOM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LOVAČKI DOM </a:t>
            </a:r>
            <a:r>
              <a:rPr lang="hr-HR" sz="2200" dirty="0" smtClean="0"/>
              <a:t>–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objekti u kojima se pružaju usluge </a:t>
            </a:r>
            <a:r>
              <a:rPr lang="hr-HR" sz="2200" b="1" dirty="0" smtClean="0">
                <a:solidFill>
                  <a:srgbClr val="FF0000"/>
                </a:solidFill>
              </a:rPr>
              <a:t>smještaja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prehrane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smještajne jedinice su </a:t>
            </a:r>
            <a:r>
              <a:rPr lang="hr-HR" sz="2200" b="1" dirty="0" smtClean="0">
                <a:solidFill>
                  <a:srgbClr val="FF0000"/>
                </a:solidFill>
              </a:rPr>
              <a:t>sobe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i/ili </a:t>
            </a:r>
            <a:r>
              <a:rPr lang="hr-HR" sz="2200" b="1" dirty="0" smtClean="0">
                <a:solidFill>
                  <a:srgbClr val="FF0000"/>
                </a:solidFill>
              </a:rPr>
              <a:t>spavaonice</a:t>
            </a:r>
          </a:p>
          <a:p>
            <a:pPr lvl="1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2 tipa planinarskih i lovačkih domova:</a:t>
            </a:r>
          </a:p>
          <a:p>
            <a:pPr lvl="2">
              <a:spcBef>
                <a:spcPts val="600"/>
              </a:spcBef>
            </a:pPr>
            <a:r>
              <a:rPr lang="hr-HR" sz="2200" dirty="0" smtClean="0"/>
              <a:t>koji funkcionira </a:t>
            </a:r>
            <a:r>
              <a:rPr lang="hr-HR" sz="2200" b="1" dirty="0" smtClean="0"/>
              <a:t>na</a:t>
            </a:r>
            <a:r>
              <a:rPr lang="hr-HR" sz="2200" dirty="0" smtClean="0"/>
              <a:t> </a:t>
            </a:r>
            <a:r>
              <a:rPr lang="hr-HR" sz="2200" b="1" dirty="0" smtClean="0"/>
              <a:t>komercijalnom</a:t>
            </a:r>
            <a:r>
              <a:rPr lang="hr-HR" sz="2200" dirty="0" smtClean="0"/>
              <a:t> </a:t>
            </a:r>
            <a:r>
              <a:rPr lang="hr-HR" sz="2200" b="1" dirty="0" smtClean="0"/>
              <a:t>principu</a:t>
            </a:r>
            <a:r>
              <a:rPr lang="hr-HR" sz="2200" dirty="0" smtClean="0"/>
              <a:t> – narudžbe</a:t>
            </a:r>
          </a:p>
          <a:p>
            <a:pPr lvl="2">
              <a:spcBef>
                <a:spcPts val="600"/>
              </a:spcBef>
            </a:pPr>
            <a:r>
              <a:rPr lang="hr-HR" sz="2200" dirty="0" smtClean="0"/>
              <a:t>u kojem </a:t>
            </a:r>
            <a:r>
              <a:rPr lang="hr-HR" sz="2200" b="1" dirty="0" smtClean="0"/>
              <a:t>gost sam priprema </a:t>
            </a:r>
            <a:r>
              <a:rPr lang="hr-HR" sz="2200" dirty="0" smtClean="0"/>
              <a:t>od onog što je donio sa sobom</a:t>
            </a:r>
            <a:endParaRPr lang="hr-HR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520" y="3152843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429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3900" y="297402"/>
            <a:ext cx="2901764" cy="677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HOTELIJERSTVO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67544" y="1827146"/>
            <a:ext cx="1548000" cy="4409698"/>
            <a:chOff x="556900" y="2043170"/>
            <a:chExt cx="1548000" cy="44096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5" name="Straight Connector 84"/>
            <p:cNvCxnSpPr>
              <a:stCxn id="3" idx="2"/>
              <a:endCxn id="8" idx="0"/>
            </p:cNvCxnSpPr>
            <p:nvPr/>
          </p:nvCxnSpPr>
          <p:spPr>
            <a:xfrm>
              <a:off x="1330900" y="2547226"/>
              <a:ext cx="0" cy="3401586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556900" y="2043170"/>
              <a:ext cx="1548000" cy="4409698"/>
              <a:chOff x="556900" y="2043170"/>
              <a:chExt cx="1548000" cy="44096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56900" y="2043170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HOTELI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56900" y="2655178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MOTELI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56900" y="3779102"/>
                <a:ext cx="1548000" cy="6708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TURISTIČKI APARTMANI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6900" y="4557953"/>
                <a:ext cx="1548000" cy="6708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TURISTIČKA NASELJA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6900" y="5336804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PANSIONI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6900" y="5948812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GUEST-HOUSE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56900" y="3222248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APARTHOTELI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6714020" y="1820316"/>
            <a:ext cx="1873080" cy="4561012"/>
            <a:chOff x="6803376" y="2036340"/>
            <a:chExt cx="1873080" cy="45610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90" name="Straight Connector 89"/>
            <p:cNvCxnSpPr>
              <a:stCxn id="9" idx="2"/>
              <a:endCxn id="15" idx="0"/>
            </p:cNvCxnSpPr>
            <p:nvPr/>
          </p:nvCxnSpPr>
          <p:spPr>
            <a:xfrm>
              <a:off x="7739916" y="2540396"/>
              <a:ext cx="0" cy="35529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803376" y="2036340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KAMPOVI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03376" y="2629294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KUĆE ZA ODMOR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03376" y="3222248"/>
              <a:ext cx="1873080" cy="670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OMLADINSKI HOTELI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03376" y="3982045"/>
              <a:ext cx="1873080" cy="670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SOBE ZA IZNAJMLJIVANJE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03376" y="4741842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ODMARALIŠTA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3376" y="5334796"/>
              <a:ext cx="1873080" cy="66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PLANINARSKI I </a:t>
              </a:r>
            </a:p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LOVAČKI DOMOVI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03376" y="6093296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PRENOĆIŠTA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1874755"/>
            <a:ext cx="401219" cy="401219"/>
          </a:xfrm>
          <a:prstGeom prst="rect">
            <a:avLst/>
          </a:prstGeom>
          <a:effectLst/>
        </p:spPr>
      </p:pic>
      <p:sp>
        <p:nvSpPr>
          <p:cNvPr id="21" name="Plus 20"/>
          <p:cNvSpPr/>
          <p:nvPr/>
        </p:nvSpPr>
        <p:spPr>
          <a:xfrm>
            <a:off x="2710597" y="1895364"/>
            <a:ext cx="360000" cy="360000"/>
          </a:xfrm>
          <a:prstGeom prst="mathPlus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7720" y="2468090"/>
            <a:ext cx="389483" cy="389483"/>
          </a:xfrm>
          <a:prstGeom prst="rect">
            <a:avLst/>
          </a:prstGeom>
          <a:effectLst/>
        </p:spPr>
      </p:pic>
      <p:grpSp>
        <p:nvGrpSpPr>
          <p:cNvPr id="37" name="Group 36"/>
          <p:cNvGrpSpPr/>
          <p:nvPr/>
        </p:nvGrpSpPr>
        <p:grpSpPr>
          <a:xfrm>
            <a:off x="3159608" y="1844824"/>
            <a:ext cx="971092" cy="461081"/>
            <a:chOff x="3276669" y="2031334"/>
            <a:chExt cx="1182282" cy="56135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34" name="Group 33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2462222"/>
            <a:ext cx="401219" cy="401219"/>
          </a:xfrm>
          <a:prstGeom prst="rect">
            <a:avLst/>
          </a:prstGeom>
          <a:effectLst/>
        </p:spPr>
      </p:pic>
      <p:sp>
        <p:nvSpPr>
          <p:cNvPr id="44" name="Plus 43"/>
          <p:cNvSpPr/>
          <p:nvPr/>
        </p:nvSpPr>
        <p:spPr>
          <a:xfrm>
            <a:off x="2702162" y="2482831"/>
            <a:ext cx="360000" cy="360000"/>
          </a:xfrm>
          <a:prstGeom prst="mathPlus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142737" y="2432291"/>
            <a:ext cx="971092" cy="461081"/>
            <a:chOff x="3276669" y="2031334"/>
            <a:chExt cx="1182282" cy="561355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47" name="Group 46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3104667"/>
            <a:ext cx="401219" cy="401219"/>
          </a:xfrm>
          <a:prstGeom prst="rect">
            <a:avLst/>
          </a:prstGeom>
          <a:effectLst/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560" y="3104667"/>
            <a:ext cx="401219" cy="401219"/>
          </a:xfrm>
          <a:prstGeom prst="rect">
            <a:avLst/>
          </a:prstGeom>
          <a:effectLst/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567" y="3104667"/>
            <a:ext cx="401219" cy="401219"/>
          </a:xfrm>
          <a:prstGeom prst="rect">
            <a:avLst/>
          </a:prstGeom>
          <a:effectLst/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4487728"/>
            <a:ext cx="401219" cy="401219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8389" y="4487728"/>
            <a:ext cx="401219" cy="401219"/>
          </a:xfrm>
          <a:prstGeom prst="rect">
            <a:avLst/>
          </a:prstGeom>
          <a:effectLst/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0247" y="4487728"/>
            <a:ext cx="401219" cy="401219"/>
          </a:xfrm>
          <a:prstGeom prst="rect">
            <a:avLst/>
          </a:prstGeom>
          <a:effectLst/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303" y="4487728"/>
            <a:ext cx="401219" cy="401219"/>
          </a:xfrm>
          <a:prstGeom prst="rect">
            <a:avLst/>
          </a:prstGeom>
          <a:effectLst/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5630" y="4471106"/>
            <a:ext cx="434463" cy="434463"/>
          </a:xfrm>
          <a:prstGeom prst="rect">
            <a:avLst/>
          </a:prstGeom>
          <a:effectLst/>
        </p:spPr>
      </p:pic>
      <p:grpSp>
        <p:nvGrpSpPr>
          <p:cNvPr id="64" name="Group 63"/>
          <p:cNvGrpSpPr/>
          <p:nvPr/>
        </p:nvGrpSpPr>
        <p:grpSpPr>
          <a:xfrm>
            <a:off x="4603491" y="4427866"/>
            <a:ext cx="971092" cy="461081"/>
            <a:chOff x="3276669" y="2031334"/>
            <a:chExt cx="1182282" cy="561355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66" name="Group 65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5165568"/>
            <a:ext cx="401219" cy="401219"/>
          </a:xfrm>
          <a:prstGeom prst="rect">
            <a:avLst/>
          </a:prstGeom>
          <a:effectLst/>
        </p:spPr>
      </p:pic>
      <p:grpSp>
        <p:nvGrpSpPr>
          <p:cNvPr id="71" name="Group 70"/>
          <p:cNvGrpSpPr/>
          <p:nvPr/>
        </p:nvGrpSpPr>
        <p:grpSpPr>
          <a:xfrm>
            <a:off x="3727576" y="5805264"/>
            <a:ext cx="971092" cy="461081"/>
            <a:chOff x="3276669" y="2031334"/>
            <a:chExt cx="1182282" cy="561355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73" name="Group 72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5800739"/>
            <a:ext cx="401219" cy="401219"/>
          </a:xfrm>
          <a:prstGeom prst="rect">
            <a:avLst/>
          </a:prstGeom>
          <a:effectLst/>
        </p:spPr>
      </p:pic>
      <p:grpSp>
        <p:nvGrpSpPr>
          <p:cNvPr id="77" name="Group 76"/>
          <p:cNvGrpSpPr/>
          <p:nvPr/>
        </p:nvGrpSpPr>
        <p:grpSpPr>
          <a:xfrm>
            <a:off x="2727560" y="5146914"/>
            <a:ext cx="971092" cy="461081"/>
            <a:chOff x="3276669" y="2031334"/>
            <a:chExt cx="1182282" cy="561355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79" name="Group 78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cxnSp>
        <p:nvCxnSpPr>
          <p:cNvPr id="83" name="Elbow Connector 82"/>
          <p:cNvCxnSpPr>
            <a:stCxn id="2" idx="2"/>
            <a:endCxn id="3" idx="0"/>
          </p:cNvCxnSpPr>
          <p:nvPr/>
        </p:nvCxnSpPr>
        <p:spPr>
          <a:xfrm rot="5400000">
            <a:off x="2377096" y="-160541"/>
            <a:ext cx="852135" cy="31232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" idx="2"/>
            <a:endCxn id="9" idx="0"/>
          </p:cNvCxnSpPr>
          <p:nvPr/>
        </p:nvCxnSpPr>
        <p:spPr>
          <a:xfrm rot="16200000" flipH="1">
            <a:off x="5585019" y="-245226"/>
            <a:ext cx="845305" cy="328577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692315" y="1043444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U ŠIREM SMISLU</a:t>
            </a:r>
            <a:endParaRPr lang="hr-HR" dirty="0"/>
          </a:p>
        </p:txBody>
      </p:sp>
      <p:sp>
        <p:nvSpPr>
          <p:cNvPr id="100" name="TextBox 99"/>
          <p:cNvSpPr txBox="1"/>
          <p:nvPr/>
        </p:nvSpPr>
        <p:spPr>
          <a:xfrm>
            <a:off x="2155255" y="1043444"/>
            <a:ext cx="14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SAČINJAVAJU</a:t>
            </a:r>
            <a:endParaRPr lang="hr-HR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3755833"/>
            <a:ext cx="401219" cy="401219"/>
          </a:xfrm>
          <a:prstGeom prst="rect">
            <a:avLst/>
          </a:prstGeom>
          <a:effectLst/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560" y="3755833"/>
            <a:ext cx="401219" cy="401219"/>
          </a:xfrm>
          <a:prstGeom prst="rect">
            <a:avLst/>
          </a:prstGeom>
          <a:effectLst/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567" y="3755833"/>
            <a:ext cx="401219" cy="401219"/>
          </a:xfrm>
          <a:prstGeom prst="rect">
            <a:avLst/>
          </a:prstGeom>
          <a:effectLst/>
        </p:spPr>
      </p:pic>
      <p:sp>
        <p:nvSpPr>
          <p:cNvPr id="115" name="TextBox 114"/>
          <p:cNvSpPr txBox="1"/>
          <p:nvPr/>
        </p:nvSpPr>
        <p:spPr>
          <a:xfrm>
            <a:off x="3486407" y="3080835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spc="-150" dirty="0"/>
              <a:t>51%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54662" y="5786100"/>
            <a:ext cx="102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spc="-150" dirty="0" smtClean="0"/>
              <a:t>2/1 WC</a:t>
            </a:r>
            <a:endParaRPr lang="hr-HR" sz="2400" b="1" spc="-150" dirty="0"/>
          </a:p>
        </p:txBody>
      </p:sp>
      <p:sp>
        <p:nvSpPr>
          <p:cNvPr id="117" name="Rectangle 116"/>
          <p:cNvSpPr/>
          <p:nvPr/>
        </p:nvSpPr>
        <p:spPr>
          <a:xfrm>
            <a:off x="2155255" y="5066744"/>
            <a:ext cx="1611644" cy="59247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42159" y="5720032"/>
            <a:ext cx="2556509" cy="59839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21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8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1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3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6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9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3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6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8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95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3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6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44" grpId="0" animBg="1"/>
      <p:bldP spid="99" grpId="0"/>
      <p:bldP spid="100" grpId="0"/>
      <p:bldP spid="115" grpId="0"/>
      <p:bldP spid="116" grpId="0"/>
      <p:bldP spid="117" grpId="0" animBg="1"/>
      <p:bldP spid="1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Restauraterstvo 					</a:t>
            </a:r>
            <a:r>
              <a:rPr lang="hr-HR" sz="3200" dirty="0"/>
              <a:t> </a:t>
            </a:r>
            <a:r>
              <a:rPr lang="hr-HR" sz="3200" dirty="0" smtClean="0"/>
              <a:t>  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4" name="Rectangle 3"/>
          <p:cNvSpPr/>
          <p:nvPr/>
        </p:nvSpPr>
        <p:spPr>
          <a:xfrm>
            <a:off x="2437945" y="707097"/>
            <a:ext cx="3862247" cy="633670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UGOSTITELJSTVA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700808"/>
            <a:ext cx="2262393" cy="633670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3446" y="1700808"/>
            <a:ext cx="3011245" cy="63367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0192" y="1700808"/>
            <a:ext cx="2736304" cy="633670"/>
          </a:xfrm>
          <a:prstGeom prst="rect">
            <a:avLst/>
          </a:prstGeom>
          <a:solidFill>
            <a:srgbClr val="37870B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 </a:t>
            </a:r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(KAVANARSTVO)</a:t>
            </a:r>
            <a:endParaRPr lang="hr-H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Elbow Connector 8"/>
          <p:cNvCxnSpPr>
            <a:stCxn id="4" idx="2"/>
            <a:endCxn id="8" idx="0"/>
          </p:cNvCxnSpPr>
          <p:nvPr/>
        </p:nvCxnSpPr>
        <p:spPr>
          <a:xfrm rot="16200000" flipH="1">
            <a:off x="5838686" y="-128851"/>
            <a:ext cx="360041" cy="3299275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2659869" y="-8393"/>
            <a:ext cx="360041" cy="3058360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>
          <a:xfrm rot="5400000">
            <a:off x="4189049" y="1520787"/>
            <a:ext cx="360041" cy="12700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496" y="2463567"/>
            <a:ext cx="263167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hoteli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moteli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aparthoteli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turistički apartmani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turistička naselja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pansioni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i="1" dirty="0">
                <a:solidFill>
                  <a:prstClr val="black"/>
                </a:solidFill>
              </a:rPr>
              <a:t>guest house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7784" y="2463567"/>
            <a:ext cx="18152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restauracije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gostionice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zdravljaci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pečenjarnice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pizzerije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27984" y="2463567"/>
            <a:ext cx="18486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bistroi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objekti brze  </a:t>
            </a:r>
            <a:r>
              <a:rPr lang="hr-HR" sz="2000" dirty="0" smtClean="0">
                <a:solidFill>
                  <a:prstClr val="black"/>
                </a:solidFill>
              </a:rPr>
              <a:t>  </a:t>
            </a:r>
            <a:br>
              <a:rPr lang="hr-HR" sz="2000" dirty="0" smtClean="0">
                <a:solidFill>
                  <a:prstClr val="black"/>
                </a:solidFill>
              </a:rPr>
            </a:br>
            <a:r>
              <a:rPr lang="hr-HR" sz="2000" dirty="0" smtClean="0">
                <a:solidFill>
                  <a:prstClr val="black"/>
                </a:solidFill>
              </a:rPr>
              <a:t>     prehrane 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slastičarnice</a:t>
            </a:r>
            <a:endParaRPr lang="hr-HR" sz="2000" dirty="0">
              <a:solidFill>
                <a:prstClr val="black"/>
              </a:solidFill>
            </a:endParaRP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catering</a:t>
            </a:r>
            <a:endParaRPr lang="hr-HR" sz="2000" dirty="0">
              <a:solidFill>
                <a:prstClr val="black"/>
              </a:solidFill>
            </a:endParaRP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kantine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555776" y="2362621"/>
            <a:ext cx="0" cy="24345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28184" y="2434629"/>
            <a:ext cx="0" cy="24345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36512" y="5112568"/>
            <a:ext cx="9180512" cy="1268760"/>
          </a:xfrm>
        </p:spPr>
        <p:txBody>
          <a:bodyPr>
            <a:noAutofit/>
          </a:bodyPr>
          <a:lstStyle/>
          <a:p>
            <a:r>
              <a:rPr lang="hr-HR" sz="2000" dirty="0" smtClean="0"/>
              <a:t>restauraterstvo </a:t>
            </a:r>
            <a:r>
              <a:rPr lang="hr-HR" sz="2000" dirty="0"/>
              <a:t>uključuje objekte koji pružaju </a:t>
            </a:r>
            <a:r>
              <a:rPr lang="hr-HR" sz="2000" b="1" dirty="0">
                <a:solidFill>
                  <a:srgbClr val="FF0000"/>
                </a:solidFill>
              </a:rPr>
              <a:t>usluge pripreme i posluživanja hrane, pića </a:t>
            </a:r>
            <a:r>
              <a:rPr lang="hr-HR" sz="2000" dirty="0"/>
              <a:t>i</a:t>
            </a:r>
            <a:r>
              <a:rPr lang="hr-HR" sz="2000" b="1" dirty="0">
                <a:solidFill>
                  <a:srgbClr val="FF0000"/>
                </a:solidFill>
              </a:rPr>
              <a:t> napitaka </a:t>
            </a:r>
            <a:r>
              <a:rPr lang="hr-HR" sz="2000" i="1" dirty="0"/>
              <a:t>(u </a:t>
            </a:r>
            <a:r>
              <a:rPr lang="hr-HR" sz="2000" i="1" dirty="0" err="1"/>
              <a:t>ug</a:t>
            </a:r>
            <a:r>
              <a:rPr lang="hr-HR" sz="2000" i="1" dirty="0"/>
              <a:t>. objektu ili izvan njega</a:t>
            </a:r>
            <a:r>
              <a:rPr lang="hr-HR" sz="2000" i="1" dirty="0" smtClean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300214" y="1695283"/>
            <a:ext cx="2790991" cy="2416183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97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455" y="116632"/>
            <a:ext cx="8291001" cy="458990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5264" y="133539"/>
            <a:ext cx="2448272" cy="4544457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205" y="133539"/>
            <a:ext cx="5760640" cy="4544457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9504" y="1890004"/>
            <a:ext cx="639372" cy="6489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5264" y="133539"/>
            <a:ext cx="2501192" cy="149622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415" y="2205826"/>
            <a:ext cx="1102267" cy="2473423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97675" y="1624708"/>
            <a:ext cx="1348007" cy="787837"/>
            <a:chOff x="7350595" y="4246240"/>
            <a:chExt cx="1348007" cy="787837"/>
          </a:xfrm>
        </p:grpSpPr>
        <p:sp>
          <p:nvSpPr>
            <p:cNvPr id="18" name="Rectangle 17"/>
            <p:cNvSpPr/>
            <p:nvPr/>
          </p:nvSpPr>
          <p:spPr>
            <a:xfrm>
              <a:off x="7596335" y="4246240"/>
              <a:ext cx="1102267" cy="5748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350595" y="4372802"/>
              <a:ext cx="491480" cy="661275"/>
              <a:chOff x="5770984" y="3789040"/>
              <a:chExt cx="914400" cy="914400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5770984" y="3789040"/>
                <a:ext cx="914400" cy="914400"/>
              </a:xfrm>
              <a:prstGeom prst="arc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6228184" y="4246240"/>
                <a:ext cx="45720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5924105" y="2048607"/>
            <a:ext cx="491480" cy="661275"/>
            <a:chOff x="5770984" y="3789040"/>
            <a:chExt cx="914400" cy="914400"/>
          </a:xfrm>
        </p:grpSpPr>
        <p:sp>
          <p:nvSpPr>
            <p:cNvPr id="24" name="Arc 2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279256" y="2048607"/>
            <a:ext cx="491480" cy="661275"/>
            <a:chOff x="5770984" y="3789040"/>
            <a:chExt cx="914400" cy="914400"/>
          </a:xfrm>
        </p:grpSpPr>
        <p:sp>
          <p:nvSpPr>
            <p:cNvPr id="27" name="Arc 26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6633953" y="1306164"/>
            <a:ext cx="491480" cy="661275"/>
            <a:chOff x="5770984" y="3789040"/>
            <a:chExt cx="914400" cy="914400"/>
          </a:xfrm>
        </p:grpSpPr>
        <p:sp>
          <p:nvSpPr>
            <p:cNvPr id="30" name="Arc 29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5400000">
            <a:off x="7848807" y="1877391"/>
            <a:ext cx="491480" cy="661275"/>
            <a:chOff x="5770984" y="3789040"/>
            <a:chExt cx="914400" cy="914400"/>
          </a:xfrm>
        </p:grpSpPr>
        <p:sp>
          <p:nvSpPr>
            <p:cNvPr id="33" name="Arc 32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294960" y="3069922"/>
            <a:ext cx="491480" cy="661275"/>
            <a:chOff x="5770984" y="3789040"/>
            <a:chExt cx="914400" cy="914400"/>
          </a:xfrm>
        </p:grpSpPr>
        <p:sp>
          <p:nvSpPr>
            <p:cNvPr id="36" name="Arc 35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75264" y="3790002"/>
            <a:ext cx="1368151" cy="88799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6410344" y="3455869"/>
            <a:ext cx="491480" cy="661275"/>
            <a:chOff x="5770984" y="3789040"/>
            <a:chExt cx="914400" cy="914400"/>
          </a:xfrm>
        </p:grpSpPr>
        <p:sp>
          <p:nvSpPr>
            <p:cNvPr id="41" name="Arc 40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293641" y="4064831"/>
            <a:ext cx="491480" cy="661275"/>
            <a:chOff x="5770984" y="3789040"/>
            <a:chExt cx="914400" cy="914400"/>
          </a:xfrm>
        </p:grpSpPr>
        <p:sp>
          <p:nvSpPr>
            <p:cNvPr id="44" name="Arc 4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6879693" y="1636801"/>
            <a:ext cx="1796763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69845" y="1629762"/>
            <a:ext cx="37921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0"/>
          </p:cNvCxnSpPr>
          <p:nvPr/>
        </p:nvCxnSpPr>
        <p:spPr>
          <a:xfrm flipH="1">
            <a:off x="6169845" y="117594"/>
            <a:ext cx="2" cy="193101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1"/>
          </p:cNvCxnSpPr>
          <p:nvPr/>
        </p:nvCxnSpPr>
        <p:spPr>
          <a:xfrm>
            <a:off x="6175264" y="2405768"/>
            <a:ext cx="0" cy="22722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90504" y="2709882"/>
            <a:ext cx="480820" cy="108012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 rot="5400000">
            <a:off x="6023314" y="2382908"/>
            <a:ext cx="491480" cy="661275"/>
            <a:chOff x="5770984" y="3789040"/>
            <a:chExt cx="914400" cy="914400"/>
          </a:xfrm>
        </p:grpSpPr>
        <p:sp>
          <p:nvSpPr>
            <p:cNvPr id="64" name="Arc 6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16200000">
            <a:off x="8076052" y="1306164"/>
            <a:ext cx="491480" cy="661275"/>
            <a:chOff x="5770984" y="3789040"/>
            <a:chExt cx="914400" cy="914400"/>
          </a:xfrm>
        </p:grpSpPr>
        <p:sp>
          <p:nvSpPr>
            <p:cNvPr id="68" name="Arc 67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/>
          <p:cNvSpPr/>
          <p:nvPr/>
        </p:nvSpPr>
        <p:spPr>
          <a:xfrm>
            <a:off x="6913801" y="1893709"/>
            <a:ext cx="1024117" cy="1024117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66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Oval 72"/>
          <p:cNvSpPr/>
          <p:nvPr/>
        </p:nvSpPr>
        <p:spPr>
          <a:xfrm>
            <a:off x="2321921" y="1893709"/>
            <a:ext cx="1024117" cy="1024117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6600" b="1" dirty="0" smtClean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962291" y="3200735"/>
            <a:ext cx="491480" cy="661275"/>
            <a:chOff x="5770984" y="3789040"/>
            <a:chExt cx="914400" cy="914400"/>
          </a:xfrm>
        </p:grpSpPr>
        <p:sp>
          <p:nvSpPr>
            <p:cNvPr id="75" name="Arc 74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6169845" y="117594"/>
            <a:ext cx="2506611" cy="4589902"/>
          </a:xfrm>
          <a:prstGeom prst="rect">
            <a:avLst/>
          </a:prstGeom>
          <a:noFill/>
          <a:ln w="114300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218801" y="405626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7838518" y="313323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8095691" y="168745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6656083" y="3862010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/>
          <p:cNvSpPr/>
          <p:nvPr/>
        </p:nvSpPr>
        <p:spPr>
          <a:xfrm>
            <a:off x="6190504" y="2768272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839990" y="954744"/>
            <a:ext cx="1292983" cy="26826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topla kuhinja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800154" y="3777301"/>
            <a:ext cx="802841" cy="575059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hladna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kuhinja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60830" y="1724002"/>
            <a:ext cx="802841" cy="32460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mesnica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61350" y="3200735"/>
            <a:ext cx="802841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kuhinja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kave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81536" y="4438074"/>
            <a:ext cx="1175440" cy="29509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slastičarnica</a:t>
            </a: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69613" y="4941168"/>
            <a:ext cx="9071992" cy="17647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TOPLA (GLAVNA) KUHINJA</a:t>
            </a:r>
          </a:p>
          <a:p>
            <a:pPr indent="-252000"/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„srce” kuhinjskog odjela</a:t>
            </a:r>
          </a:p>
          <a:p>
            <a:pPr indent="-252000"/>
            <a:r>
              <a:rPr lang="hr-HR" sz="2000" dirty="0" smtClean="0"/>
              <a:t>služi za pripremu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koja trebaju </a:t>
            </a:r>
            <a:r>
              <a:rPr lang="hr-HR" sz="2000" b="1" dirty="0" smtClean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termičku obradu</a:t>
            </a:r>
            <a:r>
              <a:rPr lang="hr-HR" sz="2000" dirty="0" smtClean="0"/>
              <a:t> </a:t>
            </a:r>
            <a:r>
              <a:rPr lang="hr-HR" sz="2000" i="1" dirty="0" smtClean="0"/>
              <a:t>(kuhanje, pečenje, prženje, pirjanje…)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72008" y="4941168"/>
            <a:ext cx="9071992" cy="172455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HLADNA KUHINJA</a:t>
            </a:r>
          </a:p>
          <a:p>
            <a:pPr indent="-252000">
              <a:spcBef>
                <a:spcPts val="0"/>
              </a:spcBef>
            </a:pPr>
            <a:r>
              <a:rPr lang="hr-HR" sz="2000" dirty="0" smtClean="0"/>
              <a:t>služi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pripremanje </a:t>
            </a:r>
            <a:r>
              <a:rPr lang="hr-HR" sz="2000" b="1" dirty="0" smtClean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hladnih jela</a:t>
            </a:r>
            <a:r>
              <a:rPr lang="hr-HR" sz="2000" dirty="0" smtClean="0"/>
              <a:t> </a:t>
            </a:r>
            <a:r>
              <a:rPr lang="hr-HR" sz="2000" i="1" dirty="0" smtClean="0"/>
              <a:t>(hladna predjela, miješani i drugi naresci, raznovrsne salate od mesa, povrća, voća, sirevi, suhomesnati proizvodi…)</a:t>
            </a:r>
          </a:p>
          <a:p>
            <a:pPr indent="-252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opremljena</a:t>
            </a:r>
            <a:r>
              <a:rPr lang="hr-HR" sz="2000" dirty="0" smtClean="0"/>
              <a:t> je rashladnim uređajima, radnim stolovima, električnim i plinskim kuhalima, </a:t>
            </a:r>
            <a:r>
              <a:rPr lang="hr-HR" sz="2000" dirty="0" err="1" smtClean="0"/>
              <a:t>mesoreznicama</a:t>
            </a:r>
            <a:r>
              <a:rPr lang="hr-HR" sz="2000" dirty="0" smtClean="0"/>
              <a:t>, te hladnom komorom</a:t>
            </a:r>
            <a:endParaRPr lang="hr-HR" sz="2000" dirty="0"/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72008" y="4968552"/>
            <a:ext cx="9180512" cy="9087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MESNICA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u mesnici se </a:t>
            </a:r>
            <a:r>
              <a:rPr lang="hr-HR" sz="2000" b="1" dirty="0" smtClean="0">
                <a:solidFill>
                  <a:srgbClr val="FF0000"/>
                </a:solidFill>
              </a:rPr>
              <a:t>obrađuje sirovo meso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potrebe tople i hladne kuhinje</a:t>
            </a:r>
            <a:endParaRPr lang="hr-HR" sz="2000" dirty="0">
              <a:highlight>
                <a:srgbClr val="FFFF00"/>
              </a:highlight>
              <a:ea typeface="Calibri"/>
              <a:cs typeface="Times New Roman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72008" y="4941168"/>
            <a:ext cx="9180512" cy="15121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KUHINJA KAVE </a:t>
            </a:r>
            <a:r>
              <a:rPr lang="hr-HR" sz="2000" i="1" dirty="0" smtClean="0"/>
              <a:t>(kuhinja za zajutarke)</a:t>
            </a:r>
            <a:r>
              <a:rPr lang="hr-HR" sz="2000" b="1" i="1" dirty="0" smtClean="0">
                <a:solidFill>
                  <a:srgbClr val="FF0000"/>
                </a:solidFill>
              </a:rPr>
              <a:t> 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u njoj se </a:t>
            </a:r>
            <a:r>
              <a:rPr lang="hr-HR" sz="2000" b="1" dirty="0" smtClean="0">
                <a:solidFill>
                  <a:srgbClr val="FF0000"/>
                </a:solidFill>
              </a:rPr>
              <a:t>pripremaju topli i hladni napitci </a:t>
            </a:r>
            <a:r>
              <a:rPr lang="hr-HR" sz="2000" dirty="0" smtClean="0"/>
              <a:t>na osnovi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kave, čaja, mlijeka i kakaa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mogu se pripremati različita jela koja se poslužuju u vrijeme zajutarka i doručka</a:t>
            </a: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72008" y="4941168"/>
            <a:ext cx="9180512" cy="19442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SLASTIČARNICA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pripremaju se </a:t>
            </a:r>
            <a:r>
              <a:rPr lang="hr-HR" sz="2000" b="1" dirty="0" smtClean="0">
                <a:solidFill>
                  <a:srgbClr val="FF0000"/>
                </a:solidFill>
              </a:rPr>
              <a:t>razna slatka jela i obroci od različitih vrsta voća </a:t>
            </a:r>
            <a:r>
              <a:rPr lang="hr-HR" sz="2000" dirty="0" smtClean="0"/>
              <a:t>za goste hotelske restauracije (neke primaju i narudžbe za građane)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sastoji se i od </a:t>
            </a:r>
            <a:r>
              <a:rPr lang="hr-HR" sz="2000" b="1" dirty="0" smtClean="0">
                <a:solidFill>
                  <a:srgbClr val="FF0000"/>
                </a:solidFill>
              </a:rPr>
              <a:t>manje pekare </a:t>
            </a:r>
            <a:r>
              <a:rPr lang="hr-HR" sz="2000" dirty="0" smtClean="0"/>
              <a:t>u kojoj se pripremaju raznovrsna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peciva</a:t>
            </a:r>
            <a:r>
              <a:rPr lang="hr-HR" sz="2000" dirty="0" smtClean="0"/>
              <a:t> namijenjena zajutarcima</a:t>
            </a:r>
            <a:endParaRPr lang="hr-HR" sz="2000" dirty="0"/>
          </a:p>
        </p:txBody>
      </p:sp>
      <p:sp>
        <p:nvSpPr>
          <p:cNvPr id="98" name="Rectangle 97"/>
          <p:cNvSpPr/>
          <p:nvPr/>
        </p:nvSpPr>
        <p:spPr>
          <a:xfrm>
            <a:off x="1792798" y="3269816"/>
            <a:ext cx="2082362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poslužni</a:t>
            </a:r>
            <a:r>
              <a:rPr lang="hr-HR" sz="3200" dirty="0" smtClean="0">
                <a:solidFill>
                  <a:schemeClr val="tx1"/>
                </a:solidFill>
              </a:rPr>
              <a:t> dio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277851" y="3269817"/>
            <a:ext cx="229059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kuhinjski</a:t>
            </a:r>
            <a:r>
              <a:rPr lang="hr-HR" sz="3200" dirty="0" smtClean="0">
                <a:solidFill>
                  <a:schemeClr val="tx1"/>
                </a:solidFill>
              </a:rPr>
              <a:t> dio</a:t>
            </a:r>
          </a:p>
        </p:txBody>
      </p:sp>
    </p:spTree>
    <p:extLst>
      <p:ext uri="{BB962C8B-B14F-4D97-AF65-F5344CB8AC3E}">
        <p14:creationId xmlns:p14="http://schemas.microsoft.com/office/powerpoint/2010/main" val="569924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2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0" grpId="0"/>
      <p:bldP spid="90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8" grpId="0" animBg="1"/>
      <p:bldP spid="98" grpId="1" animBg="1"/>
      <p:bldP spid="99" grpId="0" animBg="1"/>
      <p:bldP spid="9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455" y="116632"/>
            <a:ext cx="8291001" cy="458990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5264" y="133539"/>
            <a:ext cx="2448272" cy="4544457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205" y="133539"/>
            <a:ext cx="5760640" cy="4544457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9504" y="1890004"/>
            <a:ext cx="639372" cy="6489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5264" y="133539"/>
            <a:ext cx="2501192" cy="149622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415" y="2205826"/>
            <a:ext cx="1102267" cy="2473423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97675" y="1624708"/>
            <a:ext cx="1348007" cy="787837"/>
            <a:chOff x="7350595" y="4246240"/>
            <a:chExt cx="1348007" cy="787837"/>
          </a:xfrm>
        </p:grpSpPr>
        <p:sp>
          <p:nvSpPr>
            <p:cNvPr id="18" name="Rectangle 17"/>
            <p:cNvSpPr/>
            <p:nvPr/>
          </p:nvSpPr>
          <p:spPr>
            <a:xfrm>
              <a:off x="7596335" y="4246240"/>
              <a:ext cx="1102267" cy="5748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350595" y="4372802"/>
              <a:ext cx="491480" cy="661275"/>
              <a:chOff x="5770984" y="3789040"/>
              <a:chExt cx="914400" cy="914400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5770984" y="3789040"/>
                <a:ext cx="914400" cy="914400"/>
              </a:xfrm>
              <a:prstGeom prst="arc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6228184" y="4246240"/>
                <a:ext cx="45720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5924105" y="2048607"/>
            <a:ext cx="491480" cy="661275"/>
            <a:chOff x="5770984" y="3789040"/>
            <a:chExt cx="914400" cy="914400"/>
          </a:xfrm>
        </p:grpSpPr>
        <p:sp>
          <p:nvSpPr>
            <p:cNvPr id="24" name="Arc 2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279256" y="2048607"/>
            <a:ext cx="491480" cy="661275"/>
            <a:chOff x="5770984" y="3789040"/>
            <a:chExt cx="914400" cy="914400"/>
          </a:xfrm>
        </p:grpSpPr>
        <p:sp>
          <p:nvSpPr>
            <p:cNvPr id="27" name="Arc 26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6633953" y="1306164"/>
            <a:ext cx="491480" cy="661275"/>
            <a:chOff x="5770984" y="3789040"/>
            <a:chExt cx="914400" cy="914400"/>
          </a:xfrm>
        </p:grpSpPr>
        <p:sp>
          <p:nvSpPr>
            <p:cNvPr id="30" name="Arc 29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5400000">
            <a:off x="7848807" y="1877391"/>
            <a:ext cx="491480" cy="661275"/>
            <a:chOff x="5770984" y="3789040"/>
            <a:chExt cx="914400" cy="914400"/>
          </a:xfrm>
        </p:grpSpPr>
        <p:sp>
          <p:nvSpPr>
            <p:cNvPr id="33" name="Arc 32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294960" y="3069922"/>
            <a:ext cx="491480" cy="661275"/>
            <a:chOff x="5770984" y="3789040"/>
            <a:chExt cx="914400" cy="914400"/>
          </a:xfrm>
        </p:grpSpPr>
        <p:sp>
          <p:nvSpPr>
            <p:cNvPr id="36" name="Arc 35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75264" y="3790002"/>
            <a:ext cx="1368151" cy="88799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6410344" y="3455869"/>
            <a:ext cx="491480" cy="661275"/>
            <a:chOff x="5770984" y="3789040"/>
            <a:chExt cx="914400" cy="914400"/>
          </a:xfrm>
        </p:grpSpPr>
        <p:sp>
          <p:nvSpPr>
            <p:cNvPr id="41" name="Arc 40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293641" y="4064831"/>
            <a:ext cx="491480" cy="661275"/>
            <a:chOff x="5770984" y="3789040"/>
            <a:chExt cx="914400" cy="914400"/>
          </a:xfrm>
        </p:grpSpPr>
        <p:sp>
          <p:nvSpPr>
            <p:cNvPr id="44" name="Arc 4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6879693" y="1636801"/>
            <a:ext cx="1796763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69845" y="1629762"/>
            <a:ext cx="37921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0"/>
          </p:cNvCxnSpPr>
          <p:nvPr/>
        </p:nvCxnSpPr>
        <p:spPr>
          <a:xfrm flipH="1">
            <a:off x="6169845" y="117594"/>
            <a:ext cx="2" cy="193101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1"/>
          </p:cNvCxnSpPr>
          <p:nvPr/>
        </p:nvCxnSpPr>
        <p:spPr>
          <a:xfrm>
            <a:off x="6175264" y="2405768"/>
            <a:ext cx="0" cy="22722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90504" y="2709882"/>
            <a:ext cx="480820" cy="108012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 rot="5400000">
            <a:off x="6023314" y="2382908"/>
            <a:ext cx="491480" cy="661275"/>
            <a:chOff x="5770984" y="3789040"/>
            <a:chExt cx="914400" cy="914400"/>
          </a:xfrm>
        </p:grpSpPr>
        <p:sp>
          <p:nvSpPr>
            <p:cNvPr id="64" name="Arc 6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16200000">
            <a:off x="8076052" y="1306164"/>
            <a:ext cx="491480" cy="661275"/>
            <a:chOff x="5770984" y="3789040"/>
            <a:chExt cx="914400" cy="914400"/>
          </a:xfrm>
        </p:grpSpPr>
        <p:sp>
          <p:nvSpPr>
            <p:cNvPr id="68" name="Arc 67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62291" y="3200735"/>
            <a:ext cx="491480" cy="661275"/>
            <a:chOff x="5770984" y="3789040"/>
            <a:chExt cx="914400" cy="914400"/>
          </a:xfrm>
        </p:grpSpPr>
        <p:sp>
          <p:nvSpPr>
            <p:cNvPr id="75" name="Arc 74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6169845" y="117594"/>
            <a:ext cx="2506611" cy="4589902"/>
          </a:xfrm>
          <a:prstGeom prst="rect">
            <a:avLst/>
          </a:prstGeom>
          <a:noFill/>
          <a:ln w="114300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218801" y="405626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7838518" y="313323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8095691" y="168745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6656083" y="3862010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/>
          <p:cNvSpPr/>
          <p:nvPr/>
        </p:nvSpPr>
        <p:spPr>
          <a:xfrm>
            <a:off x="6190504" y="2768272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839990" y="954744"/>
            <a:ext cx="1292983" cy="26826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topla kuhinja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800154" y="3777301"/>
            <a:ext cx="802841" cy="575059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hladna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kuhinja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60830" y="1724002"/>
            <a:ext cx="802841" cy="32460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mesnica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61350" y="3200735"/>
            <a:ext cx="802841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kuhinja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kave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81536" y="4438074"/>
            <a:ext cx="1175440" cy="29509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slastičarnica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89829" y="1700897"/>
            <a:ext cx="251965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poslužni</a:t>
            </a:r>
            <a:r>
              <a:rPr lang="hr-HR" sz="3200" dirty="0" smtClean="0">
                <a:solidFill>
                  <a:schemeClr val="tx1"/>
                </a:solidFill>
              </a:rPr>
              <a:t> odjel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163321" y="4909039"/>
            <a:ext cx="251965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kuhinjski</a:t>
            </a:r>
            <a:r>
              <a:rPr lang="hr-HR" sz="3200" dirty="0" smtClean="0">
                <a:solidFill>
                  <a:schemeClr val="tx1"/>
                </a:solidFill>
              </a:rPr>
              <a:t> odjel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6592" y="5281572"/>
            <a:ext cx="7848872" cy="143885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blagovaonica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zajutarkovaonica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doručkovaonica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dvorana </a:t>
            </a:r>
            <a:r>
              <a:rPr lang="hr-HR" sz="2000" dirty="0">
                <a:solidFill>
                  <a:prstClr val="black"/>
                </a:solidFill>
              </a:rPr>
              <a:t>za domjenke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salon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terasa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točionica pića</a:t>
            </a:r>
          </a:p>
        </p:txBody>
      </p:sp>
      <p:sp>
        <p:nvSpPr>
          <p:cNvPr id="7" name="Rectangle 6"/>
          <p:cNvSpPr/>
          <p:nvPr/>
        </p:nvSpPr>
        <p:spPr>
          <a:xfrm>
            <a:off x="-108520" y="4869160"/>
            <a:ext cx="4402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000" b="1" dirty="0">
                <a:solidFill>
                  <a:srgbClr val="FF0000"/>
                </a:solidFill>
              </a:rPr>
              <a:t>poslužni odjel </a:t>
            </a:r>
            <a:r>
              <a:rPr lang="hr-HR" sz="2000" dirty="0">
                <a:solidFill>
                  <a:prstClr val="black"/>
                </a:solidFill>
              </a:rPr>
              <a:t>se sastoji od odjeljaka:</a:t>
            </a:r>
          </a:p>
        </p:txBody>
      </p:sp>
    </p:spTree>
    <p:extLst>
      <p:ext uri="{BB962C8B-B14F-4D97-AF65-F5344CB8AC3E}">
        <p14:creationId xmlns:p14="http://schemas.microsoft.com/office/powerpoint/2010/main" val="935605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7384"/>
            <a:ext cx="9001156" cy="642942"/>
          </a:xfrm>
        </p:spPr>
        <p:txBody>
          <a:bodyPr/>
          <a:lstStyle/>
          <a:p>
            <a:r>
              <a:rPr lang="hr-HR" sz="3200" dirty="0" smtClean="0"/>
              <a:t>Restauraterstvo – poslužni odjel		   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35496" y="720080"/>
            <a:ext cx="9144000" cy="6165304"/>
          </a:xfrm>
        </p:spPr>
        <p:txBody>
          <a:bodyPr>
            <a:noAutofit/>
          </a:bodyPr>
          <a:lstStyle/>
          <a:p>
            <a:pPr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POSLUŽNI  ODJEL </a:t>
            </a:r>
            <a:r>
              <a:rPr lang="hr-HR" sz="2000" dirty="0"/>
              <a:t>čine odjeljci u kojima se gostima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poslužuje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 hrana, piće i napitci</a:t>
            </a:r>
            <a:r>
              <a:rPr lang="hr-HR" sz="2000" dirty="0"/>
              <a:t> </a:t>
            </a:r>
            <a:r>
              <a:rPr lang="hr-HR" sz="2000" i="1" dirty="0"/>
              <a:t>(bilo da je prostor zatvoren, natkriven ili nenatkriven)</a:t>
            </a:r>
          </a:p>
          <a:p>
            <a:pPr indent="-252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poslužni odjel </a:t>
            </a:r>
            <a:r>
              <a:rPr lang="hr-HR" sz="2000" dirty="0"/>
              <a:t>se sastoji od odjeljaka</a:t>
            </a:r>
            <a:r>
              <a:rPr lang="hr-HR" sz="2000" dirty="0" smtClean="0"/>
              <a:t>:</a:t>
            </a:r>
          </a:p>
          <a:p>
            <a:pPr indent="-252000">
              <a:spcBef>
                <a:spcPts val="600"/>
              </a:spcBef>
            </a:pPr>
            <a:endParaRPr lang="hr-HR" sz="2000" dirty="0"/>
          </a:p>
          <a:p>
            <a:pPr indent="-252000">
              <a:spcBef>
                <a:spcPts val="600"/>
              </a:spcBef>
            </a:pPr>
            <a:endParaRPr lang="hr-HR" sz="2000" dirty="0" smtClean="0"/>
          </a:p>
          <a:p>
            <a:pPr indent="-252000">
              <a:spcBef>
                <a:spcPts val="600"/>
              </a:spcBef>
            </a:pPr>
            <a:endParaRPr lang="hr-HR" sz="2000" dirty="0"/>
          </a:p>
          <a:p>
            <a:pPr indent="-252000">
              <a:spcBef>
                <a:spcPts val="30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BLAGOVAONICA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/>
              <a:t>– prostorija s udobnim namještajem, opremljena za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posluživanje glavnog obroka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i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duže zadržavanje gostiju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3 vrste gostiju </a:t>
            </a:r>
            <a:r>
              <a:rPr lang="hr-HR" sz="2000" dirty="0"/>
              <a:t>u blagovaonici: </a:t>
            </a:r>
          </a:p>
          <a:p>
            <a:pPr lvl="2"/>
            <a:r>
              <a:rPr lang="hr-HR" b="1" dirty="0" err="1">
                <a:solidFill>
                  <a:srgbClr val="FF0000"/>
                </a:solidFill>
              </a:rPr>
              <a:t>garni</a:t>
            </a:r>
            <a:r>
              <a:rPr lang="hr-HR" b="1" dirty="0">
                <a:solidFill>
                  <a:srgbClr val="FF0000"/>
                </a:solidFill>
              </a:rPr>
              <a:t>-gosti </a:t>
            </a:r>
            <a:r>
              <a:rPr lang="hr-HR" dirty="0"/>
              <a:t>– imaju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uračunat zajutrak</a:t>
            </a:r>
            <a:r>
              <a:rPr lang="hr-HR" dirty="0"/>
              <a:t> unutar pansiona</a:t>
            </a:r>
          </a:p>
          <a:p>
            <a:pPr lvl="2"/>
            <a:r>
              <a:rPr lang="hr-HR" b="1" dirty="0">
                <a:solidFill>
                  <a:srgbClr val="FF0000"/>
                </a:solidFill>
              </a:rPr>
              <a:t>prolazni gosti </a:t>
            </a:r>
            <a:r>
              <a:rPr lang="hr-HR" i="1" dirty="0"/>
              <a:t>(à-</a:t>
            </a:r>
            <a:r>
              <a:rPr lang="hr-HR" i="1" dirty="0" err="1"/>
              <a:t>la</a:t>
            </a:r>
            <a:r>
              <a:rPr lang="hr-HR" i="1" dirty="0"/>
              <a:t>-</a:t>
            </a:r>
            <a:r>
              <a:rPr lang="hr-HR" i="1" dirty="0" err="1"/>
              <a:t>carte</a:t>
            </a:r>
            <a:r>
              <a:rPr lang="hr-HR" i="1" dirty="0"/>
              <a:t> gosti) </a:t>
            </a:r>
            <a:r>
              <a:rPr lang="hr-HR" dirty="0"/>
              <a:t>– dolaze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vrijeme ručka ili večere</a:t>
            </a:r>
          </a:p>
          <a:p>
            <a:pPr lvl="2"/>
            <a:r>
              <a:rPr lang="hr-HR" b="1" dirty="0">
                <a:solidFill>
                  <a:srgbClr val="FF0000"/>
                </a:solidFill>
              </a:rPr>
              <a:t>pansionski gosti </a:t>
            </a:r>
            <a:r>
              <a:rPr lang="hr-HR" dirty="0"/>
              <a:t>– ostaju u hotelu ili pansionu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najmanje tri dana</a:t>
            </a:r>
            <a:r>
              <a:rPr lang="hr-HR" dirty="0"/>
              <a:t>, koriste se uslugama smještaja i prehrane i dobivaju popust na </a:t>
            </a:r>
            <a:r>
              <a:rPr lang="hr-HR" dirty="0" smtClean="0"/>
              <a:t>cijenu</a:t>
            </a:r>
          </a:p>
          <a:p>
            <a:pPr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ZAJUTARKOVAONICA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– vrsta blagovaonice u kojoj se poslužuje </a:t>
            </a:r>
            <a:r>
              <a:rPr lang="hr-HR" sz="2000" dirty="0" err="1">
                <a:highlight>
                  <a:srgbClr val="FFFF00"/>
                </a:highlight>
                <a:ea typeface="Calibri"/>
                <a:cs typeface="Times New Roman"/>
              </a:rPr>
              <a:t>zajutark</a:t>
            </a:r>
            <a:endParaRPr lang="hr-HR" sz="2000" dirty="0">
              <a:highlight>
                <a:srgbClr val="FFFF00"/>
              </a:highlight>
              <a:ea typeface="Calibri"/>
              <a:cs typeface="Times New Roman"/>
            </a:endParaRPr>
          </a:p>
          <a:p>
            <a:pPr lvl="1"/>
            <a:r>
              <a:rPr lang="hr-HR" sz="2000" dirty="0" smtClean="0"/>
              <a:t>hoteli s manje od 5 zvjezdica ne moraju imati zajutarkovaonicu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745521"/>
            <a:ext cx="7848872" cy="143885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blagovaonica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zajutarkovaonica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doručkovaonica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dvorana </a:t>
            </a:r>
            <a:r>
              <a:rPr lang="hr-HR" sz="2000" dirty="0">
                <a:solidFill>
                  <a:prstClr val="black"/>
                </a:solidFill>
              </a:rPr>
              <a:t>za domjenke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salon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terasa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točionica pića</a:t>
            </a:r>
          </a:p>
        </p:txBody>
      </p:sp>
    </p:spTree>
    <p:extLst>
      <p:ext uri="{BB962C8B-B14F-4D97-AF65-F5344CB8AC3E}">
        <p14:creationId xmlns:p14="http://schemas.microsoft.com/office/powerpoint/2010/main" val="1332955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Restauraterstvo – poslužni odjel		</a:t>
            </a:r>
            <a:r>
              <a:rPr lang="hr-HR" sz="3200" dirty="0"/>
              <a:t> </a:t>
            </a:r>
            <a:r>
              <a:rPr lang="hr-HR" sz="3200" dirty="0" smtClean="0"/>
              <a:t>      </a:t>
            </a:r>
            <a:r>
              <a:rPr lang="hr-HR" sz="2400" dirty="0" smtClean="0"/>
              <a:t>(</a:t>
            </a:r>
            <a:r>
              <a:rPr lang="hr-HR" sz="2400" dirty="0"/>
              <a:t>ponavljanje)</a:t>
            </a:r>
            <a:endParaRPr lang="hr-HR" sz="32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35496" y="648072"/>
            <a:ext cx="9144000" cy="5517232"/>
          </a:xfrm>
        </p:spPr>
        <p:txBody>
          <a:bodyPr>
            <a:noAutofit/>
          </a:bodyPr>
          <a:lstStyle/>
          <a:p>
            <a:pPr indent="-252000">
              <a:spcBef>
                <a:spcPts val="3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DORUČKOVAONICA </a:t>
            </a:r>
            <a:r>
              <a:rPr lang="hr-HR" sz="2000" dirty="0"/>
              <a:t>– zasebna prostorija za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posluživanje i pripremu doručka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DVORANA </a:t>
            </a:r>
            <a:r>
              <a:rPr lang="hr-HR" sz="2000" b="1" dirty="0">
                <a:solidFill>
                  <a:srgbClr val="FF0000"/>
                </a:solidFill>
              </a:rPr>
              <a:t>ZA DOMJENKE </a:t>
            </a:r>
            <a:r>
              <a:rPr lang="hr-HR" sz="2000" dirty="0"/>
              <a:t>– dvorane za organiziranje raznih </a:t>
            </a:r>
            <a:r>
              <a:rPr lang="hr-HR" sz="2000" dirty="0" smtClean="0"/>
              <a:t>domjenaka, </a:t>
            </a:r>
            <a:r>
              <a:rPr lang="hr-HR" sz="2000" dirty="0"/>
              <a:t>koktel partija, plesova, modnih revija, simpozija, konferencija i sl. </a:t>
            </a:r>
            <a:r>
              <a:rPr lang="hr-HR" sz="2000" dirty="0" smtClean="0"/>
              <a:t>događaja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SALON </a:t>
            </a:r>
            <a:r>
              <a:rPr lang="hr-HR" sz="2000" dirty="0"/>
              <a:t>–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luksuzno opremljena manja prostorija</a:t>
            </a:r>
            <a:r>
              <a:rPr lang="hr-HR" sz="2000" dirty="0"/>
              <a:t> koja može služiti za različite svrhe</a:t>
            </a:r>
          </a:p>
          <a:p>
            <a:pPr lvl="1" indent="-252000">
              <a:spcBef>
                <a:spcPts val="600"/>
              </a:spcBef>
            </a:pPr>
            <a:r>
              <a:rPr lang="hr-HR" sz="2000" i="1" dirty="0"/>
              <a:t>npr. manje intimne svečanosti za uži krug ljudi, svečani ručci, večere, domjenci…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TERASA </a:t>
            </a:r>
            <a:r>
              <a:rPr lang="hr-HR" sz="2000" dirty="0"/>
              <a:t>– može biti otvorena ili natkrivena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/>
              <a:t>manje terase su obično uz restauraciju, dok su veće namijenjene za ples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TOČIONICA </a:t>
            </a:r>
            <a:r>
              <a:rPr lang="hr-HR" sz="2000" b="1" dirty="0" smtClean="0">
                <a:solidFill>
                  <a:srgbClr val="FF0000"/>
                </a:solidFill>
              </a:rPr>
              <a:t>PIĆA </a:t>
            </a:r>
            <a:r>
              <a:rPr lang="hr-HR" sz="2000" dirty="0" smtClean="0"/>
              <a:t>– najčešće smještena izvan prostora za posluživanje gostiju (tu se pripremaju razni napitci i pića koja se onda poslužuju u blagovaonici/terasi) </a:t>
            </a:r>
            <a:endParaRPr lang="hr-HR" sz="2000" dirty="0"/>
          </a:p>
          <a:p>
            <a:pPr indent="-252000">
              <a:spcBef>
                <a:spcPts val="1800"/>
              </a:spcBef>
            </a:pPr>
            <a:r>
              <a:rPr lang="hr-HR" sz="2000" dirty="0"/>
              <a:t>ostali dijelovi  restauracije: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KONOBARSKA PRIPREMNICA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SKLADIŠTE INVENTARA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SANITARNE </a:t>
            </a:r>
            <a:r>
              <a:rPr lang="hr-HR" sz="2000" b="1" dirty="0" smtClean="0">
                <a:solidFill>
                  <a:srgbClr val="FF0000"/>
                </a:solidFill>
              </a:rPr>
              <a:t>PROSTORIJE</a:t>
            </a:r>
            <a:endParaRPr lang="hr-H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51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371" y="104757"/>
            <a:ext cx="9036496" cy="2620261"/>
            <a:chOff x="107504" y="2276872"/>
            <a:chExt cx="9036496" cy="2620261"/>
          </a:xfrm>
        </p:grpSpPr>
        <p:pic>
          <p:nvPicPr>
            <p:cNvPr id="2" name="Picture 2" descr="http://www3.hilton.com/resources/media/hi/MUCHITW/en_US/img/shared/full_page_image_gallery/main/HL_kandinsky_10_675x359_FitToBoxSmallDimension_Cent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284883"/>
              <a:ext cx="4896545" cy="2604237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princess.com.hr/wp-content/uploads/2014/10/Sala-za-vjencanja-Princess-kongresni-centar-jastrebarsko-karlovac-zagreb-domjenci-catering-dvorana-za-predavanjekongrese-domjenak-poslovni-rucak-prezentacija-proizvoda-team-building-hotel-9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089" y="2276872"/>
              <a:ext cx="4471911" cy="262026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http://www.lebristolparis.com/media/160137/le-bristol-paris_salon-versaille_9.jpg?anchor=center&amp;mode=crop&amp;quality=90&amp;width=1619&amp;heightratio=0.6670784434836318715256331069&amp;slimmage=true&amp;rnd=13078844837000000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3745656"/>
            <a:ext cx="4422679" cy="295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edia-cdn.tripadvisor.com/media/photo-s/08/5b/2f/95/het-salon-in-het-hotel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745282"/>
            <a:ext cx="4484023" cy="297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06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46808" y="116632"/>
            <a:ext cx="8050123" cy="3321835"/>
            <a:chOff x="746808" y="560538"/>
            <a:chExt cx="8050123" cy="3321835"/>
          </a:xfrm>
        </p:grpSpPr>
        <p:cxnSp>
          <p:nvCxnSpPr>
            <p:cNvPr id="47" name="Elbow Connector 46"/>
            <p:cNvCxnSpPr/>
            <p:nvPr/>
          </p:nvCxnSpPr>
          <p:spPr>
            <a:xfrm>
              <a:off x="4382540" y="1259726"/>
              <a:ext cx="3543006" cy="1036383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 flipV="1">
              <a:off x="1724851" y="1274984"/>
              <a:ext cx="2657689" cy="995246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644020" y="560538"/>
              <a:ext cx="3477041" cy="4866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dirty="0" smtClean="0">
                  <a:solidFill>
                    <a:schemeClr val="bg1"/>
                  </a:solidFill>
                </a:rPr>
                <a:t>VRSTE RESTAURACIJA</a:t>
              </a:r>
            </a:p>
          </p:txBody>
        </p:sp>
        <p:cxnSp>
          <p:nvCxnSpPr>
            <p:cNvPr id="19" name="Straight Connector 18"/>
            <p:cNvCxnSpPr>
              <a:stCxn id="21" idx="0"/>
              <a:endCxn id="55" idx="0"/>
            </p:cNvCxnSpPr>
            <p:nvPr/>
          </p:nvCxnSpPr>
          <p:spPr>
            <a:xfrm>
              <a:off x="1724852" y="2084631"/>
              <a:ext cx="0" cy="1395577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805683" y="2084631"/>
              <a:ext cx="1838337" cy="1797742"/>
              <a:chOff x="805683" y="1940615"/>
              <a:chExt cx="1838337" cy="179774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05683" y="1940615"/>
                <a:ext cx="1838337" cy="40216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 smtClean="0">
                    <a:solidFill>
                      <a:schemeClr val="bg1"/>
                    </a:solidFill>
                  </a:rPr>
                  <a:t>INTERNACIONALNA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5683" y="2401850"/>
                <a:ext cx="1838337" cy="40216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>
                    <a:solidFill>
                      <a:schemeClr val="bg1"/>
                    </a:solidFill>
                  </a:rPr>
                  <a:t>NACIONALNA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5683" y="2857959"/>
                <a:ext cx="1838337" cy="40216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 smtClean="0">
                    <a:solidFill>
                      <a:schemeClr val="bg1"/>
                    </a:solidFill>
                  </a:rPr>
                  <a:t>REGIONALNA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05683" y="3336192"/>
                <a:ext cx="1838337" cy="40216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 smtClean="0">
                    <a:solidFill>
                      <a:schemeClr val="bg1"/>
                    </a:solidFill>
                  </a:rPr>
                  <a:t>SPECIJALIZIRANA</a:t>
                </a:r>
                <a:endParaRPr lang="hr-HR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21415" y="2116803"/>
              <a:ext cx="1784272" cy="1602620"/>
              <a:chOff x="2568607" y="1341053"/>
              <a:chExt cx="2164027" cy="194371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650621" y="1341053"/>
                <a:ext cx="0" cy="135352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2568607" y="1341053"/>
                <a:ext cx="2164027" cy="1943713"/>
                <a:chOff x="2575434" y="1369562"/>
                <a:chExt cx="2380430" cy="194371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75434" y="1369562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>
                      <a:solidFill>
                        <a:schemeClr val="bg1"/>
                      </a:solidFill>
                    </a:rPr>
                    <a:t>RIBLJA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75434" y="2046324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>
                      <a:solidFill>
                        <a:schemeClr val="bg1"/>
                      </a:solidFill>
                    </a:rPr>
                    <a:t>LOVAČKA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575434" y="2723086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VEGETARIJANSKA</a:t>
                  </a:r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5019189" y="2132856"/>
              <a:ext cx="1664222" cy="1025902"/>
              <a:chOff x="4947785" y="1341053"/>
              <a:chExt cx="2018427" cy="124425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956999" y="1341053"/>
                <a:ext cx="0" cy="654061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4947785" y="1341053"/>
                <a:ext cx="2018427" cy="1244250"/>
                <a:chOff x="3491880" y="4298021"/>
                <a:chExt cx="2380430" cy="124425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491880" y="4298021"/>
                  <a:ext cx="2380430" cy="590189"/>
                </a:xfrm>
                <a:prstGeom prst="rect">
                  <a:avLst/>
                </a:prstGeom>
                <a:solidFill>
                  <a:srgbClr val="37870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DIJETALNA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491880" y="4952082"/>
                  <a:ext cx="2380430" cy="590189"/>
                </a:xfrm>
                <a:prstGeom prst="rect">
                  <a:avLst/>
                </a:prstGeom>
                <a:solidFill>
                  <a:srgbClr val="37870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MAKROBIOTIČKA</a:t>
                  </a: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7054161" y="1670848"/>
              <a:ext cx="1742770" cy="2195366"/>
              <a:chOff x="7047793" y="840525"/>
              <a:chExt cx="2113691" cy="2662617"/>
            </a:xfrm>
          </p:grpSpPr>
          <p:cxnSp>
            <p:nvCxnSpPr>
              <p:cNvPr id="40" name="Straight Connector 39"/>
              <p:cNvCxnSpPr>
                <a:endCxn id="57" idx="0"/>
              </p:cNvCxnSpPr>
              <p:nvPr/>
            </p:nvCxnSpPr>
            <p:spPr>
              <a:xfrm flipH="1">
                <a:off x="8104639" y="1507605"/>
                <a:ext cx="4" cy="1482081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7047793" y="840525"/>
                <a:ext cx="2113691" cy="2662617"/>
                <a:chOff x="6225277" y="1128557"/>
                <a:chExt cx="2325061" cy="266261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6225277" y="1128557"/>
                  <a:ext cx="2325061" cy="53653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FAST FOOD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225277" y="1773206"/>
                  <a:ext cx="2325061" cy="53653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LICENCNA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225277" y="2417854"/>
                  <a:ext cx="2325061" cy="75175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ZA SVEČANE DOMJENKE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225277" y="3277718"/>
                  <a:ext cx="2325061" cy="51345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SAMOPOSLUŽNE</a:t>
                  </a:r>
                  <a:endParaRPr lang="hr-HR" sz="1600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46" name="Elbow Connector 45"/>
            <p:cNvCxnSpPr>
              <a:endCxn id="29" idx="0"/>
            </p:cNvCxnSpPr>
            <p:nvPr/>
          </p:nvCxnSpPr>
          <p:spPr>
            <a:xfrm rot="5400000">
              <a:off x="3513223" y="1247485"/>
              <a:ext cx="1069646" cy="668990"/>
            </a:xfrm>
            <a:prstGeom prst="bentConnector3">
              <a:avLst>
                <a:gd name="adj1" fmla="val 21134"/>
              </a:avLst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endCxn id="37" idx="0"/>
            </p:cNvCxnSpPr>
            <p:nvPr/>
          </p:nvCxnSpPr>
          <p:spPr>
            <a:xfrm>
              <a:off x="4382540" y="1266841"/>
              <a:ext cx="1468760" cy="866015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46808" y="1535625"/>
              <a:ext cx="20746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vrsti kuhinje</a:t>
              </a:r>
              <a:r>
                <a:rPr lang="hr-HR" b="1" dirty="0">
                  <a:solidFill>
                    <a:srgbClr val="FF0000"/>
                  </a:solidFill>
                </a:rPr>
                <a:t> </a:t>
              </a:r>
              <a:endParaRPr lang="hr-H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99792" y="1448401"/>
              <a:ext cx="19973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osnovnim namirnicama</a:t>
              </a:r>
              <a:r>
                <a:rPr lang="hr-HR" b="1" dirty="0">
                  <a:solidFill>
                    <a:srgbClr val="FF0000"/>
                  </a:solidFill>
                </a:rPr>
                <a:t> </a:t>
              </a:r>
              <a:endParaRPr lang="hr-HR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4008" y="1486525"/>
              <a:ext cx="24145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pripremi jela </a:t>
              </a:r>
              <a: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/>
              </a:r>
              <a:b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</a:br>
              <a: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po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posebnim uputama</a:t>
              </a:r>
              <a:endParaRPr lang="hr-HR" dirty="0"/>
            </a:p>
          </p:txBody>
        </p:sp>
      </p:grpSp>
      <p:sp>
        <p:nvSpPr>
          <p:cNvPr id="58" name="Content Placeholder 2"/>
          <p:cNvSpPr>
            <a:spLocks noGrp="1"/>
          </p:cNvSpPr>
          <p:nvPr>
            <p:ph idx="4294967295"/>
          </p:nvPr>
        </p:nvSpPr>
        <p:spPr>
          <a:xfrm>
            <a:off x="0" y="3489919"/>
            <a:ext cx="9144000" cy="2852738"/>
          </a:xfrm>
        </p:spPr>
        <p:txBody>
          <a:bodyPr>
            <a:noAutofit/>
          </a:bodyPr>
          <a:lstStyle/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INTERNACIONALNA KUHINJA </a:t>
            </a:r>
            <a:r>
              <a:rPr lang="hr-HR" sz="2000" dirty="0" smtClean="0"/>
              <a:t>– ponuda </a:t>
            </a:r>
            <a:r>
              <a:rPr lang="hr-HR" sz="2000" dirty="0"/>
              <a:t>i priprema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jela koja su tražena u cijelom svijetu</a:t>
            </a:r>
            <a:r>
              <a:rPr lang="hr-HR" sz="2000" dirty="0"/>
              <a:t> (</a:t>
            </a:r>
            <a:r>
              <a:rPr lang="hr-HR" sz="2000" dirty="0" err="1"/>
              <a:t>ramstek</a:t>
            </a:r>
            <a:r>
              <a:rPr lang="hr-HR" sz="2000" dirty="0"/>
              <a:t>, gulaš, odresci</a:t>
            </a:r>
            <a:r>
              <a:rPr lang="hr-HR" sz="2000" dirty="0" smtClean="0"/>
              <a:t>…) – nalaze se na meniju restorana diljem svijeta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SPECIJALIZIRANE RESTAURACIJE </a:t>
            </a:r>
            <a:r>
              <a:rPr lang="hr-HR" sz="2000" dirty="0" smtClean="0"/>
              <a:t>– pružaju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usluge koje se razlikuju od ostalih po određenim obilježjima</a:t>
            </a:r>
            <a:r>
              <a:rPr lang="hr-HR" sz="2000" dirty="0"/>
              <a:t> </a:t>
            </a:r>
            <a:r>
              <a:rPr lang="hr-HR" sz="2000" i="1" dirty="0" smtClean="0"/>
              <a:t>(</a:t>
            </a:r>
            <a:r>
              <a:rPr lang="hr-HR" sz="2000" i="1" dirty="0"/>
              <a:t>osobnost, kvaliteta, atmosfera</a:t>
            </a:r>
            <a:r>
              <a:rPr lang="hr-HR" sz="2000" i="1" dirty="0" smtClean="0"/>
              <a:t>…) npr. restoran u stilu 1950-ih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NACIONALNA RESTAURACIJA </a:t>
            </a:r>
            <a:r>
              <a:rPr lang="hr-HR" sz="2000" dirty="0" smtClean="0"/>
              <a:t>–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uređena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u regionalnom stilu</a:t>
            </a:r>
            <a:r>
              <a:rPr lang="hr-HR" sz="2000" dirty="0"/>
              <a:t> </a:t>
            </a:r>
            <a:r>
              <a:rPr lang="hr-HR" sz="2000" i="1" dirty="0"/>
              <a:t>(arhitektura, opremljenost prostora, odjeća osoblja, način pripreme jela, razna pića </a:t>
            </a:r>
            <a:r>
              <a:rPr lang="hr-HR" sz="2000" i="1" dirty="0" smtClean="0"/>
              <a:t>…)</a:t>
            </a:r>
            <a:r>
              <a:rPr lang="hr-HR" sz="2000" dirty="0"/>
              <a:t> </a:t>
            </a:r>
            <a:endParaRPr lang="hr-HR" sz="2000" dirty="0" smtClean="0"/>
          </a:p>
          <a:p>
            <a:pPr marL="580050" lvl="2" indent="-180000">
              <a:spcBef>
                <a:spcPts val="600"/>
              </a:spcBef>
            </a:pPr>
            <a:r>
              <a:rPr lang="hr-HR" sz="2000" dirty="0" smtClean="0"/>
              <a:t>poznate </a:t>
            </a:r>
            <a:r>
              <a:rPr lang="hr-HR" sz="2000" dirty="0"/>
              <a:t>nacionalne restauracije su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talijanska, francuska, kineska,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mađarska…</a:t>
            </a:r>
            <a:endParaRPr lang="hr-HR" sz="1800" dirty="0" smtClean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0" y="3501008"/>
            <a:ext cx="9144000" cy="34563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RIBLJA RESTAURACIJA </a:t>
            </a:r>
            <a:r>
              <a:rPr lang="hr-HR" sz="2000" dirty="0" smtClean="0"/>
              <a:t>– pripremaju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od plodova iz mora, jezera i rijeke</a:t>
            </a:r>
            <a:r>
              <a:rPr lang="hr-HR" sz="2000" dirty="0" smtClean="0"/>
              <a:t> te ponešto i jela od mesa</a:t>
            </a:r>
          </a:p>
          <a:p>
            <a:pPr marL="580050" lvl="2" indent="-180000">
              <a:spcBef>
                <a:spcPts val="0"/>
              </a:spcBef>
            </a:pP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nalaze se duž morske obale</a:t>
            </a:r>
            <a:r>
              <a:rPr lang="hr-HR" sz="2000" dirty="0" smtClean="0"/>
              <a:t>, te u mjestima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uz rijeke i jezera</a:t>
            </a:r>
          </a:p>
          <a:p>
            <a:pPr marL="180000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LOVAČKA RESTAURACIJA </a:t>
            </a:r>
            <a:r>
              <a:rPr lang="hr-HR" sz="2000" dirty="0" smtClean="0"/>
              <a:t>– nalaze se na rubovima lovnih područja 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nude jela od divljači</a:t>
            </a:r>
          </a:p>
          <a:p>
            <a:pPr marL="580050" lvl="1" indent="-180000">
              <a:spcBef>
                <a:spcPts val="0"/>
              </a:spcBef>
            </a:pPr>
            <a:r>
              <a:rPr lang="hr-HR" sz="2000" dirty="0" smtClean="0"/>
              <a:t>imaju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posebne prostorije</a:t>
            </a:r>
            <a:r>
              <a:rPr lang="hr-HR" sz="2000" dirty="0" smtClean="0"/>
              <a:t> za presvlačenje iz lovačke u civilnu odjeću, boksove za pse, prostorije za čuvanje oružja…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VEGETARIJANSKA RESTAURACIJA </a:t>
            </a:r>
            <a:r>
              <a:rPr lang="hr-HR" sz="2000" dirty="0"/>
              <a:t>– nude jela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bez mesa i ribe</a:t>
            </a:r>
            <a:r>
              <a:rPr lang="hr-HR" sz="2000" dirty="0"/>
              <a:t> te se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ne nudi alkohol</a:t>
            </a:r>
          </a:p>
          <a:p>
            <a:pPr marL="180000" indent="-180000">
              <a:spcBef>
                <a:spcPts val="0"/>
              </a:spcBef>
            </a:pPr>
            <a:endParaRPr lang="hr-HR" sz="2400" dirty="0" smtClean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0" y="3530641"/>
            <a:ext cx="9144000" cy="2520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DIJETALNA RESTAURACIJA </a:t>
            </a:r>
            <a:r>
              <a:rPr lang="hr-HR" sz="2000" dirty="0"/>
              <a:t>– pruža usluge hrane i napitaka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po strogo određenim medicinskim uputama, za svakog gosta zasebno</a:t>
            </a:r>
            <a:r>
              <a:rPr lang="hr-HR" sz="2000" dirty="0"/>
              <a:t> (npr. za pacijente u bolnicama)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MAKROBIOTIČKA RESTAURACIJA </a:t>
            </a:r>
            <a:r>
              <a:rPr lang="hr-HR" sz="2000" dirty="0" smtClean="0"/>
              <a:t>– namirnice uglavnom egzotičnog podrijetla,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bez mesa, mesnih prerađevina, mlijeka i mliječnih proizvoda</a:t>
            </a:r>
          </a:p>
          <a:p>
            <a:pPr marL="580050" lvl="2" indent="-180000">
              <a:spcBef>
                <a:spcPts val="0"/>
              </a:spcBef>
            </a:pPr>
            <a:r>
              <a:rPr lang="hr-HR" sz="2000" dirty="0" smtClean="0"/>
              <a:t>namirnice moraju biti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uzgojene bez kemijskih sredstava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0" y="3560316"/>
            <a:ext cx="9144000" cy="28083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FAST FOOD RESTAURACIJA </a:t>
            </a:r>
            <a:r>
              <a:rPr lang="hr-HR" sz="2000" dirty="0" smtClean="0"/>
              <a:t>–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brzi način pružanja usluge</a:t>
            </a:r>
            <a:r>
              <a:rPr lang="hr-HR" sz="2000" dirty="0" smtClean="0"/>
              <a:t> po načelu samoposluživanja</a:t>
            </a:r>
          </a:p>
          <a:p>
            <a:pPr marL="580050" lvl="1" indent="-180000">
              <a:spcBef>
                <a:spcPts val="0"/>
              </a:spcBef>
            </a:pPr>
            <a:r>
              <a:rPr lang="hr-HR" sz="2000" dirty="0" smtClean="0"/>
              <a:t>usluga namijenjena širokom krugu korisnika i uglavnom između glavnih obroka</a:t>
            </a:r>
          </a:p>
          <a:p>
            <a:pPr marL="180000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LICENCNE RESTAURACIJE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 smtClean="0"/>
              <a:t>strogo određeno koje usluge može pružati određeni </a:t>
            </a:r>
            <a:r>
              <a:rPr lang="hr-HR" sz="2000" dirty="0" err="1" smtClean="0"/>
              <a:t>ug</a:t>
            </a:r>
            <a:r>
              <a:rPr lang="hr-HR" sz="2000" dirty="0" smtClean="0"/>
              <a:t>. objekt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država izdaje licencu (koju dodatno naplaćuje)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RESTAURACIJA ZA SVEČANE DOMIJENKE</a:t>
            </a:r>
            <a:r>
              <a:rPr lang="hr-HR" sz="2000" dirty="0" smtClean="0"/>
              <a:t> – posebno se otvaraju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veće skupine ljudi koje su se prethodno najavile</a:t>
            </a:r>
            <a:r>
              <a:rPr lang="hr-HR" sz="2000" dirty="0" smtClean="0"/>
              <a:t> (nisu otvoreni za pojedince ili manje skupine)</a:t>
            </a:r>
            <a:endParaRPr lang="hr-HR" sz="2000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0" y="3501008"/>
            <a:ext cx="9144000" cy="2376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SAMOPOSLUŽNA RESTAURACIJA S TOPLIM BUFFETOM 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se nude gotova</a:t>
            </a:r>
            <a:r>
              <a:rPr lang="hr-HR" sz="2000" dirty="0" smtClean="0"/>
              <a:t> na odgovarajućem </a:t>
            </a:r>
            <a:r>
              <a:rPr lang="hr-HR" sz="2000" dirty="0" err="1" smtClean="0">
                <a:highlight>
                  <a:srgbClr val="FFFF00"/>
                </a:highlight>
                <a:ea typeface="Calibri"/>
                <a:cs typeface="Times New Roman"/>
              </a:rPr>
              <a:t>buffet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-stolu</a:t>
            </a:r>
            <a:r>
              <a:rPr lang="hr-HR" sz="2200" dirty="0" smtClean="0"/>
              <a:t> </a:t>
            </a:r>
            <a:r>
              <a:rPr lang="hr-HR" sz="2000" dirty="0" smtClean="0"/>
              <a:t>u prikladnim posudama (kako se ne bi ohladila)</a:t>
            </a:r>
          </a:p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SAMOPOSLUŽNA RESTAURACIJA S AUTOMATSKIM APARATIMA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nude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zapakirana jela, pića i napitci</a:t>
            </a:r>
            <a:r>
              <a:rPr lang="hr-HR" sz="2000" dirty="0" smtClean="0"/>
              <a:t> kojima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gosti sami poslužuju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aparati su uz zid, a u sredini prostorije su stolovi i stolice</a:t>
            </a:r>
          </a:p>
        </p:txBody>
      </p:sp>
    </p:spTree>
    <p:extLst>
      <p:ext uri="{BB962C8B-B14F-4D97-AF65-F5344CB8AC3E}">
        <p14:creationId xmlns:p14="http://schemas.microsoft.com/office/powerpoint/2010/main" val="2217648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5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/>
      <p:bldP spid="58" grpId="1" uiExpand="1" build="p"/>
      <p:bldP spid="49" grpId="0" uiExpand="1" build="allAtOnce"/>
      <p:bldP spid="50" grpId="0" uiExpand="1" build="allAtOnce"/>
      <p:bldP spid="5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fernwehblog.net/wp-content/uploads/2014/02/25_NCL-Pride-of-America-Hawaii-Cadillac-Din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3"/>
          <a:stretch/>
        </p:blipFill>
        <p:spPr bwMode="auto">
          <a:xfrm>
            <a:off x="4828234" y="120234"/>
            <a:ext cx="4125904" cy="2815557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edia-cdn.tripadvisor.com/media/photo-s/07/bb/e8/ab/olympic-lagoon-resor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5" r="2865"/>
          <a:stretch/>
        </p:blipFill>
        <p:spPr bwMode="auto">
          <a:xfrm>
            <a:off x="246907" y="116632"/>
            <a:ext cx="4559361" cy="2822761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expanish.com/blog/wp-content/uploads/2014/10/kosher-m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3" y="3236179"/>
            <a:ext cx="5030285" cy="33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i.ytimg.com/vi/J7E1E1LhNcM/hq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10193"/>
          <a:stretch/>
        </p:blipFill>
        <p:spPr bwMode="auto">
          <a:xfrm>
            <a:off x="240221" y="3236180"/>
            <a:ext cx="3545017" cy="3356144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372200" y="2860981"/>
            <a:ext cx="2550380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specijalizirana restauracija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72200" y="6237312"/>
            <a:ext cx="2550380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specijalizirana restauracija</a:t>
            </a:r>
          </a:p>
        </p:txBody>
      </p:sp>
    </p:spTree>
    <p:extLst>
      <p:ext uri="{BB962C8B-B14F-4D97-AF65-F5344CB8AC3E}">
        <p14:creationId xmlns:p14="http://schemas.microsoft.com/office/powerpoint/2010/main" val="787310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Podjela ugostiteljstva 				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3" name="Rectangle 2"/>
          <p:cNvSpPr/>
          <p:nvPr/>
        </p:nvSpPr>
        <p:spPr>
          <a:xfrm>
            <a:off x="2223116" y="692696"/>
            <a:ext cx="4248472" cy="633670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UGOSTITELJSTVA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075250"/>
            <a:ext cx="2488632" cy="633670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8605" y="2075250"/>
            <a:ext cx="2737495" cy="63367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2546" y="2075250"/>
            <a:ext cx="3009934" cy="633670"/>
          </a:xfrm>
          <a:prstGeom prst="rect">
            <a:avLst/>
          </a:prstGeom>
          <a:solidFill>
            <a:srgbClr val="37870B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 </a:t>
            </a:r>
            <a:r>
              <a:rPr lang="hr-H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(KAVANARSTVO)</a:t>
            </a:r>
            <a:endParaRPr lang="hr-H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5319" y="2884972"/>
            <a:ext cx="904068" cy="904068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55" y="2938218"/>
            <a:ext cx="797577" cy="797577"/>
          </a:xfrm>
          <a:prstGeom prst="rect">
            <a:avLst/>
          </a:prstGeom>
          <a:effectLst/>
        </p:spPr>
      </p:pic>
      <p:grpSp>
        <p:nvGrpSpPr>
          <p:cNvPr id="9" name="Group 8"/>
          <p:cNvGrpSpPr/>
          <p:nvPr/>
        </p:nvGrpSpPr>
        <p:grpSpPr>
          <a:xfrm>
            <a:off x="6815371" y="2835605"/>
            <a:ext cx="1334963" cy="858786"/>
            <a:chOff x="6364397" y="387075"/>
            <a:chExt cx="1474345" cy="9484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9600" y="506384"/>
              <a:ext cx="829142" cy="8291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4397" y="387075"/>
              <a:ext cx="948451" cy="948451"/>
            </a:xfrm>
            <a:prstGeom prst="rect">
              <a:avLst/>
            </a:prstGeom>
          </p:spPr>
        </p:pic>
      </p:grpSp>
      <p:cxnSp>
        <p:nvCxnSpPr>
          <p:cNvPr id="12" name="Elbow Connector 11"/>
          <p:cNvCxnSpPr>
            <a:stCxn id="3" idx="2"/>
            <a:endCxn id="6" idx="0"/>
          </p:cNvCxnSpPr>
          <p:nvPr/>
        </p:nvCxnSpPr>
        <p:spPr>
          <a:xfrm rot="16200000" flipH="1">
            <a:off x="5492990" y="180727"/>
            <a:ext cx="748884" cy="304016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4" idx="0"/>
          </p:cNvCxnSpPr>
          <p:nvPr/>
        </p:nvCxnSpPr>
        <p:spPr>
          <a:xfrm rot="5400000">
            <a:off x="2583156" y="311054"/>
            <a:ext cx="748884" cy="2779508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5" idx="0"/>
          </p:cNvCxnSpPr>
          <p:nvPr/>
        </p:nvCxnSpPr>
        <p:spPr>
          <a:xfrm rot="16200000" flipH="1">
            <a:off x="3972910" y="1700807"/>
            <a:ext cx="748884" cy="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06018" y="2075250"/>
            <a:ext cx="3147877" cy="1857806"/>
          </a:xfrm>
          <a:prstGeom prst="rect">
            <a:avLst/>
          </a:prstGeom>
          <a:solidFill>
            <a:schemeClr val="bg1">
              <a:alpha val="7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3812" y="4175870"/>
            <a:ext cx="9144000" cy="2682130"/>
          </a:xfrm>
        </p:spPr>
        <p:txBody>
          <a:bodyPr>
            <a:noAutofit/>
          </a:bodyPr>
          <a:lstStyle/>
          <a:p>
            <a:pPr marL="252000" indent="-252000">
              <a:lnSpc>
                <a:spcPts val="3000"/>
              </a:lnSpc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UGOSTITELJSKA DJELATNOST </a:t>
            </a:r>
            <a:r>
              <a:rPr lang="hr-HR" sz="2200" dirty="0" smtClean="0">
                <a:solidFill>
                  <a:prstClr val="black"/>
                </a:solidFill>
              </a:rPr>
              <a:t>podrazumijeva </a:t>
            </a:r>
            <a:r>
              <a:rPr lang="hr-HR" sz="2200" b="1" dirty="0" smtClean="0">
                <a:solidFill>
                  <a:srgbClr val="FF0000"/>
                </a:solidFill>
              </a:rPr>
              <a:t>pripremanje</a:t>
            </a:r>
            <a:r>
              <a:rPr lang="hr-HR" sz="2200" dirty="0" smtClean="0"/>
              <a:t> i </a:t>
            </a:r>
            <a:r>
              <a:rPr lang="hr-HR" sz="2200" b="1" dirty="0" smtClean="0">
                <a:solidFill>
                  <a:srgbClr val="FF0000"/>
                </a:solidFill>
              </a:rPr>
              <a:t>posluživanje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hrane</a:t>
            </a:r>
            <a:r>
              <a:rPr lang="hr-HR" sz="2200" dirty="0" smtClean="0">
                <a:solidFill>
                  <a:srgbClr val="FF0000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pića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napitaka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u="sng" dirty="0" smtClean="0">
                <a:solidFill>
                  <a:prstClr val="black"/>
                </a:solidFill>
              </a:rPr>
              <a:t>u ugostiteljskom objektu i izvan njega</a:t>
            </a:r>
            <a:r>
              <a:rPr lang="hr-HR" sz="2200" dirty="0" smtClean="0">
                <a:solidFill>
                  <a:prstClr val="black"/>
                </a:solidFill>
              </a:rPr>
              <a:t> </a:t>
            </a:r>
            <a:r>
              <a:rPr lang="hr-HR" sz="2200" i="1" dirty="0" smtClean="0">
                <a:solidFill>
                  <a:prstClr val="black"/>
                </a:solidFill>
              </a:rPr>
              <a:t>(</a:t>
            </a:r>
            <a:r>
              <a:rPr lang="hr-HR" sz="2200" i="1" dirty="0" err="1" smtClean="0">
                <a:solidFill>
                  <a:prstClr val="black"/>
                </a:solidFill>
              </a:rPr>
              <a:t>catering</a:t>
            </a:r>
            <a:r>
              <a:rPr lang="hr-HR" sz="2200" i="1" dirty="0" smtClean="0">
                <a:solidFill>
                  <a:prstClr val="black"/>
                </a:solidFill>
              </a:rPr>
              <a:t>), </a:t>
            </a:r>
            <a:r>
              <a:rPr lang="hr-HR" sz="2200" dirty="0" smtClean="0">
                <a:solidFill>
                  <a:prstClr val="black"/>
                </a:solidFill>
              </a:rPr>
              <a:t>te pružanje </a:t>
            </a:r>
            <a:r>
              <a:rPr lang="hr-HR" sz="2200" b="1" dirty="0" smtClean="0">
                <a:solidFill>
                  <a:srgbClr val="FF0000"/>
                </a:solidFill>
              </a:rPr>
              <a:t>usluga smještaja</a:t>
            </a:r>
          </a:p>
          <a:p>
            <a:pPr marL="31950" indent="-252000">
              <a:lnSpc>
                <a:spcPts val="3000"/>
              </a:lnSpc>
              <a:spcBef>
                <a:spcPts val="0"/>
              </a:spcBef>
            </a:pPr>
            <a:endParaRPr lang="hr-HR" sz="22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25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5" grpId="0" animBg="1"/>
      <p:bldP spid="1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jutarnji.hr/migration_catalog/restoran-martin-peskador/2776397/alternates/LANDSCAPE_680/restoran%20Martin%20Peskad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680"/>
            <a:ext cx="5769048" cy="341901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vojvodinaonline.com/media/2014/06/lovacka-soba-radovana-sipina-cerevic-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2930"/>
            <a:ext cx="5836316" cy="32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5890" y="6433524"/>
            <a:ext cx="1916137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lovačka restauracija</a:t>
            </a:r>
          </a:p>
        </p:txBody>
      </p:sp>
      <p:sp>
        <p:nvSpPr>
          <p:cNvPr id="6" name="Rectangle 5"/>
          <p:cNvSpPr/>
          <p:nvPr/>
        </p:nvSpPr>
        <p:spPr>
          <a:xfrm>
            <a:off x="7332054" y="3099913"/>
            <a:ext cx="1690712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riblja restauracija</a:t>
            </a:r>
          </a:p>
        </p:txBody>
      </p:sp>
    </p:spTree>
    <p:extLst>
      <p:ext uri="{BB962C8B-B14F-4D97-AF65-F5344CB8AC3E}">
        <p14:creationId xmlns:p14="http://schemas.microsoft.com/office/powerpoint/2010/main" val="584780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3762" y="3012813"/>
            <a:ext cx="3246562" cy="3136629"/>
            <a:chOff x="219432" y="2996952"/>
            <a:chExt cx="3246562" cy="3136629"/>
          </a:xfrm>
        </p:grpSpPr>
        <p:pic>
          <p:nvPicPr>
            <p:cNvPr id="3" name="Picture 2" descr="https://vignette3.wikia.nocookie.net/logopedia/images/7/72/Mcdonalds.jpg/revision/latest?cb=20140621181049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376" r="14497"/>
            <a:stretch/>
          </p:blipFill>
          <p:spPr bwMode="auto">
            <a:xfrm>
              <a:off x="219432" y="2996952"/>
              <a:ext cx="1789409" cy="1448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upload.wikimedia.org/wikipedia/en/thumb/b/bf/KFC_logo.svg/1024px-KFC_logo.svg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29" y="4581128"/>
              <a:ext cx="1365814" cy="136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https://static.festisite.com/static/partylogo/img/logos/burger-king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841" y="2996952"/>
              <a:ext cx="1448393" cy="144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http://www.underconsideration.com/brandnew/archives/pizza_hut_logo_det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015" y="4578602"/>
              <a:ext cx="1554979" cy="1554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2" descr="https://s-media-cache-ak0.pinimg.com/originals/ab/7a/e9/ab7ae947b9a65b8055b3605630eb2421.jp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17359" y="116632"/>
            <a:ext cx="4395387" cy="272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eddingbuffet.net/wp-content/uploads/2013/01/wedding-buffet-ideas-How-to-set-up-wedding-buffet-table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4471" y="125790"/>
            <a:ext cx="4291771" cy="27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img.buzzfeed.com/buzzfeed-static/static/enhanced/webdr03/2013/1/10/18/enhanced-buzz-978-1357861942-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5304" y="3356992"/>
            <a:ext cx="5059138" cy="33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0381" y="6170000"/>
            <a:ext cx="2250337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fast</a:t>
            </a:r>
            <a:r>
              <a:rPr lang="hr-HR" dirty="0" smtClean="0">
                <a:solidFill>
                  <a:schemeClr val="tx1"/>
                </a:solidFill>
              </a:rPr>
              <a:t>-</a:t>
            </a:r>
            <a:r>
              <a:rPr lang="hr-HR" dirty="0" err="1" smtClean="0">
                <a:solidFill>
                  <a:schemeClr val="tx1"/>
                </a:solidFill>
              </a:rPr>
              <a:t>food</a:t>
            </a:r>
            <a:r>
              <a:rPr lang="hr-HR" dirty="0" smtClean="0">
                <a:solidFill>
                  <a:schemeClr val="tx1"/>
                </a:solidFill>
              </a:rPr>
              <a:t> restauracija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4616" y="6319727"/>
            <a:ext cx="4998661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samoposlužna</a:t>
            </a:r>
            <a:r>
              <a:rPr lang="hr-HR" dirty="0" smtClean="0">
                <a:solidFill>
                  <a:schemeClr val="tx1"/>
                </a:solidFill>
              </a:rPr>
              <a:t> restauracija s automatskim aparatima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16016" y="2871145"/>
            <a:ext cx="4298865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samoposlužna</a:t>
            </a:r>
            <a:r>
              <a:rPr lang="hr-HR" dirty="0" smtClean="0">
                <a:solidFill>
                  <a:schemeClr val="tx1"/>
                </a:solidFill>
              </a:rPr>
              <a:t> restauracija s toplim </a:t>
            </a:r>
            <a:r>
              <a:rPr lang="hr-HR" dirty="0" err="1" smtClean="0">
                <a:solidFill>
                  <a:schemeClr val="tx1"/>
                </a:solidFill>
              </a:rPr>
              <a:t>buffetom</a:t>
            </a:r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71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dirty="0" smtClean="0"/>
              <a:t>Ponovimo 		   	  </a:t>
            </a:r>
            <a:r>
              <a:rPr lang="hr-HR" sz="2000" dirty="0" smtClean="0"/>
              <a:t>(Podjela ugostiteljstva - hotelijerstvo)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309320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Na koje tri skupine je podijeljeno ugostiteljstvo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hotelijerstvo, restauraterstvo i barovi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uključuje ugostiteljska djelatnost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pripremu i posluživanje hrane, pića i napitaka u </a:t>
            </a:r>
            <a:r>
              <a:rPr lang="hr-HR" sz="1800" i="1" dirty="0" err="1" smtClean="0"/>
              <a:t>ug</a:t>
            </a:r>
            <a:r>
              <a:rPr lang="hr-HR" sz="1800" i="1" dirty="0" smtClean="0"/>
              <a:t>. objektu i izvan njega, te pružanje usluga smještaja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Koji </a:t>
            </a:r>
            <a:r>
              <a:rPr lang="hr-HR" sz="2000" dirty="0">
                <a:solidFill>
                  <a:srgbClr val="FF0000"/>
                </a:solidFill>
              </a:rPr>
              <a:t>smještajni objekti sačinjavaju hotelijerstvo? (7</a:t>
            </a:r>
            <a:r>
              <a:rPr lang="hr-HR" sz="20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hotel, motel, </a:t>
            </a:r>
            <a:r>
              <a:rPr lang="hr-HR" sz="1800" i="1" dirty="0" err="1" smtClean="0"/>
              <a:t>aparthotel</a:t>
            </a:r>
            <a:r>
              <a:rPr lang="hr-HR" sz="1800" i="1" dirty="0" smtClean="0"/>
              <a:t>, turistički apartman, turističko naselje, pansion i guest-house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hotel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smještajni objekt u kojem se gostima pružaju usluge smještaja </a:t>
            </a:r>
            <a:r>
              <a:rPr lang="hr-HR" sz="1800" i="1" dirty="0" smtClean="0"/>
              <a:t>i zajutarka </a:t>
            </a:r>
            <a:r>
              <a:rPr lang="hr-HR" sz="1800" i="1" dirty="0"/>
              <a:t>te druge usluge uobičajne za tu vrstu objekta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Od </a:t>
            </a:r>
            <a:r>
              <a:rPr lang="hr-HR" sz="2000" dirty="0">
                <a:solidFill>
                  <a:srgbClr val="FF0000"/>
                </a:solidFill>
              </a:rPr>
              <a:t>čega se sastoji hotel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od recepcije, smještajnih jedinica, restauracije i ostalog (depandansa)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Koliko minimalno smještajnih jedinica mora imati neki ugostiteljski objekt kako bi dobio kategoriju hotel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5 smještajnih jedinica (apartmana i/ili soba)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depandansa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manji smještajni objekt u blizini hotela koji pruža </a:t>
            </a:r>
            <a:r>
              <a:rPr lang="hr-HR" sz="1800" i="1" dirty="0" smtClean="0"/>
              <a:t>samo usluge </a:t>
            </a:r>
            <a:r>
              <a:rPr lang="hr-HR" sz="1800" i="1" dirty="0"/>
              <a:t>smještaja</a:t>
            </a:r>
          </a:p>
          <a:p>
            <a:pPr lvl="1"/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2870548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4624"/>
            <a:ext cx="9144000" cy="6884988"/>
          </a:xfrm>
        </p:spPr>
        <p:txBody>
          <a:bodyPr>
            <a:noAutofit/>
          </a:bodyPr>
          <a:lstStyle/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Nabroj vrste hotela. (4)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hotel-</a:t>
            </a:r>
            <a:r>
              <a:rPr lang="hr-HR" sz="1800" i="1" dirty="0" err="1" smtClean="0"/>
              <a:t>garni</a:t>
            </a:r>
            <a:r>
              <a:rPr lang="hr-HR" sz="1800" i="1" dirty="0" smtClean="0"/>
              <a:t>, lječilišni hotel, pansionski hotel i hotel za prolazne goste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Što </a:t>
            </a:r>
            <a:r>
              <a:rPr lang="hr-HR" sz="2000" dirty="0">
                <a:solidFill>
                  <a:srgbClr val="FF0000"/>
                </a:solidFill>
              </a:rPr>
              <a:t>je motel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vrsta ugostiteljskog objekta koji pruža usluge smještaja, </a:t>
            </a:r>
            <a:r>
              <a:rPr lang="hr-HR" sz="1800" i="1" dirty="0" smtClean="0"/>
              <a:t>prehrane, a </a:t>
            </a:r>
            <a:r>
              <a:rPr lang="hr-HR" sz="1800" i="1" dirty="0"/>
              <a:t>poneki i rekreacije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Gdje </a:t>
            </a:r>
            <a:r>
              <a:rPr lang="hr-HR" sz="2000" dirty="0">
                <a:solidFill>
                  <a:srgbClr val="FF0000"/>
                </a:solidFill>
              </a:rPr>
              <a:t>se prvo počinju graditi moteli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u SAD-u (početkom 20. st)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Koja je najčešća lokacija izgradnje motela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uz ceste i autoceste, između gradova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</a:t>
            </a:r>
            <a:r>
              <a:rPr lang="hr-HR" sz="2000" dirty="0" err="1">
                <a:solidFill>
                  <a:srgbClr val="FF0000"/>
                </a:solidFill>
              </a:rPr>
              <a:t>aparthotel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smještajni </a:t>
            </a:r>
            <a:r>
              <a:rPr lang="hr-HR" sz="1800" i="1" dirty="0" err="1"/>
              <a:t>ug</a:t>
            </a:r>
            <a:r>
              <a:rPr lang="hr-HR" sz="1800" i="1" dirty="0"/>
              <a:t>. objekt koji ima recepciju, </a:t>
            </a:r>
            <a:r>
              <a:rPr lang="hr-HR" sz="1800" i="1" dirty="0" smtClean="0"/>
              <a:t>smještajne jedinice </a:t>
            </a:r>
            <a:r>
              <a:rPr lang="hr-HR" sz="1800" i="1" dirty="0"/>
              <a:t>i restauraciju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Koja </a:t>
            </a:r>
            <a:r>
              <a:rPr lang="hr-HR" sz="2000" dirty="0">
                <a:solidFill>
                  <a:srgbClr val="FF0000"/>
                </a:solidFill>
              </a:rPr>
              <a:t>je glavna razlika između hotela i </a:t>
            </a:r>
            <a:r>
              <a:rPr lang="hr-HR" sz="2000" dirty="0" err="1">
                <a:solidFill>
                  <a:srgbClr val="FF0000"/>
                </a:solidFill>
              </a:rPr>
              <a:t>aparthotela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err="1" smtClean="0"/>
              <a:t>aparthotel</a:t>
            </a:r>
            <a:r>
              <a:rPr lang="hr-HR" sz="1800" i="1" dirty="0" smtClean="0"/>
              <a:t> treba imati minimalno 51% apartmana, dok hotel ne treba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Koja je razlika između apartmana u </a:t>
            </a:r>
            <a:r>
              <a:rPr lang="hr-HR" sz="2000" dirty="0" err="1">
                <a:solidFill>
                  <a:srgbClr val="FF0000"/>
                </a:solidFill>
              </a:rPr>
              <a:t>aparthotelu</a:t>
            </a:r>
            <a:r>
              <a:rPr lang="hr-HR" sz="2000" dirty="0">
                <a:solidFill>
                  <a:srgbClr val="FF0000"/>
                </a:solidFill>
              </a:rPr>
              <a:t> i hotelu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u hotelu gosti ne mogu kuhati u apartmanima, u </a:t>
            </a:r>
            <a:r>
              <a:rPr lang="hr-HR" sz="1800" i="1" dirty="0" err="1"/>
              <a:t>aparthotelu</a:t>
            </a:r>
            <a:r>
              <a:rPr lang="hr-HR" sz="1800" i="1" dirty="0"/>
              <a:t> </a:t>
            </a:r>
            <a:r>
              <a:rPr lang="hr-HR" sz="1800" i="1" dirty="0" smtClean="0"/>
              <a:t>mogu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Kako se zove turističko naselje na otoku Pagu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err="1" smtClean="0"/>
              <a:t>Gajac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pansion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ugostiteljski objekt koji obvezno pruža usluge smještaja </a:t>
            </a:r>
            <a:r>
              <a:rPr lang="hr-HR" sz="1800" i="1" dirty="0" smtClean="0"/>
              <a:t>s prehranom </a:t>
            </a:r>
            <a:r>
              <a:rPr lang="hr-HR" sz="1800" i="1" dirty="0"/>
              <a:t>kao jedinstvene usluge</a:t>
            </a:r>
          </a:p>
        </p:txBody>
      </p:sp>
    </p:spTree>
    <p:extLst>
      <p:ext uri="{BB962C8B-B14F-4D97-AF65-F5344CB8AC3E}">
        <p14:creationId xmlns:p14="http://schemas.microsoft.com/office/powerpoint/2010/main" val="3036617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2404"/>
            <a:ext cx="9144000" cy="6884988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Što </a:t>
            </a:r>
            <a:r>
              <a:rPr lang="hr-HR" sz="2000" dirty="0">
                <a:solidFill>
                  <a:srgbClr val="FF0000"/>
                </a:solidFill>
              </a:rPr>
              <a:t>je </a:t>
            </a:r>
            <a:r>
              <a:rPr lang="hr-HR" sz="2000" i="1" dirty="0">
                <a:solidFill>
                  <a:srgbClr val="FF0000"/>
                </a:solidFill>
              </a:rPr>
              <a:t>guest-house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/>
              <a:t>tip pansionskog objekta koji obavezno pruža </a:t>
            </a:r>
            <a:r>
              <a:rPr lang="hr-HR" sz="1800" i="1" dirty="0" smtClean="0"/>
              <a:t>usluge smještaja </a:t>
            </a:r>
            <a:r>
              <a:rPr lang="hr-HR" sz="1800" i="1" dirty="0"/>
              <a:t>s prehranom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Nabroj </a:t>
            </a:r>
            <a:r>
              <a:rPr lang="hr-HR" sz="2000" dirty="0">
                <a:solidFill>
                  <a:srgbClr val="FF0000"/>
                </a:solidFill>
              </a:rPr>
              <a:t>vrste smještajnih jedinica u hrvatskom </a:t>
            </a:r>
            <a:r>
              <a:rPr lang="hr-HR" sz="2000" dirty="0" smtClean="0">
                <a:solidFill>
                  <a:srgbClr val="FF0000"/>
                </a:solidFill>
              </a:rPr>
              <a:t>hotelijerstvu. </a:t>
            </a:r>
            <a:r>
              <a:rPr lang="hr-HR" sz="2000" dirty="0">
                <a:solidFill>
                  <a:srgbClr val="FF0000"/>
                </a:solidFill>
              </a:rPr>
              <a:t>(4</a:t>
            </a:r>
            <a:r>
              <a:rPr lang="hr-HR" sz="20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soba, apartman, hotelski apartman (suite) i studio-apartman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Kako se mjeri kapacitet smještajnih jedinica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brojem postelja, odnosno brojem gostiju koje može primiti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Kako se kategoriziraju hoteli, moteli, </a:t>
            </a:r>
            <a:r>
              <a:rPr lang="hr-HR" sz="2000" dirty="0" err="1">
                <a:solidFill>
                  <a:srgbClr val="FF0000"/>
                </a:solidFill>
              </a:rPr>
              <a:t>aparthoteli</a:t>
            </a:r>
            <a:r>
              <a:rPr lang="hr-HR" sz="2000" dirty="0">
                <a:solidFill>
                  <a:srgbClr val="FF0000"/>
                </a:solidFill>
              </a:rPr>
              <a:t>, turistička naselja i apartmani? (nabroj kategorije</a:t>
            </a:r>
            <a:r>
              <a:rPr lang="hr-HR" sz="20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kategorizacija s 4 zvjezdice – 2 zvjezdice najmanja; 5 zvjezdica najveća kategorija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Kako se kategoriziraju pansioni i </a:t>
            </a:r>
            <a:r>
              <a:rPr lang="hr-HR" sz="2000" i="1" dirty="0">
                <a:solidFill>
                  <a:srgbClr val="FF0000"/>
                </a:solidFill>
              </a:rPr>
              <a:t>guest-</a:t>
            </a:r>
            <a:r>
              <a:rPr lang="hr-HR" sz="2000" i="1" dirty="0" err="1">
                <a:solidFill>
                  <a:srgbClr val="FF0000"/>
                </a:solidFill>
              </a:rPr>
              <a:t>houseI</a:t>
            </a:r>
            <a:r>
              <a:rPr lang="hr-HR" sz="2000" dirty="0">
                <a:solidFill>
                  <a:srgbClr val="FF0000"/>
                </a:solidFill>
              </a:rPr>
              <a:t>? (nabroj kategorije</a:t>
            </a:r>
            <a:r>
              <a:rPr lang="hr-HR" sz="20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kategorizacija u 2 kategorije – komfor (bolja) i standard (slabija kategorija)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studio-apartman</a:t>
            </a:r>
            <a:r>
              <a:rPr lang="hr-HR" sz="2000" dirty="0" smtClean="0">
                <a:solidFill>
                  <a:srgbClr val="FF0000"/>
                </a:solidFill>
              </a:rPr>
              <a:t>?</a:t>
            </a:r>
          </a:p>
          <a:p>
            <a:pPr marL="360000" lvl="1" indent="-180000">
              <a:spcBef>
                <a:spcPts val="300"/>
              </a:spcBef>
              <a:spcAft>
                <a:spcPts val="600"/>
              </a:spcAft>
            </a:pPr>
            <a:r>
              <a:rPr lang="hr-HR" sz="1800" i="1" dirty="0" smtClean="0"/>
              <a:t>apartman u jednoj prostoriji – prostor za spavanje, kuhinja i dnevni boravak su u istoj prostoriji</a:t>
            </a:r>
            <a:endParaRPr lang="hr-HR" sz="1800" i="1" dirty="0"/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894564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109676" cy="642942"/>
          </a:xfrm>
        </p:spPr>
        <p:txBody>
          <a:bodyPr/>
          <a:lstStyle/>
          <a:p>
            <a:r>
              <a:rPr lang="hr-HR" dirty="0" smtClean="0"/>
              <a:t>Ponovimo 		   	</a:t>
            </a:r>
            <a:r>
              <a:rPr lang="hr-HR" sz="2000" dirty="0" smtClean="0"/>
              <a:t>(Podjela ugostiteljstva - restauraterstvo)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309320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uključuje restauraterstvo?</a:t>
            </a:r>
          </a:p>
          <a:p>
            <a:pPr marL="360000" lvl="1" indent="-180000"/>
            <a:r>
              <a:rPr lang="hr-HR" sz="1800" i="1" dirty="0"/>
              <a:t>uključuje objekte koji pružaju usluge pripreme i posluživanja hrane, pića i napitaka (u </a:t>
            </a:r>
            <a:r>
              <a:rPr lang="hr-HR" sz="1800" i="1" dirty="0" err="1"/>
              <a:t>ug</a:t>
            </a:r>
            <a:r>
              <a:rPr lang="hr-HR" sz="1800" i="1" dirty="0"/>
              <a:t>. objektu ili izvan njega)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Nabroj ugostiteljske objekte iz kategorije restauraterstvo. (10)</a:t>
            </a:r>
          </a:p>
          <a:p>
            <a:pPr marL="360000" lvl="1" indent="-180000"/>
            <a:r>
              <a:rPr lang="hr-HR" sz="1800" i="1" dirty="0"/>
              <a:t>restauracije, gostionice, zdravljaci, pečenjarnice, </a:t>
            </a:r>
            <a:r>
              <a:rPr lang="hr-HR" sz="1800" i="1" dirty="0" err="1"/>
              <a:t>pizzerije</a:t>
            </a:r>
            <a:r>
              <a:rPr lang="hr-HR" sz="1800" i="1" dirty="0"/>
              <a:t>, bistroi, objekti brze prehrane, slastičarnice, </a:t>
            </a:r>
            <a:r>
              <a:rPr lang="hr-HR" sz="1800" i="1" dirty="0" err="1"/>
              <a:t>catering</a:t>
            </a:r>
            <a:r>
              <a:rPr lang="hr-HR" sz="1800" i="1" dirty="0"/>
              <a:t> i kantine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Od koja dva dijela se sastoji restauracija?</a:t>
            </a:r>
          </a:p>
          <a:p>
            <a:pPr marL="360000" lvl="1" indent="-180000"/>
            <a:r>
              <a:rPr lang="hr-HR" sz="1800" i="1" dirty="0"/>
              <a:t>restauracija se sastoji od dva odjela – kuhinjskog i poslužnog, te niza pomoćnih odjeljaka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Od čega se sastoji kuhinjski odjel? (5)</a:t>
            </a:r>
          </a:p>
          <a:p>
            <a:pPr marL="360000" lvl="1" indent="-180000"/>
            <a:r>
              <a:rPr lang="hr-HR" sz="1800" i="1" dirty="0"/>
              <a:t>topla (glavna) kuhinja, hladna kuhinja, mesnica, kuhinja kave i slastičarnica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Koji dio kuhinje čini „srce“ kuhinje? </a:t>
            </a:r>
          </a:p>
          <a:p>
            <a:pPr marL="360000" lvl="1" indent="-180000"/>
            <a:r>
              <a:rPr lang="hr-HR" sz="1800" i="1" dirty="0"/>
              <a:t>topla kuhinja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Za što služi hladna kuhinja?</a:t>
            </a:r>
          </a:p>
          <a:p>
            <a:pPr marL="360000" lvl="1" indent="-180000"/>
            <a:r>
              <a:rPr lang="hr-HR" sz="1800" i="1" dirty="0"/>
              <a:t>služi za pripremanje hladnih jela (hladna predjela, miješani i drugi naresci, raznovrsne salate od mesa, povrća, voća, sirevi, suhomesnati proizvodi…)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Koji uređaji su neizostavni u hladnoj kuhinji?</a:t>
            </a:r>
          </a:p>
          <a:p>
            <a:pPr marL="360000" lvl="1" indent="-180000"/>
            <a:r>
              <a:rPr lang="hr-HR" sz="1800" i="1" dirty="0"/>
              <a:t>rashladni uređaji, radni stolovi, električna i plinska kuhala, </a:t>
            </a:r>
            <a:r>
              <a:rPr lang="hr-HR" sz="1800" i="1" dirty="0" err="1"/>
              <a:t>mesoreznica</a:t>
            </a:r>
            <a:r>
              <a:rPr lang="hr-HR" sz="1800" i="1" dirty="0"/>
              <a:t>, te hladna komora</a:t>
            </a:r>
          </a:p>
        </p:txBody>
      </p:sp>
    </p:spTree>
    <p:extLst>
      <p:ext uri="{BB962C8B-B14F-4D97-AF65-F5344CB8AC3E}">
        <p14:creationId xmlns:p14="http://schemas.microsoft.com/office/powerpoint/2010/main" val="1063988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4624"/>
            <a:ext cx="9144000" cy="6308725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se priprema u kuhinji kave?</a:t>
            </a:r>
          </a:p>
          <a:p>
            <a:pPr marL="360000" lvl="1" indent="-180000"/>
            <a:r>
              <a:rPr lang="hr-HR" sz="1800" i="1" dirty="0"/>
              <a:t>u njoj se pripremaju topli i hladni napitci na osnovi kave, čaja, mlijeka i kakaa</a:t>
            </a:r>
          </a:p>
          <a:p>
            <a:pPr marL="360000" lvl="1" indent="-180000"/>
            <a:r>
              <a:rPr lang="hr-HR" sz="1800" i="1" dirty="0"/>
              <a:t>mogu se pripremati različita jela koja se poslužuju u vrijeme zajutarka i doručka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Što se priprema u slastičarnici?</a:t>
            </a:r>
          </a:p>
          <a:p>
            <a:pPr marL="360000" lvl="1" indent="-180000"/>
            <a:r>
              <a:rPr lang="hr-HR" sz="1800" i="1" dirty="0"/>
              <a:t>pripremaju se razna slatka jela i obroci od različitih vrsta voća za goste hotelske restauracije (neke primaju i narudžbe za građane)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Nabroj dijelove poslužnog odjela. (7)</a:t>
            </a:r>
          </a:p>
          <a:p>
            <a:pPr marL="360000" lvl="1" indent="-180000"/>
            <a:r>
              <a:rPr lang="hr-HR" sz="1800" i="1" dirty="0"/>
              <a:t>blagovaonica, </a:t>
            </a:r>
            <a:r>
              <a:rPr lang="hr-HR" sz="1800" i="1" dirty="0" err="1"/>
              <a:t>zajutarkovaonica</a:t>
            </a:r>
            <a:r>
              <a:rPr lang="hr-HR" sz="1800" i="1" dirty="0"/>
              <a:t>, </a:t>
            </a:r>
            <a:r>
              <a:rPr lang="hr-HR" sz="1800" i="1" dirty="0" err="1"/>
              <a:t>doručkovaonica</a:t>
            </a:r>
            <a:r>
              <a:rPr lang="hr-HR" sz="1800" i="1" dirty="0"/>
              <a:t>, dvorana za domjenke, salon, terasa i točionica pića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Koje tri vrste gostiju posjećuju blagovaonicu?</a:t>
            </a:r>
          </a:p>
          <a:p>
            <a:pPr marL="360000" lvl="1" indent="-180000"/>
            <a:r>
              <a:rPr lang="hr-HR" sz="1800" b="1" i="1" dirty="0" err="1">
                <a:solidFill>
                  <a:srgbClr val="FF0000"/>
                </a:solidFill>
              </a:rPr>
              <a:t>garni</a:t>
            </a:r>
            <a:r>
              <a:rPr lang="hr-HR" sz="1800" b="1" i="1" dirty="0">
                <a:solidFill>
                  <a:srgbClr val="FF0000"/>
                </a:solidFill>
              </a:rPr>
              <a:t>-gosti</a:t>
            </a:r>
            <a:r>
              <a:rPr lang="hr-HR" sz="1800" i="1" dirty="0">
                <a:solidFill>
                  <a:srgbClr val="FF0000"/>
                </a:solidFill>
              </a:rPr>
              <a:t> </a:t>
            </a:r>
            <a:r>
              <a:rPr lang="hr-HR" sz="1800" i="1" dirty="0"/>
              <a:t>– imaju uračunat zajutrak unutar pansiona</a:t>
            </a:r>
          </a:p>
          <a:p>
            <a:pPr marL="360000" lvl="1" indent="-180000"/>
            <a:r>
              <a:rPr lang="hr-HR" sz="1800" b="1" i="1" dirty="0">
                <a:solidFill>
                  <a:srgbClr val="FF0000"/>
                </a:solidFill>
              </a:rPr>
              <a:t>prolazni</a:t>
            </a:r>
            <a:r>
              <a:rPr lang="hr-HR" sz="1800" i="1" dirty="0">
                <a:solidFill>
                  <a:srgbClr val="FF0000"/>
                </a:solidFill>
              </a:rPr>
              <a:t> </a:t>
            </a:r>
            <a:r>
              <a:rPr lang="hr-HR" sz="1800" b="1" i="1" dirty="0">
                <a:solidFill>
                  <a:srgbClr val="FF0000"/>
                </a:solidFill>
              </a:rPr>
              <a:t>gosti</a:t>
            </a:r>
            <a:r>
              <a:rPr lang="hr-HR" sz="1800" i="1" dirty="0">
                <a:solidFill>
                  <a:srgbClr val="FF0000"/>
                </a:solidFill>
              </a:rPr>
              <a:t> </a:t>
            </a:r>
            <a:r>
              <a:rPr lang="hr-HR" sz="1800" i="1" dirty="0"/>
              <a:t>(à-</a:t>
            </a:r>
            <a:r>
              <a:rPr lang="hr-HR" sz="1800" i="1" dirty="0" err="1"/>
              <a:t>la</a:t>
            </a:r>
            <a:r>
              <a:rPr lang="hr-HR" sz="1800" i="1" dirty="0"/>
              <a:t>-</a:t>
            </a:r>
            <a:r>
              <a:rPr lang="hr-HR" sz="1800" i="1" dirty="0" err="1"/>
              <a:t>carte</a:t>
            </a:r>
            <a:r>
              <a:rPr lang="hr-HR" sz="1800" i="1" dirty="0"/>
              <a:t> gosti) – dolaze u vrijeme ručka ili večere</a:t>
            </a:r>
          </a:p>
          <a:p>
            <a:pPr marL="360000" lvl="1" indent="-180000"/>
            <a:r>
              <a:rPr lang="hr-HR" sz="1800" b="1" i="1" dirty="0">
                <a:solidFill>
                  <a:srgbClr val="FF0000"/>
                </a:solidFill>
              </a:rPr>
              <a:t>pansionski</a:t>
            </a:r>
            <a:r>
              <a:rPr lang="hr-HR" sz="1800" i="1" dirty="0">
                <a:solidFill>
                  <a:srgbClr val="FF0000"/>
                </a:solidFill>
              </a:rPr>
              <a:t> </a:t>
            </a:r>
            <a:r>
              <a:rPr lang="hr-HR" sz="1800" b="1" i="1" dirty="0">
                <a:solidFill>
                  <a:srgbClr val="FF0000"/>
                </a:solidFill>
              </a:rPr>
              <a:t>gosti</a:t>
            </a:r>
            <a:r>
              <a:rPr lang="hr-HR" sz="1800" i="1" dirty="0">
                <a:solidFill>
                  <a:srgbClr val="FF0000"/>
                </a:solidFill>
              </a:rPr>
              <a:t> </a:t>
            </a:r>
            <a:r>
              <a:rPr lang="hr-HR" sz="1800" i="1" dirty="0"/>
              <a:t>– ostaju u hotelu ili pansionu najmanje tri dana, koriste se uslugama smještaja i prehrane i dobivaju popust na cijenu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Koja je razlika između pansionskih gostiju i prolaznih gostiju?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U kojoj prostoriji hoteli s 5 zvjezdica moraju posluživati </a:t>
            </a:r>
            <a:r>
              <a:rPr lang="hr-HR" sz="2000" dirty="0" smtClean="0">
                <a:solidFill>
                  <a:srgbClr val="FF0000"/>
                </a:solidFill>
              </a:rPr>
              <a:t>zajutrak?</a:t>
            </a:r>
          </a:p>
          <a:p>
            <a:pPr marL="360000" lvl="1" indent="-180000"/>
            <a:r>
              <a:rPr lang="hr-HR" sz="1800" i="1" dirty="0"/>
              <a:t>u </a:t>
            </a:r>
            <a:r>
              <a:rPr lang="hr-HR" sz="1800" i="1" dirty="0" err="1"/>
              <a:t>zajutarkovaonici</a:t>
            </a:r>
            <a:endParaRPr lang="hr-HR" sz="1800" i="1" dirty="0"/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Kako se naziva zasebna prostorija za posluživanje </a:t>
            </a:r>
            <a:r>
              <a:rPr lang="hr-HR" sz="2000" dirty="0" smtClean="0">
                <a:solidFill>
                  <a:srgbClr val="FF0000"/>
                </a:solidFill>
              </a:rPr>
              <a:t>doručka?</a:t>
            </a:r>
          </a:p>
          <a:p>
            <a:pPr marL="360000" lvl="1" indent="-180000"/>
            <a:r>
              <a:rPr lang="hr-HR" sz="1800" i="1" dirty="0" err="1"/>
              <a:t>doručkovaonica</a:t>
            </a:r>
            <a:r>
              <a:rPr lang="hr-HR" sz="18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339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4624"/>
            <a:ext cx="9144000" cy="6308725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Što je salon?</a:t>
            </a:r>
          </a:p>
          <a:p>
            <a:pPr marL="360000" lvl="1" indent="-180000"/>
            <a:r>
              <a:rPr lang="hr-HR" sz="1800" i="1" dirty="0"/>
              <a:t>luksuzno opremljena manja prostorija koja može služiti za različite svrhe (npr. manje intimne svečanosti za uži krug ljudi, svečani ručci, večere, domjenci…)</a:t>
            </a:r>
          </a:p>
          <a:p>
            <a:pPr marL="216000" indent="-216000"/>
            <a:r>
              <a:rPr lang="hr-HR" sz="2000" dirty="0">
                <a:solidFill>
                  <a:srgbClr val="FF0000"/>
                </a:solidFill>
              </a:rPr>
              <a:t>Kakva jela se nalaze na meniju restorana s internacionalnom kuhinjom? </a:t>
            </a:r>
            <a:endParaRPr lang="hr-HR" sz="2000" dirty="0" smtClean="0">
              <a:solidFill>
                <a:srgbClr val="FF0000"/>
              </a:solidFill>
            </a:endParaRPr>
          </a:p>
          <a:p>
            <a:pPr marL="360000" lvl="1" indent="-180000"/>
            <a:r>
              <a:rPr lang="hr-HR" sz="1800" i="1" dirty="0"/>
              <a:t>jela prisutna u restoranima diljem svijeta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Navedi jedan primjer specijalizirane restauracije. </a:t>
            </a:r>
            <a:endParaRPr lang="hr-HR" sz="2000" dirty="0" smtClean="0">
              <a:solidFill>
                <a:srgbClr val="FF0000"/>
              </a:solidFill>
            </a:endParaRPr>
          </a:p>
          <a:p>
            <a:pPr marL="360000" lvl="1" indent="-180000"/>
            <a:r>
              <a:rPr lang="hr-HR" sz="1800" i="1" dirty="0"/>
              <a:t>restoran u stilu 1950-ih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Navedi tri poznate nacionalne restauracije u svijetu. </a:t>
            </a:r>
            <a:endParaRPr lang="hr-HR" sz="1600" dirty="0"/>
          </a:p>
          <a:p>
            <a:pPr marL="360000" lvl="1" indent="-180000"/>
            <a:r>
              <a:rPr lang="hr-HR" sz="1800" i="1" dirty="0"/>
              <a:t>talijanska, mađarska, francuska, </a:t>
            </a:r>
            <a:r>
              <a:rPr lang="hr-HR" sz="1800" i="1" dirty="0" err="1"/>
              <a:t>kineska..</a:t>
            </a:r>
            <a:r>
              <a:rPr lang="hr-HR" sz="1800" i="1" dirty="0"/>
              <a:t>.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Koje prostorije imaju lovačke restauracije, a druge restauracije nemaju? (3)</a:t>
            </a:r>
          </a:p>
          <a:p>
            <a:pPr marL="360000" lvl="1" indent="-180000"/>
            <a:r>
              <a:rPr lang="hr-HR" sz="1800" i="1" dirty="0"/>
              <a:t>imaju posebne prostorije za presvlačenje iz lovačke u civilnu odjeću, boksove za pse, prostorije za čuvanje oružja…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Kakva jela nudi vegetarijanska restauracija? </a:t>
            </a:r>
            <a:endParaRPr lang="hr-HR" sz="1600" dirty="0"/>
          </a:p>
          <a:p>
            <a:pPr marL="360000" lvl="1" indent="-180000"/>
            <a:r>
              <a:rPr lang="hr-HR" sz="1800" i="1" dirty="0"/>
              <a:t>nude jela bez mesa i ribe te se ne nudi alkohol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Za koga najčešće priprema jela dijetalna restauracija? </a:t>
            </a:r>
            <a:endParaRPr lang="hr-HR" sz="1600" dirty="0"/>
          </a:p>
          <a:p>
            <a:pPr marL="360000" lvl="1" indent="-180000"/>
            <a:r>
              <a:rPr lang="hr-HR" sz="1800" i="1" dirty="0"/>
              <a:t>za pacijente u </a:t>
            </a:r>
            <a:r>
              <a:rPr lang="hr-HR" sz="1800" i="1" dirty="0" smtClean="0"/>
              <a:t>bolnici</a:t>
            </a:r>
          </a:p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Kakve namirnice moraju biti u makrobiotičkoj restauraciji? </a:t>
            </a:r>
            <a:endParaRPr lang="hr-HR" sz="1600" dirty="0" smtClean="0"/>
          </a:p>
          <a:p>
            <a:pPr marL="360000" lvl="1" indent="-180000"/>
            <a:r>
              <a:rPr lang="hr-HR" sz="1800" i="1" dirty="0" smtClean="0"/>
              <a:t>uzgojene bez kemijskih sredstava</a:t>
            </a:r>
          </a:p>
        </p:txBody>
      </p:sp>
    </p:spTree>
    <p:extLst>
      <p:ext uri="{BB962C8B-B14F-4D97-AF65-F5344CB8AC3E}">
        <p14:creationId xmlns:p14="http://schemas.microsoft.com/office/powerpoint/2010/main" val="795043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4624"/>
            <a:ext cx="9144000" cy="6308725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dirty="0" smtClean="0">
                <a:solidFill>
                  <a:srgbClr val="FF0000"/>
                </a:solidFill>
              </a:rPr>
              <a:t>Koje </a:t>
            </a:r>
            <a:r>
              <a:rPr lang="hr-HR" sz="2000" dirty="0">
                <a:solidFill>
                  <a:srgbClr val="FF0000"/>
                </a:solidFill>
              </a:rPr>
              <a:t>vrste samoposlužne restauracije poznajemo? (3) </a:t>
            </a:r>
            <a:endParaRPr lang="hr-HR" sz="1600" dirty="0"/>
          </a:p>
          <a:p>
            <a:pPr marL="360000" lvl="1" indent="-180000"/>
            <a:r>
              <a:rPr lang="hr-HR" sz="1800" i="1" dirty="0" err="1"/>
              <a:t>samoposlužna</a:t>
            </a:r>
            <a:r>
              <a:rPr lang="hr-HR" sz="1800" i="1" dirty="0"/>
              <a:t> restauracija s toplim </a:t>
            </a:r>
            <a:r>
              <a:rPr lang="hr-HR" sz="1800" i="1" dirty="0" err="1"/>
              <a:t>buffetom</a:t>
            </a:r>
            <a:r>
              <a:rPr lang="hr-HR" sz="1800" i="1" dirty="0"/>
              <a:t>, s automatskim aparatima i </a:t>
            </a:r>
            <a:r>
              <a:rPr lang="hr-HR" sz="1800" i="1" dirty="0" err="1"/>
              <a:t>fast</a:t>
            </a:r>
            <a:r>
              <a:rPr lang="hr-HR" sz="1800" i="1" dirty="0"/>
              <a:t>-</a:t>
            </a:r>
            <a:r>
              <a:rPr lang="hr-HR" sz="1800" i="1" dirty="0" err="1"/>
              <a:t>food</a:t>
            </a:r>
            <a:r>
              <a:rPr lang="hr-HR" sz="1800" i="1" dirty="0"/>
              <a:t> restauracija</a:t>
            </a:r>
          </a:p>
          <a:p>
            <a:pPr marL="216000" lvl="0" indent="-216000"/>
            <a:r>
              <a:rPr lang="hr-HR" sz="2000" dirty="0">
                <a:solidFill>
                  <a:srgbClr val="FF0000"/>
                </a:solidFill>
              </a:rPr>
              <a:t>Kakvu uslugu nudi </a:t>
            </a:r>
            <a:r>
              <a:rPr lang="hr-HR" sz="2000" dirty="0" err="1">
                <a:solidFill>
                  <a:srgbClr val="FF0000"/>
                </a:solidFill>
              </a:rPr>
              <a:t>fast</a:t>
            </a:r>
            <a:r>
              <a:rPr lang="hr-HR" sz="2000" dirty="0">
                <a:solidFill>
                  <a:srgbClr val="FF0000"/>
                </a:solidFill>
              </a:rPr>
              <a:t>-</a:t>
            </a:r>
            <a:r>
              <a:rPr lang="hr-HR" sz="2000" dirty="0" err="1">
                <a:solidFill>
                  <a:srgbClr val="FF0000"/>
                </a:solidFill>
              </a:rPr>
              <a:t>food</a:t>
            </a:r>
            <a:r>
              <a:rPr lang="hr-HR" sz="2000" dirty="0">
                <a:solidFill>
                  <a:srgbClr val="FF0000"/>
                </a:solidFill>
              </a:rPr>
              <a:t> restauracija? </a:t>
            </a:r>
            <a:endParaRPr lang="hr-HR" sz="1600" dirty="0"/>
          </a:p>
          <a:p>
            <a:pPr marL="360000" lvl="1" indent="-180000"/>
            <a:r>
              <a:rPr lang="hr-HR" sz="1800" i="1" dirty="0"/>
              <a:t>usluga namijenjena širokom krugu korisnika i uglavnom između glavnih obroka</a:t>
            </a:r>
          </a:p>
        </p:txBody>
      </p:sp>
    </p:spTree>
    <p:extLst>
      <p:ext uri="{BB962C8B-B14F-4D97-AF65-F5344CB8AC3E}">
        <p14:creationId xmlns:p14="http://schemas.microsoft.com/office/powerpoint/2010/main" val="866172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Hotelijerstvo					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021288"/>
          </a:xfrm>
        </p:spPr>
        <p:txBody>
          <a:bodyPr>
            <a:noAutofit/>
          </a:bodyPr>
          <a:lstStyle/>
          <a:p>
            <a:r>
              <a:rPr lang="hr-HR" dirty="0" smtClean="0"/>
              <a:t>hotelijerstvo uključuje objekte koji pružaju </a:t>
            </a:r>
            <a:r>
              <a:rPr lang="hr-HR" b="1" dirty="0" smtClean="0">
                <a:solidFill>
                  <a:srgbClr val="FF0000"/>
                </a:solidFill>
              </a:rPr>
              <a:t>usluge smještaja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HOTELIJERSTVO SAČINJAVAJU</a:t>
            </a:r>
            <a:r>
              <a:rPr lang="hr-HR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hoteli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moteli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aparthoteli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turistički apartmani</a:t>
            </a:r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 širem smislu</a:t>
            </a:r>
            <a:r>
              <a:rPr lang="hr-HR" dirty="0" smtClean="0"/>
              <a:t>, hotelijerstvo uključuje i: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kampove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kuće za odmor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omladinske hotele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sobe za iznajmljivanje</a:t>
            </a:r>
          </a:p>
          <a:p>
            <a:pPr lvl="1">
              <a:spcBef>
                <a:spcPts val="300"/>
              </a:spcBef>
            </a:pPr>
            <a:r>
              <a:rPr lang="hr-HR" dirty="0">
                <a:solidFill>
                  <a:prstClr val="black"/>
                </a:solidFill>
              </a:rPr>
              <a:t>odmarališta</a:t>
            </a:r>
          </a:p>
          <a:p>
            <a:pPr lvl="1">
              <a:spcBef>
                <a:spcPts val="300"/>
              </a:spcBef>
            </a:pPr>
            <a:r>
              <a:rPr lang="hr-HR" dirty="0">
                <a:solidFill>
                  <a:prstClr val="black"/>
                </a:solidFill>
              </a:rPr>
              <a:t>planinske i lovačke domove</a:t>
            </a:r>
          </a:p>
          <a:p>
            <a:pPr lvl="1">
              <a:spcBef>
                <a:spcPts val="300"/>
              </a:spcBef>
            </a:pPr>
            <a:r>
              <a:rPr lang="hr-HR" dirty="0" smtClean="0">
                <a:solidFill>
                  <a:prstClr val="black"/>
                </a:solidFill>
              </a:rPr>
              <a:t>prenoćišta</a:t>
            </a:r>
            <a:endParaRPr lang="hr-HR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63888" y="1502998"/>
            <a:ext cx="4572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turistička naselja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pansioni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400" i="1" dirty="0">
                <a:solidFill>
                  <a:prstClr val="black"/>
                </a:solidFill>
              </a:rPr>
              <a:t>guest house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3528" y="4221088"/>
            <a:ext cx="3960440" cy="2376264"/>
          </a:xfrm>
          <a:prstGeom prst="rect">
            <a:avLst/>
          </a:prstGeom>
          <a:solidFill>
            <a:schemeClr val="bg1">
              <a:alpha val="7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56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Hoteli						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620688"/>
            <a:ext cx="9144000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Calibri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HOTEL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je smještajni objekt u kojem se gostima pružaju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usluge smještaja </a:t>
            </a:r>
            <a:r>
              <a:rPr lang="hr-HR" sz="2200" dirty="0">
                <a:solidFill>
                  <a:prstClr val="black"/>
                </a:solidFill>
              </a:rPr>
              <a:t>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zajutarka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te druge usluge uobičajne za tu vrstu objekta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sastoji se </a:t>
            </a:r>
            <a:r>
              <a:rPr lang="hr-HR" sz="2200" dirty="0" smtClean="0">
                <a:solidFill>
                  <a:prstClr val="black"/>
                </a:solidFill>
              </a:rPr>
              <a:t>od: </a:t>
            </a:r>
            <a:r>
              <a:rPr lang="hr-HR" sz="2200" b="1" dirty="0" smtClean="0">
                <a:solidFill>
                  <a:srgbClr val="FF0000"/>
                </a:solidFill>
              </a:rPr>
              <a:t>recepcije, smještajnih </a:t>
            </a:r>
            <a:r>
              <a:rPr lang="hr-HR" sz="2200" b="1" dirty="0">
                <a:solidFill>
                  <a:srgbClr val="FF0000"/>
                </a:solidFill>
              </a:rPr>
              <a:t>jedinica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(najmanje 5</a:t>
            </a:r>
            <a:r>
              <a:rPr lang="hr-HR" sz="2200" dirty="0" smtClean="0">
                <a:solidFill>
                  <a:prstClr val="black"/>
                </a:solidFill>
              </a:rPr>
              <a:t>), </a:t>
            </a:r>
            <a:r>
              <a:rPr lang="hr-HR" sz="2200" b="1" dirty="0" smtClean="0">
                <a:solidFill>
                  <a:srgbClr val="FF0000"/>
                </a:solidFill>
              </a:rPr>
              <a:t>restauracije </a:t>
            </a:r>
            <a:r>
              <a:rPr lang="hr-HR" sz="2200" dirty="0" smtClean="0"/>
              <a:t>i </a:t>
            </a:r>
            <a:r>
              <a:rPr lang="hr-HR" sz="2200" dirty="0" smtClean="0">
                <a:solidFill>
                  <a:prstClr val="black"/>
                </a:solidFill>
              </a:rPr>
              <a:t>ostalog </a:t>
            </a:r>
            <a:r>
              <a:rPr lang="hr-HR" sz="2200" i="1" dirty="0" smtClean="0">
                <a:solidFill>
                  <a:prstClr val="black"/>
                </a:solidFill>
              </a:rPr>
              <a:t>(dodatne usluge u hotelu)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/>
              <a:t>sve smještajne jedinice u hotelu </a:t>
            </a:r>
            <a:r>
              <a:rPr lang="hr-HR" sz="2200" i="1" dirty="0"/>
              <a:t>(apartmani ili sobe)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moraju imati kupaonicu</a:t>
            </a:r>
          </a:p>
          <a:p>
            <a:pPr marL="342900" lvl="0" indent="-342900">
              <a:spcBef>
                <a:spcPts val="24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DEPANDANSA</a:t>
            </a:r>
            <a:r>
              <a:rPr lang="hr-HR" sz="2200" dirty="0" smtClean="0"/>
              <a:t> </a:t>
            </a:r>
            <a:r>
              <a:rPr lang="hr-HR" sz="2200" dirty="0"/>
              <a:t>– manji smještajni objekt u blizini hotela koji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pruža samo usluge smještaja</a:t>
            </a:r>
            <a:r>
              <a:rPr lang="hr-HR" sz="2200" b="1" dirty="0">
                <a:solidFill>
                  <a:srgbClr val="FF0000"/>
                </a:solidFill>
              </a:rPr>
              <a:t> </a:t>
            </a:r>
            <a:r>
              <a:rPr lang="hr-HR" sz="2200" i="1" dirty="0"/>
              <a:t>(ostale usluge se pružaju u hotelu</a:t>
            </a:r>
            <a:r>
              <a:rPr lang="hr-HR" sz="2200" i="1" dirty="0" smtClean="0"/>
              <a:t>)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/>
              <a:t>između hotela i depandanse mora biti natkriveni </a:t>
            </a:r>
            <a:r>
              <a:rPr lang="hr-HR" sz="2200" dirty="0" smtClean="0"/>
              <a:t>prolaz</a:t>
            </a:r>
          </a:p>
          <a:p>
            <a:pPr marL="342900" indent="-342900">
              <a:spcBef>
                <a:spcPts val="1200"/>
              </a:spcBef>
              <a:buFont typeface="Calibri" pitchFamily="34" charset="0"/>
              <a:buChar char="–"/>
            </a:pPr>
            <a:endParaRPr lang="hr-HR" sz="2200" dirty="0"/>
          </a:p>
          <a:p>
            <a:pPr marL="342900" lvl="0" indent="-342900">
              <a:spcBef>
                <a:spcPts val="1200"/>
              </a:spcBef>
              <a:buFont typeface="Calibri" pitchFamily="34" charset="0"/>
              <a:buChar char="–"/>
            </a:pPr>
            <a:endParaRPr lang="hr-HR" sz="22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4557028"/>
            <a:ext cx="8892988" cy="2112332"/>
            <a:chOff x="179512" y="4557028"/>
            <a:chExt cx="8892988" cy="2112332"/>
          </a:xfrm>
        </p:grpSpPr>
        <p:sp>
          <p:nvSpPr>
            <p:cNvPr id="7" name="Rectangle 6"/>
            <p:cNvSpPr/>
            <p:nvPr/>
          </p:nvSpPr>
          <p:spPr>
            <a:xfrm>
              <a:off x="3481033" y="4557028"/>
              <a:ext cx="2109926" cy="432048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chemeClr val="bg1"/>
                  </a:solidFill>
                </a:rPr>
                <a:t>VRSTE HOTELA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512" y="5272702"/>
              <a:ext cx="1585219" cy="432048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1"/>
                  </a:solidFill>
                </a:rPr>
                <a:t>HOTEL-GARNI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8393" y="5272702"/>
              <a:ext cx="1944216" cy="432048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LJEČILIŠNI HOTEL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6271" y="5272702"/>
              <a:ext cx="2196244" cy="432048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PANSIONSKI HOTEL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6176" y="5272702"/>
              <a:ext cx="2916324" cy="432048"/>
            </a:xfrm>
            <a:prstGeom prst="rect">
              <a:avLst/>
            </a:prstGeom>
            <a:solidFill>
              <a:srgbClr val="37870B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HOTEL ZA PROLAZNE GOSTE</a:t>
              </a:r>
            </a:p>
          </p:txBody>
        </p:sp>
        <p:cxnSp>
          <p:nvCxnSpPr>
            <p:cNvPr id="12" name="Elbow Connector 11"/>
            <p:cNvCxnSpPr>
              <a:stCxn id="7" idx="2"/>
              <a:endCxn id="8" idx="0"/>
            </p:cNvCxnSpPr>
            <p:nvPr/>
          </p:nvCxnSpPr>
          <p:spPr>
            <a:xfrm rot="5400000">
              <a:off x="2612246" y="3348952"/>
              <a:ext cx="283626" cy="356387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7" idx="2"/>
              <a:endCxn id="9" idx="0"/>
            </p:cNvCxnSpPr>
            <p:nvPr/>
          </p:nvCxnSpPr>
          <p:spPr>
            <a:xfrm rot="5400000">
              <a:off x="3536436" y="4273142"/>
              <a:ext cx="283626" cy="1715495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7" idx="2"/>
              <a:endCxn id="10" idx="0"/>
            </p:cNvCxnSpPr>
            <p:nvPr/>
          </p:nvCxnSpPr>
          <p:spPr>
            <a:xfrm rot="16200000" flipH="1">
              <a:off x="4613381" y="4911690"/>
              <a:ext cx="283626" cy="438397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7" idx="2"/>
              <a:endCxn id="11" idx="0"/>
            </p:cNvCxnSpPr>
            <p:nvPr/>
          </p:nvCxnSpPr>
          <p:spPr>
            <a:xfrm rot="16200000" flipH="1">
              <a:off x="5933354" y="3591718"/>
              <a:ext cx="283626" cy="307834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9512" y="5746030"/>
              <a:ext cx="15852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od prehrane nudi samo zajutrak</a:t>
              </a:r>
              <a:endParaRPr lang="hr-H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35696" y="5746030"/>
              <a:ext cx="2040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nudi medicinske usluge</a:t>
              </a:r>
              <a:endParaRPr lang="hr-H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1920" y="5746030"/>
              <a:ext cx="2040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nudi usluge pansiona</a:t>
              </a:r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1610277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Motel i </a:t>
            </a:r>
            <a:r>
              <a:rPr lang="hr-HR" sz="3200" dirty="0" err="1" smtClean="0"/>
              <a:t>aparthotel</a:t>
            </a:r>
            <a:r>
              <a:rPr lang="hr-HR" sz="3200" dirty="0" smtClean="0"/>
              <a:t>				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19" name="Rectangle 18"/>
          <p:cNvSpPr/>
          <p:nvPr/>
        </p:nvSpPr>
        <p:spPr>
          <a:xfrm>
            <a:off x="0" y="620688"/>
            <a:ext cx="9144000" cy="575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Calibri" pitchFamily="34" charset="0"/>
              <a:buChar char="–"/>
            </a:pPr>
            <a:r>
              <a:rPr lang="hr-HR" sz="2400" b="1" dirty="0">
                <a:solidFill>
                  <a:srgbClr val="FF0000"/>
                </a:solidFill>
              </a:rPr>
              <a:t>MOTEL</a:t>
            </a:r>
            <a:r>
              <a:rPr lang="hr-HR" sz="2400" dirty="0">
                <a:solidFill>
                  <a:prstClr val="black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je vrsta ugostiteljskog objekta koji pruža usluge </a:t>
            </a:r>
            <a:r>
              <a:rPr lang="hr-HR" sz="2200" b="1" dirty="0">
                <a:solidFill>
                  <a:srgbClr val="FF0000"/>
                </a:solidFill>
              </a:rPr>
              <a:t>smještaja</a:t>
            </a:r>
            <a:r>
              <a:rPr lang="hr-HR" sz="2200" dirty="0">
                <a:solidFill>
                  <a:prstClr val="black"/>
                </a:solidFill>
              </a:rPr>
              <a:t>, </a:t>
            </a:r>
            <a:r>
              <a:rPr lang="hr-HR" sz="2200" b="1" dirty="0">
                <a:solidFill>
                  <a:srgbClr val="FF0000"/>
                </a:solidFill>
              </a:rPr>
              <a:t>prehrane</a:t>
            </a:r>
            <a:r>
              <a:rPr lang="hr-HR" sz="2200" dirty="0">
                <a:solidFill>
                  <a:prstClr val="black"/>
                </a:solidFill>
              </a:rPr>
              <a:t>, a poneki i </a:t>
            </a:r>
            <a:r>
              <a:rPr lang="hr-HR" sz="2200" b="1" dirty="0">
                <a:solidFill>
                  <a:srgbClr val="FF0000"/>
                </a:solidFill>
              </a:rPr>
              <a:t>rekreacije</a:t>
            </a:r>
          </a:p>
          <a:p>
            <a:pPr marL="800100" lvl="2" indent="-342900"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200" dirty="0"/>
              <a:t>moteli se grade </a:t>
            </a:r>
            <a:r>
              <a:rPr lang="hr-HR" sz="2200" b="1" dirty="0">
                <a:solidFill>
                  <a:srgbClr val="FF0000"/>
                </a:solidFill>
              </a:rPr>
              <a:t>izvan grada</a:t>
            </a:r>
            <a:r>
              <a:rPr lang="hr-HR" sz="2200" dirty="0"/>
              <a:t>, </a:t>
            </a:r>
            <a:r>
              <a:rPr lang="hr-HR" sz="2200" b="1" dirty="0"/>
              <a:t>uz </a:t>
            </a:r>
            <a:r>
              <a:rPr lang="hr-HR" sz="2200" b="1" dirty="0" smtClean="0"/>
              <a:t>cestu, </a:t>
            </a:r>
            <a:r>
              <a:rPr lang="hr-HR" sz="2200" b="1" dirty="0" smtClean="0">
                <a:solidFill>
                  <a:srgbClr val="FF0000"/>
                </a:solidFill>
              </a:rPr>
              <a:t>između </a:t>
            </a:r>
            <a:r>
              <a:rPr lang="hr-HR" sz="2200" b="1" dirty="0">
                <a:solidFill>
                  <a:srgbClr val="FF0000"/>
                </a:solidFill>
              </a:rPr>
              <a:t>dva grada </a:t>
            </a:r>
            <a:endParaRPr lang="hr-HR" sz="2200" b="1" dirty="0" smtClean="0">
              <a:solidFill>
                <a:srgbClr val="FF0000"/>
              </a:solidFill>
            </a:endParaRPr>
          </a:p>
          <a:p>
            <a:pPr marL="800100" lvl="2" indent="-342900">
              <a:buFont typeface="Calibri" pitchFamily="34" charset="0"/>
              <a:buChar char="–"/>
            </a:pPr>
            <a:r>
              <a:rPr lang="hr-HR" sz="2200" dirty="0" smtClean="0"/>
              <a:t>javljaju se početkom 20. st u SAD-u</a:t>
            </a:r>
          </a:p>
          <a:p>
            <a:pPr marL="342900" lvl="0" indent="-342900"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DVA NAČINA IZGRADNJE MOTELA</a:t>
            </a:r>
            <a:r>
              <a:rPr lang="hr-HR" sz="2200" dirty="0" smtClean="0">
                <a:solidFill>
                  <a:prstClr val="black"/>
                </a:solidFill>
              </a:rPr>
              <a:t>:</a:t>
            </a:r>
          </a:p>
          <a:p>
            <a:pPr marL="914400" lvl="1" indent="-324000">
              <a:spcBef>
                <a:spcPct val="20000"/>
              </a:spcBef>
              <a:buFont typeface="+mj-lt"/>
              <a:buAutoNum type="arabicPeriod"/>
            </a:pPr>
            <a:r>
              <a:rPr lang="hr-HR" sz="2200" dirty="0" smtClean="0">
                <a:solidFill>
                  <a:prstClr val="black"/>
                </a:solidFill>
              </a:rPr>
              <a:t>u </a:t>
            </a:r>
            <a:r>
              <a:rPr lang="hr-HR" sz="2200" dirty="0">
                <a:solidFill>
                  <a:prstClr val="black"/>
                </a:solidFill>
              </a:rPr>
              <a:t>obliku </a:t>
            </a:r>
            <a:r>
              <a:rPr lang="hr-HR" sz="2200" b="1" dirty="0">
                <a:solidFill>
                  <a:srgbClr val="FF0000"/>
                </a:solidFill>
              </a:rPr>
              <a:t>više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b="1" dirty="0">
                <a:solidFill>
                  <a:srgbClr val="FF0000"/>
                </a:solidFill>
              </a:rPr>
              <a:t>kućica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ili </a:t>
            </a:r>
            <a:r>
              <a:rPr lang="hr-HR" sz="2200" b="1" dirty="0">
                <a:solidFill>
                  <a:srgbClr val="FF0000"/>
                </a:solidFill>
              </a:rPr>
              <a:t>bungalova</a:t>
            </a:r>
          </a:p>
          <a:p>
            <a:pPr marL="914400" lvl="1" indent="-324000">
              <a:spcBef>
                <a:spcPct val="20000"/>
              </a:spcBef>
              <a:buFont typeface="+mj-lt"/>
              <a:buAutoNum type="arabicPeriod"/>
            </a:pPr>
            <a:r>
              <a:rPr lang="hr-HR" sz="2200" dirty="0">
                <a:solidFill>
                  <a:prstClr val="black"/>
                </a:solidFill>
              </a:rPr>
              <a:t>u obliku </a:t>
            </a:r>
            <a:r>
              <a:rPr lang="hr-HR" sz="2200" b="1" dirty="0">
                <a:solidFill>
                  <a:srgbClr val="FF0000"/>
                </a:solidFill>
              </a:rPr>
              <a:t>jednog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ili </a:t>
            </a:r>
            <a:r>
              <a:rPr lang="hr-HR" sz="2200" b="1" dirty="0">
                <a:solidFill>
                  <a:srgbClr val="FF0000"/>
                </a:solidFill>
              </a:rPr>
              <a:t>više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b="1" dirty="0">
                <a:solidFill>
                  <a:srgbClr val="FF0000"/>
                </a:solidFill>
              </a:rPr>
              <a:t>paviljona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u prizemlju ili s 1 </a:t>
            </a:r>
            <a:r>
              <a:rPr lang="hr-HR" sz="2200" dirty="0" smtClean="0">
                <a:solidFill>
                  <a:prstClr val="black"/>
                </a:solidFill>
              </a:rPr>
              <a:t>katom</a:t>
            </a:r>
          </a:p>
          <a:p>
            <a:pPr marL="252000" lvl="0" indent="-252000">
              <a:spcBef>
                <a:spcPts val="3600"/>
              </a:spcBef>
              <a:buFont typeface="Calibri" pitchFamily="34" charset="0"/>
              <a:buChar char="–"/>
            </a:pPr>
            <a:r>
              <a:rPr lang="hr-HR" sz="2400" b="1" dirty="0">
                <a:solidFill>
                  <a:srgbClr val="FF0000"/>
                </a:solidFill>
              </a:rPr>
              <a:t>APARTHOTEL </a:t>
            </a:r>
            <a:r>
              <a:rPr lang="hr-HR" sz="2200" dirty="0">
                <a:solidFill>
                  <a:prstClr val="black"/>
                </a:solidFill>
              </a:rPr>
              <a:t>je smještajni </a:t>
            </a:r>
            <a:r>
              <a:rPr lang="hr-HR" sz="2200" dirty="0" err="1">
                <a:solidFill>
                  <a:prstClr val="black"/>
                </a:solidFill>
              </a:rPr>
              <a:t>ug</a:t>
            </a:r>
            <a:r>
              <a:rPr lang="hr-HR" sz="2200" dirty="0">
                <a:solidFill>
                  <a:prstClr val="black"/>
                </a:solidFill>
              </a:rPr>
              <a:t>. objekt koji ima </a:t>
            </a:r>
            <a:r>
              <a:rPr lang="hr-HR" sz="2200" b="1" dirty="0">
                <a:solidFill>
                  <a:srgbClr val="FF0000"/>
                </a:solidFill>
              </a:rPr>
              <a:t>recepciju</a:t>
            </a:r>
            <a:r>
              <a:rPr lang="hr-HR" sz="2200" dirty="0">
                <a:solidFill>
                  <a:prstClr val="black"/>
                </a:solidFill>
              </a:rPr>
              <a:t>, </a:t>
            </a:r>
            <a:r>
              <a:rPr lang="hr-HR" sz="2200" b="1" dirty="0">
                <a:solidFill>
                  <a:srgbClr val="FF0000"/>
                </a:solidFill>
              </a:rPr>
              <a:t>smještajne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b="1" dirty="0">
                <a:solidFill>
                  <a:srgbClr val="FF0000"/>
                </a:solidFill>
              </a:rPr>
              <a:t>jedinice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i </a:t>
            </a:r>
            <a:r>
              <a:rPr lang="hr-HR" sz="2200" b="1" dirty="0">
                <a:solidFill>
                  <a:srgbClr val="FF0000"/>
                </a:solidFill>
              </a:rPr>
              <a:t>restauraciju</a:t>
            </a:r>
          </a:p>
          <a:p>
            <a:pPr marL="648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najmanje 5 smještajnih jedinica </a:t>
            </a:r>
            <a:r>
              <a:rPr lang="hr-HR" sz="2200" dirty="0"/>
              <a:t>od kojih su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51% apartmani ili studio-apartmani</a:t>
            </a:r>
          </a:p>
          <a:p>
            <a:pPr marL="648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/>
              <a:t>apartmani su opremljeni tako da gosti u njima mogu pripremati jela</a:t>
            </a:r>
          </a:p>
          <a:p>
            <a:pPr marL="457200" indent="-324000">
              <a:spcBef>
                <a:spcPct val="20000"/>
              </a:spcBef>
              <a:buFont typeface="+mj-lt"/>
              <a:buAutoNum type="arabicPeriod"/>
            </a:pPr>
            <a:endParaRPr lang="hr-HR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1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2800" dirty="0" smtClean="0"/>
              <a:t>Turistički apartman, pansion i guest house</a:t>
            </a:r>
            <a:r>
              <a:rPr lang="hr-HR" sz="3200" dirty="0" smtClean="0"/>
              <a:t> 		 </a:t>
            </a:r>
            <a:r>
              <a:rPr lang="hr-HR" sz="2000" dirty="0" smtClean="0"/>
              <a:t>(ponavljanje)</a:t>
            </a:r>
            <a:endParaRPr lang="hr-HR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85063"/>
            <a:ext cx="9144000" cy="6021288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TURISTIČKI </a:t>
            </a:r>
            <a:r>
              <a:rPr lang="hr-HR" b="1" dirty="0">
                <a:solidFill>
                  <a:srgbClr val="FF0000"/>
                </a:solidFill>
              </a:rPr>
              <a:t>APARTMAN </a:t>
            </a:r>
            <a:r>
              <a:rPr lang="hr-HR" sz="2200" dirty="0">
                <a:solidFill>
                  <a:prstClr val="black"/>
                </a:solidFill>
              </a:rPr>
              <a:t>je smještajni objekt koji se sastoji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od jedne veće ili više manjih zgrada</a:t>
            </a:r>
            <a:r>
              <a:rPr lang="hr-HR" sz="2200" dirty="0">
                <a:solidFill>
                  <a:prstClr val="black"/>
                </a:solidFill>
              </a:rPr>
              <a:t> koje mogu imati zajedničku recepciju</a:t>
            </a:r>
          </a:p>
          <a:p>
            <a:pPr marL="648000" lvl="1" indent="-252000">
              <a:spcBef>
                <a:spcPts val="600"/>
              </a:spcBef>
            </a:pPr>
            <a:r>
              <a:rPr lang="hr-HR" sz="2200" dirty="0">
                <a:solidFill>
                  <a:prstClr val="black"/>
                </a:solidFill>
              </a:rPr>
              <a:t>smještajne jedinice su </a:t>
            </a:r>
            <a:r>
              <a:rPr lang="hr-HR" sz="2200" b="1" dirty="0">
                <a:solidFill>
                  <a:srgbClr val="FF0000"/>
                </a:solidFill>
              </a:rPr>
              <a:t>apartmani </a:t>
            </a:r>
            <a:r>
              <a:rPr lang="hr-HR" sz="2200" dirty="0">
                <a:solidFill>
                  <a:prstClr val="black"/>
                </a:solidFill>
              </a:rPr>
              <a:t>i/ili </a:t>
            </a:r>
            <a:r>
              <a:rPr lang="hr-HR" sz="2200" b="1" dirty="0">
                <a:solidFill>
                  <a:srgbClr val="FF0000"/>
                </a:solidFill>
              </a:rPr>
              <a:t>studio-apartmani</a:t>
            </a:r>
            <a:r>
              <a:rPr lang="hr-HR" sz="2200" dirty="0">
                <a:solidFill>
                  <a:prstClr val="black"/>
                </a:solidFill>
              </a:rPr>
              <a:t> u kojima gosti mogu </a:t>
            </a:r>
            <a:r>
              <a:rPr lang="hr-HR" sz="2200" b="1" dirty="0">
                <a:solidFill>
                  <a:srgbClr val="FF0000"/>
                </a:solidFill>
              </a:rPr>
              <a:t>sami pripremati jela</a:t>
            </a:r>
          </a:p>
          <a:p>
            <a:pPr marL="252000" lvl="0" indent="-252000">
              <a:spcBef>
                <a:spcPts val="2400"/>
              </a:spcBef>
            </a:pPr>
            <a:r>
              <a:rPr lang="hr-HR" b="1" dirty="0">
                <a:solidFill>
                  <a:srgbClr val="FF0000"/>
                </a:solidFill>
              </a:rPr>
              <a:t>PANSION </a:t>
            </a:r>
            <a:r>
              <a:rPr lang="hr-HR" sz="2200" dirty="0"/>
              <a:t>– ugostiteljski objekt koji </a:t>
            </a:r>
            <a:r>
              <a:rPr lang="hr-HR" sz="2200" b="1" dirty="0">
                <a:solidFill>
                  <a:srgbClr val="FF0000"/>
                </a:solidFill>
              </a:rPr>
              <a:t>obvezno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pruža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usluge smještaja s prehranom kao jedinstvene usluge</a:t>
            </a:r>
          </a:p>
          <a:p>
            <a:pPr marL="252000" indent="-252000">
              <a:spcBef>
                <a:spcPts val="2400"/>
              </a:spcBef>
            </a:pPr>
            <a:r>
              <a:rPr lang="hr-HR" b="1" dirty="0">
                <a:solidFill>
                  <a:srgbClr val="FF0000"/>
                </a:solidFill>
              </a:rPr>
              <a:t>GUEST HOUSE </a:t>
            </a:r>
            <a:r>
              <a:rPr lang="hr-HR" sz="2200" dirty="0"/>
              <a:t>je tip pansionskog objekta koji </a:t>
            </a:r>
            <a:r>
              <a:rPr lang="hr-HR" sz="2200" b="1" dirty="0">
                <a:solidFill>
                  <a:srgbClr val="FF0000"/>
                </a:solidFill>
              </a:rPr>
              <a:t>obavezno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pruža usluge smještaja s prehranom </a:t>
            </a:r>
          </a:p>
          <a:p>
            <a:pPr lvl="1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mora imati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minimalno jednu kupaonicu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na dvije smještajne jedinice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najniža kategorija </a:t>
            </a:r>
            <a:r>
              <a:rPr lang="hr-HR" sz="2200" dirty="0"/>
              <a:t>ugostiteljskog objekta za smještaj</a:t>
            </a:r>
          </a:p>
          <a:p>
            <a:pPr>
              <a:spcBef>
                <a:spcPts val="1200"/>
              </a:spcBef>
            </a:pPr>
            <a:endParaRPr lang="hr-H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406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2800" dirty="0" smtClean="0"/>
              <a:t>Vrste smještajnih jedinica u hotelijerstvu</a:t>
            </a:r>
            <a:r>
              <a:rPr lang="hr-HR" sz="3200" dirty="0" smtClean="0"/>
              <a:t>	      </a:t>
            </a:r>
            <a:r>
              <a:rPr lang="hr-HR" sz="2400" dirty="0" smtClean="0"/>
              <a:t>(ponavljanje)</a:t>
            </a:r>
            <a:endParaRPr lang="hr-HR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572430"/>
            <a:ext cx="9144000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0" indent="-252000">
              <a:spcBef>
                <a:spcPts val="24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vrste smještajnih jedinica </a:t>
            </a:r>
            <a:r>
              <a:rPr lang="hr-HR" sz="2200" dirty="0" smtClean="0"/>
              <a:t>hotelijerstvu:	</a:t>
            </a:r>
          </a:p>
          <a:p>
            <a:pPr marL="709200" lvl="1" indent="-252000">
              <a:buFont typeface="Calibri" pitchFamily="34" charset="0"/>
              <a:buChar char="–"/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soba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apartman</a:t>
            </a:r>
            <a:r>
              <a:rPr lang="hr-HR" sz="2200" dirty="0" smtClean="0"/>
              <a:t> – </a:t>
            </a:r>
            <a:r>
              <a:rPr lang="hr-HR" sz="2200" i="1" dirty="0" smtClean="0"/>
              <a:t>ima prostor za kuhanje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hotelski apartman (</a:t>
            </a:r>
            <a:r>
              <a:rPr lang="hr-HR" sz="2200" dirty="0" err="1">
                <a:highlight>
                  <a:srgbClr val="FFFF00"/>
                </a:highlight>
                <a:ea typeface="Calibri"/>
                <a:cs typeface="Times New Roman"/>
              </a:rPr>
              <a:t>suit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) </a:t>
            </a:r>
            <a:r>
              <a:rPr lang="hr-HR" sz="2200" dirty="0" smtClean="0"/>
              <a:t>– </a:t>
            </a:r>
            <a:r>
              <a:rPr lang="hr-HR" sz="2200" i="1" dirty="0" smtClean="0"/>
              <a:t>nema prostor za kuhanje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studio-apartman </a:t>
            </a:r>
            <a:r>
              <a:rPr lang="hr-HR" sz="2200" dirty="0" smtClean="0"/>
              <a:t>– </a:t>
            </a:r>
            <a:r>
              <a:rPr lang="hr-HR" sz="2200" i="1" dirty="0" smtClean="0"/>
              <a:t>apartman u jednoj prostoriji</a:t>
            </a:r>
          </a:p>
          <a:p>
            <a:pPr marL="252000" indent="-252000"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kapacitet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smještajnih jedinica se mjeri </a:t>
            </a:r>
            <a:r>
              <a:rPr lang="hr-HR" sz="2200" b="1" dirty="0" smtClean="0">
                <a:solidFill>
                  <a:srgbClr val="FF0000"/>
                </a:solidFill>
              </a:rPr>
              <a:t>brojem postelja</a:t>
            </a:r>
            <a:r>
              <a:rPr lang="hr-HR" sz="2200" dirty="0" smtClean="0"/>
              <a:t>, odnosno </a:t>
            </a:r>
            <a:r>
              <a:rPr lang="hr-HR" sz="2200" b="1" dirty="0" smtClean="0">
                <a:solidFill>
                  <a:srgbClr val="FF0000"/>
                </a:solidFill>
              </a:rPr>
              <a:t>brojem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gostiju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koje može primiti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francuska postelja </a:t>
            </a:r>
            <a:r>
              <a:rPr lang="hr-HR" sz="2200" dirty="0" smtClean="0"/>
              <a:t>– postelja za dvije osobe</a:t>
            </a:r>
          </a:p>
          <a:p>
            <a:pPr marL="252000" indent="-252000"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dirty="0" smtClean="0"/>
              <a:t>što je veća kategorija smještajnog objekta, veća je površina smještajnih jedinica</a:t>
            </a:r>
          </a:p>
          <a:p>
            <a:pPr marL="252000" indent="-252000"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kategorizacija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u="sng" dirty="0" smtClean="0"/>
              <a:t>hoteli, moteli, </a:t>
            </a:r>
            <a:r>
              <a:rPr lang="hr-HR" sz="2200" u="sng" dirty="0" err="1" smtClean="0"/>
              <a:t>aparthoteli</a:t>
            </a:r>
            <a:r>
              <a:rPr lang="hr-HR" sz="2200" u="sng" dirty="0" smtClean="0"/>
              <a:t>, turistička naselja i apartmani</a:t>
            </a:r>
            <a:r>
              <a:rPr lang="hr-HR" sz="2200" dirty="0" smtClean="0"/>
              <a:t> – </a:t>
            </a:r>
            <a:r>
              <a:rPr lang="hr-HR" sz="2200" b="1" dirty="0" smtClean="0"/>
              <a:t>4 kategorije </a:t>
            </a:r>
            <a:r>
              <a:rPr lang="hr-HR" sz="2200" dirty="0" smtClean="0"/>
              <a:t>–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najveća</a:t>
            </a:r>
            <a:r>
              <a:rPr lang="hr-HR" sz="2200" dirty="0" smtClean="0"/>
              <a:t> kategorija ima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5 zvjezdica</a:t>
            </a:r>
            <a:r>
              <a:rPr lang="hr-HR" sz="2200" dirty="0" smtClean="0"/>
              <a:t>, a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najmanja</a:t>
            </a:r>
            <a:r>
              <a:rPr lang="hr-HR" sz="2200" dirty="0" smtClean="0"/>
              <a:t>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2 zvjezdice</a:t>
            </a:r>
          </a:p>
          <a:p>
            <a:pPr marL="7092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u="sng" dirty="0" smtClean="0"/>
              <a:t>pansioni  i </a:t>
            </a:r>
            <a:r>
              <a:rPr lang="hr-HR" sz="2200" u="sng" dirty="0" err="1" smtClean="0"/>
              <a:t>guest</a:t>
            </a:r>
            <a:r>
              <a:rPr lang="hr-HR" sz="2200" u="sng" dirty="0" smtClean="0"/>
              <a:t> </a:t>
            </a:r>
            <a:r>
              <a:rPr lang="hr-HR" sz="2200" u="sng" dirty="0" err="1" smtClean="0"/>
              <a:t>house</a:t>
            </a:r>
            <a:r>
              <a:rPr lang="hr-HR" sz="2200" dirty="0" smtClean="0"/>
              <a:t> imaju </a:t>
            </a:r>
            <a:r>
              <a:rPr lang="hr-HR" sz="2200" b="1" dirty="0" smtClean="0"/>
              <a:t>2 kategorije </a:t>
            </a:r>
            <a:r>
              <a:rPr lang="hr-HR" sz="2200" dirty="0" smtClean="0"/>
              <a:t>– </a:t>
            </a:r>
            <a:r>
              <a:rPr lang="hr-HR" sz="2200" b="1" dirty="0" smtClean="0">
                <a:solidFill>
                  <a:srgbClr val="FF0000"/>
                </a:solidFill>
              </a:rPr>
              <a:t>komfor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(bolja) i </a:t>
            </a:r>
            <a:r>
              <a:rPr lang="hr-HR" sz="2200" b="1" dirty="0" smtClean="0">
                <a:solidFill>
                  <a:srgbClr val="FF0000"/>
                </a:solidFill>
              </a:rPr>
              <a:t>standard </a:t>
            </a:r>
          </a:p>
        </p:txBody>
      </p:sp>
    </p:spTree>
    <p:extLst>
      <p:ext uri="{BB962C8B-B14F-4D97-AF65-F5344CB8AC3E}">
        <p14:creationId xmlns:p14="http://schemas.microsoft.com/office/powerpoint/2010/main" val="2557454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85063"/>
            <a:ext cx="9180512" cy="6021288"/>
          </a:xfrm>
        </p:spPr>
        <p:txBody>
          <a:bodyPr>
            <a:noAutofit/>
          </a:bodyPr>
          <a:lstStyle/>
          <a:p>
            <a:pPr marL="180000" indent="-180000">
              <a:spcBef>
                <a:spcPts val="2400"/>
              </a:spcBef>
            </a:pPr>
            <a:r>
              <a:rPr lang="hr-HR" sz="2000" b="1" dirty="0">
                <a:solidFill>
                  <a:srgbClr val="FF0000"/>
                </a:solidFill>
              </a:rPr>
              <a:t>u širem </a:t>
            </a:r>
            <a:r>
              <a:rPr lang="hr-HR" sz="2000" b="1" dirty="0" smtClean="0">
                <a:solidFill>
                  <a:srgbClr val="FF0000"/>
                </a:solidFill>
              </a:rPr>
              <a:t>smislu</a:t>
            </a:r>
            <a:r>
              <a:rPr lang="hr-HR" sz="2000" dirty="0" smtClean="0"/>
              <a:t> </a:t>
            </a:r>
            <a:r>
              <a:rPr lang="hr-HR" sz="2000" dirty="0"/>
              <a:t>hotelijerstvo uključuje:</a:t>
            </a:r>
          </a:p>
          <a:p>
            <a:pPr>
              <a:spcBef>
                <a:spcPts val="0"/>
              </a:spcBef>
            </a:pPr>
            <a:endParaRPr lang="hr-HR" sz="20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hr-HR" sz="20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hr-HR" sz="20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hr-HR" sz="20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hr-HR" sz="2000" b="1" dirty="0" smtClean="0">
              <a:solidFill>
                <a:srgbClr val="FF0000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KAMP </a:t>
            </a:r>
            <a:r>
              <a:rPr lang="hr-HR" sz="2000" dirty="0"/>
              <a:t>je ugostiteljski objekt u kojem se gostima pružaju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usluge smještaja na otvorenom prostoru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(i ostale </a:t>
            </a:r>
            <a:r>
              <a:rPr lang="hr-HR" sz="2000" dirty="0" err="1" smtClean="0"/>
              <a:t>ug</a:t>
            </a:r>
            <a:r>
              <a:rPr lang="hr-HR" sz="2000" dirty="0" smtClean="0"/>
              <a:t>. usluge)</a:t>
            </a:r>
          </a:p>
          <a:p>
            <a:pPr marL="580050" lvl="1" indent="-180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usluge kampiranja </a:t>
            </a:r>
            <a:r>
              <a:rPr lang="hr-HR" sz="2000" dirty="0"/>
              <a:t>– iznajmljivanje gostima </a:t>
            </a:r>
            <a:r>
              <a:rPr lang="hr-HR" sz="2000" b="1" dirty="0">
                <a:solidFill>
                  <a:srgbClr val="FF0000"/>
                </a:solidFill>
              </a:rPr>
              <a:t>označenih kamp-jedinica</a:t>
            </a:r>
            <a:r>
              <a:rPr lang="hr-HR" sz="2000" dirty="0"/>
              <a:t> </a:t>
            </a:r>
            <a:r>
              <a:rPr lang="hr-HR" sz="2000" dirty="0" smtClean="0"/>
              <a:t>(parcele, bungalovi ili mobilne kućice)</a:t>
            </a:r>
          </a:p>
          <a:p>
            <a:pPr marL="648000" lvl="1" indent="-180000">
              <a:spcBef>
                <a:spcPts val="600"/>
              </a:spcBef>
            </a:pPr>
            <a:r>
              <a:rPr lang="hr-HR" sz="2000" dirty="0"/>
              <a:t>kamp mora imati mogućnost smještanja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minimalno 30 osoba</a:t>
            </a:r>
            <a:endParaRPr lang="hr-HR" sz="2200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Times New Roman"/>
            </a:endParaRPr>
          </a:p>
          <a:p>
            <a:pPr marL="648000" lvl="1" indent="-180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4 kategorije </a:t>
            </a:r>
            <a:r>
              <a:rPr lang="hr-HR" sz="2000" dirty="0"/>
              <a:t>– </a:t>
            </a:r>
            <a:r>
              <a:rPr lang="hr-HR" sz="2000" b="1" dirty="0" smtClean="0"/>
              <a:t>1 zvjezdica </a:t>
            </a:r>
            <a:r>
              <a:rPr lang="hr-HR" sz="2000" dirty="0" smtClean="0"/>
              <a:t>najslabija</a:t>
            </a:r>
            <a:r>
              <a:rPr lang="hr-HR" sz="2000" dirty="0"/>
              <a:t>, </a:t>
            </a:r>
            <a:r>
              <a:rPr lang="hr-HR" sz="2000" b="1" dirty="0" smtClean="0"/>
              <a:t>4</a:t>
            </a:r>
            <a:r>
              <a:rPr lang="hr-HR" sz="2000" dirty="0" smtClean="0"/>
              <a:t> </a:t>
            </a:r>
            <a:r>
              <a:rPr lang="hr-HR" sz="2000" b="1" dirty="0" smtClean="0"/>
              <a:t>zvjezdice</a:t>
            </a:r>
            <a:r>
              <a:rPr lang="hr-HR" sz="2000" dirty="0" smtClean="0"/>
              <a:t> najbolja </a:t>
            </a:r>
            <a:r>
              <a:rPr lang="hr-HR" sz="2000" dirty="0"/>
              <a:t>kategorija kampa</a:t>
            </a:r>
          </a:p>
          <a:p>
            <a:pPr marL="648000" lvl="1" indent="-180000">
              <a:spcBef>
                <a:spcPts val="600"/>
              </a:spcBef>
            </a:pPr>
            <a:r>
              <a:rPr lang="hr-HR" sz="2000" dirty="0"/>
              <a:t>gosti na raspolaganju imaju odgovarajuće objekte potrebne za boravak u kampu – kupaonice, razni uređaji i oprema</a:t>
            </a:r>
          </a:p>
          <a:p>
            <a:pPr marL="648000" lvl="1" indent="-180000">
              <a:spcBef>
                <a:spcPts val="600"/>
              </a:spcBef>
            </a:pPr>
            <a:r>
              <a:rPr lang="hr-HR" sz="2000" dirty="0"/>
              <a:t>prednost imaju </a:t>
            </a:r>
            <a:r>
              <a:rPr lang="hr-HR" sz="2000" b="1" dirty="0">
                <a:solidFill>
                  <a:srgbClr val="FF0000"/>
                </a:solidFill>
              </a:rPr>
              <a:t>manji</a:t>
            </a:r>
            <a:r>
              <a:rPr lang="hr-HR" sz="2000" dirty="0"/>
              <a:t>, </a:t>
            </a:r>
            <a:r>
              <a:rPr lang="hr-HR" sz="2000" b="1" dirty="0">
                <a:solidFill>
                  <a:srgbClr val="FF0000"/>
                </a:solidFill>
              </a:rPr>
              <a:t>ekološki</a:t>
            </a:r>
            <a:r>
              <a:rPr lang="hr-HR" sz="2000" b="1" dirty="0"/>
              <a:t> </a:t>
            </a:r>
            <a:r>
              <a:rPr lang="hr-HR" sz="2000" b="1" dirty="0">
                <a:solidFill>
                  <a:srgbClr val="FF0000"/>
                </a:solidFill>
              </a:rPr>
              <a:t>očuvaniji</a:t>
            </a:r>
            <a:r>
              <a:rPr lang="hr-HR" sz="2000" b="1" dirty="0"/>
              <a:t> </a:t>
            </a:r>
            <a:r>
              <a:rPr lang="hr-HR" sz="2000" dirty="0"/>
              <a:t>i </a:t>
            </a:r>
            <a:r>
              <a:rPr lang="hr-HR" sz="2000" b="1" dirty="0">
                <a:solidFill>
                  <a:srgbClr val="FF0000"/>
                </a:solidFill>
              </a:rPr>
              <a:t>uređeniji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kampovi </a:t>
            </a:r>
            <a:r>
              <a:rPr lang="hr-HR" sz="2000" i="1" dirty="0" smtClean="0"/>
              <a:t>(bungalovi i mobilne kućice s </a:t>
            </a:r>
            <a:r>
              <a:rPr lang="hr-HR" sz="2000" i="1" dirty="0"/>
              <a:t>klima </a:t>
            </a:r>
            <a:r>
              <a:rPr lang="hr-HR" sz="2000" i="1" dirty="0" smtClean="0"/>
              <a:t>uređajima, hladnjakom, </a:t>
            </a:r>
            <a:r>
              <a:rPr lang="hr-HR" sz="2000" i="1" dirty="0"/>
              <a:t>TV, WIFI </a:t>
            </a:r>
            <a:r>
              <a:rPr lang="hr-HR" sz="2000" i="1" dirty="0" err="1"/>
              <a:t>internetom</a:t>
            </a:r>
            <a:r>
              <a:rPr lang="hr-HR" sz="2000" i="1" dirty="0" smtClean="0"/>
              <a:t>…)</a:t>
            </a:r>
          </a:p>
          <a:p>
            <a:pPr marL="24795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vrste kampova</a:t>
            </a:r>
            <a:r>
              <a:rPr lang="hr-HR" sz="2000" dirty="0" smtClean="0"/>
              <a:t>: obiteljski kamp, kamp za mladež, gradski kamp, </a:t>
            </a:r>
            <a:r>
              <a:rPr lang="hr-HR" sz="2000" dirty="0" err="1" smtClean="0"/>
              <a:t>naturistički</a:t>
            </a:r>
            <a:r>
              <a:rPr lang="hr-HR" sz="2000" dirty="0" smtClean="0"/>
              <a:t> kamp, </a:t>
            </a:r>
            <a:r>
              <a:rPr lang="hr-HR" sz="2000" dirty="0" err="1" smtClean="0"/>
              <a:t>kamp</a:t>
            </a:r>
            <a:r>
              <a:rPr lang="hr-HR" sz="2000" dirty="0" smtClean="0"/>
              <a:t> za nemotorizirane goste (robinzonski kamp)…</a:t>
            </a:r>
            <a:endParaRPr lang="hr-H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Hotelijerstvo u širem smislu			</a:t>
            </a:r>
            <a:r>
              <a:rPr lang="hr-HR" sz="3200" dirty="0"/>
              <a:t> </a:t>
            </a:r>
            <a:r>
              <a:rPr lang="hr-HR" sz="3200" dirty="0" smtClean="0"/>
              <a:t>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34794" y="953433"/>
            <a:ext cx="7557686" cy="1323439"/>
            <a:chOff x="1010250" y="1052736"/>
            <a:chExt cx="7557686" cy="1323439"/>
          </a:xfrm>
        </p:grpSpPr>
        <p:sp>
          <p:nvSpPr>
            <p:cNvPr id="4" name="Rectangle 3"/>
            <p:cNvSpPr/>
            <p:nvPr/>
          </p:nvSpPr>
          <p:spPr>
            <a:xfrm>
              <a:off x="1010250" y="1052736"/>
              <a:ext cx="3777774" cy="1323439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kampove</a:t>
              </a:r>
            </a:p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kuće za odmor</a:t>
              </a:r>
            </a:p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omladinske hotele</a:t>
              </a:r>
            </a:p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 smtClean="0">
                  <a:solidFill>
                    <a:prstClr val="black"/>
                  </a:solidFill>
                </a:rPr>
                <a:t>sobe </a:t>
              </a:r>
              <a:r>
                <a:rPr lang="hr-HR" sz="2000" dirty="0">
                  <a:solidFill>
                    <a:prstClr val="black"/>
                  </a:solidFill>
                </a:rPr>
                <a:t>za </a:t>
              </a:r>
              <a:r>
                <a:rPr lang="hr-HR" sz="2000" dirty="0" smtClean="0">
                  <a:solidFill>
                    <a:prstClr val="black"/>
                  </a:solidFill>
                </a:rPr>
                <a:t>iznajmljivanje</a:t>
              </a:r>
              <a:endParaRPr lang="hr-HR" sz="2000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95936" y="1052736"/>
              <a:ext cx="4572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odmarališta</a:t>
              </a:r>
            </a:p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planinske i lovačke domove</a:t>
              </a:r>
            </a:p>
            <a:p>
              <a:pPr marL="0" lvl="1" indent="-180000">
                <a:buFont typeface="Calibri" pitchFamily="34" charset="0"/>
                <a:buChar char="–"/>
              </a:pPr>
              <a:r>
                <a:rPr lang="hr-HR" sz="2000" dirty="0">
                  <a:solidFill>
                    <a:prstClr val="black"/>
                  </a:solidFill>
                </a:rPr>
                <a:t>prenoćišta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816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/>
              <a:t>Hotelijerstvo u širem smislu</a:t>
            </a:r>
            <a:endParaRPr lang="hr-HR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165304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APARTMAN - STAN</a:t>
            </a:r>
            <a:r>
              <a:rPr lang="hr-HR" dirty="0" smtClean="0"/>
              <a:t> </a:t>
            </a:r>
            <a:r>
              <a:rPr lang="hr-HR" sz="2200" dirty="0" smtClean="0"/>
              <a:t>je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objekt u kojem se pružaju </a:t>
            </a:r>
            <a:r>
              <a:rPr lang="hr-HR" sz="2200" b="1" dirty="0" smtClean="0">
                <a:solidFill>
                  <a:srgbClr val="FF0000"/>
                </a:solidFill>
              </a:rPr>
              <a:t>usluge smještaja</a:t>
            </a:r>
            <a:r>
              <a:rPr lang="hr-HR" sz="2200" dirty="0" smtClean="0"/>
              <a:t>, a opremljen je tako da </a:t>
            </a:r>
            <a:r>
              <a:rPr lang="hr-HR" sz="2200" u="sng" dirty="0" smtClean="0"/>
              <a:t>gosti sami mogu pripremati i konzumirati hranu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najčešće je zaseban smještajni objekt u stambenoj zgradi – </a:t>
            </a:r>
            <a:r>
              <a:rPr lang="hr-HR" sz="2200" b="1" dirty="0" smtClean="0">
                <a:solidFill>
                  <a:srgbClr val="FF0000"/>
                </a:solidFill>
              </a:rPr>
              <a:t>stan</a:t>
            </a:r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KUĆA ZA ODMOR</a:t>
            </a:r>
            <a:r>
              <a:rPr lang="hr-HR" dirty="0" smtClean="0"/>
              <a:t> </a:t>
            </a:r>
            <a:r>
              <a:rPr lang="hr-HR" sz="2200" dirty="0" smtClean="0"/>
              <a:t>je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objekt u kojem se pružaju </a:t>
            </a:r>
            <a:r>
              <a:rPr lang="hr-HR" sz="2200" b="1" dirty="0" smtClean="0">
                <a:solidFill>
                  <a:srgbClr val="FF0000"/>
                </a:solidFill>
              </a:rPr>
              <a:t>usluge smještaja i iznajmljivanja okućnice </a:t>
            </a:r>
            <a:r>
              <a:rPr lang="hr-HR" sz="2200" dirty="0" smtClean="0"/>
              <a:t>te druge </a:t>
            </a:r>
            <a:r>
              <a:rPr lang="hr-HR" sz="2200" dirty="0" err="1" smtClean="0"/>
              <a:t>ug</a:t>
            </a:r>
            <a:r>
              <a:rPr lang="hr-HR" sz="2200" dirty="0" smtClean="0"/>
              <a:t>. usluge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uključuje </a:t>
            </a:r>
            <a:r>
              <a:rPr lang="hr-HR" sz="2200" b="1" dirty="0" smtClean="0">
                <a:solidFill>
                  <a:srgbClr val="FF0000"/>
                </a:solidFill>
              </a:rPr>
              <a:t>kuću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(samostalni objekt) </a:t>
            </a:r>
            <a:r>
              <a:rPr lang="hr-HR" sz="2200" b="1" dirty="0" smtClean="0">
                <a:solidFill>
                  <a:srgbClr val="FF0000"/>
                </a:solidFill>
              </a:rPr>
              <a:t>zajedno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 okućnicom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prema pravilniku se smatra apartmanom</a:t>
            </a:r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SOBA ZA IZNAJMLJIVANJE</a:t>
            </a:r>
            <a:r>
              <a:rPr lang="hr-HR" dirty="0" smtClean="0"/>
              <a:t> </a:t>
            </a:r>
            <a:r>
              <a:rPr lang="hr-HR" sz="2200" dirty="0" smtClean="0"/>
              <a:t>– </a:t>
            </a:r>
            <a:r>
              <a:rPr lang="hr-HR" sz="2200" b="1" dirty="0" smtClean="0">
                <a:solidFill>
                  <a:srgbClr val="FF0000"/>
                </a:solidFill>
              </a:rPr>
              <a:t>dio obiteljske kuće</a:t>
            </a:r>
            <a:r>
              <a:rPr lang="hr-HR" sz="2200" dirty="0" smtClean="0"/>
              <a:t>, stambenog dijela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pružaju se </a:t>
            </a:r>
            <a:r>
              <a:rPr lang="hr-HR" sz="2200" b="1" dirty="0" smtClean="0">
                <a:solidFill>
                  <a:srgbClr val="FF0000"/>
                </a:solidFill>
              </a:rPr>
              <a:t>usluge smještaja </a:t>
            </a:r>
            <a:r>
              <a:rPr lang="hr-HR" sz="2200" dirty="0" smtClean="0"/>
              <a:t>i druge </a:t>
            </a:r>
            <a:r>
              <a:rPr lang="hr-HR" sz="2200" dirty="0" err="1" smtClean="0"/>
              <a:t>ug</a:t>
            </a:r>
            <a:r>
              <a:rPr lang="hr-HR" sz="2200" dirty="0" smtClean="0"/>
              <a:t>. usluge – </a:t>
            </a:r>
            <a:r>
              <a:rPr lang="hr-HR" sz="2200" i="1" dirty="0" smtClean="0"/>
              <a:t>zajutrak, ručak i večera</a:t>
            </a:r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OMLADINSKI HOTEL (HOSTEL)</a:t>
            </a:r>
            <a:r>
              <a:rPr lang="hr-HR" dirty="0" smtClean="0"/>
              <a:t> </a:t>
            </a:r>
            <a:r>
              <a:rPr lang="hr-HR" sz="2200" dirty="0" smtClean="0"/>
              <a:t>–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objekt u kojem se mladim gostima pružaju </a:t>
            </a:r>
            <a:r>
              <a:rPr lang="hr-HR" sz="2200" b="1" dirty="0" smtClean="0">
                <a:solidFill>
                  <a:srgbClr val="FF0000"/>
                </a:solidFill>
              </a:rPr>
              <a:t>usluge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smještaja</a:t>
            </a:r>
            <a:r>
              <a:rPr lang="hr-HR" sz="2200" dirty="0" smtClean="0"/>
              <a:t>, a mogu se pružati i </a:t>
            </a:r>
            <a:r>
              <a:rPr lang="hr-HR" sz="2200" b="1" dirty="0" smtClean="0">
                <a:solidFill>
                  <a:srgbClr val="FF0000"/>
                </a:solidFill>
              </a:rPr>
              <a:t>usluge prehrane</a:t>
            </a:r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PRENOĆIŠTE</a:t>
            </a:r>
            <a:r>
              <a:rPr lang="hr-HR" dirty="0" smtClean="0"/>
              <a:t> </a:t>
            </a:r>
            <a:r>
              <a:rPr lang="hr-HR" sz="2200" dirty="0" smtClean="0"/>
              <a:t>– </a:t>
            </a:r>
            <a:r>
              <a:rPr lang="hr-HR" sz="2200" dirty="0" err="1" smtClean="0"/>
              <a:t>ug</a:t>
            </a:r>
            <a:r>
              <a:rPr lang="hr-HR" sz="2200" dirty="0" smtClean="0"/>
              <a:t>. objekt u kojem se pružaju </a:t>
            </a:r>
            <a:r>
              <a:rPr lang="hr-HR" sz="2200" b="1" dirty="0" smtClean="0">
                <a:solidFill>
                  <a:srgbClr val="FF0000"/>
                </a:solidFill>
              </a:rPr>
              <a:t>usluge noćenja</a:t>
            </a:r>
            <a:r>
              <a:rPr lang="hr-HR" sz="2200" dirty="0" smtClean="0"/>
              <a:t>, a mogu se pružati i </a:t>
            </a:r>
            <a:r>
              <a:rPr lang="hr-HR" sz="2200" b="1" dirty="0" smtClean="0">
                <a:solidFill>
                  <a:srgbClr val="FF0000"/>
                </a:solidFill>
              </a:rPr>
              <a:t>usluge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zajutarka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1520" y="1892324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1520" y="3717032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1520" y="4797152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520" y="5817139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42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10324</TotalTime>
  <Words>2674</Words>
  <Application>Microsoft Office PowerPoint</Application>
  <PresentationFormat>On-screen Show (4:3)</PresentationFormat>
  <Paragraphs>380</Paragraphs>
  <Slides>28</Slides>
  <Notes>0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bijela_tema</vt:lpstr>
      <vt:lpstr>Podjela ugostiteljstva</vt:lpstr>
      <vt:lpstr>Podjela ugostiteljstva         (ponavljanje)</vt:lpstr>
      <vt:lpstr>Hotelijerstvo         (ponavljanje)</vt:lpstr>
      <vt:lpstr>Hoteli          (ponavljanje)</vt:lpstr>
      <vt:lpstr>Motel i aparthotel        (ponavljanje)</vt:lpstr>
      <vt:lpstr>Turistički apartman, pansion i guest house    (ponavljanje)</vt:lpstr>
      <vt:lpstr>Vrste smještajnih jedinica u hotelijerstvu       (ponavljanje)</vt:lpstr>
      <vt:lpstr>Hotelijerstvo u širem smislu        (ponavljanje)</vt:lpstr>
      <vt:lpstr>Hotelijerstvo u širem smislu</vt:lpstr>
      <vt:lpstr>Hotelijerstvo u širem smislu</vt:lpstr>
      <vt:lpstr>PowerPoint Presentation</vt:lpstr>
      <vt:lpstr>Restauraterstvo             (ponavljanje)</vt:lpstr>
      <vt:lpstr>PowerPoint Presentation</vt:lpstr>
      <vt:lpstr>PowerPoint Presentation</vt:lpstr>
      <vt:lpstr>Restauraterstvo – poslužni odjel         (ponavljanje)</vt:lpstr>
      <vt:lpstr>Restauraterstvo – poslužni odjel         (ponavljanje)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Ponovimo         (Podjela ugostiteljstva - hotelijerstvo)</vt:lpstr>
      <vt:lpstr>PowerPoint Presentation</vt:lpstr>
      <vt:lpstr>PowerPoint Presentation</vt:lpstr>
      <vt:lpstr>Ponovimo       (Podjela ugostiteljstva - restauraterstvo)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Podjela ugostiteljstva</dc:title>
  <dc:subject>Organizacija poslovanja poduzeća u ugostiteljstvu</dc:subject>
  <dc:creator>Danijel Gavranović</dc:creator>
  <cp:lastModifiedBy>cornx</cp:lastModifiedBy>
  <cp:revision>236</cp:revision>
  <dcterms:created xsi:type="dcterms:W3CDTF">2016-09-01T16:32:16Z</dcterms:created>
  <dcterms:modified xsi:type="dcterms:W3CDTF">2019-03-13T11:14:05Z</dcterms:modified>
</cp:coreProperties>
</file>