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0" r:id="rId2"/>
    <p:sldId id="342" r:id="rId3"/>
    <p:sldId id="357" r:id="rId4"/>
    <p:sldId id="365" r:id="rId5"/>
    <p:sldId id="360" r:id="rId6"/>
    <p:sldId id="353" r:id="rId7"/>
    <p:sldId id="364" r:id="rId8"/>
    <p:sldId id="354" r:id="rId9"/>
    <p:sldId id="355" r:id="rId10"/>
    <p:sldId id="356" r:id="rId11"/>
    <p:sldId id="351" r:id="rId12"/>
    <p:sldId id="366" r:id="rId13"/>
    <p:sldId id="359" r:id="rId14"/>
    <p:sldId id="361" r:id="rId15"/>
    <p:sldId id="362" r:id="rId16"/>
    <p:sldId id="363" r:id="rId17"/>
    <p:sldId id="358" r:id="rId18"/>
    <p:sldId id="348" r:id="rId1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996633"/>
    <a:srgbClr val="FF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60490" autoAdjust="0"/>
  </p:normalViewPr>
  <p:slideViewPr>
    <p:cSldViewPr>
      <p:cViewPr varScale="1">
        <p:scale>
          <a:sx n="73" d="100"/>
          <a:sy n="73" d="100"/>
        </p:scale>
        <p:origin x="-7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8683-D335-487D-B25C-582E7499E131}" type="datetimeFigureOut">
              <a:rPr lang="hr-HR" smtClean="0"/>
              <a:t>12.10.2019.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148D-76F7-4483-AA0D-D3EFB0A035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57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200" b="1" dirty="0" smtClean="0">
                <a:effectLst/>
                <a:latin typeface="+mn-lt"/>
                <a:cs typeface="Times New Roman"/>
              </a:rPr>
              <a:t>Rotacija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Rotacija Zemlje - okretanje Zemlje oko zamišljene osi u smjeru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od zapada prema istoku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traje 24 sata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sunčev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dan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Pravi sunčev dan (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sinodički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dan)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je razdoblje između dva zenita Sunca - duljina mu varira od +30/- 21 sekundu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Zvjezdani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dan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siderički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dan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vrijeme koje je potrebno da jedna zvijezda prividno obiđe krug oko zemlje i vrati se na istu točku - kraći je 4 min od sunčevog dana (23 h 56 min 4,1 s)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Granica između osvijetljenog i neosvijetljenog dijela naziva se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sumračnica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Brzina rotacije je najveća na ekvatoru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1674 km/h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(kod nas oko 1180 km/h) – na polovima ne rotira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Dokazi rotacije Zemlje: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Spljoštenost na polovima i ispupčenost na ekvatoru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posljedica centrifugalne sile (najjača na Ekvatoru)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Istočno skretanje tijela pri padu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oko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0,5 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svakih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1000 m pada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tijelo radi inercije pada u smjeru istoka (jer se Zemlja rotira od zapada prema istoku)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Otklon (devijacija) kao posljedica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Coriolisove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sile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pasati - prilikom gibanja od polova prema ekvatoru, nastaje otklon - Opće je pravilo da tijelo na sjevernoj Zemljinoj polutki koje se giba prema području veće brzine rotacije skreće udesno, a na južnoj Zemljinoj polutki ulijevo – pri gibanju od ekvatora prema polovima nastaje otklon prema istoku</a:t>
            </a:r>
            <a:endParaRPr lang="hr-HR" sz="12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 smtClean="0">
                <a:effectLst/>
                <a:latin typeface="+mn-lt"/>
                <a:cs typeface="Times New Roman"/>
              </a:rPr>
              <a:t>Ostala gibanja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Precesija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Zemlja se na svojoj putanji oko Sunca ponaša poput zvrka, pa na nebeskoj ravnini opisuje obrnuti plašt stošca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Posljedica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precesije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je promjena položaja nebeskog pola (položaja zvijezde sjevernjače)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Nutacija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izbočine (nabori) na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precesiji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koje nastaju radi utjecaja gravitacije Mjeseca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Platonova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godina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vrijeme koje je potrebno Zemlji da opiše stožac - 25 920 godina</a:t>
            </a:r>
            <a:endParaRPr lang="hr-HR" sz="12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Font typeface="+mj-lt"/>
              <a:buNone/>
            </a:pPr>
            <a:r>
              <a:rPr lang="hr-HR" sz="1200" b="1" dirty="0" smtClean="0">
                <a:effectLst/>
                <a:latin typeface="+mn-lt"/>
                <a:cs typeface="Times New Roman"/>
              </a:rPr>
              <a:t>Određivanje i računanje vremena</a:t>
            </a:r>
          </a:p>
          <a:p>
            <a:pPr marL="457200" lvl="1" indent="0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Font typeface="+mj-lt"/>
              <a:buNone/>
            </a:pPr>
            <a:endParaRPr lang="hr-HR" sz="1200" b="1" dirty="0" smtClean="0">
              <a:effectLst/>
              <a:latin typeface="+mn-lt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1892. godine u Washingtonu je dogovoreno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pojasno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(zonsko) vrijeme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Zemlja je podijeljena na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24 zone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sa po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15°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. dužine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Vrijeme pojedine zone se određuje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prema mjesnom vremenu središnjeg meridijana zone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(Hrvatska GMT+1 po 15° i. g. d.)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1884. g. određen je početni meridijan (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Greenwich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istočno se dodaje, a zapadno se oduzima po 1 sat svakih 15°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UTC</a:t>
            </a:r>
            <a:r>
              <a:rPr lang="hr-HR" sz="1200" i="1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Coordinated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Universal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Time ili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GMT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Greenwich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Mean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Time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Kroz Europu prolaze 4 vremenske zone: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Griničko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srednje vrijeme - GMT ili UTC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Srednjeeuropsko  - CET ili UTC+1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Istočnoeuropsko - EET ili UTC+2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Moskovska vremenska zona - MSK ili UTC+3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Datumska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granica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prati 180°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ist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 - izbjegava naseljena područja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Kretanjem prema zapadu,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oduzimamo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po 1 sat svakih 15°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dužine, dok kretanjem prema istoku,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dodajemo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po 1 sat svakih 15°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Mjesno (lokalno) vrijeme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određuje se na temelju prividnog kretanja Sunca nad horizontom za određenu točku na Zemlji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Kada se Sunce nalazi 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zenitu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onda je 12 sati po mjesnom vremenu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Sunce istodobno obasjava sva mjesta na jednom meridijanu, pa je u svim mjestima na istom meridijanu podne u istom trenutku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Zonalno vrijeme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je uvedeno prvi put 1883. g. u SAD-u radi potrebe organizacije željezničkog prometa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danas postoje 24 vremenske zone </a:t>
            </a:r>
            <a:endParaRPr lang="hr-HR" sz="12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Font typeface="+mj-lt"/>
              <a:buNone/>
            </a:pPr>
            <a:r>
              <a:rPr lang="hr-HR" sz="1200" b="1" dirty="0" smtClean="0">
                <a:effectLst/>
                <a:latin typeface="+mn-lt"/>
                <a:cs typeface="Times New Roman"/>
              </a:rPr>
              <a:t>Određivanje i računanje vremena</a:t>
            </a:r>
          </a:p>
          <a:p>
            <a:pPr marL="457200" lvl="1" indent="0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Font typeface="+mj-lt"/>
              <a:buNone/>
            </a:pPr>
            <a:endParaRPr lang="hr-HR" sz="1200" b="1" dirty="0" smtClean="0">
              <a:effectLst/>
              <a:latin typeface="+mn-lt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1892. godine u Washingtonu je dogovoreno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pojasno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(zonsko) vrijeme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Zemlja je podijeljena na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24 zone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sa po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15°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. dužine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Vrijeme pojedine zone se određuje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prema mjesnom vremenu središnjeg meridijana zone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(Hrvatska GMT+1 po 15° i. g. d.)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1884. g. određen je početni meridijan (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Greenwich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istočno se dodaje, a zapadno se oduzima po 1 sat svakih 15°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UTC</a:t>
            </a:r>
            <a:r>
              <a:rPr lang="hr-HR" sz="1200" i="1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Coordinated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Universal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Time ili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GMT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Greenwich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Mean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Time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Kroz Europu prolaze 4 vremenske zone: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Griničko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srednje vrijeme - GMT ili UTC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Srednjeeuropsko  - CET ili UTC+1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Istočnoeuropsko - EET ili UTC+2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Moskovska vremenska zona - MSK ili UTC+3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Datumska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granica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prati 180°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ist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 - izbjegava naseljena područja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Kretanjem prema zapadu,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oduzimamo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po 1 sat svakih 15°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dužine, dok kretanjem prema istoku,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dodajemo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po 1 sat svakih 15°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Mjesno (lokalno) vrijeme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određuje se na temelju prividnog kretanja Sunca nad horizontom za određenu točku na Zemlji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Kada se Sunce nalazi 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zenitu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onda je 12 sati po mjesnom vremenu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Sunce istodobno obasjava sva mjesta na jednom meridijanu, pa je u svim mjestima na istom meridijanu podne u istom trenutku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Zonalno vrijeme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je uvedeno prvi put 1883. g. u SAD-u radi potrebe organizacije željezničkog prometa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danas postoje 24 vremenske zone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Symbol"/>
              <a:buNone/>
            </a:pP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200" b="1" dirty="0" smtClean="0">
                <a:effectLst/>
                <a:latin typeface="+mn-lt"/>
                <a:cs typeface="Times New Roman"/>
              </a:rPr>
              <a:t>Kalendar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hr-HR" sz="1200" b="1" dirty="0" smtClean="0">
              <a:effectLst/>
              <a:latin typeface="+mn-lt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kalendar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je skup pravila o određivanju vremenskih intervala: dana, tjedana, mjeseci i godina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Budući tropska godina ne završava cijelim brojem dana (365,2422 dana) , pojavila se potreba usklađivanja tropske i kalendarske godine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46. g.pr.Kr. - aleksandrijski astronom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Sosigen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izrađuje kalendar po kojem kalendarska godina traje 365,25 dana (greška u odnosu na tropsku godinu u 2. decimali) - naziva ga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julijanskim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kalendarom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u čast Julija Cezara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svaka 4. godina je prijestupna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Radi greške u 2. decimali, svakih 128 godina se izgubi 1 dan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1528. g. papa Grgur XIII. daje nalog za sastavljanje novog kalendara napuljskom astronomu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Ghiraldiju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novi kalendar nazvan je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gregorijanski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i po njemu kalendarska godina traje 365,2425 dana (greška u odnosu na tropsku godinu u 4. decimali) – </a:t>
            </a:r>
            <a:r>
              <a:rPr lang="hr-HR" sz="1050" i="1" dirty="0" smtClean="0">
                <a:effectLst/>
                <a:latin typeface="+mn-lt"/>
                <a:ea typeface="Calibri"/>
                <a:cs typeface="Times New Roman"/>
              </a:rPr>
              <a:t>danas je razlika 13 dana između </a:t>
            </a:r>
            <a:r>
              <a:rPr lang="hr-HR" sz="1050" i="1" dirty="0" err="1" smtClean="0">
                <a:effectLst/>
                <a:latin typeface="+mn-lt"/>
                <a:ea typeface="Calibri"/>
                <a:cs typeface="Times New Roman"/>
              </a:rPr>
              <a:t>julijanskog</a:t>
            </a:r>
            <a:r>
              <a:rPr lang="hr-HR" sz="1050" i="1" dirty="0" smtClean="0">
                <a:effectLst/>
                <a:latin typeface="+mn-lt"/>
                <a:ea typeface="Calibri"/>
                <a:cs typeface="Times New Roman"/>
              </a:rPr>
              <a:t> i gregorijanskog kalendara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svaka 4. godina je prijestupna a od stoljetnih godina prijestupna je svaka ona koja je djeljiva sa 400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Radi greške u 4. decimali, svakih 3000 godina se izgubi 1 dan</a:t>
            </a:r>
          </a:p>
          <a:p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prijestupna sekunda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svake godine – pravi probleme u telekomunikacijama jer se ne usklađuje univerzalno</a:t>
            </a:r>
            <a:endParaRPr lang="hr-HR" sz="1400" dirty="0" smtClean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200" b="1" dirty="0" smtClean="0">
                <a:effectLst/>
                <a:latin typeface="+mn-lt"/>
                <a:cs typeface="Times New Roman"/>
              </a:rPr>
              <a:t>Rotacija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Rotacija Zemlje - okretanje Zemlje oko zamišljene osi u smjeru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od zapada prema istoku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traje 24 sata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sunčev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dan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Pravi sunčev dan (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sinodički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dan)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je razdoblje između dva zenita Sunca - duljina mu varira od +30/- 21 sekundu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Zvjezdani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dan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siderički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dan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vrijeme koje je potrebno da jedna zvijezda prividno obiđe krug oko zemlje i vrati se na istu točku - kraći je 4 min od sunčevog dana (23 h 56 min 4,1 s)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Granica između osvijetljenog i neosvijetljenog dijela naziva se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sumračnica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Brzina rotacije je najveća na ekvatoru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1674 km/h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(kod nas oko 1180 km/h) – na polovima ne rotira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Dokazi rotacije Zemlje: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Spljoštenost na polovima i ispupčenost na ekvatoru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posljedica centrifugalne sile (najjača na Ekvatoru)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Istočno skretanje tijela pri padu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oko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0,5 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svakih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1000 m pada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tijelo radi inercije pada u smjeru istoka (jer se Zemlja rotira od zapada prema istoku)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Otklon (devijacija) kao posljedica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Coriolisove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sile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pasati - prilikom gibanja od polova prema ekvatoru, nastaje otklon - Opće je pravilo da tijelo na sjevernoj Zemljinoj polutki koje se giba prema području veće brzine rotacije skreće udesno, a na južnoj Zemljinoj polutki ulijevo – pri gibanju od ekvatora prema polovima nastaje otklon prema istoku</a:t>
            </a:r>
            <a:endParaRPr lang="hr-HR" sz="12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 smtClean="0">
                <a:effectLst/>
                <a:latin typeface="+mn-lt"/>
                <a:cs typeface="Times New Roman"/>
              </a:rPr>
              <a:t>Oblik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6. st.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Kr.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Pitagora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smatra da Zemlja ima oblik kugle jer je kugla najsavršenije geometrijsko tijelo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4. st.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Kr.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Aristotel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dokazuje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sfernost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Zemlje na temelju Mjesečevih mijena i visina zvijezde sjevernjače se mijenja s promjenom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širine – dokaz zaobljenosti Zemlje u smjeru sjever - jug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3. st.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Kr. - Aleksandrijska škola -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Eratosten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izmjerio opseg Zemlje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39 400 km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dokaz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sfernosti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Zemlje na temelju promjene kuta upada sunčevih zraka u Aleksandriji i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Asuanu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(razlika 7° 12' - 1/50 kruga)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150.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Kr. -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Krates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 otoka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Malosa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napravio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prvi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globus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do renesanse spoznaje o obliku Zemlje padaju u zaborav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1492.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Kolumbo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plovi prema zapadu - koristio je podatke o opsegu Zemlje od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Posejdonija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sa Rodosa (1. st.pr.Kr) po kojem je ekvator za četvrtinu manjeg opsega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1519. - 1522. -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Magellanova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ekspedicija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dokaz o zakrivljenosti Zemlje u smjeru istok - zapad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1762. -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Jean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Richer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dokaz o spljoštenosti Zemlje na polovima i ispupčenosti na ekvatoru - na temelju razlike u brzini njihala sata u Francuskoj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Gijani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(5° s.g.š.) i Pariza (44° s.g.š.) - gravitacija je jača na mjestu gdje je Zemlja spljoštenija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Isaac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Newton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i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Christiann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Huygens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na temelju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Richerova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dokaza zaključuju da je Zemlja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rotacijski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elipsoid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- tijelo koje nastaje rotacijom elipse oko svoje osi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Razna mjerenja su potvrdila da je gravitacija na pojedinim mjestima na Zemlji različita te da je veća na pučini nego na kopnu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Johann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Benedict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Listing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prvi upotrijebio pojam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geoid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(onaj koji je nalik na Zemlju) kako bi opisao oblik Zemlje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Geoid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tijelo koje se ne može geometrijski definirati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čija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površina odgovara srednjoj morskoj razini proširenoj na cijelu Zemljinu površinu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svaki dio ravnine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geoida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okomit je na smjer djelovanja gravitacije</a:t>
            </a:r>
            <a:endParaRPr lang="hr-HR" sz="12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200" b="1" dirty="0" smtClean="0">
                <a:effectLst/>
                <a:latin typeface="+mn-lt"/>
                <a:cs typeface="Times New Roman"/>
              </a:rPr>
              <a:t>Revolucija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Gibanje Zemlje oko Sunca po svojoj orbiti naziva se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revolucija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Putanja (orbita) po kojoj se Zemlja giba oko Sunca ima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oblik elipse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i naziva se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ekliptika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ravnina po kojoj putuje naziva se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ravnina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ekliptike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– </a:t>
            </a:r>
            <a:r>
              <a:rPr lang="hr-HR" sz="1050" i="1" dirty="0" smtClean="0">
                <a:effectLst/>
                <a:latin typeface="+mn-lt"/>
                <a:ea typeface="Calibri"/>
                <a:cs typeface="Times New Roman"/>
              </a:rPr>
              <a:t>Kepler je prvi shvatio da su ekliptike planeta elipse, prije se mislilo da su savršene kružnice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Zemljina os s ravninom ekliptike zatvara kut od 66° 33', a ravnina ekliptike siječe ravninu nebeskog ekvatora pod kutom od 23° 27'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Posljedice revolucije Zemlje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: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izmjena godišnjih doba i promjena duljine trajanja dana i noći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Duljina ekliptike je oko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940 mil km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vrijeme potrebno Zemlji za obići je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365 d 5 h 48 min 46 s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(365,2422 dana) - Zemlja se giba brzinom od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29,77 km/s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- to razdoblje se naziva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tropska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godina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Svakoj 4. godini se dodaje 1 dan (29.2.) radi usklađivanja tropske sa kalendarskom godinom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prijestupna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godina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prijestupne su sve godine koje su djeljive sa 100, osim onih koje su djeljive sa 400 (npr. 1000., 1100., 1300., 1400.)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 smtClean="0">
                <a:effectLst/>
                <a:latin typeface="+mn-lt"/>
                <a:cs typeface="Times New Roman"/>
              </a:rPr>
              <a:t>Godišnja doba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21.3.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proljetni ekvinocij (ravnodnevnica)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-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ekvator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sumračnica prolazi kroz polove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traje 12 sati i postaje duži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21.6.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ljetni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solsticij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suncostaj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. obratnicu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sumračnica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spaja polarnice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tako da je na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hemisferi cijelo vrijeme dan u području između pola i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polarnice, a noć na prostoru između južne polarnice i južnog pola –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najduži ali postaje kraći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23.9.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jesenski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ekvinocij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ravnodnevnica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–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ekvator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traje 12 sati i postaje kraći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21.12.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zimski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solsticij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suncostaj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južnu obratnicu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najkraći ali postaje duži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sunce se počinje gibati prema ekvatoru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Ljeto na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hemisferi traje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8 dana duže, a zima kraće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Srednja udaljenost Zemlje od Sunca iznosi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150,2 mil km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=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au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(astronomska jedinica –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asronomical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unit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Perihel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točka u kojoj je Zemlja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najbliža Suncu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3.1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- 147,2 mil km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Afel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točka u kojoj je Zemlja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najudaljenija od Sunca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4.7.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- 152,2 mil km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 smtClean="0">
                <a:effectLst/>
                <a:latin typeface="+mn-lt"/>
                <a:cs typeface="Times New Roman"/>
              </a:rPr>
              <a:t>Godišnja doba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21.3.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proljetni ekvinocij (ravnodnevnica)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-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ekvator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sumračnica prolazi kroz polove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traje 12 sati i postaje duži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21.6.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ljetni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solsticij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suncostaj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. obratnicu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sumračnica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spaja polarnice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tako da je na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hemisferi cijelo vrijeme dan u području između pola i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polarnice, a noć na prostoru između južne polarnice i južnog pola –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najduži ali postaje kraći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23.9.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jesenski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ekvinocij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ravnodnevnica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–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ekvator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traje 12 sati i postaje kraći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21.12.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zimski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solsticij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suncostaj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južnu obratnicu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najkraći ali postaje duži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sunce se počinje gibati prema ekvatoru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Ljeto na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hemisferi traje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8 dana duže, a zima kraće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Srednja udaljenost Zemlje od Sunca iznosi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150,2 mil km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=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au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(astronomska jedinica –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asronomical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unit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Perihel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točka u kojoj je Zemlja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najbliža Suncu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3.1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- 147,2 mil km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Afel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točka u kojoj je Zemlja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najudaljenija od Sunca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4.7.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- 152,2 mil km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 smtClean="0">
                <a:effectLst/>
                <a:latin typeface="+mn-lt"/>
                <a:cs typeface="Times New Roman"/>
              </a:rPr>
              <a:t>Toplinski pojasevi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Zbog različitog kuta upada Sunčevih zraka, razlikujemo 5 toplinskih pojaseva: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Žarki (tropski) pojas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između obratnica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nema godišnjih doba, dan i noć traju podjednako - kol. padalina opada od ekvatora prema obratnicama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Umjereni (sjeverni i južni) pojasevi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između polarnica i obratnica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pravilna izmjena godišnjih doba (4), razlike u zagrijanosti ovisno o godišnjem dobu (ljetni solsticij – 90° na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hemisferi; zimski solsticij – 90° na j. hemisferi), duljina dana i noći varira (smanjuje se od ljeta prema zimi)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Hladni (sjeverni i južni) pojasevi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između polarnica i polova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slaba zagrijanost, dva godišnja doba, polarni dan i noć (na polovima polarni dan traje 186 dana, a polarna noć 179 dana)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 smtClean="0">
                <a:effectLst/>
                <a:latin typeface="+mn-lt"/>
                <a:cs typeface="Times New Roman"/>
              </a:rPr>
              <a:t>Toplinski pojasevi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Zbog različitog kuta upada Sunčevih zraka, razlikujemo 5 toplinskih pojaseva: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Žarki (tropski) pojas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između obratnica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nema godišnjih doba, dan i noć traju podjednako - kol. padalina opada od ekvatora prema obratnicama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Umjereni (sjeverni i južni) pojasevi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između polarnica i obratnica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pravilna izmjena godišnjih doba (4), razlike u zagrijanosti ovisno o godišnjem dobu (ljetni solsticij – 90° na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hemisferi; zimski solsticij – 90° na j. hemisferi), duljina dana i noći varira (smanjuje se od ljeta prema zimi)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Hladni (sjeverni i južni) pojasevi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između polarnica i polova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slaba zagrijanost, dva godišnja doba, polarni dan i noć (na polovima polarni dan traje 186 dana, a polarna noć 179 dana)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0" y="5489848"/>
            <a:ext cx="9108504" cy="1368152"/>
          </a:xfrm>
        </p:spPr>
        <p:txBody>
          <a:bodyPr>
            <a:noAutofit/>
          </a:bodyPr>
          <a:lstStyle/>
          <a:p>
            <a:r>
              <a:rPr lang="hr-HR" sz="6000" b="1" spc="-150" dirty="0" smtClean="0">
                <a:solidFill>
                  <a:srgbClr val="008000"/>
                </a:solidFill>
              </a:rPr>
              <a:t>Gibanje Zemlje i njezin oblik</a:t>
            </a:r>
            <a:endParaRPr lang="hr-HR" sz="6000" spc="-150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3" b="2390"/>
          <a:stretch/>
        </p:blipFill>
        <p:spPr bwMode="auto">
          <a:xfrm>
            <a:off x="2346216" y="332656"/>
            <a:ext cx="4715293" cy="503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9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POSLJEDICE </a:t>
            </a:r>
            <a:r>
              <a:rPr lang="hr-HR" sz="3200" dirty="0" smtClean="0"/>
              <a:t>REVOLUCIJE ZEMLJE</a:t>
            </a:r>
            <a:endParaRPr lang="hr-HR" sz="3200" dirty="0"/>
          </a:p>
        </p:txBody>
      </p:sp>
      <p:sp>
        <p:nvSpPr>
          <p:cNvPr id="12" name="Rectangle 11"/>
          <p:cNvSpPr/>
          <p:nvPr/>
        </p:nvSpPr>
        <p:spPr>
          <a:xfrm>
            <a:off x="9540552" y="349437"/>
            <a:ext cx="4464496" cy="39015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>
                <a:cs typeface="Times New Roman"/>
              </a:rPr>
              <a:t>Godišnja doba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21.3. - </a:t>
            </a:r>
            <a:r>
              <a:rPr lang="hr-HR" sz="1200" b="1" dirty="0">
                <a:ea typeface="Calibri"/>
                <a:cs typeface="Times New Roman"/>
              </a:rPr>
              <a:t>proljetni ekvinocij (ravnodnevnica) </a:t>
            </a:r>
            <a:r>
              <a:rPr lang="hr-HR" sz="1200" dirty="0">
                <a:ea typeface="Calibri"/>
                <a:cs typeface="Times New Roman"/>
              </a:rPr>
              <a:t>- sunčeve zrake padaju </a:t>
            </a:r>
            <a:r>
              <a:rPr lang="hr-HR" sz="1200" b="1" dirty="0">
                <a:ea typeface="Calibri"/>
                <a:cs typeface="Times New Roman"/>
              </a:rPr>
              <a:t>okomito na ekvator</a:t>
            </a:r>
            <a:r>
              <a:rPr lang="hr-HR" sz="1200" dirty="0">
                <a:ea typeface="Calibri"/>
                <a:cs typeface="Times New Roman"/>
              </a:rPr>
              <a:t>, a </a:t>
            </a:r>
            <a:r>
              <a:rPr lang="hr-HR" sz="1200" b="1" dirty="0">
                <a:ea typeface="Calibri"/>
                <a:cs typeface="Times New Roman"/>
              </a:rPr>
              <a:t>sumračnica prolazi kroz polove</a:t>
            </a:r>
            <a:r>
              <a:rPr lang="hr-HR" sz="1200" dirty="0">
                <a:ea typeface="Calibri"/>
                <a:cs typeface="Times New Roman"/>
              </a:rPr>
              <a:t> – </a:t>
            </a:r>
            <a:r>
              <a:rPr lang="hr-HR" sz="1200" u="sng" dirty="0">
                <a:ea typeface="Calibri"/>
                <a:cs typeface="Times New Roman"/>
              </a:rPr>
              <a:t>dan traje 12 sati i postaje </a:t>
            </a:r>
            <a:r>
              <a:rPr lang="hr-HR" sz="1200" u="sng" dirty="0" smtClean="0">
                <a:ea typeface="Calibri"/>
                <a:cs typeface="Times New Roman"/>
              </a:rPr>
              <a:t>dulji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21.6. - </a:t>
            </a:r>
            <a:r>
              <a:rPr lang="hr-HR" sz="1200" b="1" dirty="0">
                <a:ea typeface="Calibri"/>
                <a:cs typeface="Times New Roman"/>
              </a:rPr>
              <a:t>ljetni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solsticij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>
                <a:ea typeface="Calibri"/>
                <a:cs typeface="Times New Roman"/>
              </a:rPr>
              <a:t>suncostaj</a:t>
            </a:r>
            <a:r>
              <a:rPr lang="hr-HR" sz="1200" dirty="0">
                <a:ea typeface="Calibri"/>
                <a:cs typeface="Times New Roman"/>
              </a:rPr>
              <a:t>) - sunčeve zrake padaju </a:t>
            </a:r>
            <a:r>
              <a:rPr lang="hr-HR" sz="1200" b="1" dirty="0">
                <a:ea typeface="Calibri"/>
                <a:cs typeface="Times New Roman"/>
              </a:rPr>
              <a:t>okomito na </a:t>
            </a:r>
            <a:r>
              <a:rPr lang="hr-HR" sz="1200" b="1" dirty="0" err="1">
                <a:ea typeface="Calibri"/>
                <a:cs typeface="Times New Roman"/>
              </a:rPr>
              <a:t>sj</a:t>
            </a:r>
            <a:r>
              <a:rPr lang="hr-HR" sz="1200" b="1" dirty="0">
                <a:ea typeface="Calibri"/>
                <a:cs typeface="Times New Roman"/>
              </a:rPr>
              <a:t>. obratnicu</a:t>
            </a:r>
            <a:r>
              <a:rPr lang="hr-HR" sz="1200" dirty="0">
                <a:ea typeface="Calibri"/>
                <a:cs typeface="Times New Roman"/>
              </a:rPr>
              <a:t>, a sumračnica </a:t>
            </a:r>
            <a:r>
              <a:rPr lang="hr-HR" sz="1200" b="1" dirty="0">
                <a:ea typeface="Calibri"/>
                <a:cs typeface="Times New Roman"/>
              </a:rPr>
              <a:t>spaja polarnice</a:t>
            </a:r>
            <a:r>
              <a:rPr lang="hr-HR" sz="1200" dirty="0">
                <a:ea typeface="Calibri"/>
                <a:cs typeface="Times New Roman"/>
              </a:rPr>
              <a:t>, tako da je na </a:t>
            </a:r>
            <a:r>
              <a:rPr lang="hr-HR" sz="1200" dirty="0" err="1">
                <a:ea typeface="Calibri"/>
                <a:cs typeface="Times New Roman"/>
              </a:rPr>
              <a:t>sj</a:t>
            </a:r>
            <a:r>
              <a:rPr lang="hr-HR" sz="1200" dirty="0">
                <a:ea typeface="Calibri"/>
                <a:cs typeface="Times New Roman"/>
              </a:rPr>
              <a:t>. hemisferi cijelo vrijeme dan u području između pola i </a:t>
            </a:r>
            <a:r>
              <a:rPr lang="hr-HR" sz="1200" dirty="0" err="1">
                <a:ea typeface="Calibri"/>
                <a:cs typeface="Times New Roman"/>
              </a:rPr>
              <a:t>sj</a:t>
            </a:r>
            <a:r>
              <a:rPr lang="hr-HR" sz="1200" dirty="0">
                <a:ea typeface="Calibri"/>
                <a:cs typeface="Times New Roman"/>
              </a:rPr>
              <a:t>. polarnice, a noć na prostoru između južne polarnice i južnog pola – </a:t>
            </a:r>
            <a:r>
              <a:rPr lang="hr-HR" sz="1200" u="sng" dirty="0">
                <a:ea typeface="Calibri"/>
                <a:cs typeface="Times New Roman"/>
              </a:rPr>
              <a:t>dan najduži ali postaje kraći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23.9. - </a:t>
            </a:r>
            <a:r>
              <a:rPr lang="hr-HR" sz="1200" b="1" dirty="0">
                <a:ea typeface="Calibri"/>
                <a:cs typeface="Times New Roman"/>
              </a:rPr>
              <a:t>jesenski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ekvinocij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>
                <a:ea typeface="Calibri"/>
                <a:cs typeface="Times New Roman"/>
              </a:rPr>
              <a:t>ravnodnevnica</a:t>
            </a:r>
            <a:r>
              <a:rPr lang="hr-HR" sz="1200" dirty="0">
                <a:ea typeface="Calibri"/>
                <a:cs typeface="Times New Roman"/>
              </a:rPr>
              <a:t>) – sunčeve zrake padaju </a:t>
            </a:r>
            <a:r>
              <a:rPr lang="hr-HR" sz="1200" b="1" dirty="0">
                <a:ea typeface="Calibri"/>
                <a:cs typeface="Times New Roman"/>
              </a:rPr>
              <a:t>okomito na ekvator</a:t>
            </a:r>
            <a:r>
              <a:rPr lang="hr-HR" sz="1200" dirty="0">
                <a:ea typeface="Calibri"/>
                <a:cs typeface="Times New Roman"/>
              </a:rPr>
              <a:t>, </a:t>
            </a:r>
            <a:r>
              <a:rPr lang="hr-HR" sz="1200" u="sng" dirty="0">
                <a:ea typeface="Calibri"/>
                <a:cs typeface="Times New Roman"/>
              </a:rPr>
              <a:t>dan traje 12 sati i postaje kraći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21.12. - </a:t>
            </a:r>
            <a:r>
              <a:rPr lang="hr-HR" sz="1200" b="1" dirty="0">
                <a:ea typeface="Calibri"/>
                <a:cs typeface="Times New Roman"/>
              </a:rPr>
              <a:t>zimski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solsticij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>
                <a:ea typeface="Calibri"/>
                <a:cs typeface="Times New Roman"/>
              </a:rPr>
              <a:t>suncostaj</a:t>
            </a:r>
            <a:r>
              <a:rPr lang="hr-HR" sz="1200" dirty="0">
                <a:ea typeface="Calibri"/>
                <a:cs typeface="Times New Roman"/>
              </a:rPr>
              <a:t>) - sunčeve zrake padaju </a:t>
            </a:r>
            <a:r>
              <a:rPr lang="hr-HR" sz="1200" b="1" dirty="0">
                <a:ea typeface="Calibri"/>
                <a:cs typeface="Times New Roman"/>
              </a:rPr>
              <a:t>okomito na južnu obratnicu</a:t>
            </a:r>
            <a:r>
              <a:rPr lang="hr-HR" sz="1200" dirty="0">
                <a:ea typeface="Calibri"/>
                <a:cs typeface="Times New Roman"/>
              </a:rPr>
              <a:t> – </a:t>
            </a:r>
            <a:r>
              <a:rPr lang="hr-HR" sz="1200" u="sng" dirty="0">
                <a:ea typeface="Calibri"/>
                <a:cs typeface="Times New Roman"/>
              </a:rPr>
              <a:t>dan najkraći ali postaje duži</a:t>
            </a:r>
            <a:r>
              <a:rPr lang="hr-HR" sz="1200" dirty="0">
                <a:ea typeface="Calibri"/>
                <a:cs typeface="Times New Roman"/>
              </a:rPr>
              <a:t> - sunce se počinje gibati prema ekvatoru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Ljeto na </a:t>
            </a:r>
            <a:r>
              <a:rPr lang="hr-HR" sz="1200" dirty="0" err="1">
                <a:ea typeface="Calibri"/>
                <a:cs typeface="Times New Roman"/>
              </a:rPr>
              <a:t>sj</a:t>
            </a:r>
            <a:r>
              <a:rPr lang="hr-HR" sz="1200" dirty="0">
                <a:ea typeface="Calibri"/>
                <a:cs typeface="Times New Roman"/>
              </a:rPr>
              <a:t>. hemisferi traje </a:t>
            </a:r>
            <a:r>
              <a:rPr lang="hr-HR" sz="1200" b="1" dirty="0">
                <a:ea typeface="Calibri"/>
                <a:cs typeface="Times New Roman"/>
              </a:rPr>
              <a:t>8 dana duže, a zima kraće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Srednja udaljenost Zemlje od Sunca iznosi </a:t>
            </a:r>
            <a:r>
              <a:rPr lang="hr-HR" sz="1200" b="1" dirty="0">
                <a:ea typeface="Calibri"/>
                <a:cs typeface="Times New Roman"/>
              </a:rPr>
              <a:t>150,2 mil km</a:t>
            </a:r>
            <a:r>
              <a:rPr lang="hr-HR" sz="1200" dirty="0">
                <a:ea typeface="Calibri"/>
                <a:cs typeface="Times New Roman"/>
              </a:rPr>
              <a:t> = </a:t>
            </a:r>
            <a:r>
              <a:rPr lang="hr-HR" sz="1200" b="1" dirty="0">
                <a:ea typeface="Calibri"/>
                <a:cs typeface="Times New Roman"/>
              </a:rPr>
              <a:t>1 </a:t>
            </a:r>
            <a:r>
              <a:rPr lang="hr-HR" sz="1200" b="1" dirty="0" err="1">
                <a:ea typeface="Calibri"/>
                <a:cs typeface="Times New Roman"/>
              </a:rPr>
              <a:t>au</a:t>
            </a:r>
            <a:r>
              <a:rPr lang="hr-HR" sz="1200" b="1" dirty="0">
                <a:ea typeface="Calibri"/>
                <a:cs typeface="Times New Roman"/>
              </a:rPr>
              <a:t> </a:t>
            </a:r>
            <a:r>
              <a:rPr lang="hr-HR" sz="1200" dirty="0">
                <a:ea typeface="Calibri"/>
                <a:cs typeface="Times New Roman"/>
              </a:rPr>
              <a:t>(astronomska jedinica – </a:t>
            </a:r>
            <a:r>
              <a:rPr lang="hr-HR" sz="1200" dirty="0" err="1">
                <a:ea typeface="Calibri"/>
                <a:cs typeface="Times New Roman"/>
              </a:rPr>
              <a:t>asronomical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dirty="0" err="1">
                <a:ea typeface="Calibri"/>
                <a:cs typeface="Times New Roman"/>
              </a:rPr>
              <a:t>unit</a:t>
            </a:r>
            <a:r>
              <a:rPr lang="hr-HR" sz="1200" dirty="0" smtClean="0">
                <a:ea typeface="Calibri"/>
                <a:cs typeface="Times New Roman"/>
              </a:rPr>
              <a:t>)</a:t>
            </a:r>
            <a:endParaRPr lang="hr-HR" sz="1200" dirty="0"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268760" y="350826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6200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8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43" b="7752"/>
          <a:stretch/>
        </p:blipFill>
        <p:spPr bwMode="auto">
          <a:xfrm>
            <a:off x="179512" y="1804174"/>
            <a:ext cx="7558088" cy="471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POSLJEDICE </a:t>
            </a:r>
            <a:r>
              <a:rPr lang="hr-HR" sz="3200" dirty="0" smtClean="0"/>
              <a:t>REVOLUCIJE ZEMLJE</a:t>
            </a:r>
            <a:endParaRPr lang="hr-HR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96" y="548680"/>
            <a:ext cx="9073008" cy="6048672"/>
          </a:xfrm>
        </p:spPr>
        <p:txBody>
          <a:bodyPr>
            <a:noAutofit/>
          </a:bodyPr>
          <a:lstStyle/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dirty="0" smtClean="0"/>
              <a:t>zbog različitog kuta upada Sunčevih zraka razlikujemo 5 toplinskih pojaseva – </a:t>
            </a:r>
            <a:r>
              <a:rPr lang="hr-HR" sz="2200" b="1" dirty="0" smtClean="0">
                <a:solidFill>
                  <a:srgbClr val="FF0000"/>
                </a:solidFill>
              </a:rPr>
              <a:t>žarki, umjereni (sjeverni i južni) i hladni (sjeverni i južni) pojas</a:t>
            </a:r>
            <a:endParaRPr lang="hr-HR" sz="2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7600" y="320368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23,5° </a:t>
            </a:r>
            <a:r>
              <a:rPr lang="hr-HR" dirty="0" smtClean="0"/>
              <a:t>SGŠ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7737600" y="478786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23,5° </a:t>
            </a:r>
            <a:r>
              <a:rPr lang="hr-HR" dirty="0" smtClean="0"/>
              <a:t>JGŠ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7161322" y="586798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66,5°</a:t>
            </a:r>
            <a:r>
              <a:rPr lang="hr-HR" b="1" dirty="0" smtClean="0"/>
              <a:t> </a:t>
            </a:r>
            <a:r>
              <a:rPr lang="hr-HR" dirty="0" smtClean="0"/>
              <a:t>JGŠ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7380312" y="212356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66,5°</a:t>
            </a:r>
            <a:r>
              <a:rPr lang="hr-HR" dirty="0" smtClean="0"/>
              <a:t> SGŠ</a:t>
            </a:r>
            <a:endParaRPr lang="hr-HR" dirty="0"/>
          </a:p>
        </p:txBody>
      </p:sp>
      <p:sp>
        <p:nvSpPr>
          <p:cNvPr id="13" name="TextBox 12"/>
          <p:cNvSpPr txBox="1"/>
          <p:nvPr/>
        </p:nvSpPr>
        <p:spPr>
          <a:xfrm>
            <a:off x="4342636" y="161950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90°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SGŠ</a:t>
            </a:r>
            <a:endParaRPr lang="hr-HR" dirty="0"/>
          </a:p>
        </p:txBody>
      </p:sp>
      <p:sp>
        <p:nvSpPr>
          <p:cNvPr id="14" name="TextBox 13"/>
          <p:cNvSpPr txBox="1"/>
          <p:nvPr/>
        </p:nvSpPr>
        <p:spPr>
          <a:xfrm>
            <a:off x="4358666" y="64440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90° </a:t>
            </a:r>
            <a:r>
              <a:rPr lang="hr-HR" dirty="0" smtClean="0"/>
              <a:t>JGŠ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9540552" y="772748"/>
            <a:ext cx="4464496" cy="56712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2000" b="1" dirty="0">
                <a:cs typeface="Times New Roman"/>
              </a:rPr>
              <a:t>Toplinski pojasevi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600" dirty="0">
                <a:ea typeface="Calibri"/>
                <a:cs typeface="Times New Roman"/>
              </a:rPr>
              <a:t>Zbog različitog kuta upada Sunčevih zraka, razlikujemo 5 toplinskih pojaseva: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600" b="1" dirty="0">
                <a:ea typeface="Calibri"/>
                <a:cs typeface="Times New Roman"/>
              </a:rPr>
              <a:t>Žarki (tropski) pojas</a:t>
            </a:r>
            <a:r>
              <a:rPr lang="hr-HR" sz="1600" dirty="0">
                <a:ea typeface="Calibri"/>
                <a:cs typeface="Times New Roman"/>
              </a:rPr>
              <a:t> - </a:t>
            </a:r>
            <a:r>
              <a:rPr lang="hr-HR" sz="1600" u="sng" dirty="0">
                <a:ea typeface="Calibri"/>
                <a:cs typeface="Times New Roman"/>
              </a:rPr>
              <a:t>između obratnica</a:t>
            </a:r>
            <a:r>
              <a:rPr lang="hr-HR" sz="1600" dirty="0">
                <a:ea typeface="Calibri"/>
                <a:cs typeface="Times New Roman"/>
              </a:rPr>
              <a:t>, nema godišnjih doba, dan i noć traju podjednako - kol. padalina opada od ekvatora prema obratnicama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600" b="1" dirty="0">
                <a:ea typeface="Calibri"/>
                <a:cs typeface="Times New Roman"/>
              </a:rPr>
              <a:t>Umjereni (sjeverni i južni) pojasevi</a:t>
            </a:r>
            <a:r>
              <a:rPr lang="hr-HR" sz="1600" dirty="0">
                <a:ea typeface="Calibri"/>
                <a:cs typeface="Times New Roman"/>
              </a:rPr>
              <a:t> - </a:t>
            </a:r>
            <a:r>
              <a:rPr lang="hr-HR" sz="1600" u="sng" dirty="0">
                <a:ea typeface="Calibri"/>
                <a:cs typeface="Times New Roman"/>
              </a:rPr>
              <a:t>između polarnica i obratnica</a:t>
            </a:r>
            <a:r>
              <a:rPr lang="hr-HR" sz="1600" dirty="0">
                <a:ea typeface="Calibri"/>
                <a:cs typeface="Times New Roman"/>
              </a:rPr>
              <a:t>, pravilna izmjena godišnjih doba (4), razlike u zagrijanosti ovisno o godišnjem dobu (ljetni solsticij – 90° na </a:t>
            </a:r>
            <a:r>
              <a:rPr lang="hr-HR" sz="1600" dirty="0" err="1">
                <a:ea typeface="Calibri"/>
                <a:cs typeface="Times New Roman"/>
              </a:rPr>
              <a:t>sj</a:t>
            </a:r>
            <a:r>
              <a:rPr lang="hr-HR" sz="1600" dirty="0">
                <a:ea typeface="Calibri"/>
                <a:cs typeface="Times New Roman"/>
              </a:rPr>
              <a:t>. hemisferi; zimski solsticij – 90° na j. hemisferi), duljina dana i noći varira (smanjuje se od ljeta prema zimi)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hr-HR" sz="1600" b="1" dirty="0">
                <a:ea typeface="Calibri"/>
                <a:cs typeface="Times New Roman"/>
              </a:rPr>
              <a:t>Hladni (sjeverni i južni) pojasevi</a:t>
            </a:r>
            <a:r>
              <a:rPr lang="hr-HR" sz="1600" dirty="0">
                <a:ea typeface="Calibri"/>
                <a:cs typeface="Times New Roman"/>
              </a:rPr>
              <a:t> - </a:t>
            </a:r>
            <a:r>
              <a:rPr lang="hr-HR" sz="1600" u="sng" dirty="0">
                <a:ea typeface="Calibri"/>
                <a:cs typeface="Times New Roman"/>
              </a:rPr>
              <a:t>između polarnica i polova</a:t>
            </a:r>
            <a:r>
              <a:rPr lang="hr-HR" sz="1600" dirty="0">
                <a:ea typeface="Calibri"/>
                <a:cs typeface="Times New Roman"/>
              </a:rPr>
              <a:t>, slaba zagrijanost, dva godišnja doba, polarni dan i noć (na polovima polarni dan traje 186 dana, a polarna noć 179 dana)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692696" y="413542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8054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547914"/>
            <a:ext cx="8171403" cy="522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POSLJEDICE </a:t>
            </a:r>
            <a:r>
              <a:rPr lang="hr-HR" sz="3200" dirty="0" smtClean="0"/>
              <a:t>REVOLUCIJE ZEMLJE</a:t>
            </a:r>
            <a:endParaRPr lang="hr-HR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96" y="548680"/>
            <a:ext cx="9073008" cy="1070828"/>
          </a:xfrm>
        </p:spPr>
        <p:txBody>
          <a:bodyPr>
            <a:noAutofit/>
          </a:bodyPr>
          <a:lstStyle/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dirty="0" smtClean="0"/>
              <a:t>zbog različitog kuta upada Sunčevih zraka razlikujemo 5 toplinskih pojaseva – </a:t>
            </a:r>
            <a:r>
              <a:rPr lang="hr-HR" sz="2200" b="1" dirty="0" smtClean="0">
                <a:solidFill>
                  <a:srgbClr val="FF0000"/>
                </a:solidFill>
              </a:rPr>
              <a:t>žarki, umjereni (sjeverni i južni) i hladni (sjeverni i južni) pojas</a:t>
            </a:r>
            <a:endParaRPr lang="hr-HR" sz="2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3474" y="306896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23,5° </a:t>
            </a:r>
            <a:r>
              <a:rPr lang="hr-HR" dirty="0" smtClean="0"/>
              <a:t>SGŠ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7938140" y="472795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23,5° </a:t>
            </a:r>
            <a:r>
              <a:rPr lang="hr-HR" dirty="0" smtClean="0"/>
              <a:t>JGŠ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6813772" y="599788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66,5°</a:t>
            </a:r>
            <a:r>
              <a:rPr lang="hr-HR" b="1" dirty="0" smtClean="0"/>
              <a:t> </a:t>
            </a:r>
            <a:r>
              <a:rPr lang="hr-HR" dirty="0" smtClean="0"/>
              <a:t>JGŠ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6800709" y="183188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66,5°</a:t>
            </a:r>
            <a:r>
              <a:rPr lang="hr-HR" dirty="0" smtClean="0"/>
              <a:t> SGŠ</a:t>
            </a:r>
            <a:endParaRPr lang="hr-HR" dirty="0"/>
          </a:p>
        </p:txBody>
      </p:sp>
      <p:sp>
        <p:nvSpPr>
          <p:cNvPr id="13" name="TextBox 12"/>
          <p:cNvSpPr txBox="1"/>
          <p:nvPr/>
        </p:nvSpPr>
        <p:spPr>
          <a:xfrm>
            <a:off x="5612842" y="153862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90°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SGŠ</a:t>
            </a:r>
            <a:endParaRPr lang="hr-HR" dirty="0"/>
          </a:p>
        </p:txBody>
      </p:sp>
      <p:sp>
        <p:nvSpPr>
          <p:cNvPr id="14" name="TextBox 13"/>
          <p:cNvSpPr txBox="1"/>
          <p:nvPr/>
        </p:nvSpPr>
        <p:spPr>
          <a:xfrm>
            <a:off x="5628872" y="636315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90° </a:t>
            </a:r>
            <a:r>
              <a:rPr lang="hr-HR" dirty="0" smtClean="0"/>
              <a:t>JGŠ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9828584" y="691862"/>
            <a:ext cx="4464496" cy="56712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2000" b="1" dirty="0">
                <a:cs typeface="Times New Roman"/>
              </a:rPr>
              <a:t>Toplinski pojasevi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600" dirty="0">
                <a:ea typeface="Calibri"/>
                <a:cs typeface="Times New Roman"/>
              </a:rPr>
              <a:t>Zbog različitog kuta upada Sunčevih zraka, razlikujemo 5 toplinskih pojaseva: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600" b="1" dirty="0">
                <a:ea typeface="Calibri"/>
                <a:cs typeface="Times New Roman"/>
              </a:rPr>
              <a:t>Žarki (tropski) pojas</a:t>
            </a:r>
            <a:r>
              <a:rPr lang="hr-HR" sz="1600" dirty="0">
                <a:ea typeface="Calibri"/>
                <a:cs typeface="Times New Roman"/>
              </a:rPr>
              <a:t> - </a:t>
            </a:r>
            <a:r>
              <a:rPr lang="hr-HR" sz="1600" u="sng" dirty="0">
                <a:ea typeface="Calibri"/>
                <a:cs typeface="Times New Roman"/>
              </a:rPr>
              <a:t>između obratnica</a:t>
            </a:r>
            <a:r>
              <a:rPr lang="hr-HR" sz="1600" dirty="0">
                <a:ea typeface="Calibri"/>
                <a:cs typeface="Times New Roman"/>
              </a:rPr>
              <a:t>, nema godišnjih doba, dan i noć traju podjednako - kol. padalina opada od ekvatora prema obratnicama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600" b="1" dirty="0">
                <a:ea typeface="Calibri"/>
                <a:cs typeface="Times New Roman"/>
              </a:rPr>
              <a:t>Umjereni (sjeverni i južni) pojasevi</a:t>
            </a:r>
            <a:r>
              <a:rPr lang="hr-HR" sz="1600" dirty="0">
                <a:ea typeface="Calibri"/>
                <a:cs typeface="Times New Roman"/>
              </a:rPr>
              <a:t> - </a:t>
            </a:r>
            <a:r>
              <a:rPr lang="hr-HR" sz="1600" u="sng" dirty="0">
                <a:ea typeface="Calibri"/>
                <a:cs typeface="Times New Roman"/>
              </a:rPr>
              <a:t>između polarnica i obratnica</a:t>
            </a:r>
            <a:r>
              <a:rPr lang="hr-HR" sz="1600" dirty="0">
                <a:ea typeface="Calibri"/>
                <a:cs typeface="Times New Roman"/>
              </a:rPr>
              <a:t>, pravilna izmjena godišnjih doba (4), razlike u zagrijanosti ovisno o godišnjem dobu (ljetni solsticij – 90° na </a:t>
            </a:r>
            <a:r>
              <a:rPr lang="hr-HR" sz="1600" dirty="0" err="1">
                <a:ea typeface="Calibri"/>
                <a:cs typeface="Times New Roman"/>
              </a:rPr>
              <a:t>sj</a:t>
            </a:r>
            <a:r>
              <a:rPr lang="hr-HR" sz="1600" dirty="0">
                <a:ea typeface="Calibri"/>
                <a:cs typeface="Times New Roman"/>
              </a:rPr>
              <a:t>. hemisferi; zimski solsticij – 90° na j. hemisferi), duljina dana i noći varira (smanjuje se od ljeta prema zimi)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hr-HR" sz="1600" b="1" dirty="0">
                <a:ea typeface="Calibri"/>
                <a:cs typeface="Times New Roman"/>
              </a:rPr>
              <a:t>Hladni (sjeverni i južni) pojasevi</a:t>
            </a:r>
            <a:r>
              <a:rPr lang="hr-HR" sz="1600" dirty="0">
                <a:ea typeface="Calibri"/>
                <a:cs typeface="Times New Roman"/>
              </a:rPr>
              <a:t> - </a:t>
            </a:r>
            <a:r>
              <a:rPr lang="hr-HR" sz="1600" u="sng" dirty="0">
                <a:ea typeface="Calibri"/>
                <a:cs typeface="Times New Roman"/>
              </a:rPr>
              <a:t>između polarnica i polova</a:t>
            </a:r>
            <a:r>
              <a:rPr lang="hr-HR" sz="1600" dirty="0">
                <a:ea typeface="Calibri"/>
                <a:cs typeface="Times New Roman"/>
              </a:rPr>
              <a:t>, slaba zagrijanost, dva godišnja doba, polarni dan i noć (na polovima polarni dan traje 186 dana, a polarna noć 179 dana)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404664" y="332656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8099082" y="3973717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0°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150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84" y="803893"/>
            <a:ext cx="3950616" cy="603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PRECESIJA </a:t>
            </a:r>
            <a:r>
              <a:rPr lang="hr-HR" sz="3200" dirty="0" smtClean="0"/>
              <a:t>ZEMLJE</a:t>
            </a:r>
            <a:endParaRPr lang="hr-HR" sz="3200" dirty="0"/>
          </a:p>
        </p:txBody>
      </p:sp>
      <p:sp>
        <p:nvSpPr>
          <p:cNvPr id="15" name="Rectangle 14"/>
          <p:cNvSpPr/>
          <p:nvPr/>
        </p:nvSpPr>
        <p:spPr>
          <a:xfrm>
            <a:off x="9540552" y="772748"/>
            <a:ext cx="4464496" cy="22026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>
                <a:cs typeface="Times New Roman"/>
              </a:rPr>
              <a:t>Ostala gibanja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err="1">
                <a:ea typeface="Calibri"/>
                <a:cs typeface="Times New Roman"/>
              </a:rPr>
              <a:t>Precesija</a:t>
            </a:r>
            <a:r>
              <a:rPr lang="hr-HR" sz="1200" dirty="0">
                <a:ea typeface="Calibri"/>
                <a:cs typeface="Times New Roman"/>
              </a:rPr>
              <a:t> – Zemlja se na svojoj putanji oko Sunca ponaša poput zvrka, pa na nebeskoj ravnini opisuje obrnuti plašt stošca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Posljedica </a:t>
            </a:r>
            <a:r>
              <a:rPr lang="hr-HR" sz="1200" dirty="0" err="1">
                <a:ea typeface="Calibri"/>
                <a:cs typeface="Times New Roman"/>
              </a:rPr>
              <a:t>precesije</a:t>
            </a:r>
            <a:r>
              <a:rPr lang="hr-HR" sz="1200" dirty="0">
                <a:ea typeface="Calibri"/>
                <a:cs typeface="Times New Roman"/>
              </a:rPr>
              <a:t> je promjena položaja nebeskog pola (položaja zvijezde sjevernjače)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err="1">
                <a:ea typeface="Calibri"/>
                <a:cs typeface="Times New Roman"/>
              </a:rPr>
              <a:t>Nutacija</a:t>
            </a:r>
            <a:r>
              <a:rPr lang="hr-HR" sz="1200" dirty="0">
                <a:ea typeface="Calibri"/>
                <a:cs typeface="Times New Roman"/>
              </a:rPr>
              <a:t> – izbočine (nabori) na </a:t>
            </a:r>
            <a:r>
              <a:rPr lang="hr-HR" sz="1200" dirty="0" err="1">
                <a:ea typeface="Calibri"/>
                <a:cs typeface="Times New Roman"/>
              </a:rPr>
              <a:t>precesiji</a:t>
            </a:r>
            <a:r>
              <a:rPr lang="hr-HR" sz="1200" dirty="0">
                <a:ea typeface="Calibri"/>
                <a:cs typeface="Times New Roman"/>
              </a:rPr>
              <a:t> koje nastaju radi utjecaja gravitacije Mjeseca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Platonova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godina</a:t>
            </a:r>
            <a:r>
              <a:rPr lang="hr-HR" sz="1200" dirty="0">
                <a:ea typeface="Calibri"/>
                <a:cs typeface="Times New Roman"/>
              </a:rPr>
              <a:t> – vrijeme koje je potrebno Zemlji da opiše stožac - 25 920 godina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692696" y="413542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04381"/>
            <a:ext cx="3456384" cy="344774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5328592" cy="3024336"/>
          </a:xfrm>
        </p:spPr>
        <p:txBody>
          <a:bodyPr>
            <a:noAutofit/>
          </a:bodyPr>
          <a:lstStyle/>
          <a:p>
            <a:pPr lvl="0"/>
            <a:r>
              <a:rPr lang="hr-HR" sz="2200" b="1" dirty="0" err="1" smtClean="0">
                <a:solidFill>
                  <a:srgbClr val="FF0000"/>
                </a:solidFill>
              </a:rPr>
              <a:t>precesija</a:t>
            </a:r>
            <a:r>
              <a:rPr lang="hr-HR" sz="2200" dirty="0" smtClean="0"/>
              <a:t> – </a:t>
            </a:r>
            <a:r>
              <a:rPr lang="hr-HR" sz="2200" dirty="0"/>
              <a:t>Zemlja se na svojoj putanji oko Sunca ponaša poput zvrka, pa na nebeskoj ravnini opisuje </a:t>
            </a:r>
            <a:r>
              <a:rPr lang="hr-HR" sz="2200" b="1" dirty="0">
                <a:solidFill>
                  <a:srgbClr val="FF0000"/>
                </a:solidFill>
              </a:rPr>
              <a:t>obrnuti plašt stošca</a:t>
            </a:r>
          </a:p>
          <a:p>
            <a:pPr lvl="0"/>
            <a:r>
              <a:rPr lang="hr-HR" sz="2200" dirty="0" smtClean="0"/>
              <a:t>posljedica </a:t>
            </a:r>
            <a:r>
              <a:rPr lang="hr-HR" sz="2200" dirty="0" err="1"/>
              <a:t>precesije</a:t>
            </a:r>
            <a:r>
              <a:rPr lang="hr-HR" sz="2200" dirty="0"/>
              <a:t> je </a:t>
            </a:r>
            <a:r>
              <a:rPr lang="hr-HR" sz="2200" b="1" dirty="0"/>
              <a:t>promjena položaja nebeskog pola </a:t>
            </a:r>
            <a:r>
              <a:rPr lang="hr-HR" sz="2200" dirty="0"/>
              <a:t>(položaja zvijezde sjevernjače</a:t>
            </a:r>
            <a:r>
              <a:rPr lang="hr-HR" sz="2200" dirty="0" smtClean="0"/>
              <a:t>)</a:t>
            </a:r>
          </a:p>
          <a:p>
            <a:pPr lvl="0"/>
            <a:r>
              <a:rPr lang="hr-HR" sz="2200" dirty="0" smtClean="0"/>
              <a:t>traje 25 920 god – </a:t>
            </a:r>
            <a:r>
              <a:rPr lang="hr-HR" sz="2200" b="1" dirty="0" smtClean="0">
                <a:solidFill>
                  <a:srgbClr val="FF0000"/>
                </a:solidFill>
              </a:rPr>
              <a:t>Platonova godina</a:t>
            </a:r>
            <a:endParaRPr lang="hr-HR" sz="2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23" y="4315262"/>
            <a:ext cx="2436862" cy="24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POJASNO </a:t>
            </a:r>
            <a:r>
              <a:rPr lang="hr-HR" sz="3200" dirty="0" smtClean="0"/>
              <a:t>VRIJEME</a:t>
            </a:r>
            <a:endParaRPr lang="hr-HR" sz="3200" dirty="0"/>
          </a:p>
        </p:txBody>
      </p:sp>
      <p:sp>
        <p:nvSpPr>
          <p:cNvPr id="16" name="Rectangle 15"/>
          <p:cNvSpPr/>
          <p:nvPr/>
        </p:nvSpPr>
        <p:spPr>
          <a:xfrm>
            <a:off x="-1692696" y="413542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8928992" cy="3024336"/>
          </a:xfrm>
        </p:spPr>
        <p:txBody>
          <a:bodyPr>
            <a:noAutofit/>
          </a:bodyPr>
          <a:lstStyle/>
          <a:p>
            <a:pPr lvl="0"/>
            <a:r>
              <a:rPr lang="hr-HR" sz="2200" dirty="0"/>
              <a:t>Zemlja je podijeljena na </a:t>
            </a:r>
            <a:r>
              <a:rPr lang="hr-HR" sz="2200" b="1" dirty="0">
                <a:solidFill>
                  <a:srgbClr val="FF0000"/>
                </a:solidFill>
              </a:rPr>
              <a:t>24 vremenske zone </a:t>
            </a:r>
            <a:r>
              <a:rPr lang="hr-HR" sz="2200" dirty="0" smtClean="0"/>
              <a:t>(pojasa) </a:t>
            </a:r>
            <a:r>
              <a:rPr lang="hr-HR" sz="2200" b="1" dirty="0" smtClean="0">
                <a:solidFill>
                  <a:srgbClr val="FF0000"/>
                </a:solidFill>
              </a:rPr>
              <a:t>po 15° </a:t>
            </a:r>
            <a:r>
              <a:rPr lang="hr-HR" sz="2200" b="1" dirty="0" err="1" smtClean="0">
                <a:solidFill>
                  <a:srgbClr val="FF0000"/>
                </a:solidFill>
              </a:rPr>
              <a:t>geo</a:t>
            </a:r>
            <a:r>
              <a:rPr lang="hr-HR" sz="2200" b="1" dirty="0" smtClean="0">
                <a:solidFill>
                  <a:srgbClr val="FF0000"/>
                </a:solidFill>
              </a:rPr>
              <a:t>. dužine</a:t>
            </a:r>
            <a:endParaRPr lang="hr-HR" sz="2200" b="1" dirty="0">
              <a:solidFill>
                <a:srgbClr val="FF0000"/>
              </a:solidFill>
            </a:endParaRPr>
          </a:p>
          <a:p>
            <a:pPr lvl="0"/>
            <a:r>
              <a:rPr lang="hr-HR" sz="2200" dirty="0" smtClean="0"/>
              <a:t>početni meridijan (nulti) prolazi kroz </a:t>
            </a:r>
            <a:r>
              <a:rPr lang="hr-HR" sz="2200" b="1" dirty="0" err="1" smtClean="0">
                <a:solidFill>
                  <a:srgbClr val="FF0000"/>
                </a:solidFill>
              </a:rPr>
              <a:t>Greenwich</a:t>
            </a:r>
            <a:r>
              <a:rPr lang="hr-HR" sz="2200" b="1" dirty="0" smtClean="0">
                <a:solidFill>
                  <a:srgbClr val="FF0000"/>
                </a:solidFill>
              </a:rPr>
              <a:t> (London)</a:t>
            </a:r>
          </a:p>
          <a:p>
            <a:pPr lvl="0"/>
            <a:r>
              <a:rPr lang="hr-HR" sz="2200" b="1" dirty="0" smtClean="0">
                <a:solidFill>
                  <a:srgbClr val="FF0000"/>
                </a:solidFill>
              </a:rPr>
              <a:t>DATUMSKA GRANICA </a:t>
            </a:r>
            <a:r>
              <a:rPr lang="hr-HR" sz="2200" dirty="0" smtClean="0"/>
              <a:t>– </a:t>
            </a:r>
            <a:r>
              <a:rPr lang="hr-HR" sz="2200" dirty="0"/>
              <a:t>dogovorna linija na 180° </a:t>
            </a:r>
            <a:r>
              <a:rPr lang="hr-HR" sz="2200" dirty="0" err="1" smtClean="0"/>
              <a:t>geo</a:t>
            </a:r>
            <a:r>
              <a:rPr lang="hr-HR" sz="2200" dirty="0" smtClean="0"/>
              <a:t>. dužine</a:t>
            </a:r>
          </a:p>
          <a:p>
            <a:pPr lvl="1"/>
            <a:r>
              <a:rPr lang="hr-HR" sz="2200" dirty="0" smtClean="0"/>
              <a:t>putujući u smjeru </a:t>
            </a:r>
            <a:r>
              <a:rPr lang="hr-HR" sz="2200" b="1" dirty="0" smtClean="0"/>
              <a:t>zapada oduzimamo </a:t>
            </a:r>
            <a:r>
              <a:rPr lang="hr-HR" sz="2200" dirty="0" smtClean="0"/>
              <a:t>1 sat, a </a:t>
            </a:r>
            <a:r>
              <a:rPr lang="hr-HR" sz="2200" b="1" dirty="0" smtClean="0"/>
              <a:t>u smjeru istoka dodajemo </a:t>
            </a:r>
            <a:r>
              <a:rPr lang="hr-HR" sz="2200" dirty="0" smtClean="0"/>
              <a:t>1 sat svakih 15° </a:t>
            </a:r>
            <a:r>
              <a:rPr lang="hr-HR" sz="2200" dirty="0" err="1" smtClean="0"/>
              <a:t>geo</a:t>
            </a:r>
            <a:r>
              <a:rPr lang="hr-HR" sz="2200" dirty="0" smtClean="0"/>
              <a:t>. dužine</a:t>
            </a:r>
          </a:p>
          <a:p>
            <a:pPr lvl="1"/>
            <a:r>
              <a:rPr lang="hr-HR" sz="2200" dirty="0" smtClean="0"/>
              <a:t>prelazeći datumsku granicu pomičemo jedan </a:t>
            </a:r>
            <a:r>
              <a:rPr lang="hr-HR" sz="2200" b="1" dirty="0" smtClean="0"/>
              <a:t>dan unaprijed </a:t>
            </a:r>
            <a:r>
              <a:rPr lang="hr-HR" sz="2200" dirty="0" smtClean="0"/>
              <a:t>(s istoka na zapad) ili jedan </a:t>
            </a:r>
            <a:r>
              <a:rPr lang="hr-HR" sz="2200" b="1" dirty="0" smtClean="0"/>
              <a:t>dan unazad </a:t>
            </a:r>
            <a:r>
              <a:rPr lang="hr-HR" sz="2200" dirty="0" smtClean="0"/>
              <a:t>(sa zapada na istok)</a:t>
            </a:r>
          </a:p>
        </p:txBody>
      </p:sp>
      <p:pic>
        <p:nvPicPr>
          <p:cNvPr id="9" name="Picture 2" descr="C:\Users\zz\Desktop\Medicinska škola Rijeka\medicinska geografija 1\015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57671"/>
            <a:ext cx="5222377" cy="311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494556" y="4761443"/>
            <a:ext cx="701180" cy="792088"/>
            <a:chOff x="2017512" y="4761443"/>
            <a:chExt cx="701180" cy="792088"/>
          </a:xfrm>
        </p:grpSpPr>
        <p:sp>
          <p:nvSpPr>
            <p:cNvPr id="13" name="Right Arrow 12"/>
            <p:cNvSpPr/>
            <p:nvPr/>
          </p:nvSpPr>
          <p:spPr>
            <a:xfrm rot="10800000">
              <a:off x="2017512" y="4761443"/>
              <a:ext cx="701180" cy="792088"/>
            </a:xfrm>
            <a:prstGeom prst="rightArrow">
              <a:avLst/>
            </a:prstGeom>
            <a:solidFill>
              <a:srgbClr val="008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wordArtVertRtl" rtlCol="0" anchor="ctr"/>
            <a:lstStyle/>
            <a:p>
              <a:pPr algn="ctr"/>
              <a:endParaRPr lang="hr-HR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70620" y="4926316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hr-HR" sz="2400" b="1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h</a:t>
              </a:r>
              <a:endParaRPr lang="hr-HR" sz="24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555776" y="3789040"/>
            <a:ext cx="0" cy="298691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915816" y="4761443"/>
            <a:ext cx="773188" cy="792088"/>
            <a:chOff x="2915816" y="4761443"/>
            <a:chExt cx="773188" cy="792088"/>
          </a:xfrm>
        </p:grpSpPr>
        <p:sp>
          <p:nvSpPr>
            <p:cNvPr id="2" name="Right Arrow 1"/>
            <p:cNvSpPr/>
            <p:nvPr/>
          </p:nvSpPr>
          <p:spPr>
            <a:xfrm>
              <a:off x="2987824" y="4761443"/>
              <a:ext cx="701180" cy="792088"/>
            </a:xfrm>
            <a:prstGeom prst="rightArrow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6" y="4926315"/>
              <a:ext cx="670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r>
                <a:rPr lang="hr-HR" sz="2400" b="1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h</a:t>
              </a:r>
              <a:endParaRPr lang="hr-HR" sz="24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97" y="3657670"/>
            <a:ext cx="3342189" cy="311828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399212" y="4761443"/>
            <a:ext cx="773188" cy="792088"/>
            <a:chOff x="2915816" y="4761443"/>
            <a:chExt cx="773188" cy="792088"/>
          </a:xfrm>
        </p:grpSpPr>
        <p:sp>
          <p:nvSpPr>
            <p:cNvPr id="23" name="Right Arrow 22"/>
            <p:cNvSpPr/>
            <p:nvPr/>
          </p:nvSpPr>
          <p:spPr>
            <a:xfrm>
              <a:off x="2987824" y="4761443"/>
              <a:ext cx="701180" cy="792088"/>
            </a:xfrm>
            <a:prstGeom prst="rightArrow">
              <a:avLst/>
            </a:prstGeom>
            <a:solidFill>
              <a:srgbClr val="008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5816" y="4926315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hr-HR" sz="2400" b="1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d</a:t>
              </a:r>
              <a:endParaRPr lang="hr-HR" sz="24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87536" y="4761443"/>
            <a:ext cx="723484" cy="792088"/>
            <a:chOff x="2017512" y="4761443"/>
            <a:chExt cx="723484" cy="792088"/>
          </a:xfrm>
        </p:grpSpPr>
        <p:sp>
          <p:nvSpPr>
            <p:cNvPr id="26" name="Right Arrow 25"/>
            <p:cNvSpPr/>
            <p:nvPr/>
          </p:nvSpPr>
          <p:spPr>
            <a:xfrm rot="10800000">
              <a:off x="2017512" y="4761443"/>
              <a:ext cx="701180" cy="792088"/>
            </a:xfrm>
            <a:prstGeom prst="rightArrow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wordArtVertRtl" rtlCol="0" anchor="ctr"/>
            <a:lstStyle/>
            <a:p>
              <a:pPr algn="ctr"/>
              <a:endParaRPr lang="hr-H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0620" y="4926316"/>
              <a:ext cx="670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r>
                <a:rPr lang="hr-HR" sz="2400" b="1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d</a:t>
              </a:r>
              <a:endParaRPr lang="hr-HR" sz="24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9540552" y="855157"/>
            <a:ext cx="5328592" cy="53173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</a:pPr>
            <a:r>
              <a:rPr lang="hr-HR" sz="1200" b="1" dirty="0">
                <a:cs typeface="Times New Roman"/>
              </a:rPr>
              <a:t>Određivanje i računanje vremena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1892. godine u Washingtonu je dogovoreno </a:t>
            </a:r>
            <a:r>
              <a:rPr lang="hr-HR" sz="1200" b="1" dirty="0" err="1">
                <a:ea typeface="Calibri"/>
                <a:cs typeface="Times New Roman"/>
              </a:rPr>
              <a:t>pojasno</a:t>
            </a:r>
            <a:r>
              <a:rPr lang="hr-HR" sz="1200" b="1" dirty="0">
                <a:ea typeface="Calibri"/>
                <a:cs typeface="Times New Roman"/>
              </a:rPr>
              <a:t> (zonsko) vrijeme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Zemlja je podijeljena na </a:t>
            </a:r>
            <a:r>
              <a:rPr lang="hr-HR" sz="1200" b="1" dirty="0">
                <a:ea typeface="Calibri"/>
                <a:cs typeface="Times New Roman"/>
              </a:rPr>
              <a:t>24 zone</a:t>
            </a:r>
            <a:r>
              <a:rPr lang="hr-HR" sz="1200" dirty="0">
                <a:ea typeface="Calibri"/>
                <a:cs typeface="Times New Roman"/>
              </a:rPr>
              <a:t> sa po </a:t>
            </a:r>
            <a:r>
              <a:rPr lang="hr-HR" sz="1200" b="1" dirty="0">
                <a:ea typeface="Calibri"/>
                <a:cs typeface="Times New Roman"/>
              </a:rPr>
              <a:t>15° </a:t>
            </a:r>
            <a:r>
              <a:rPr lang="hr-HR" sz="1200" b="1" dirty="0" err="1">
                <a:ea typeface="Calibri"/>
                <a:cs typeface="Times New Roman"/>
              </a:rPr>
              <a:t>geo</a:t>
            </a:r>
            <a:r>
              <a:rPr lang="hr-HR" sz="1200" b="1" dirty="0">
                <a:ea typeface="Calibri"/>
                <a:cs typeface="Times New Roman"/>
              </a:rPr>
              <a:t>. dužine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Vrijeme pojedine zone se određuje </a:t>
            </a:r>
            <a:r>
              <a:rPr lang="hr-HR" sz="1200" b="1" dirty="0">
                <a:ea typeface="Calibri"/>
                <a:cs typeface="Times New Roman"/>
              </a:rPr>
              <a:t>prema mjesnom vremenu središnjeg meridijana zone</a:t>
            </a:r>
            <a:r>
              <a:rPr lang="hr-HR" sz="1200" dirty="0">
                <a:ea typeface="Calibri"/>
                <a:cs typeface="Times New Roman"/>
              </a:rPr>
              <a:t> (Hrvatska GMT+1 po 15° i. g. d.)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1884. g. određen je početni meridijan (</a:t>
            </a:r>
            <a:r>
              <a:rPr lang="hr-HR" sz="1200" b="1" dirty="0" err="1">
                <a:ea typeface="Calibri"/>
                <a:cs typeface="Times New Roman"/>
              </a:rPr>
              <a:t>Greenwich</a:t>
            </a:r>
            <a:r>
              <a:rPr lang="hr-HR" sz="1200" dirty="0">
                <a:ea typeface="Calibri"/>
                <a:cs typeface="Times New Roman"/>
              </a:rPr>
              <a:t>) - istočno se dodaje, a zapadno se oduzima po 1 sat svakih 15° </a:t>
            </a:r>
            <a:r>
              <a:rPr lang="hr-HR" sz="1200" dirty="0" err="1">
                <a:ea typeface="Calibri"/>
                <a:cs typeface="Times New Roman"/>
              </a:rPr>
              <a:t>geo</a:t>
            </a:r>
            <a:r>
              <a:rPr lang="hr-HR" sz="1200" dirty="0">
                <a:ea typeface="Calibri"/>
                <a:cs typeface="Times New Roman"/>
              </a:rPr>
              <a:t>. dužine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UTC</a:t>
            </a:r>
            <a:r>
              <a:rPr lang="hr-HR" sz="1200" i="1" dirty="0">
                <a:ea typeface="Calibri"/>
                <a:cs typeface="Times New Roman"/>
              </a:rPr>
              <a:t> – </a:t>
            </a:r>
            <a:r>
              <a:rPr lang="hr-HR" sz="1200" dirty="0" err="1">
                <a:ea typeface="Calibri"/>
                <a:cs typeface="Times New Roman"/>
              </a:rPr>
              <a:t>Coordinated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dirty="0" err="1">
                <a:ea typeface="Calibri"/>
                <a:cs typeface="Times New Roman"/>
              </a:rPr>
              <a:t>Universal</a:t>
            </a:r>
            <a:r>
              <a:rPr lang="hr-HR" sz="1200" dirty="0">
                <a:ea typeface="Calibri"/>
                <a:cs typeface="Times New Roman"/>
              </a:rPr>
              <a:t> Time ili </a:t>
            </a:r>
            <a:r>
              <a:rPr lang="hr-HR" sz="1200" b="1" dirty="0">
                <a:ea typeface="Calibri"/>
                <a:cs typeface="Times New Roman"/>
              </a:rPr>
              <a:t>GMT</a:t>
            </a:r>
            <a:r>
              <a:rPr lang="hr-HR" sz="1200" dirty="0">
                <a:ea typeface="Calibri"/>
                <a:cs typeface="Times New Roman"/>
              </a:rPr>
              <a:t> – </a:t>
            </a:r>
            <a:r>
              <a:rPr lang="hr-HR" sz="1200" dirty="0" err="1">
                <a:ea typeface="Calibri"/>
                <a:cs typeface="Times New Roman"/>
              </a:rPr>
              <a:t>Greenwich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dirty="0" err="1">
                <a:ea typeface="Calibri"/>
                <a:cs typeface="Times New Roman"/>
              </a:rPr>
              <a:t>Mean</a:t>
            </a:r>
            <a:r>
              <a:rPr lang="hr-HR" sz="1200" dirty="0">
                <a:ea typeface="Calibri"/>
                <a:cs typeface="Times New Roman"/>
              </a:rPr>
              <a:t> Time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Kroz Europu prolaze 4 vremenske zone: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err="1">
                <a:ea typeface="Calibri"/>
                <a:cs typeface="Times New Roman"/>
              </a:rPr>
              <a:t>Griničko</a:t>
            </a:r>
            <a:r>
              <a:rPr lang="hr-HR" sz="1200" dirty="0">
                <a:ea typeface="Calibri"/>
                <a:cs typeface="Times New Roman"/>
              </a:rPr>
              <a:t> srednje vrijeme - GMT ili UTC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>
                <a:ea typeface="Calibri"/>
                <a:cs typeface="Times New Roman"/>
              </a:rPr>
              <a:t>Srednjeeuropsko  - CET ili UTC+1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>
                <a:ea typeface="Calibri"/>
                <a:cs typeface="Times New Roman"/>
              </a:rPr>
              <a:t>Istočnoeuropsko - EET ili UTC+2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>
                <a:ea typeface="Calibri"/>
                <a:cs typeface="Times New Roman"/>
              </a:rPr>
              <a:t>Moskovska vremenska zona - MSK ili UTC+3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Datumska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granica</a:t>
            </a:r>
            <a:r>
              <a:rPr lang="hr-HR" sz="1200" dirty="0">
                <a:ea typeface="Calibri"/>
                <a:cs typeface="Times New Roman"/>
              </a:rPr>
              <a:t> - prati 180° </a:t>
            </a:r>
            <a:r>
              <a:rPr lang="hr-HR" sz="1200" dirty="0" err="1">
                <a:ea typeface="Calibri"/>
                <a:cs typeface="Times New Roman"/>
              </a:rPr>
              <a:t>ist</a:t>
            </a:r>
            <a:r>
              <a:rPr lang="hr-HR" sz="1200" dirty="0">
                <a:ea typeface="Calibri"/>
                <a:cs typeface="Times New Roman"/>
              </a:rPr>
              <a:t>. </a:t>
            </a:r>
            <a:r>
              <a:rPr lang="hr-HR" sz="1200" dirty="0" err="1">
                <a:ea typeface="Calibri"/>
                <a:cs typeface="Times New Roman"/>
              </a:rPr>
              <a:t>geo</a:t>
            </a:r>
            <a:r>
              <a:rPr lang="hr-HR" sz="1200" dirty="0">
                <a:ea typeface="Calibri"/>
                <a:cs typeface="Times New Roman"/>
              </a:rPr>
              <a:t>. dužine - izbjegava naseljena područja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Kretanjem prema zapadu, </a:t>
            </a:r>
            <a:r>
              <a:rPr lang="hr-HR" sz="1200" b="1" dirty="0">
                <a:ea typeface="Calibri"/>
                <a:cs typeface="Times New Roman"/>
              </a:rPr>
              <a:t>oduzimamo</a:t>
            </a:r>
            <a:r>
              <a:rPr lang="hr-HR" sz="1200" dirty="0">
                <a:ea typeface="Calibri"/>
                <a:cs typeface="Times New Roman"/>
              </a:rPr>
              <a:t> po 1 sat svakih 15° </a:t>
            </a:r>
            <a:r>
              <a:rPr lang="hr-HR" sz="1200" dirty="0" err="1">
                <a:ea typeface="Calibri"/>
                <a:cs typeface="Times New Roman"/>
              </a:rPr>
              <a:t>geo</a:t>
            </a:r>
            <a:r>
              <a:rPr lang="hr-HR" sz="1200" dirty="0">
                <a:ea typeface="Calibri"/>
                <a:cs typeface="Times New Roman"/>
              </a:rPr>
              <a:t>. dužine, dok kretanjem prema istoku, </a:t>
            </a:r>
            <a:r>
              <a:rPr lang="hr-HR" sz="1200" b="1" dirty="0">
                <a:ea typeface="Calibri"/>
                <a:cs typeface="Times New Roman"/>
              </a:rPr>
              <a:t>dodajemo</a:t>
            </a:r>
            <a:r>
              <a:rPr lang="hr-HR" sz="1200" dirty="0">
                <a:ea typeface="Calibri"/>
                <a:cs typeface="Times New Roman"/>
              </a:rPr>
              <a:t> po 1 sat svakih 15° </a:t>
            </a:r>
            <a:r>
              <a:rPr lang="hr-HR" sz="1200" dirty="0" err="1">
                <a:ea typeface="Calibri"/>
                <a:cs typeface="Times New Roman"/>
              </a:rPr>
              <a:t>geo</a:t>
            </a:r>
            <a:r>
              <a:rPr lang="hr-HR" sz="1200" dirty="0">
                <a:ea typeface="Calibri"/>
                <a:cs typeface="Times New Roman"/>
              </a:rPr>
              <a:t>. dužine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Mjesno (lokalno) vrijeme</a:t>
            </a:r>
            <a:r>
              <a:rPr lang="hr-HR" sz="1200" dirty="0">
                <a:ea typeface="Calibri"/>
                <a:cs typeface="Times New Roman"/>
              </a:rPr>
              <a:t> – određuje se na temelju prividnog kretanja Sunca nad horizontom za određenu točku na Zemlji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Kada se Sunce nalazi u </a:t>
            </a:r>
            <a:r>
              <a:rPr lang="hr-HR" sz="1200" b="1" dirty="0">
                <a:ea typeface="Calibri"/>
                <a:cs typeface="Times New Roman"/>
              </a:rPr>
              <a:t>zenitu</a:t>
            </a:r>
            <a:r>
              <a:rPr lang="hr-HR" sz="1200" dirty="0">
                <a:ea typeface="Calibri"/>
                <a:cs typeface="Times New Roman"/>
              </a:rPr>
              <a:t>, onda je 12 sati po mjesnom vremenu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Sunce istodobno obasjava sva mjesta na jednom meridijanu, pa je u svim mjestima na istom meridijanu podne u istom trenutku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Zonalno vrijeme</a:t>
            </a:r>
            <a:r>
              <a:rPr lang="hr-HR" sz="1200" dirty="0">
                <a:ea typeface="Calibri"/>
                <a:cs typeface="Times New Roman"/>
              </a:rPr>
              <a:t> je uvedeno prvi put 1883. g. u SAD-u radi potrebe organizacije željezničkog prometa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danas postoje 24 vremenske zone </a:t>
            </a:r>
          </a:p>
        </p:txBody>
      </p:sp>
    </p:spTree>
    <p:extLst>
      <p:ext uri="{BB962C8B-B14F-4D97-AF65-F5344CB8AC3E}">
        <p14:creationId xmlns:p14="http://schemas.microsoft.com/office/powerpoint/2010/main" val="265034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Datum gr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8640"/>
            <a:ext cx="2374577" cy="636401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3132957" y="1630387"/>
            <a:ext cx="0" cy="4032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59932" y="1054125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400" b="1" dirty="0" smtClean="0">
                <a:solidFill>
                  <a:srgbClr val="FF3300"/>
                </a:solidFill>
                <a:latin typeface="+mn-lt"/>
              </a:rPr>
              <a:t>0°</a:t>
            </a:r>
            <a:endParaRPr lang="en-US" altLang="sr-Latn-RS" sz="2400" b="1" dirty="0">
              <a:solidFill>
                <a:srgbClr val="FF3300"/>
              </a:solidFill>
              <a:latin typeface="+mn-lt"/>
            </a:endParaRPr>
          </a:p>
        </p:txBody>
      </p:sp>
      <p:pic>
        <p:nvPicPr>
          <p:cNvPr id="5" name="Picture 6" descr="84001_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69" y="549300"/>
            <a:ext cx="4683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44032" y="5734075"/>
            <a:ext cx="7921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000" b="1">
                <a:latin typeface="+mn-lt"/>
              </a:rPr>
              <a:t>12 h</a:t>
            </a:r>
            <a:endParaRPr lang="en-US" altLang="sr-Latn-RS" sz="2000" b="1">
              <a:latin typeface="+mn-lt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25119" y="1630387"/>
            <a:ext cx="0" cy="40322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412232" y="1630387"/>
            <a:ext cx="0" cy="40322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491732" y="982687"/>
            <a:ext cx="7921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b="1" dirty="0" smtClean="0">
                <a:latin typeface="+mn-lt"/>
              </a:rPr>
              <a:t>7,5°I</a:t>
            </a:r>
            <a:endParaRPr lang="en-US" altLang="sr-Latn-RS" b="1" dirty="0">
              <a:latin typeface="+mn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124894" y="1054125"/>
            <a:ext cx="7191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b="1" dirty="0" smtClean="0">
                <a:latin typeface="+mn-lt"/>
              </a:rPr>
              <a:t>7,5°Z</a:t>
            </a:r>
            <a:endParaRPr lang="en-US" altLang="sr-Latn-RS" b="1" dirty="0">
              <a:latin typeface="+mn-lt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715694" y="1630387"/>
            <a:ext cx="0" cy="4032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436419" y="1630387"/>
            <a:ext cx="0" cy="40322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428357" y="5734075"/>
            <a:ext cx="7921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000" b="1">
                <a:latin typeface="+mn-lt"/>
              </a:rPr>
              <a:t>13 h</a:t>
            </a:r>
            <a:endParaRPr lang="en-US" altLang="sr-Latn-RS" sz="2000" b="1">
              <a:latin typeface="+mn-lt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1691507" y="1630387"/>
            <a:ext cx="0" cy="4032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972369" y="1630387"/>
            <a:ext cx="0" cy="40322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332732" y="5734075"/>
            <a:ext cx="7921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000" b="1">
                <a:latin typeface="+mn-lt"/>
              </a:rPr>
              <a:t>11 h</a:t>
            </a:r>
            <a:endParaRPr lang="en-US" altLang="sr-Latn-RS" sz="2000" b="1">
              <a:latin typeface="+mn-lt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428357" y="1054125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b="1" dirty="0" smtClean="0">
                <a:solidFill>
                  <a:srgbClr val="FF3300"/>
                </a:solidFill>
                <a:latin typeface="+mn-lt"/>
              </a:rPr>
              <a:t>15°I</a:t>
            </a:r>
            <a:endParaRPr lang="en-US" altLang="sr-Latn-RS" b="1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332732" y="1054125"/>
            <a:ext cx="7921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b="1" dirty="0" smtClean="0">
                <a:solidFill>
                  <a:srgbClr val="FF3300"/>
                </a:solidFill>
                <a:latin typeface="+mn-lt"/>
              </a:rPr>
              <a:t>15°Z</a:t>
            </a:r>
            <a:endParaRPr lang="en-US" altLang="sr-Latn-RS" b="1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5149082" y="1054125"/>
            <a:ext cx="7191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b="1" dirty="0" smtClean="0">
                <a:latin typeface="+mn-lt"/>
              </a:rPr>
              <a:t>22,5°I</a:t>
            </a:r>
            <a:endParaRPr lang="en-US" altLang="sr-Latn-RS" b="1" dirty="0">
              <a:latin typeface="+mn-lt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67544" y="1054125"/>
            <a:ext cx="7191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b="1" dirty="0" smtClean="0">
                <a:latin typeface="+mn-lt"/>
              </a:rPr>
              <a:t>22,5°Z</a:t>
            </a:r>
            <a:endParaRPr lang="en-US" altLang="sr-Latn-RS" b="1" dirty="0">
              <a:latin typeface="+mn-lt"/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2412232" y="3286150"/>
            <a:ext cx="1512887" cy="576262"/>
          </a:xfrm>
          <a:prstGeom prst="leftRightArrow">
            <a:avLst>
              <a:gd name="adj1" fmla="val 50000"/>
              <a:gd name="adj2" fmla="val 5250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b="1" dirty="0" smtClean="0">
                <a:solidFill>
                  <a:schemeClr val="bg1"/>
                </a:solidFill>
                <a:latin typeface="+mn-lt"/>
              </a:rPr>
              <a:t>15°</a:t>
            </a:r>
            <a:endParaRPr lang="en-US" altLang="sr-Latn-R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3996557" y="3430612"/>
            <a:ext cx="1368425" cy="215900"/>
          </a:xfrm>
          <a:prstGeom prst="leftRightArrow">
            <a:avLst>
              <a:gd name="adj1" fmla="val 50000"/>
              <a:gd name="adj2" fmla="val 1267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r-HR" altLang="sr-Latn-RS">
              <a:latin typeface="+mn-lt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972369" y="3430612"/>
            <a:ext cx="1368425" cy="215900"/>
          </a:xfrm>
          <a:prstGeom prst="leftRightArrow">
            <a:avLst>
              <a:gd name="adj1" fmla="val 50000"/>
              <a:gd name="adj2" fmla="val 1267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r-HR" altLang="sr-Latn-RS">
              <a:latin typeface="+mn-lt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2699569" y="4510112"/>
            <a:ext cx="865188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000" b="1" dirty="0">
                <a:solidFill>
                  <a:schemeClr val="bg1"/>
                </a:solidFill>
                <a:latin typeface="+mn-lt"/>
              </a:rPr>
              <a:t>GMT</a:t>
            </a:r>
            <a:endParaRPr lang="en-GB" altLang="sr-Latn-R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4356919" y="4510112"/>
            <a:ext cx="865188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000" b="1" dirty="0">
                <a:solidFill>
                  <a:schemeClr val="bg1"/>
                </a:solidFill>
                <a:latin typeface="+mn-lt"/>
              </a:rPr>
              <a:t>CET</a:t>
            </a:r>
            <a:endParaRPr lang="en-GB" altLang="sr-Latn-RS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1719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klijenti\materijal_za_stranicu\fotografije_za_foto_galeriju\znamenitosti\pag_znamenitosti_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23" t="33002" r="33207" b="3853"/>
          <a:stretch/>
        </p:blipFill>
        <p:spPr bwMode="auto">
          <a:xfrm>
            <a:off x="3563888" y="394235"/>
            <a:ext cx="538417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4235"/>
            <a:ext cx="32099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56" y="6119422"/>
            <a:ext cx="3209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SPOMENIK POČETNOM MERIDIJANU U GREENWICHU</a:t>
            </a:r>
            <a:endParaRPr lang="hr-H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639263" y="6119422"/>
            <a:ext cx="5384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sz="1600" dirty="0" smtClean="0"/>
              <a:t>SPOMENIK 15. MERIDIJANU  NA OTOKU PAGU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957074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KALENDAR</a:t>
            </a:r>
            <a:endParaRPr lang="hr-HR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96" y="548680"/>
            <a:ext cx="9073008" cy="6048672"/>
          </a:xfrm>
        </p:spPr>
        <p:txBody>
          <a:bodyPr>
            <a:noAutofit/>
          </a:bodyPr>
          <a:lstStyle/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KALENDAR</a:t>
            </a:r>
            <a:r>
              <a:rPr lang="hr-HR" sz="2200" dirty="0" smtClean="0"/>
              <a:t> je </a:t>
            </a:r>
            <a:r>
              <a:rPr lang="hr-HR" sz="2200" dirty="0" smtClean="0"/>
              <a:t>sustav kojim se tropska godina raspoređuje na dane i mjesece</a:t>
            </a:r>
          </a:p>
          <a:p>
            <a:pPr marL="648000" lvl="2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dirty="0" smtClean="0"/>
              <a:t>problem kod izrade kalendara jer tropska godina traje 365,24 dana</a:t>
            </a:r>
          </a:p>
          <a:p>
            <a:pPr marL="247950" lvl="1" indent="-216000">
              <a:lnSpc>
                <a:spcPct val="120000"/>
              </a:lnSpc>
              <a:spcBef>
                <a:spcPts val="1800"/>
              </a:spcBef>
            </a:pPr>
            <a:r>
              <a:rPr lang="vi-VN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Julijanski</a:t>
            </a:r>
            <a:r>
              <a:rPr lang="vi-VN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kalendar – Julije Cezar, godina traje </a:t>
            </a:r>
            <a:r>
              <a:rPr lang="vi-VN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365</a:t>
            </a:r>
            <a:r>
              <a:rPr lang="hr-H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,25</a:t>
            </a:r>
            <a:r>
              <a:rPr lang="vi-VN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dana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, a svake četvrte je prijestupna 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godina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(greška u 2. decimali)</a:t>
            </a:r>
            <a:endParaRPr lang="vi-V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7950" lvl="1" indent="-216000">
              <a:lnSpc>
                <a:spcPct val="120000"/>
              </a:lnSpc>
              <a:spcBef>
                <a:spcPts val="1200"/>
              </a:spcBef>
            </a:pPr>
            <a:r>
              <a:rPr lang="vi-VN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Gregorijanski</a:t>
            </a:r>
            <a:r>
              <a:rPr lang="vi-VN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kalendar – papa Grgur XIII., godina traje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365,2425 dana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; također svaka četvrta godina 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je prijestupna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i svaka stoljetna koja je djeljiva s 400 (greška u 4. decimali) – veća točnost</a:t>
            </a:r>
            <a:endParaRPr lang="vi-V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gregorijanskim kalendarom se svakih 3000 godina izgubi 1 dan, dok julijanskim svakih 128 godina</a:t>
            </a:r>
            <a:endParaRPr lang="vi-V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dirty="0" smtClean="0"/>
              <a:t>trenutna razlika je 13 dana između </a:t>
            </a:r>
            <a:r>
              <a:rPr lang="hr-HR" sz="2200" dirty="0" err="1" smtClean="0"/>
              <a:t>julijanskog</a:t>
            </a:r>
            <a:r>
              <a:rPr lang="hr-HR" sz="2200" dirty="0" smtClean="0"/>
              <a:t> i gregorijanskog kalendara</a:t>
            </a:r>
          </a:p>
          <a:p>
            <a:pPr marL="648000" lvl="2" indent="-216000">
              <a:lnSpc>
                <a:spcPct val="120000"/>
              </a:lnSpc>
              <a:spcBef>
                <a:spcPts val="0"/>
              </a:spcBef>
            </a:pP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većina zemalja svijeta je prihvatila Gregorijanski kalendar dok neke nisu (Srbija, Rusija)</a:t>
            </a:r>
            <a:endParaRPr lang="hr-HR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6000">
              <a:lnSpc>
                <a:spcPct val="120000"/>
              </a:lnSpc>
              <a:spcBef>
                <a:spcPts val="0"/>
              </a:spcBef>
            </a:pPr>
            <a:endParaRPr lang="hr-HR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Gibanje Zemlje i njezin oblik </a:t>
            </a:r>
            <a:r>
              <a:rPr lang="hr-HR" dirty="0" smtClean="0"/>
              <a:t>		     </a:t>
            </a:r>
            <a:r>
              <a:rPr lang="hr-HR" sz="2800" dirty="0" smtClean="0"/>
              <a:t>(plan ploče)</a:t>
            </a:r>
            <a:endParaRPr lang="hr-HR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073008" cy="6048672"/>
          </a:xfrm>
        </p:spPr>
        <p:txBody>
          <a:bodyPr>
            <a:noAutofit/>
          </a:bodyPr>
          <a:lstStyle/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000" dirty="0" err="1" smtClean="0"/>
              <a:t>lorem</a:t>
            </a:r>
            <a:r>
              <a:rPr lang="hr-HR" sz="2000" dirty="0" smtClean="0"/>
              <a:t> </a:t>
            </a:r>
            <a:r>
              <a:rPr lang="hr-HR" sz="2000" dirty="0" err="1" smtClean="0"/>
              <a:t>ipsum</a:t>
            </a:r>
            <a:endParaRPr lang="hr-HR" sz="20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hr-HR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35909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dirty="0" smtClean="0"/>
              <a:t>Gibanje Zemlje i njezin oblik – ključni pojmovi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–"/>
            </a:pPr>
            <a:r>
              <a:rPr lang="hr-HR" sz="2400" dirty="0" smtClean="0"/>
              <a:t>rotacija i revolucija</a:t>
            </a:r>
          </a:p>
          <a:p>
            <a:pPr>
              <a:buFont typeface="Calibri" pitchFamily="34" charset="0"/>
              <a:buChar char="–"/>
            </a:pPr>
            <a:r>
              <a:rPr lang="hr-HR" sz="2400" dirty="0" smtClean="0"/>
              <a:t>solarna godina</a:t>
            </a:r>
          </a:p>
          <a:p>
            <a:pPr>
              <a:buFont typeface="Calibri" pitchFamily="34" charset="0"/>
              <a:buChar char="–"/>
            </a:pP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141417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3" b="2390"/>
          <a:stretch/>
        </p:blipFill>
        <p:spPr bwMode="auto">
          <a:xfrm>
            <a:off x="971600" y="3102756"/>
            <a:ext cx="3507593" cy="374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ROTACIJA </a:t>
            </a:r>
            <a:r>
              <a:rPr lang="hr-HR" sz="3200" dirty="0" smtClean="0"/>
              <a:t>ZEMLJE</a:t>
            </a:r>
            <a:endParaRPr lang="hr-HR" sz="3200" dirty="0"/>
          </a:p>
        </p:txBody>
      </p:sp>
      <p:sp>
        <p:nvSpPr>
          <p:cNvPr id="16" name="Rectangle 15"/>
          <p:cNvSpPr/>
          <p:nvPr/>
        </p:nvSpPr>
        <p:spPr>
          <a:xfrm>
            <a:off x="-1692696" y="413542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2744794"/>
          </a:xfrm>
        </p:spPr>
        <p:txBody>
          <a:bodyPr>
            <a:noAutofit/>
          </a:bodyPr>
          <a:lstStyle/>
          <a:p>
            <a:pPr marL="288000" lvl="0" indent="-288000"/>
            <a:r>
              <a:rPr lang="hr-HR" sz="2200" b="1" dirty="0" smtClean="0">
                <a:solidFill>
                  <a:srgbClr val="FF0000"/>
                </a:solidFill>
              </a:rPr>
              <a:t>ROTACIJA ZEMLJE </a:t>
            </a:r>
            <a:r>
              <a:rPr lang="hr-HR" sz="2200" dirty="0" smtClean="0"/>
              <a:t>- </a:t>
            </a:r>
            <a:r>
              <a:rPr lang="hr-HR" sz="2200" dirty="0"/>
              <a:t>okretanje Zemlje oko zamišljene osi u smjeru </a:t>
            </a:r>
            <a:r>
              <a:rPr lang="hr-HR" sz="2200" b="1" dirty="0"/>
              <a:t>od zapada prema istoku</a:t>
            </a:r>
            <a:r>
              <a:rPr lang="hr-HR" sz="2200" dirty="0"/>
              <a:t> - traje 24 sata - </a:t>
            </a:r>
            <a:r>
              <a:rPr lang="hr-HR" sz="2200" b="1" dirty="0" smtClean="0">
                <a:solidFill>
                  <a:srgbClr val="FF0000"/>
                </a:solidFill>
              </a:rPr>
              <a:t>SUNČEV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DAN</a:t>
            </a:r>
          </a:p>
          <a:p>
            <a:pPr lvl="1"/>
            <a:r>
              <a:rPr lang="vi-VN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Zvjezdani </a:t>
            </a:r>
            <a:r>
              <a:rPr lang="vi-VN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dan (siderički dan) </a:t>
            </a:r>
            <a:r>
              <a:rPr lang="vi-VN" sz="2200" dirty="0">
                <a:latin typeface="Calibri" panose="020F0502020204030204" pitchFamily="34" charset="0"/>
              </a:rPr>
              <a:t>- vrijeme koje je potrebno da jedna zvijezda prividno obiđe krug oko zemlje i vrati se na istu točku - kraći je 4 min od sunčevog </a:t>
            </a:r>
            <a:r>
              <a:rPr lang="vi-VN" sz="2200" dirty="0" smtClean="0">
                <a:latin typeface="Calibri" panose="020F0502020204030204" pitchFamily="34" charset="0"/>
              </a:rPr>
              <a:t>dana</a:t>
            </a:r>
            <a:endParaRPr lang="hr-HR" sz="2200" dirty="0" smtClean="0">
              <a:latin typeface="Calibri" panose="020F0502020204030204" pitchFamily="34" charset="0"/>
            </a:endParaRPr>
          </a:p>
          <a:p>
            <a:pPr marL="288000" lvl="0" indent="-288000"/>
            <a:r>
              <a:rPr lang="hr-HR" sz="2200" dirty="0" smtClean="0"/>
              <a:t>brzina </a:t>
            </a:r>
            <a:r>
              <a:rPr lang="hr-HR" sz="2200" dirty="0" smtClean="0"/>
              <a:t>rotacije – </a:t>
            </a:r>
            <a:r>
              <a:rPr lang="hr-HR" sz="2200" b="1" dirty="0" smtClean="0">
                <a:solidFill>
                  <a:srgbClr val="FF0000"/>
                </a:solidFill>
              </a:rPr>
              <a:t>1674 km/h </a:t>
            </a:r>
            <a:r>
              <a:rPr lang="hr-HR" sz="2200" dirty="0" smtClean="0"/>
              <a:t>na ekvatoru – smanjuje se prema polovima</a:t>
            </a:r>
          </a:p>
          <a:p>
            <a:pPr marL="288000" lvl="0" indent="-288000"/>
            <a:r>
              <a:rPr lang="hr-HR" sz="2200" b="1" dirty="0" smtClean="0">
                <a:solidFill>
                  <a:srgbClr val="FF0000"/>
                </a:solidFill>
              </a:rPr>
              <a:t>SUMRAČNICA</a:t>
            </a:r>
            <a:r>
              <a:rPr lang="hr-HR" sz="2200" dirty="0" smtClean="0"/>
              <a:t> – crta koja razdvaja osvijetljeni od neosvijetljenog dijela Zemlje</a:t>
            </a:r>
            <a:endParaRPr lang="hr-HR" sz="22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hr-HR" sz="22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hr-HR" sz="2200" dirty="0"/>
          </a:p>
        </p:txBody>
      </p:sp>
      <p:sp>
        <p:nvSpPr>
          <p:cNvPr id="15" name="Rectangle 14"/>
          <p:cNvSpPr/>
          <p:nvPr/>
        </p:nvSpPr>
        <p:spPr>
          <a:xfrm>
            <a:off x="9324528" y="692696"/>
            <a:ext cx="4464496" cy="55172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200" b="1" dirty="0">
                <a:cs typeface="Times New Roman"/>
              </a:rPr>
              <a:t>Rotacija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Rotacija Zemlje - okretanje Zemlje oko zamišljene osi u smjeru </a:t>
            </a:r>
            <a:r>
              <a:rPr lang="hr-HR" sz="1200" b="1" dirty="0">
                <a:ea typeface="Calibri"/>
                <a:cs typeface="Times New Roman"/>
              </a:rPr>
              <a:t>od zapada prema istoku</a:t>
            </a:r>
            <a:r>
              <a:rPr lang="hr-HR" sz="1200" dirty="0">
                <a:ea typeface="Calibri"/>
                <a:cs typeface="Times New Roman"/>
              </a:rPr>
              <a:t> - traje 24 sata - </a:t>
            </a:r>
            <a:r>
              <a:rPr lang="hr-HR" sz="1200" b="1" dirty="0">
                <a:ea typeface="Calibri"/>
                <a:cs typeface="Times New Roman"/>
              </a:rPr>
              <a:t>sunčev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dan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Pravi sunčev dan (</a:t>
            </a:r>
            <a:r>
              <a:rPr lang="hr-HR" sz="1200" b="1" dirty="0" err="1">
                <a:ea typeface="Calibri"/>
                <a:cs typeface="Times New Roman"/>
              </a:rPr>
              <a:t>sinodički</a:t>
            </a:r>
            <a:r>
              <a:rPr lang="hr-HR" sz="1200" b="1" dirty="0">
                <a:ea typeface="Calibri"/>
                <a:cs typeface="Times New Roman"/>
              </a:rPr>
              <a:t> dan) </a:t>
            </a:r>
            <a:r>
              <a:rPr lang="hr-HR" sz="1200" dirty="0">
                <a:ea typeface="Calibri"/>
                <a:cs typeface="Times New Roman"/>
              </a:rPr>
              <a:t>je razdoblje između dva zenita Sunca - duljina mu varira od +30/- 21 sekundu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Zvjezdani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dan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 err="1">
                <a:ea typeface="Calibri"/>
                <a:cs typeface="Times New Roman"/>
              </a:rPr>
              <a:t>siderički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dan</a:t>
            </a:r>
            <a:r>
              <a:rPr lang="hr-HR" sz="1200" dirty="0">
                <a:ea typeface="Calibri"/>
                <a:cs typeface="Times New Roman"/>
              </a:rPr>
              <a:t>) - vrijeme koje je potrebno da jedna zvijezda prividno obiđe krug oko zemlje i vrati se na istu točku - kraći je 4 min od sunčevog dana (23 h 56 min 4,1 s)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Granica između osvijetljenog i neosvijetljenog dijela naziva se </a:t>
            </a:r>
            <a:r>
              <a:rPr lang="hr-HR" sz="1200" b="1" dirty="0">
                <a:ea typeface="Calibri"/>
                <a:cs typeface="Times New Roman"/>
              </a:rPr>
              <a:t>sumračnica</a:t>
            </a:r>
            <a:r>
              <a:rPr lang="hr-HR" sz="1200" dirty="0">
                <a:ea typeface="Calibri"/>
                <a:cs typeface="Times New Roman"/>
              </a:rPr>
              <a:t>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Brzina rotacije je najveća na ekvatoru - </a:t>
            </a:r>
            <a:r>
              <a:rPr lang="hr-HR" sz="1200" b="1" dirty="0">
                <a:ea typeface="Calibri"/>
                <a:cs typeface="Times New Roman"/>
              </a:rPr>
              <a:t>1674 km/h</a:t>
            </a:r>
            <a:r>
              <a:rPr lang="hr-HR" sz="1200" dirty="0">
                <a:ea typeface="Calibri"/>
                <a:cs typeface="Times New Roman"/>
              </a:rPr>
              <a:t> (kod nas oko 1180 km/h) – na polovima ne rotira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Dokazi rotacije Zemlje:</a:t>
            </a:r>
            <a:endParaRPr lang="hr-HR" sz="1200" dirty="0">
              <a:ea typeface="Calibri"/>
              <a:cs typeface="Times New Roman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Spljoštenost na polovima i ispupčenost na ekvatoru</a:t>
            </a:r>
            <a:r>
              <a:rPr lang="hr-HR" sz="1200" dirty="0">
                <a:ea typeface="Calibri"/>
                <a:cs typeface="Times New Roman"/>
              </a:rPr>
              <a:t> - posljedica centrifugalne sile (najjača na Ekvatoru)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Istočno skretanje tijela pri padu</a:t>
            </a:r>
            <a:r>
              <a:rPr lang="hr-HR" sz="1200" dirty="0">
                <a:ea typeface="Calibri"/>
                <a:cs typeface="Times New Roman"/>
              </a:rPr>
              <a:t> - oko </a:t>
            </a:r>
            <a:r>
              <a:rPr lang="hr-HR" sz="1200" b="1" dirty="0">
                <a:ea typeface="Calibri"/>
                <a:cs typeface="Times New Roman"/>
              </a:rPr>
              <a:t>0,5 m</a:t>
            </a:r>
            <a:r>
              <a:rPr lang="hr-HR" sz="1200" dirty="0">
                <a:ea typeface="Calibri"/>
                <a:cs typeface="Times New Roman"/>
              </a:rPr>
              <a:t> svakih </a:t>
            </a:r>
            <a:r>
              <a:rPr lang="hr-HR" sz="1200" b="1" dirty="0">
                <a:ea typeface="Calibri"/>
                <a:cs typeface="Times New Roman"/>
              </a:rPr>
              <a:t>1000 m pada</a:t>
            </a:r>
            <a:r>
              <a:rPr lang="hr-HR" sz="1200" dirty="0">
                <a:ea typeface="Calibri"/>
                <a:cs typeface="Times New Roman"/>
              </a:rPr>
              <a:t>, tijelo radi inercije pada u smjeru istoka (jer se Zemlja rotira od zapada prema istoku)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Otklon (devijacija) kao posljedica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 err="1">
                <a:ea typeface="Calibri"/>
                <a:cs typeface="Times New Roman"/>
              </a:rPr>
              <a:t>Coriolisove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sile</a:t>
            </a:r>
            <a:r>
              <a:rPr lang="hr-HR" sz="1200" dirty="0">
                <a:ea typeface="Calibri"/>
                <a:cs typeface="Times New Roman"/>
              </a:rPr>
              <a:t> - pasati - prilikom gibanja od polova prema ekvatoru, nastaje otklon - Opće je pravilo da tijelo na sjevernoj Zemljinoj polutki koje se giba prema području veće brzine rotacije skreće udesno, a na južnoj Zemljinoj polutki ulijevo – pri gibanju od ekvatora prema polovima nastaje otklon prema istoku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48064" y="3291354"/>
            <a:ext cx="3464781" cy="3464780"/>
            <a:chOff x="5148064" y="3382448"/>
            <a:chExt cx="3464781" cy="3464780"/>
          </a:xfrm>
        </p:grpSpPr>
        <p:pic>
          <p:nvPicPr>
            <p:cNvPr id="9" name="Picture 15" descr="SunlightAnimation_Year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382448"/>
              <a:ext cx="3464781" cy="3464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148064" y="6539451"/>
              <a:ext cx="1193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400" dirty="0" smtClean="0">
                  <a:solidFill>
                    <a:schemeClr val="bg1"/>
                  </a:solidFill>
                </a:rPr>
                <a:t>SUMRAČNICA</a:t>
              </a:r>
              <a:endParaRPr lang="hr-H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23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dirty="0"/>
              <a:t>DOKAZI</a:t>
            </a:r>
            <a:r>
              <a:rPr lang="hr-HR" sz="3200" b="1" dirty="0" smtClean="0">
                <a:solidFill>
                  <a:srgbClr val="FF0000"/>
                </a:solidFill>
              </a:rPr>
              <a:t> ROTACIJE </a:t>
            </a:r>
            <a:r>
              <a:rPr lang="hr-HR" sz="3200" dirty="0" smtClean="0"/>
              <a:t>ZEMLJE</a:t>
            </a:r>
            <a:endParaRPr lang="hr-HR" sz="3200" dirty="0"/>
          </a:p>
        </p:txBody>
      </p:sp>
      <p:sp>
        <p:nvSpPr>
          <p:cNvPr id="16" name="Rectangle 15"/>
          <p:cNvSpPr/>
          <p:nvPr/>
        </p:nvSpPr>
        <p:spPr>
          <a:xfrm>
            <a:off x="-1692696" y="413542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pic>
        <p:nvPicPr>
          <p:cNvPr id="18" name="Picture 17" descr="C:\Users\zz\Desktop\Medicinska škola Rijeka\medicinska geografija 1\014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997088"/>
            <a:ext cx="3544011" cy="335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9073008" cy="2744794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200" dirty="0" smtClean="0"/>
              <a:t>posljedica </a:t>
            </a:r>
            <a:r>
              <a:rPr lang="hr-HR" sz="2200" dirty="0" smtClean="0"/>
              <a:t>rotacije je </a:t>
            </a:r>
            <a:r>
              <a:rPr lang="hr-HR" sz="2200" b="1" dirty="0" smtClean="0">
                <a:solidFill>
                  <a:srgbClr val="FF0000"/>
                </a:solidFill>
              </a:rPr>
              <a:t>spljoštenost Zemlje na </a:t>
            </a:r>
            <a:r>
              <a:rPr lang="hr-HR" sz="2200" b="1" dirty="0" smtClean="0">
                <a:solidFill>
                  <a:srgbClr val="FF0000"/>
                </a:solidFill>
              </a:rPr>
              <a:t>polovima</a:t>
            </a:r>
            <a:endParaRPr lang="hr-HR" sz="2200" b="1" dirty="0">
              <a:solidFill>
                <a:srgbClr val="FF0000"/>
              </a:solidFill>
            </a:endParaRPr>
          </a:p>
          <a:p>
            <a:pPr marL="457200" lvl="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200" b="1" dirty="0" err="1" smtClean="0">
                <a:solidFill>
                  <a:srgbClr val="FF0000"/>
                </a:solidFill>
              </a:rPr>
              <a:t>Coriolisov</a:t>
            </a:r>
            <a:r>
              <a:rPr lang="hr-HR" sz="2200" b="1" dirty="0" smtClean="0">
                <a:solidFill>
                  <a:srgbClr val="FF0000"/>
                </a:solidFill>
              </a:rPr>
              <a:t> efekt </a:t>
            </a:r>
            <a:r>
              <a:rPr lang="hr-HR" sz="2200" dirty="0" smtClean="0"/>
              <a:t>(sila) – pri kretanju od polova prema ekvatoru javlja se otklon prema zapadu (pasati i glavni zapadni vjetrovi)</a:t>
            </a:r>
            <a:endParaRPr lang="hr-HR" sz="2200" dirty="0" smtClean="0"/>
          </a:p>
          <a:p>
            <a:pPr marL="457200" lvl="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istočno skretanje tijela pri padu </a:t>
            </a:r>
            <a:r>
              <a:rPr lang="hr-HR" sz="2200" dirty="0" smtClean="0"/>
              <a:t>– svakih 1000 m otklon za 0,5 m prema istoku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40552" y="870782"/>
            <a:ext cx="4464496" cy="55172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200" b="1" dirty="0">
                <a:cs typeface="Times New Roman"/>
              </a:rPr>
              <a:t>Rotacija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Rotacija Zemlje - okretanje Zemlje oko zamišljene osi u smjeru </a:t>
            </a:r>
            <a:r>
              <a:rPr lang="hr-HR" sz="1200" b="1" dirty="0">
                <a:ea typeface="Calibri"/>
                <a:cs typeface="Times New Roman"/>
              </a:rPr>
              <a:t>od zapada prema istoku</a:t>
            </a:r>
            <a:r>
              <a:rPr lang="hr-HR" sz="1200" dirty="0">
                <a:ea typeface="Calibri"/>
                <a:cs typeface="Times New Roman"/>
              </a:rPr>
              <a:t> - traje 24 sata - </a:t>
            </a:r>
            <a:r>
              <a:rPr lang="hr-HR" sz="1200" b="1" dirty="0">
                <a:ea typeface="Calibri"/>
                <a:cs typeface="Times New Roman"/>
              </a:rPr>
              <a:t>sunčev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dan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Pravi sunčev dan (</a:t>
            </a:r>
            <a:r>
              <a:rPr lang="hr-HR" sz="1200" b="1" dirty="0" err="1">
                <a:ea typeface="Calibri"/>
                <a:cs typeface="Times New Roman"/>
              </a:rPr>
              <a:t>sinodički</a:t>
            </a:r>
            <a:r>
              <a:rPr lang="hr-HR" sz="1200" b="1" dirty="0">
                <a:ea typeface="Calibri"/>
                <a:cs typeface="Times New Roman"/>
              </a:rPr>
              <a:t> dan) </a:t>
            </a:r>
            <a:r>
              <a:rPr lang="hr-HR" sz="1200" dirty="0">
                <a:ea typeface="Calibri"/>
                <a:cs typeface="Times New Roman"/>
              </a:rPr>
              <a:t>je razdoblje između dva zenita Sunca - duljina mu varira od +30/- 21 sekundu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Zvjezdani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dan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 err="1">
                <a:ea typeface="Calibri"/>
                <a:cs typeface="Times New Roman"/>
              </a:rPr>
              <a:t>siderički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dan</a:t>
            </a:r>
            <a:r>
              <a:rPr lang="hr-HR" sz="1200" dirty="0">
                <a:ea typeface="Calibri"/>
                <a:cs typeface="Times New Roman"/>
              </a:rPr>
              <a:t>) - vrijeme koje je potrebno da jedna zvijezda prividno obiđe krug oko zemlje i vrati se na istu točku - kraći je 4 min od sunčevog dana (23 h 56 min 4,1 s)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Granica između osvijetljenog i neosvijetljenog dijela naziva se </a:t>
            </a:r>
            <a:r>
              <a:rPr lang="hr-HR" sz="1200" b="1" dirty="0">
                <a:ea typeface="Calibri"/>
                <a:cs typeface="Times New Roman"/>
              </a:rPr>
              <a:t>sumračnica</a:t>
            </a:r>
            <a:r>
              <a:rPr lang="hr-HR" sz="1200" dirty="0">
                <a:ea typeface="Calibri"/>
                <a:cs typeface="Times New Roman"/>
              </a:rPr>
              <a:t>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Brzina rotacije je najveća na ekvatoru - </a:t>
            </a:r>
            <a:r>
              <a:rPr lang="hr-HR" sz="1200" b="1" dirty="0">
                <a:ea typeface="Calibri"/>
                <a:cs typeface="Times New Roman"/>
              </a:rPr>
              <a:t>1674 km/h</a:t>
            </a:r>
            <a:r>
              <a:rPr lang="hr-HR" sz="1200" dirty="0">
                <a:ea typeface="Calibri"/>
                <a:cs typeface="Times New Roman"/>
              </a:rPr>
              <a:t> (kod nas oko 1180 km/h) – na polovima ne rotira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Dokazi rotacije Zemlje:</a:t>
            </a:r>
            <a:endParaRPr lang="hr-HR" sz="1200" dirty="0">
              <a:ea typeface="Calibri"/>
              <a:cs typeface="Times New Roman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Spljoštenost na polovima i ispupčenost na ekvatoru</a:t>
            </a:r>
            <a:r>
              <a:rPr lang="hr-HR" sz="1200" dirty="0">
                <a:ea typeface="Calibri"/>
                <a:cs typeface="Times New Roman"/>
              </a:rPr>
              <a:t> - posljedica centrifugalne sile (najjača na Ekvatoru)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Istočno skretanje tijela pri padu</a:t>
            </a:r>
            <a:r>
              <a:rPr lang="hr-HR" sz="1200" dirty="0">
                <a:ea typeface="Calibri"/>
                <a:cs typeface="Times New Roman"/>
              </a:rPr>
              <a:t> - oko </a:t>
            </a:r>
            <a:r>
              <a:rPr lang="hr-HR" sz="1200" b="1" dirty="0">
                <a:ea typeface="Calibri"/>
                <a:cs typeface="Times New Roman"/>
              </a:rPr>
              <a:t>0,5 m</a:t>
            </a:r>
            <a:r>
              <a:rPr lang="hr-HR" sz="1200" dirty="0">
                <a:ea typeface="Calibri"/>
                <a:cs typeface="Times New Roman"/>
              </a:rPr>
              <a:t> svakih </a:t>
            </a:r>
            <a:r>
              <a:rPr lang="hr-HR" sz="1200" b="1" dirty="0">
                <a:ea typeface="Calibri"/>
                <a:cs typeface="Times New Roman"/>
              </a:rPr>
              <a:t>1000 m pada</a:t>
            </a:r>
            <a:r>
              <a:rPr lang="hr-HR" sz="1200" dirty="0">
                <a:ea typeface="Calibri"/>
                <a:cs typeface="Times New Roman"/>
              </a:rPr>
              <a:t>, tijelo radi inercije pada u smjeru istoka (jer se Zemlja rotira od zapada prema istoku)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Otklon (devijacija) kao posljedica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 err="1">
                <a:ea typeface="Calibri"/>
                <a:cs typeface="Times New Roman"/>
              </a:rPr>
              <a:t>Coriolisove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sile</a:t>
            </a:r>
            <a:r>
              <a:rPr lang="hr-HR" sz="1200" dirty="0">
                <a:ea typeface="Calibri"/>
                <a:cs typeface="Times New Roman"/>
              </a:rPr>
              <a:t> - pasati - prilikom gibanja od polova prema ekvatoru, nastaje otklon - Opće je pravilo da tijelo na sjevernoj Zemljinoj polutki koje se giba prema području veće brzine rotacije skreće udesno, a na južnoj Zemljinoj polutki ulijevo – pri gibanju od ekvatora prema polovima nastaje otklon prema istoku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64037" y="3161999"/>
            <a:ext cx="3024187" cy="3075313"/>
            <a:chOff x="4500563" y="1989138"/>
            <a:chExt cx="4319587" cy="4392612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4500563" y="1989138"/>
              <a:ext cx="4319587" cy="439261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hr-HR" altLang="sr-Latn-RS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4500563" y="4149725"/>
              <a:ext cx="4319587" cy="714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H="1">
              <a:off x="5435600" y="3500438"/>
              <a:ext cx="504825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5940425" y="3500438"/>
              <a:ext cx="504825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6443663" y="3500438"/>
              <a:ext cx="504825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7019925" y="3500438"/>
              <a:ext cx="504825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>
              <a:off x="7596188" y="3500438"/>
              <a:ext cx="504825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H="1" flipV="1">
              <a:off x="4932363" y="4365625"/>
              <a:ext cx="576262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 flipH="1" flipV="1">
              <a:off x="5508625" y="4365625"/>
              <a:ext cx="5762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H="1" flipV="1">
              <a:off x="6084888" y="4365625"/>
              <a:ext cx="576262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 flipV="1">
              <a:off x="6732588" y="4365625"/>
              <a:ext cx="576262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 flipH="1" flipV="1">
              <a:off x="7380288" y="4365625"/>
              <a:ext cx="576262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 flipH="1" flipV="1">
              <a:off x="7956550" y="4365625"/>
              <a:ext cx="5762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8136336" y="3500438"/>
              <a:ext cx="504825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>
              <a:off x="4895238" y="3500438"/>
              <a:ext cx="504825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46706" y="6417042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SPLJOŠTENOST NA POLOVIMA</a:t>
            </a:r>
            <a:endParaRPr lang="hr-HR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068771" y="6417042"/>
            <a:ext cx="201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CORIOLISOV EFEKT (SILA)</a:t>
            </a:r>
            <a:endParaRPr lang="hr-HR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02591" y="6250375"/>
            <a:ext cx="2133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/>
              <a:t>ISTOČNO SKRETANJE TIJELA PRI PADU </a:t>
            </a:r>
            <a:endParaRPr lang="hr-HR" sz="14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6948264" y="2461503"/>
            <a:ext cx="2064302" cy="3775809"/>
            <a:chOff x="7020272" y="2461503"/>
            <a:chExt cx="2064302" cy="3775809"/>
          </a:xfrm>
        </p:grpSpPr>
        <p:grpSp>
          <p:nvGrpSpPr>
            <p:cNvPr id="44" name="Group 43"/>
            <p:cNvGrpSpPr/>
            <p:nvPr/>
          </p:nvGrpSpPr>
          <p:grpSpPr>
            <a:xfrm>
              <a:off x="7020272" y="2461503"/>
              <a:ext cx="1459521" cy="3775809"/>
              <a:chOff x="7452320" y="2564904"/>
              <a:chExt cx="1459521" cy="3775809"/>
            </a:xfrm>
          </p:grpSpPr>
          <p:sp>
            <p:nvSpPr>
              <p:cNvPr id="4" name="Right Arrow 3"/>
              <p:cNvSpPr/>
              <p:nvPr/>
            </p:nvSpPr>
            <p:spPr>
              <a:xfrm rot="4351918">
                <a:off x="6708350" y="4142001"/>
                <a:ext cx="3032334" cy="607663"/>
              </a:xfrm>
              <a:prstGeom prst="rightArrow">
                <a:avLst/>
              </a:prstGeom>
              <a:solidFill>
                <a:srgbClr val="C00000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hr-HR" sz="2400" b="1" dirty="0" smtClean="0">
                    <a:solidFill>
                      <a:schemeClr val="bg1"/>
                    </a:solidFill>
                  </a:rPr>
                  <a:t>1000 m</a:t>
                </a:r>
                <a:endParaRPr lang="hr-HR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7861873" y="5877272"/>
                <a:ext cx="672219" cy="463441"/>
              </a:xfrm>
              <a:prstGeom prst="rightArrow">
                <a:avLst/>
              </a:prstGeom>
              <a:solidFill>
                <a:srgbClr val="C00000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400" b="1" dirty="0" smtClean="0">
                    <a:solidFill>
                      <a:schemeClr val="bg1"/>
                    </a:solidFill>
                  </a:rPr>
                  <a:t>0,5 m</a:t>
                </a:r>
                <a:endParaRPr lang="hr-HR" sz="1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endCxn id="40" idx="0"/>
              </p:cNvCxnSpPr>
              <p:nvPr/>
            </p:nvCxnSpPr>
            <p:spPr>
              <a:xfrm>
                <a:off x="7632340" y="2996952"/>
                <a:ext cx="0" cy="29183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7452320" y="2564904"/>
                <a:ext cx="360040" cy="360040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551801" y="5915293"/>
                <a:ext cx="360040" cy="360040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452320" y="5915293"/>
                <a:ext cx="360040" cy="360040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8479793" y="5838023"/>
              <a:ext cx="604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400" dirty="0" smtClean="0"/>
                <a:t>ISTOK</a:t>
              </a:r>
              <a:endParaRPr lang="hr-H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574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 descr="00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9617" r="4080" b="15099"/>
          <a:stretch/>
        </p:blipFill>
        <p:spPr bwMode="auto">
          <a:xfrm rot="21362673">
            <a:off x="908461" y="3659740"/>
            <a:ext cx="7581917" cy="31103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-8660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OBLIK </a:t>
            </a:r>
            <a:r>
              <a:rPr lang="hr-HR" sz="3200" dirty="0" smtClean="0"/>
              <a:t>ZEMLJE</a:t>
            </a:r>
            <a:endParaRPr lang="hr-HR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8928992" cy="3024336"/>
          </a:xfrm>
        </p:spPr>
        <p:txBody>
          <a:bodyPr>
            <a:noAutofit/>
          </a:bodyPr>
          <a:lstStyle/>
          <a:p>
            <a:pPr lvl="0"/>
            <a:r>
              <a:rPr lang="hr-HR" sz="2200" dirty="0" smtClean="0"/>
              <a:t>Zemlja nije savršena kugla već je spljoštena na polovima</a:t>
            </a:r>
          </a:p>
          <a:p>
            <a:pPr lvl="0"/>
            <a:r>
              <a:rPr lang="hr-HR" sz="2200" b="1" dirty="0" err="1" smtClean="0">
                <a:solidFill>
                  <a:srgbClr val="FF0000"/>
                </a:solidFill>
              </a:rPr>
              <a:t>geoid</a:t>
            </a:r>
            <a:r>
              <a:rPr lang="hr-HR" sz="2200" b="1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spljošteni Zemljin oblik</a:t>
            </a:r>
            <a:endParaRPr lang="hr-HR" sz="2200" dirty="0"/>
          </a:p>
        </p:txBody>
      </p:sp>
      <p:sp>
        <p:nvSpPr>
          <p:cNvPr id="26" name="sferodi_naslov"/>
          <p:cNvSpPr txBox="1"/>
          <p:nvPr/>
        </p:nvSpPr>
        <p:spPr>
          <a:xfrm rot="20460000">
            <a:off x="2109083" y="4715343"/>
            <a:ext cx="12765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0070C0"/>
                </a:solidFill>
              </a:rPr>
              <a:t>SFEROID</a:t>
            </a:r>
            <a:endParaRPr lang="hr-HR" sz="2400" b="1" dirty="0">
              <a:solidFill>
                <a:srgbClr val="0070C0"/>
              </a:solidFill>
            </a:endParaRPr>
          </a:p>
        </p:txBody>
      </p:sp>
      <p:sp>
        <p:nvSpPr>
          <p:cNvPr id="30" name="reljef_naslov"/>
          <p:cNvSpPr txBox="1"/>
          <p:nvPr/>
        </p:nvSpPr>
        <p:spPr>
          <a:xfrm rot="2438940">
            <a:off x="5945410" y="4284194"/>
            <a:ext cx="103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008000"/>
                </a:solidFill>
              </a:rPr>
              <a:t>RELJEF</a:t>
            </a:r>
            <a:endParaRPr lang="hr-HR" sz="2400" b="1" dirty="0">
              <a:solidFill>
                <a:srgbClr val="008000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09" t="53502" r="7849"/>
          <a:stretch/>
        </p:blipFill>
        <p:spPr bwMode="auto">
          <a:xfrm>
            <a:off x="578789" y="1556792"/>
            <a:ext cx="5295400" cy="204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-1398619" y="286716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sp>
        <p:nvSpPr>
          <p:cNvPr id="2" name="reljef"/>
          <p:cNvSpPr/>
          <p:nvPr/>
        </p:nvSpPr>
        <p:spPr>
          <a:xfrm>
            <a:off x="1157677" y="4459601"/>
            <a:ext cx="7150100" cy="1363523"/>
          </a:xfrm>
          <a:custGeom>
            <a:avLst/>
            <a:gdLst>
              <a:gd name="connsiteX0" fmla="*/ 0 w 7150100"/>
              <a:gd name="connsiteY0" fmla="*/ 1306373 h 1363523"/>
              <a:gd name="connsiteX1" fmla="*/ 330200 w 7150100"/>
              <a:gd name="connsiteY1" fmla="*/ 1153973 h 1363523"/>
              <a:gd name="connsiteX2" fmla="*/ 425450 w 7150100"/>
              <a:gd name="connsiteY2" fmla="*/ 1077773 h 1363523"/>
              <a:gd name="connsiteX3" fmla="*/ 647700 w 7150100"/>
              <a:gd name="connsiteY3" fmla="*/ 1026973 h 1363523"/>
              <a:gd name="connsiteX4" fmla="*/ 882650 w 7150100"/>
              <a:gd name="connsiteY4" fmla="*/ 919023 h 1363523"/>
              <a:gd name="connsiteX5" fmla="*/ 1085850 w 7150100"/>
              <a:gd name="connsiteY5" fmla="*/ 868223 h 1363523"/>
              <a:gd name="connsiteX6" fmla="*/ 1581150 w 7150100"/>
              <a:gd name="connsiteY6" fmla="*/ 919023 h 1363523"/>
              <a:gd name="connsiteX7" fmla="*/ 2197100 w 7150100"/>
              <a:gd name="connsiteY7" fmla="*/ 963473 h 1363523"/>
              <a:gd name="connsiteX8" fmla="*/ 2819400 w 7150100"/>
              <a:gd name="connsiteY8" fmla="*/ 703123 h 1363523"/>
              <a:gd name="connsiteX9" fmla="*/ 3073400 w 7150100"/>
              <a:gd name="connsiteY9" fmla="*/ 601523 h 1363523"/>
              <a:gd name="connsiteX10" fmla="*/ 3378200 w 7150100"/>
              <a:gd name="connsiteY10" fmla="*/ 499923 h 1363523"/>
              <a:gd name="connsiteX11" fmla="*/ 3619500 w 7150100"/>
              <a:gd name="connsiteY11" fmla="*/ 271323 h 1363523"/>
              <a:gd name="connsiteX12" fmla="*/ 4197350 w 7150100"/>
              <a:gd name="connsiteY12" fmla="*/ 17323 h 1363523"/>
              <a:gd name="connsiteX13" fmla="*/ 4375150 w 7150100"/>
              <a:gd name="connsiteY13" fmla="*/ 36373 h 1363523"/>
              <a:gd name="connsiteX14" fmla="*/ 4667250 w 7150100"/>
              <a:gd name="connsiteY14" fmla="*/ 10973 h 1363523"/>
              <a:gd name="connsiteX15" fmla="*/ 4959350 w 7150100"/>
              <a:gd name="connsiteY15" fmla="*/ 17323 h 1363523"/>
              <a:gd name="connsiteX16" fmla="*/ 5162550 w 7150100"/>
              <a:gd name="connsiteY16" fmla="*/ 207823 h 1363523"/>
              <a:gd name="connsiteX17" fmla="*/ 5365750 w 7150100"/>
              <a:gd name="connsiteY17" fmla="*/ 404673 h 1363523"/>
              <a:gd name="connsiteX18" fmla="*/ 5708650 w 7150100"/>
              <a:gd name="connsiteY18" fmla="*/ 588823 h 1363523"/>
              <a:gd name="connsiteX19" fmla="*/ 5835650 w 7150100"/>
              <a:gd name="connsiteY19" fmla="*/ 861873 h 1363523"/>
              <a:gd name="connsiteX20" fmla="*/ 6375400 w 7150100"/>
              <a:gd name="connsiteY20" fmla="*/ 1052373 h 1363523"/>
              <a:gd name="connsiteX21" fmla="*/ 6845300 w 7150100"/>
              <a:gd name="connsiteY21" fmla="*/ 1255573 h 1363523"/>
              <a:gd name="connsiteX22" fmla="*/ 7150100 w 7150100"/>
              <a:gd name="connsiteY22" fmla="*/ 1363523 h 1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150100" h="1363523">
                <a:moveTo>
                  <a:pt x="0" y="1306373"/>
                </a:moveTo>
                <a:cubicBezTo>
                  <a:pt x="129646" y="1249223"/>
                  <a:pt x="259292" y="1192073"/>
                  <a:pt x="330200" y="1153973"/>
                </a:cubicBezTo>
                <a:cubicBezTo>
                  <a:pt x="401108" y="1115873"/>
                  <a:pt x="372533" y="1098940"/>
                  <a:pt x="425450" y="1077773"/>
                </a:cubicBezTo>
                <a:cubicBezTo>
                  <a:pt x="478367" y="1056606"/>
                  <a:pt x="571500" y="1053431"/>
                  <a:pt x="647700" y="1026973"/>
                </a:cubicBezTo>
                <a:cubicBezTo>
                  <a:pt x="723900" y="1000515"/>
                  <a:pt x="809625" y="945481"/>
                  <a:pt x="882650" y="919023"/>
                </a:cubicBezTo>
                <a:cubicBezTo>
                  <a:pt x="955675" y="892565"/>
                  <a:pt x="969433" y="868223"/>
                  <a:pt x="1085850" y="868223"/>
                </a:cubicBezTo>
                <a:cubicBezTo>
                  <a:pt x="1202267" y="868223"/>
                  <a:pt x="1395942" y="903148"/>
                  <a:pt x="1581150" y="919023"/>
                </a:cubicBezTo>
                <a:cubicBezTo>
                  <a:pt x="1766358" y="934898"/>
                  <a:pt x="1990725" y="999456"/>
                  <a:pt x="2197100" y="963473"/>
                </a:cubicBezTo>
                <a:cubicBezTo>
                  <a:pt x="2403475" y="927490"/>
                  <a:pt x="2673350" y="763448"/>
                  <a:pt x="2819400" y="703123"/>
                </a:cubicBezTo>
                <a:cubicBezTo>
                  <a:pt x="2965450" y="642798"/>
                  <a:pt x="2980267" y="635390"/>
                  <a:pt x="3073400" y="601523"/>
                </a:cubicBezTo>
                <a:cubicBezTo>
                  <a:pt x="3166533" y="567656"/>
                  <a:pt x="3287183" y="554956"/>
                  <a:pt x="3378200" y="499923"/>
                </a:cubicBezTo>
                <a:cubicBezTo>
                  <a:pt x="3469217" y="444890"/>
                  <a:pt x="3482975" y="351756"/>
                  <a:pt x="3619500" y="271323"/>
                </a:cubicBezTo>
                <a:cubicBezTo>
                  <a:pt x="3756025" y="190890"/>
                  <a:pt x="4071408" y="56481"/>
                  <a:pt x="4197350" y="17323"/>
                </a:cubicBezTo>
                <a:cubicBezTo>
                  <a:pt x="4323292" y="-21835"/>
                  <a:pt x="4296833" y="37431"/>
                  <a:pt x="4375150" y="36373"/>
                </a:cubicBezTo>
                <a:cubicBezTo>
                  <a:pt x="4453467" y="35315"/>
                  <a:pt x="4569883" y="14148"/>
                  <a:pt x="4667250" y="10973"/>
                </a:cubicBezTo>
                <a:cubicBezTo>
                  <a:pt x="4764617" y="7798"/>
                  <a:pt x="4876800" y="-15485"/>
                  <a:pt x="4959350" y="17323"/>
                </a:cubicBezTo>
                <a:cubicBezTo>
                  <a:pt x="5041900" y="50131"/>
                  <a:pt x="5094817" y="143265"/>
                  <a:pt x="5162550" y="207823"/>
                </a:cubicBezTo>
                <a:cubicBezTo>
                  <a:pt x="5230283" y="272381"/>
                  <a:pt x="5274733" y="341173"/>
                  <a:pt x="5365750" y="404673"/>
                </a:cubicBezTo>
                <a:cubicBezTo>
                  <a:pt x="5456767" y="468173"/>
                  <a:pt x="5630333" y="512623"/>
                  <a:pt x="5708650" y="588823"/>
                </a:cubicBezTo>
                <a:cubicBezTo>
                  <a:pt x="5786967" y="665023"/>
                  <a:pt x="5724525" y="784615"/>
                  <a:pt x="5835650" y="861873"/>
                </a:cubicBezTo>
                <a:cubicBezTo>
                  <a:pt x="5946775" y="939131"/>
                  <a:pt x="6207125" y="986756"/>
                  <a:pt x="6375400" y="1052373"/>
                </a:cubicBezTo>
                <a:cubicBezTo>
                  <a:pt x="6543675" y="1117990"/>
                  <a:pt x="6716183" y="1203715"/>
                  <a:pt x="6845300" y="1255573"/>
                </a:cubicBezTo>
                <a:cubicBezTo>
                  <a:pt x="6974417" y="1307431"/>
                  <a:pt x="7102475" y="1341298"/>
                  <a:pt x="7150100" y="1363523"/>
                </a:cubicBezTo>
              </a:path>
            </a:pathLst>
          </a:custGeom>
          <a:noFill/>
          <a:ln w="571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sferoid"/>
          <p:cNvSpPr/>
          <p:nvPr/>
        </p:nvSpPr>
        <p:spPr>
          <a:xfrm>
            <a:off x="1183077" y="4736005"/>
            <a:ext cx="7194550" cy="1112519"/>
          </a:xfrm>
          <a:custGeom>
            <a:avLst/>
            <a:gdLst>
              <a:gd name="connsiteX0" fmla="*/ 0 w 7194550"/>
              <a:gd name="connsiteY0" fmla="*/ 1112519 h 1112519"/>
              <a:gd name="connsiteX1" fmla="*/ 1295400 w 7194550"/>
              <a:gd name="connsiteY1" fmla="*/ 496569 h 1112519"/>
              <a:gd name="connsiteX2" fmla="*/ 2514600 w 7194550"/>
              <a:gd name="connsiteY2" fmla="*/ 147319 h 1112519"/>
              <a:gd name="connsiteX3" fmla="*/ 3670300 w 7194550"/>
              <a:gd name="connsiteY3" fmla="*/ 1269 h 1112519"/>
              <a:gd name="connsiteX4" fmla="*/ 4997450 w 7194550"/>
              <a:gd name="connsiteY4" fmla="*/ 90169 h 1112519"/>
              <a:gd name="connsiteX5" fmla="*/ 5949950 w 7194550"/>
              <a:gd name="connsiteY5" fmla="*/ 318769 h 1112519"/>
              <a:gd name="connsiteX6" fmla="*/ 7194550 w 7194550"/>
              <a:gd name="connsiteY6" fmla="*/ 852169 h 111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4550" h="1112519">
                <a:moveTo>
                  <a:pt x="0" y="1112519"/>
                </a:moveTo>
                <a:cubicBezTo>
                  <a:pt x="438150" y="884977"/>
                  <a:pt x="876300" y="657436"/>
                  <a:pt x="1295400" y="496569"/>
                </a:cubicBezTo>
                <a:cubicBezTo>
                  <a:pt x="1714500" y="335702"/>
                  <a:pt x="2118783" y="229869"/>
                  <a:pt x="2514600" y="147319"/>
                </a:cubicBezTo>
                <a:cubicBezTo>
                  <a:pt x="2910417" y="64769"/>
                  <a:pt x="3256492" y="10794"/>
                  <a:pt x="3670300" y="1269"/>
                </a:cubicBezTo>
                <a:cubicBezTo>
                  <a:pt x="4084108" y="-8256"/>
                  <a:pt x="4617508" y="37252"/>
                  <a:pt x="4997450" y="90169"/>
                </a:cubicBezTo>
                <a:cubicBezTo>
                  <a:pt x="5377392" y="143086"/>
                  <a:pt x="5583767" y="191769"/>
                  <a:pt x="5949950" y="318769"/>
                </a:cubicBezTo>
                <a:cubicBezTo>
                  <a:pt x="6316133" y="445769"/>
                  <a:pt x="6755341" y="648969"/>
                  <a:pt x="7194550" y="85216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geoid"/>
          <p:cNvSpPr/>
          <p:nvPr/>
        </p:nvSpPr>
        <p:spPr>
          <a:xfrm>
            <a:off x="1195777" y="4668491"/>
            <a:ext cx="7137400" cy="1262583"/>
          </a:xfrm>
          <a:custGeom>
            <a:avLst/>
            <a:gdLst>
              <a:gd name="connsiteX0" fmla="*/ 0 w 7137400"/>
              <a:gd name="connsiteY0" fmla="*/ 1262583 h 1262583"/>
              <a:gd name="connsiteX1" fmla="*/ 1397000 w 7137400"/>
              <a:gd name="connsiteY1" fmla="*/ 608533 h 1262583"/>
              <a:gd name="connsiteX2" fmla="*/ 3060700 w 7137400"/>
              <a:gd name="connsiteY2" fmla="*/ 221183 h 1262583"/>
              <a:gd name="connsiteX3" fmla="*/ 3911600 w 7137400"/>
              <a:gd name="connsiteY3" fmla="*/ 17983 h 1262583"/>
              <a:gd name="connsiteX4" fmla="*/ 4889500 w 7137400"/>
              <a:gd name="connsiteY4" fmla="*/ 56083 h 1262583"/>
              <a:gd name="connsiteX5" fmla="*/ 5664200 w 7137400"/>
              <a:gd name="connsiteY5" fmla="*/ 424383 h 1262583"/>
              <a:gd name="connsiteX6" fmla="*/ 6445250 w 7137400"/>
              <a:gd name="connsiteY6" fmla="*/ 748233 h 1262583"/>
              <a:gd name="connsiteX7" fmla="*/ 7137400 w 7137400"/>
              <a:gd name="connsiteY7" fmla="*/ 1072083 h 126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37400" h="1262583">
                <a:moveTo>
                  <a:pt x="0" y="1262583"/>
                </a:moveTo>
                <a:cubicBezTo>
                  <a:pt x="443441" y="1022341"/>
                  <a:pt x="886883" y="782100"/>
                  <a:pt x="1397000" y="608533"/>
                </a:cubicBezTo>
                <a:cubicBezTo>
                  <a:pt x="1907117" y="434966"/>
                  <a:pt x="3060700" y="221183"/>
                  <a:pt x="3060700" y="221183"/>
                </a:cubicBezTo>
                <a:cubicBezTo>
                  <a:pt x="3479800" y="122758"/>
                  <a:pt x="3606800" y="45500"/>
                  <a:pt x="3911600" y="17983"/>
                </a:cubicBezTo>
                <a:cubicBezTo>
                  <a:pt x="4216400" y="-9534"/>
                  <a:pt x="4597400" y="-11650"/>
                  <a:pt x="4889500" y="56083"/>
                </a:cubicBezTo>
                <a:cubicBezTo>
                  <a:pt x="5181600" y="123816"/>
                  <a:pt x="5404908" y="309025"/>
                  <a:pt x="5664200" y="424383"/>
                </a:cubicBezTo>
                <a:cubicBezTo>
                  <a:pt x="5923492" y="539741"/>
                  <a:pt x="6199717" y="640283"/>
                  <a:pt x="6445250" y="748233"/>
                </a:cubicBezTo>
                <a:cubicBezTo>
                  <a:pt x="6690783" y="856183"/>
                  <a:pt x="6914091" y="964133"/>
                  <a:pt x="7137400" y="1072083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geodi_naslov"/>
          <p:cNvSpPr txBox="1"/>
          <p:nvPr/>
        </p:nvSpPr>
        <p:spPr>
          <a:xfrm rot="21533525">
            <a:off x="4860056" y="4680046"/>
            <a:ext cx="100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0000"/>
                </a:solidFill>
              </a:rPr>
              <a:t>GEOID</a:t>
            </a:r>
            <a:endParaRPr lang="hr-HR" sz="2400" b="1" dirty="0">
              <a:solidFill>
                <a:srgbClr val="FF0000"/>
              </a:solidFill>
            </a:endParaRPr>
          </a:p>
        </p:txBody>
      </p:sp>
      <p:pic>
        <p:nvPicPr>
          <p:cNvPr id="15" name="Picture 14" descr="C:\Users\zz\Desktop\Medicinska škola Rijeka\medicinska geografija 1\014-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616" y="1141684"/>
            <a:ext cx="2918384" cy="27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99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/>
      <p:bldP spid="2" grpId="0" animBg="1"/>
      <p:bldP spid="3" grpId="0" animBg="1"/>
      <p:bldP spid="4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5" y="1988840"/>
            <a:ext cx="8312727" cy="4759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REVOLUCIJA</a:t>
            </a:r>
            <a:r>
              <a:rPr lang="hr-HR" sz="3200" dirty="0" smtClean="0"/>
              <a:t> ZEMLJE</a:t>
            </a:r>
            <a:endParaRPr lang="hr-H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496" y="548680"/>
            <a:ext cx="9073008" cy="6048672"/>
          </a:xfrm>
        </p:spPr>
        <p:txBody>
          <a:bodyPr>
            <a:noAutofit/>
          </a:bodyPr>
          <a:lstStyle/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REVOLUCIJA</a:t>
            </a:r>
            <a:r>
              <a:rPr lang="hr-HR" sz="2200" dirty="0" smtClean="0"/>
              <a:t> – </a:t>
            </a:r>
            <a:r>
              <a:rPr lang="hr-HR" sz="2200" dirty="0" smtClean="0"/>
              <a:t>gibanje Zemlje oko Sunca (traje </a:t>
            </a:r>
            <a:r>
              <a:rPr lang="hr-HR" sz="2200" b="1" dirty="0" smtClean="0"/>
              <a:t>365 </a:t>
            </a:r>
            <a:r>
              <a:rPr lang="hr-HR" sz="2200" b="1" dirty="0"/>
              <a:t>d 5 h 48 min 46 </a:t>
            </a:r>
            <a:r>
              <a:rPr lang="hr-HR" sz="2200" b="1" dirty="0" smtClean="0"/>
              <a:t>s</a:t>
            </a:r>
            <a:r>
              <a:rPr lang="hr-HR" sz="2200" dirty="0" smtClean="0"/>
              <a:t>) – </a:t>
            </a:r>
            <a:r>
              <a:rPr lang="hr-HR" sz="2200" b="1" dirty="0" smtClean="0">
                <a:solidFill>
                  <a:srgbClr val="FF0000"/>
                </a:solidFill>
              </a:rPr>
              <a:t>TROPSKA GODINA</a:t>
            </a:r>
            <a:endParaRPr lang="hr-HR" sz="2200" b="1" dirty="0" smtClean="0">
              <a:solidFill>
                <a:srgbClr val="FF0000"/>
              </a:solidFill>
            </a:endParaRPr>
          </a:p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dirty="0" smtClean="0"/>
              <a:t>putanja Zemlje oko Sunca ima oblik </a:t>
            </a:r>
            <a:r>
              <a:rPr lang="hr-HR" sz="2200" b="1" dirty="0" smtClean="0">
                <a:solidFill>
                  <a:srgbClr val="FF0000"/>
                </a:solidFill>
              </a:rPr>
              <a:t>elipse</a:t>
            </a:r>
          </a:p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EKLIPTIKA </a:t>
            </a:r>
            <a:r>
              <a:rPr lang="hr-HR" sz="2200" dirty="0" smtClean="0"/>
              <a:t>– </a:t>
            </a:r>
            <a:r>
              <a:rPr lang="hr-HR" sz="2200" dirty="0" smtClean="0"/>
              <a:t>ravnina kruženja Zemlje oko Sunca – nagnuta je za 66°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hr-HR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96853"/>
            <a:ext cx="1296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</a:rPr>
              <a:t>ljetni solsticij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4989" y="5349856"/>
            <a:ext cx="1389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</a:rPr>
              <a:t>zimski solsticij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4365" y="6474822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</a:rPr>
              <a:t>jesenski ekvinocij</a:t>
            </a:r>
          </a:p>
        </p:txBody>
      </p:sp>
      <p:sp>
        <p:nvSpPr>
          <p:cNvPr id="14" name="TextBox 13"/>
          <p:cNvSpPr txBox="1"/>
          <p:nvPr/>
        </p:nvSpPr>
        <p:spPr>
          <a:xfrm rot="20560307">
            <a:off x="5192090" y="51751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jesen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800471">
            <a:off x="2662841" y="3254804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proljeće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99446">
            <a:off x="2359964" y="5015996"/>
            <a:ext cx="61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ljeto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439446">
            <a:off x="5675551" y="34307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zima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420771" y="1163499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sp>
        <p:nvSpPr>
          <p:cNvPr id="25" name="TextBox 24"/>
          <p:cNvSpPr txBox="1"/>
          <p:nvPr/>
        </p:nvSpPr>
        <p:spPr>
          <a:xfrm>
            <a:off x="2999585" y="2521471"/>
            <a:ext cx="1716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b="1" dirty="0">
                <a:solidFill>
                  <a:srgbClr val="FF0000"/>
                </a:solidFill>
              </a:rPr>
              <a:t>proljetni </a:t>
            </a:r>
            <a:r>
              <a:rPr lang="hr-HR" sz="1600" b="1" dirty="0" smtClean="0">
                <a:solidFill>
                  <a:srgbClr val="FF0000"/>
                </a:solidFill>
              </a:rPr>
              <a:t>ekvinocij</a:t>
            </a:r>
            <a:endParaRPr lang="hr-HR" sz="1600" b="1" dirty="0">
              <a:solidFill>
                <a:srgbClr val="FF0000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20520325">
            <a:off x="2532322" y="2971717"/>
            <a:ext cx="872659" cy="317942"/>
          </a:xfrm>
          <a:prstGeom prst="leftArrow">
            <a:avLst>
              <a:gd name="adj1" fmla="val 50000"/>
              <a:gd name="adj2" fmla="val 80946"/>
            </a:avLst>
          </a:prstGeom>
          <a:solidFill>
            <a:srgbClr val="FF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700" b="1" dirty="0" smtClean="0">
                <a:solidFill>
                  <a:schemeClr val="bg1"/>
                </a:solidFill>
              </a:rPr>
              <a:t>SMJER GIBANJA</a:t>
            </a:r>
            <a:endParaRPr lang="hr-HR" sz="700" b="1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21480000">
            <a:off x="5222097" y="5484847"/>
            <a:ext cx="923115" cy="317942"/>
            <a:chOff x="5197383" y="5529438"/>
            <a:chExt cx="923115" cy="317942"/>
          </a:xfrm>
        </p:grpSpPr>
        <p:sp>
          <p:nvSpPr>
            <p:cNvPr id="31" name="Left Arrow 30"/>
            <p:cNvSpPr/>
            <p:nvPr/>
          </p:nvSpPr>
          <p:spPr>
            <a:xfrm rot="9900000">
              <a:off x="5247839" y="5529438"/>
              <a:ext cx="872659" cy="317942"/>
            </a:xfrm>
            <a:prstGeom prst="leftArrow">
              <a:avLst>
                <a:gd name="adj1" fmla="val 50000"/>
                <a:gd name="adj2" fmla="val 80946"/>
              </a:avLst>
            </a:prstGeom>
            <a:solidFill>
              <a:srgbClr val="FF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hr-HR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20760000">
              <a:off x="5197383" y="5596385"/>
              <a:ext cx="8627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r-HR" sz="800" b="1" dirty="0">
                  <a:solidFill>
                    <a:schemeClr val="bg1"/>
                  </a:solidFill>
                </a:rPr>
                <a:t>SMJER GIBANJA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8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3652838" y="1916113"/>
            <a:ext cx="3613150" cy="3613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r-HR" altLang="sr-Latn-RS">
              <a:latin typeface="+mj-lt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H="1">
            <a:off x="4302126" y="1484313"/>
            <a:ext cx="2305050" cy="424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>
              <a:latin typeface="+mj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133476" y="3716338"/>
            <a:ext cx="7777162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>
              <a:latin typeface="+mj-lt"/>
            </a:endParaRPr>
          </a:p>
        </p:txBody>
      </p:sp>
      <p:sp>
        <p:nvSpPr>
          <p:cNvPr id="6" name="Arc 8"/>
          <p:cNvSpPr>
            <a:spLocks/>
          </p:cNvSpPr>
          <p:nvPr/>
        </p:nvSpPr>
        <p:spPr bwMode="auto">
          <a:xfrm rot="424169">
            <a:off x="6378576" y="1851025"/>
            <a:ext cx="1739900" cy="1800225"/>
          </a:xfrm>
          <a:custGeom>
            <a:avLst/>
            <a:gdLst>
              <a:gd name="T0" fmla="*/ 0 w 25193"/>
              <a:gd name="T1" fmla="*/ 2147483647 h 23353"/>
              <a:gd name="T2" fmla="*/ 2147483647 w 25193"/>
              <a:gd name="T3" fmla="*/ 2147483647 h 23353"/>
              <a:gd name="T4" fmla="*/ 2147483647 w 25193"/>
              <a:gd name="T5" fmla="*/ 2147483647 h 23353"/>
              <a:gd name="T6" fmla="*/ 0 60000 65536"/>
              <a:gd name="T7" fmla="*/ 0 60000 65536"/>
              <a:gd name="T8" fmla="*/ 0 60000 65536"/>
              <a:gd name="T9" fmla="*/ 0 w 25193"/>
              <a:gd name="T10" fmla="*/ 0 h 23353"/>
              <a:gd name="T11" fmla="*/ 25193 w 25193"/>
              <a:gd name="T12" fmla="*/ 23353 h 23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193" h="23353" fill="none" extrusionOk="0">
                <a:moveTo>
                  <a:pt x="-1" y="300"/>
                </a:moveTo>
                <a:cubicBezTo>
                  <a:pt x="1187" y="100"/>
                  <a:pt x="2389" y="-1"/>
                  <a:pt x="3593" y="0"/>
                </a:cubicBezTo>
                <a:cubicBezTo>
                  <a:pt x="15522" y="0"/>
                  <a:pt x="25193" y="9670"/>
                  <a:pt x="25193" y="21600"/>
                </a:cubicBezTo>
                <a:cubicBezTo>
                  <a:pt x="25193" y="22185"/>
                  <a:pt x="25169" y="22769"/>
                  <a:pt x="25121" y="23352"/>
                </a:cubicBezTo>
              </a:path>
              <a:path w="25193" h="23353" stroke="0" extrusionOk="0">
                <a:moveTo>
                  <a:pt x="-1" y="300"/>
                </a:moveTo>
                <a:cubicBezTo>
                  <a:pt x="1187" y="100"/>
                  <a:pt x="2389" y="-1"/>
                  <a:pt x="3593" y="0"/>
                </a:cubicBezTo>
                <a:cubicBezTo>
                  <a:pt x="15522" y="0"/>
                  <a:pt x="25193" y="9670"/>
                  <a:pt x="25193" y="21600"/>
                </a:cubicBezTo>
                <a:cubicBezTo>
                  <a:pt x="25193" y="22185"/>
                  <a:pt x="25169" y="22769"/>
                  <a:pt x="25121" y="23352"/>
                </a:cubicBezTo>
                <a:lnTo>
                  <a:pt x="3593" y="21600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r-HR">
              <a:latin typeface="+mj-lt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248525" y="2586570"/>
            <a:ext cx="1476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800" b="1" dirty="0" smtClean="0">
                <a:solidFill>
                  <a:srgbClr val="FF0000"/>
                </a:solidFill>
                <a:latin typeface="+mj-lt"/>
              </a:rPr>
              <a:t>66,5°</a:t>
            </a:r>
            <a:endParaRPr lang="en-US" altLang="sr-Latn-RS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797301" y="2852738"/>
            <a:ext cx="3168650" cy="1655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>
              <a:latin typeface="+mj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565276" y="1628775"/>
            <a:ext cx="2232025" cy="1223963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>
              <a:latin typeface="+mj-lt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73113" y="3860800"/>
            <a:ext cx="2879725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800">
                <a:latin typeface="+mj-lt"/>
              </a:rPr>
              <a:t>ravnina ekliptike</a:t>
            </a:r>
            <a:endParaRPr lang="en-GB" altLang="sr-Latn-RS" sz="2800">
              <a:latin typeface="+mj-lt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 rot="1750916">
            <a:off x="1241425" y="1496219"/>
            <a:ext cx="2879725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800">
                <a:latin typeface="+mj-lt"/>
              </a:rPr>
              <a:t>ravnina ekvatora</a:t>
            </a:r>
            <a:endParaRPr lang="en-GB" altLang="sr-Latn-RS" sz="2800">
              <a:latin typeface="+mj-lt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212975" y="2718933"/>
            <a:ext cx="1476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800" b="1" dirty="0" smtClean="0">
                <a:solidFill>
                  <a:srgbClr val="FF0000"/>
                </a:solidFill>
                <a:latin typeface="+mj-lt"/>
              </a:rPr>
              <a:t>23,5°</a:t>
            </a:r>
            <a:endParaRPr lang="en-US" altLang="sr-Latn-RS" sz="2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028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REVOLUCIJA</a:t>
            </a:r>
            <a:r>
              <a:rPr lang="hr-HR" sz="3200" dirty="0" smtClean="0"/>
              <a:t> ZEMLJE</a:t>
            </a:r>
            <a:endParaRPr lang="hr-H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80512" cy="1512168"/>
          </a:xfrm>
        </p:spPr>
        <p:txBody>
          <a:bodyPr>
            <a:noAutofit/>
          </a:bodyPr>
          <a:lstStyle/>
          <a:p>
            <a:pPr marL="247950" lvl="1" indent="-216000">
              <a:lnSpc>
                <a:spcPct val="120000"/>
              </a:lnSpc>
              <a:spcBef>
                <a:spcPts val="1200"/>
              </a:spcBef>
            </a:pPr>
            <a:r>
              <a:rPr lang="hr-HR" sz="2200" dirty="0" smtClean="0"/>
              <a:t>prosječna udaljenost Zemlje od Sunca je 149 mil. km – </a:t>
            </a:r>
            <a:r>
              <a:rPr lang="hr-HR" sz="2200" b="1" dirty="0" smtClean="0"/>
              <a:t>astronomska jedinica</a:t>
            </a:r>
          </a:p>
          <a:p>
            <a:pPr marL="648000" lvl="2" indent="-216000">
              <a:lnSpc>
                <a:spcPct val="120000"/>
              </a:lnSpc>
              <a:spcBef>
                <a:spcPts val="600"/>
              </a:spcBef>
            </a:pPr>
            <a:r>
              <a:rPr lang="hr-HR" sz="2200" b="1" dirty="0" err="1" smtClean="0">
                <a:solidFill>
                  <a:srgbClr val="FF0000"/>
                </a:solidFill>
              </a:rPr>
              <a:t>perihel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Zemlja </a:t>
            </a:r>
            <a:r>
              <a:rPr lang="hr-HR" sz="2200" b="1" dirty="0" smtClean="0"/>
              <a:t>najbliža</a:t>
            </a:r>
            <a:r>
              <a:rPr lang="hr-HR" sz="2200" dirty="0" smtClean="0"/>
              <a:t> Suncu (147,5 mil. km) – 3. prosinca </a:t>
            </a:r>
          </a:p>
          <a:p>
            <a:pPr marL="648000" lvl="2" indent="-216000">
              <a:lnSpc>
                <a:spcPct val="120000"/>
              </a:lnSpc>
              <a:spcBef>
                <a:spcPts val="600"/>
              </a:spcBef>
            </a:pPr>
            <a:r>
              <a:rPr lang="hr-HR" sz="2200" b="1" dirty="0" err="1" smtClean="0">
                <a:solidFill>
                  <a:srgbClr val="FF0000"/>
                </a:solidFill>
              </a:rPr>
              <a:t>afel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Zemlja </a:t>
            </a:r>
            <a:r>
              <a:rPr lang="hr-HR" sz="2200" b="1" dirty="0" smtClean="0"/>
              <a:t>najudaljenija</a:t>
            </a:r>
            <a:r>
              <a:rPr lang="hr-HR" sz="2200" dirty="0" smtClean="0"/>
              <a:t> od Sunca (152,5 mil. km) – 4. srpnja</a:t>
            </a:r>
            <a:endParaRPr lang="hr-HR" sz="2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"/>
          <a:stretch/>
        </p:blipFill>
        <p:spPr>
          <a:xfrm rot="10800000">
            <a:off x="1115616" y="2348880"/>
            <a:ext cx="7210647" cy="302234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60232" y="4267321"/>
            <a:ext cx="2099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err="1" smtClean="0">
                <a:solidFill>
                  <a:srgbClr val="FF0000"/>
                </a:solidFill>
              </a:rPr>
              <a:t>perihel</a:t>
            </a:r>
            <a:endParaRPr lang="hr-H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hr-HR" sz="2000" dirty="0" smtClean="0"/>
              <a:t>3. prosinca</a:t>
            </a:r>
            <a:endParaRPr lang="hr-HR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95536" y="4221088"/>
            <a:ext cx="1747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err="1" smtClean="0">
                <a:solidFill>
                  <a:srgbClr val="FF0000"/>
                </a:solidFill>
              </a:rPr>
              <a:t>afel</a:t>
            </a:r>
            <a:endParaRPr lang="hr-H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hr-HR" sz="2000" dirty="0" smtClean="0"/>
              <a:t>4. srpnja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0968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1202329"/>
            <a:ext cx="4427984" cy="566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POSLJEDICE </a:t>
            </a:r>
            <a:r>
              <a:rPr lang="hr-HR" sz="3200" dirty="0" smtClean="0"/>
              <a:t>REVOLUCIJE ZEMLJE</a:t>
            </a:r>
            <a:endParaRPr lang="hr-H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80512" cy="1512168"/>
          </a:xfrm>
        </p:spPr>
        <p:txBody>
          <a:bodyPr>
            <a:noAutofit/>
          </a:bodyPr>
          <a:lstStyle/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000" dirty="0" smtClean="0"/>
              <a:t>posljedice revolucije Zemlje su </a:t>
            </a:r>
            <a:r>
              <a:rPr lang="hr-HR" sz="2000" b="1" dirty="0">
                <a:solidFill>
                  <a:srgbClr val="FF0000"/>
                </a:solidFill>
              </a:rPr>
              <a:t>smjena godišnjih </a:t>
            </a:r>
            <a:r>
              <a:rPr lang="hr-HR" sz="2000" b="1" dirty="0" smtClean="0">
                <a:solidFill>
                  <a:srgbClr val="FF0000"/>
                </a:solidFill>
              </a:rPr>
              <a:t>doba, </a:t>
            </a:r>
            <a:r>
              <a:rPr lang="hr-HR" sz="2000" b="1" dirty="0">
                <a:solidFill>
                  <a:srgbClr val="FF0000"/>
                </a:solidFill>
              </a:rPr>
              <a:t>promjena </a:t>
            </a:r>
            <a:r>
              <a:rPr lang="hr-HR" sz="2000" b="1" dirty="0" smtClean="0">
                <a:solidFill>
                  <a:srgbClr val="FF0000"/>
                </a:solidFill>
              </a:rPr>
              <a:t>duljine dana </a:t>
            </a:r>
            <a:r>
              <a:rPr lang="hr-HR" sz="2000" dirty="0" smtClean="0"/>
              <a:t>i </a:t>
            </a:r>
            <a:r>
              <a:rPr lang="hr-HR" sz="2000" b="1" dirty="0" smtClean="0">
                <a:solidFill>
                  <a:srgbClr val="FF0000"/>
                </a:solidFill>
              </a:rPr>
              <a:t>toplinski pojasevi</a:t>
            </a:r>
          </a:p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endParaRPr lang="hr-HR" sz="22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40552" y="349437"/>
            <a:ext cx="4464496" cy="39015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>
                <a:cs typeface="Times New Roman"/>
              </a:rPr>
              <a:t>Godišnja doba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21.3. - </a:t>
            </a:r>
            <a:r>
              <a:rPr lang="hr-HR" sz="1200" b="1" dirty="0">
                <a:ea typeface="Calibri"/>
                <a:cs typeface="Times New Roman"/>
              </a:rPr>
              <a:t>proljetni ekvinocij (ravnodnevnica) </a:t>
            </a:r>
            <a:r>
              <a:rPr lang="hr-HR" sz="1200" dirty="0">
                <a:ea typeface="Calibri"/>
                <a:cs typeface="Times New Roman"/>
              </a:rPr>
              <a:t>- sunčeve zrake padaju </a:t>
            </a:r>
            <a:r>
              <a:rPr lang="hr-HR" sz="1200" b="1" dirty="0">
                <a:ea typeface="Calibri"/>
                <a:cs typeface="Times New Roman"/>
              </a:rPr>
              <a:t>okomito na ekvator</a:t>
            </a:r>
            <a:r>
              <a:rPr lang="hr-HR" sz="1200" dirty="0">
                <a:ea typeface="Calibri"/>
                <a:cs typeface="Times New Roman"/>
              </a:rPr>
              <a:t>, a </a:t>
            </a:r>
            <a:r>
              <a:rPr lang="hr-HR" sz="1200" b="1" dirty="0">
                <a:ea typeface="Calibri"/>
                <a:cs typeface="Times New Roman"/>
              </a:rPr>
              <a:t>sumračnica prolazi kroz polove</a:t>
            </a:r>
            <a:r>
              <a:rPr lang="hr-HR" sz="1200" dirty="0">
                <a:ea typeface="Calibri"/>
                <a:cs typeface="Times New Roman"/>
              </a:rPr>
              <a:t> – </a:t>
            </a:r>
            <a:r>
              <a:rPr lang="hr-HR" sz="1200" u="sng" dirty="0">
                <a:ea typeface="Calibri"/>
                <a:cs typeface="Times New Roman"/>
              </a:rPr>
              <a:t>dan traje 12 sati i postaje </a:t>
            </a:r>
            <a:r>
              <a:rPr lang="hr-HR" sz="1200" u="sng" dirty="0" smtClean="0">
                <a:ea typeface="Calibri"/>
                <a:cs typeface="Times New Roman"/>
              </a:rPr>
              <a:t>dulji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21.6. - </a:t>
            </a:r>
            <a:r>
              <a:rPr lang="hr-HR" sz="1200" b="1" dirty="0">
                <a:ea typeface="Calibri"/>
                <a:cs typeface="Times New Roman"/>
              </a:rPr>
              <a:t>ljetni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solsticij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>
                <a:ea typeface="Calibri"/>
                <a:cs typeface="Times New Roman"/>
              </a:rPr>
              <a:t>suncostaj</a:t>
            </a:r>
            <a:r>
              <a:rPr lang="hr-HR" sz="1200" dirty="0">
                <a:ea typeface="Calibri"/>
                <a:cs typeface="Times New Roman"/>
              </a:rPr>
              <a:t>) - sunčeve zrake padaju </a:t>
            </a:r>
            <a:r>
              <a:rPr lang="hr-HR" sz="1200" b="1" dirty="0">
                <a:ea typeface="Calibri"/>
                <a:cs typeface="Times New Roman"/>
              </a:rPr>
              <a:t>okomito na </a:t>
            </a:r>
            <a:r>
              <a:rPr lang="hr-HR" sz="1200" b="1" dirty="0" err="1">
                <a:ea typeface="Calibri"/>
                <a:cs typeface="Times New Roman"/>
              </a:rPr>
              <a:t>sj</a:t>
            </a:r>
            <a:r>
              <a:rPr lang="hr-HR" sz="1200" b="1" dirty="0">
                <a:ea typeface="Calibri"/>
                <a:cs typeface="Times New Roman"/>
              </a:rPr>
              <a:t>. obratnicu</a:t>
            </a:r>
            <a:r>
              <a:rPr lang="hr-HR" sz="1200" dirty="0">
                <a:ea typeface="Calibri"/>
                <a:cs typeface="Times New Roman"/>
              </a:rPr>
              <a:t>, a sumračnica </a:t>
            </a:r>
            <a:r>
              <a:rPr lang="hr-HR" sz="1200" b="1" dirty="0">
                <a:ea typeface="Calibri"/>
                <a:cs typeface="Times New Roman"/>
              </a:rPr>
              <a:t>spaja polarnice</a:t>
            </a:r>
            <a:r>
              <a:rPr lang="hr-HR" sz="1200" dirty="0">
                <a:ea typeface="Calibri"/>
                <a:cs typeface="Times New Roman"/>
              </a:rPr>
              <a:t>, tako da je na </a:t>
            </a:r>
            <a:r>
              <a:rPr lang="hr-HR" sz="1200" dirty="0" err="1">
                <a:ea typeface="Calibri"/>
                <a:cs typeface="Times New Roman"/>
              </a:rPr>
              <a:t>sj</a:t>
            </a:r>
            <a:r>
              <a:rPr lang="hr-HR" sz="1200" dirty="0">
                <a:ea typeface="Calibri"/>
                <a:cs typeface="Times New Roman"/>
              </a:rPr>
              <a:t>. hemisferi cijelo vrijeme dan u području između pola i </a:t>
            </a:r>
            <a:r>
              <a:rPr lang="hr-HR" sz="1200" dirty="0" err="1">
                <a:ea typeface="Calibri"/>
                <a:cs typeface="Times New Roman"/>
              </a:rPr>
              <a:t>sj</a:t>
            </a:r>
            <a:r>
              <a:rPr lang="hr-HR" sz="1200" dirty="0">
                <a:ea typeface="Calibri"/>
                <a:cs typeface="Times New Roman"/>
              </a:rPr>
              <a:t>. polarnice, a noć na prostoru između južne polarnice i južnog pola – </a:t>
            </a:r>
            <a:r>
              <a:rPr lang="hr-HR" sz="1200" u="sng" dirty="0">
                <a:ea typeface="Calibri"/>
                <a:cs typeface="Times New Roman"/>
              </a:rPr>
              <a:t>dan najduži ali postaje kraći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23.9. - </a:t>
            </a:r>
            <a:r>
              <a:rPr lang="hr-HR" sz="1200" b="1" dirty="0">
                <a:ea typeface="Calibri"/>
                <a:cs typeface="Times New Roman"/>
              </a:rPr>
              <a:t>jesenski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ekvinocij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>
                <a:ea typeface="Calibri"/>
                <a:cs typeface="Times New Roman"/>
              </a:rPr>
              <a:t>ravnodnevnica</a:t>
            </a:r>
            <a:r>
              <a:rPr lang="hr-HR" sz="1200" dirty="0">
                <a:ea typeface="Calibri"/>
                <a:cs typeface="Times New Roman"/>
              </a:rPr>
              <a:t>) – sunčeve zrake padaju </a:t>
            </a:r>
            <a:r>
              <a:rPr lang="hr-HR" sz="1200" b="1" dirty="0">
                <a:ea typeface="Calibri"/>
                <a:cs typeface="Times New Roman"/>
              </a:rPr>
              <a:t>okomito na ekvator</a:t>
            </a:r>
            <a:r>
              <a:rPr lang="hr-HR" sz="1200" dirty="0">
                <a:ea typeface="Calibri"/>
                <a:cs typeface="Times New Roman"/>
              </a:rPr>
              <a:t>, </a:t>
            </a:r>
            <a:r>
              <a:rPr lang="hr-HR" sz="1200" u="sng" dirty="0">
                <a:ea typeface="Calibri"/>
                <a:cs typeface="Times New Roman"/>
              </a:rPr>
              <a:t>dan traje 12 sati i postaje kraći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21.12. - </a:t>
            </a:r>
            <a:r>
              <a:rPr lang="hr-HR" sz="1200" b="1" dirty="0">
                <a:ea typeface="Calibri"/>
                <a:cs typeface="Times New Roman"/>
              </a:rPr>
              <a:t>zimski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solsticij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>
                <a:ea typeface="Calibri"/>
                <a:cs typeface="Times New Roman"/>
              </a:rPr>
              <a:t>suncostaj</a:t>
            </a:r>
            <a:r>
              <a:rPr lang="hr-HR" sz="1200" dirty="0">
                <a:ea typeface="Calibri"/>
                <a:cs typeface="Times New Roman"/>
              </a:rPr>
              <a:t>) - sunčeve zrake padaju </a:t>
            </a:r>
            <a:r>
              <a:rPr lang="hr-HR" sz="1200" b="1" dirty="0">
                <a:ea typeface="Calibri"/>
                <a:cs typeface="Times New Roman"/>
              </a:rPr>
              <a:t>okomito na južnu obratnicu</a:t>
            </a:r>
            <a:r>
              <a:rPr lang="hr-HR" sz="1200" dirty="0">
                <a:ea typeface="Calibri"/>
                <a:cs typeface="Times New Roman"/>
              </a:rPr>
              <a:t> – </a:t>
            </a:r>
            <a:r>
              <a:rPr lang="hr-HR" sz="1200" u="sng" dirty="0">
                <a:ea typeface="Calibri"/>
                <a:cs typeface="Times New Roman"/>
              </a:rPr>
              <a:t>dan najkraći ali postaje duži</a:t>
            </a:r>
            <a:r>
              <a:rPr lang="hr-HR" sz="1200" dirty="0">
                <a:ea typeface="Calibri"/>
                <a:cs typeface="Times New Roman"/>
              </a:rPr>
              <a:t> - sunce se počinje gibati prema ekvatoru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Ljeto na </a:t>
            </a:r>
            <a:r>
              <a:rPr lang="hr-HR" sz="1200" dirty="0" err="1">
                <a:ea typeface="Calibri"/>
                <a:cs typeface="Times New Roman"/>
              </a:rPr>
              <a:t>sj</a:t>
            </a:r>
            <a:r>
              <a:rPr lang="hr-HR" sz="1200" dirty="0">
                <a:ea typeface="Calibri"/>
                <a:cs typeface="Times New Roman"/>
              </a:rPr>
              <a:t>. hemisferi traje </a:t>
            </a:r>
            <a:r>
              <a:rPr lang="hr-HR" sz="1200" b="1" dirty="0">
                <a:ea typeface="Calibri"/>
                <a:cs typeface="Times New Roman"/>
              </a:rPr>
              <a:t>8 dana duže, a zima kraće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Srednja udaljenost Zemlje od Sunca iznosi </a:t>
            </a:r>
            <a:r>
              <a:rPr lang="hr-HR" sz="1200" b="1" dirty="0">
                <a:ea typeface="Calibri"/>
                <a:cs typeface="Times New Roman"/>
              </a:rPr>
              <a:t>150,2 mil km</a:t>
            </a:r>
            <a:r>
              <a:rPr lang="hr-HR" sz="1200" dirty="0">
                <a:ea typeface="Calibri"/>
                <a:cs typeface="Times New Roman"/>
              </a:rPr>
              <a:t> = </a:t>
            </a:r>
            <a:r>
              <a:rPr lang="hr-HR" sz="1200" b="1" dirty="0">
                <a:ea typeface="Calibri"/>
                <a:cs typeface="Times New Roman"/>
              </a:rPr>
              <a:t>1 </a:t>
            </a:r>
            <a:r>
              <a:rPr lang="hr-HR" sz="1200" b="1" dirty="0" err="1">
                <a:ea typeface="Calibri"/>
                <a:cs typeface="Times New Roman"/>
              </a:rPr>
              <a:t>au</a:t>
            </a:r>
            <a:r>
              <a:rPr lang="hr-HR" sz="1200" b="1" dirty="0">
                <a:ea typeface="Calibri"/>
                <a:cs typeface="Times New Roman"/>
              </a:rPr>
              <a:t> </a:t>
            </a:r>
            <a:r>
              <a:rPr lang="hr-HR" sz="1200" dirty="0">
                <a:ea typeface="Calibri"/>
                <a:cs typeface="Times New Roman"/>
              </a:rPr>
              <a:t>(astronomska jedinica – </a:t>
            </a:r>
            <a:r>
              <a:rPr lang="hr-HR" sz="1200" dirty="0" err="1">
                <a:ea typeface="Calibri"/>
                <a:cs typeface="Times New Roman"/>
              </a:rPr>
              <a:t>asronomical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dirty="0" err="1">
                <a:ea typeface="Calibri"/>
                <a:cs typeface="Times New Roman"/>
              </a:rPr>
              <a:t>unit</a:t>
            </a:r>
            <a:r>
              <a:rPr lang="hr-HR" sz="1200" dirty="0" smtClean="0">
                <a:ea typeface="Calibri"/>
                <a:cs typeface="Times New Roman"/>
              </a:rPr>
              <a:t>)</a:t>
            </a:r>
            <a:endParaRPr lang="hr-HR" sz="1200" dirty="0"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476672" y="350826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5122099" cy="513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0" indent="-288000">
              <a:lnSpc>
                <a:spcPct val="115000"/>
              </a:lnSpc>
              <a:spcBef>
                <a:spcPts val="1200"/>
              </a:spcBef>
              <a:buFont typeface="Symbol"/>
              <a:buChar char=""/>
            </a:pPr>
            <a:r>
              <a:rPr lang="hr-HR" sz="2000" dirty="0">
                <a:ea typeface="Calibri"/>
                <a:cs typeface="Times New Roman"/>
              </a:rPr>
              <a:t>21.3. -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proljetni ekvinocij 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(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ravnodnevnica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)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000" dirty="0">
                <a:ea typeface="Calibri"/>
                <a:cs typeface="Times New Roman"/>
              </a:rPr>
              <a:t>- </a:t>
            </a:r>
            <a:r>
              <a:rPr lang="hr-HR" sz="2000" dirty="0" smtClean="0">
                <a:ea typeface="Calibri"/>
                <a:cs typeface="Times New Roman"/>
              </a:rPr>
              <a:t>Sunčeve </a:t>
            </a:r>
            <a:r>
              <a:rPr lang="hr-HR" sz="2000" dirty="0">
                <a:ea typeface="Calibri"/>
                <a:cs typeface="Times New Roman"/>
              </a:rPr>
              <a:t>zrake padaju </a:t>
            </a:r>
            <a:r>
              <a:rPr lang="hr-HR" sz="2000" b="1" dirty="0">
                <a:ea typeface="Calibri"/>
                <a:cs typeface="Times New Roman"/>
              </a:rPr>
              <a:t>okomito na </a:t>
            </a:r>
            <a:r>
              <a:rPr lang="hr-HR" sz="2000" b="1" dirty="0" smtClean="0">
                <a:ea typeface="Calibri"/>
                <a:cs typeface="Times New Roman"/>
              </a:rPr>
              <a:t>ekvator</a:t>
            </a:r>
            <a:r>
              <a:rPr lang="hr-HR" sz="2000" dirty="0">
                <a:ea typeface="Calibri"/>
                <a:cs typeface="Times New Roman"/>
              </a:rPr>
              <a:t> </a:t>
            </a:r>
            <a:r>
              <a:rPr lang="hr-HR" sz="2000" dirty="0" smtClean="0">
                <a:ea typeface="Calibri"/>
                <a:cs typeface="Times New Roman"/>
              </a:rPr>
              <a:t> </a:t>
            </a:r>
            <a:r>
              <a:rPr lang="hr-HR" sz="2000" dirty="0">
                <a:ea typeface="Calibri"/>
                <a:cs typeface="Times New Roman"/>
              </a:rPr>
              <a:t>– </a:t>
            </a:r>
            <a:r>
              <a:rPr lang="hr-HR" sz="2000" u="sng" dirty="0">
                <a:ea typeface="Calibri"/>
                <a:cs typeface="Times New Roman"/>
              </a:rPr>
              <a:t>dan traje 12 sati i postaje dulji</a:t>
            </a:r>
            <a:endParaRPr lang="hr-HR" sz="2000" dirty="0">
              <a:ea typeface="Calibri"/>
              <a:cs typeface="Times New Roman"/>
            </a:endParaRPr>
          </a:p>
          <a:p>
            <a:pPr marL="288000" lvl="0" indent="-288000">
              <a:lnSpc>
                <a:spcPct val="115000"/>
              </a:lnSpc>
              <a:spcBef>
                <a:spcPts val="1200"/>
              </a:spcBef>
              <a:buFont typeface="Symbol"/>
              <a:buChar char=""/>
            </a:pPr>
            <a:r>
              <a:rPr lang="hr-HR" sz="2000" dirty="0">
                <a:ea typeface="Calibri"/>
                <a:cs typeface="Times New Roman"/>
              </a:rPr>
              <a:t>21.6. -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ljetni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solsticij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 (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suncostaj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) </a:t>
            </a:r>
            <a:r>
              <a:rPr lang="hr-HR" sz="2000" dirty="0">
                <a:ea typeface="Calibri"/>
                <a:cs typeface="Times New Roman"/>
              </a:rPr>
              <a:t>- </a:t>
            </a:r>
            <a:r>
              <a:rPr lang="hr-HR" sz="2000" dirty="0" smtClean="0">
                <a:ea typeface="Calibri"/>
                <a:cs typeface="Times New Roman"/>
              </a:rPr>
              <a:t>Sunčeve </a:t>
            </a:r>
            <a:r>
              <a:rPr lang="hr-HR" sz="2000" dirty="0">
                <a:ea typeface="Calibri"/>
                <a:cs typeface="Times New Roman"/>
              </a:rPr>
              <a:t>zrake padaju </a:t>
            </a:r>
            <a:r>
              <a:rPr lang="hr-HR" sz="2000" b="1" dirty="0">
                <a:ea typeface="Calibri"/>
                <a:cs typeface="Times New Roman"/>
              </a:rPr>
              <a:t>okomito na </a:t>
            </a:r>
            <a:r>
              <a:rPr lang="hr-HR" sz="2000" b="1" dirty="0" err="1">
                <a:ea typeface="Calibri"/>
                <a:cs typeface="Times New Roman"/>
              </a:rPr>
              <a:t>sj</a:t>
            </a:r>
            <a:r>
              <a:rPr lang="hr-HR" sz="2000" b="1" dirty="0">
                <a:ea typeface="Calibri"/>
                <a:cs typeface="Times New Roman"/>
              </a:rPr>
              <a:t>. </a:t>
            </a:r>
            <a:r>
              <a:rPr lang="hr-HR" sz="2000" b="1" dirty="0" smtClean="0">
                <a:ea typeface="Calibri"/>
                <a:cs typeface="Times New Roman"/>
              </a:rPr>
              <a:t>obratnicu</a:t>
            </a:r>
            <a:r>
              <a:rPr lang="hr-HR" sz="2000" dirty="0" smtClean="0">
                <a:ea typeface="Calibri"/>
                <a:cs typeface="Times New Roman"/>
              </a:rPr>
              <a:t> </a:t>
            </a:r>
            <a:r>
              <a:rPr lang="hr-HR" sz="2000" dirty="0">
                <a:ea typeface="Calibri"/>
                <a:cs typeface="Times New Roman"/>
              </a:rPr>
              <a:t>– </a:t>
            </a:r>
            <a:r>
              <a:rPr lang="hr-HR" sz="2000" u="sng" dirty="0">
                <a:ea typeface="Calibri"/>
                <a:cs typeface="Times New Roman"/>
              </a:rPr>
              <a:t>dan najduži ali postaje kraći</a:t>
            </a:r>
            <a:endParaRPr lang="hr-HR" sz="2000" dirty="0">
              <a:ea typeface="Calibri"/>
              <a:cs typeface="Times New Roman"/>
            </a:endParaRPr>
          </a:p>
          <a:p>
            <a:pPr marL="288000" lvl="0" indent="-288000">
              <a:lnSpc>
                <a:spcPct val="115000"/>
              </a:lnSpc>
              <a:spcBef>
                <a:spcPts val="1200"/>
              </a:spcBef>
              <a:buFont typeface="Symbol"/>
              <a:buChar char=""/>
            </a:pPr>
            <a:r>
              <a:rPr lang="hr-HR" sz="2000" dirty="0">
                <a:ea typeface="Calibri"/>
                <a:cs typeface="Times New Roman"/>
              </a:rPr>
              <a:t>23.9. -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jesenski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ekvinocij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 (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ravnodnevnica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) </a:t>
            </a:r>
            <a:r>
              <a:rPr lang="hr-HR" sz="2000" dirty="0">
                <a:ea typeface="Calibri"/>
                <a:cs typeface="Times New Roman"/>
              </a:rPr>
              <a:t>– </a:t>
            </a:r>
            <a:r>
              <a:rPr lang="hr-HR" sz="2000" dirty="0" smtClean="0">
                <a:ea typeface="Calibri"/>
                <a:cs typeface="Times New Roman"/>
              </a:rPr>
              <a:t>Sunčeve </a:t>
            </a:r>
            <a:r>
              <a:rPr lang="hr-HR" sz="2000" dirty="0">
                <a:ea typeface="Calibri"/>
                <a:cs typeface="Times New Roman"/>
              </a:rPr>
              <a:t>zrake padaju </a:t>
            </a:r>
            <a:r>
              <a:rPr lang="hr-HR" sz="2000" b="1" dirty="0">
                <a:ea typeface="Calibri"/>
                <a:cs typeface="Times New Roman"/>
              </a:rPr>
              <a:t>okomito na </a:t>
            </a:r>
            <a:r>
              <a:rPr lang="hr-HR" sz="2000" b="1" dirty="0" smtClean="0">
                <a:ea typeface="Calibri"/>
                <a:cs typeface="Times New Roman"/>
              </a:rPr>
              <a:t>ekvator</a:t>
            </a:r>
            <a:r>
              <a:rPr lang="hr-HR" sz="2000" dirty="0" smtClean="0">
                <a:ea typeface="Calibri"/>
                <a:cs typeface="Times New Roman"/>
              </a:rPr>
              <a:t> – </a:t>
            </a:r>
            <a:r>
              <a:rPr lang="hr-HR" sz="2000" u="sng" dirty="0" smtClean="0">
                <a:ea typeface="Calibri"/>
                <a:cs typeface="Times New Roman"/>
              </a:rPr>
              <a:t>dan </a:t>
            </a:r>
            <a:r>
              <a:rPr lang="hr-HR" sz="2000" u="sng" dirty="0">
                <a:ea typeface="Calibri"/>
                <a:cs typeface="Times New Roman"/>
              </a:rPr>
              <a:t>traje 12 sati i postaje kraći</a:t>
            </a:r>
            <a:endParaRPr lang="hr-HR" sz="2000" dirty="0">
              <a:ea typeface="Calibri"/>
              <a:cs typeface="Times New Roman"/>
            </a:endParaRPr>
          </a:p>
          <a:p>
            <a:pPr marL="288000" lvl="0" indent="-288000">
              <a:lnSpc>
                <a:spcPct val="115000"/>
              </a:lnSpc>
              <a:spcBef>
                <a:spcPts val="1200"/>
              </a:spcBef>
              <a:buFont typeface="Symbol"/>
              <a:buChar char=""/>
            </a:pPr>
            <a:r>
              <a:rPr lang="hr-HR" sz="2000" dirty="0">
                <a:ea typeface="Calibri"/>
                <a:cs typeface="Times New Roman"/>
              </a:rPr>
              <a:t>21.12. -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zimski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solsticij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 (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suncostaj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) </a:t>
            </a:r>
            <a:r>
              <a:rPr lang="hr-HR" sz="2000" dirty="0" smtClean="0">
                <a:ea typeface="Calibri"/>
                <a:cs typeface="Times New Roman"/>
              </a:rPr>
              <a:t>– Sunčeve </a:t>
            </a:r>
            <a:r>
              <a:rPr lang="hr-HR" sz="2000" dirty="0">
                <a:ea typeface="Calibri"/>
                <a:cs typeface="Times New Roman"/>
              </a:rPr>
              <a:t>zrake padaju </a:t>
            </a:r>
            <a:r>
              <a:rPr lang="hr-HR" sz="2000" b="1" dirty="0">
                <a:ea typeface="Calibri"/>
                <a:cs typeface="Times New Roman"/>
              </a:rPr>
              <a:t>okomito na južnu obratnicu</a:t>
            </a:r>
            <a:r>
              <a:rPr lang="hr-HR" sz="2000" dirty="0">
                <a:ea typeface="Calibri"/>
                <a:cs typeface="Times New Roman"/>
              </a:rPr>
              <a:t> – </a:t>
            </a:r>
            <a:r>
              <a:rPr lang="hr-HR" sz="2000" u="sng" dirty="0">
                <a:ea typeface="Calibri"/>
                <a:cs typeface="Times New Roman"/>
              </a:rPr>
              <a:t>dan najkraći ali postaje duži</a:t>
            </a:r>
            <a:r>
              <a:rPr lang="hr-HR" sz="2000" dirty="0">
                <a:ea typeface="Calibri"/>
                <a:cs typeface="Times New Roman"/>
              </a:rPr>
              <a:t> - sunce se počinje gibati prema ekvatoru</a:t>
            </a:r>
          </a:p>
        </p:txBody>
      </p:sp>
    </p:spTree>
    <p:extLst>
      <p:ext uri="{BB962C8B-B14F-4D97-AF65-F5344CB8AC3E}">
        <p14:creationId xmlns:p14="http://schemas.microsoft.com/office/powerpoint/2010/main" val="14844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</TotalTime>
  <Words>4660</Words>
  <Application>Microsoft Office PowerPoint</Application>
  <PresentationFormat>On-screen Show (4:3)</PresentationFormat>
  <Paragraphs>328</Paragraphs>
  <Slides>18</Slides>
  <Notes>12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sustava Office</vt:lpstr>
      <vt:lpstr>Gibanje Zemlje i njezin oblik</vt:lpstr>
      <vt:lpstr>Gibanje Zemlje i njezin oblik – ključni pojmovi</vt:lpstr>
      <vt:lpstr>ROTACIJA ZEMLJE</vt:lpstr>
      <vt:lpstr>DOKAZI ROTACIJE ZEMLJE</vt:lpstr>
      <vt:lpstr>OBLIK ZEMLJE</vt:lpstr>
      <vt:lpstr>REVOLUCIJA ZEMLJE</vt:lpstr>
      <vt:lpstr>PowerPoint Presentation</vt:lpstr>
      <vt:lpstr>REVOLUCIJA ZEMLJE</vt:lpstr>
      <vt:lpstr>POSLJEDICE REVOLUCIJE ZEMLJE</vt:lpstr>
      <vt:lpstr>POSLJEDICE REVOLUCIJE ZEMLJE</vt:lpstr>
      <vt:lpstr>POSLJEDICE REVOLUCIJE ZEMLJE</vt:lpstr>
      <vt:lpstr>POSLJEDICE REVOLUCIJE ZEMLJE</vt:lpstr>
      <vt:lpstr>PRECESIJA ZEMLJE</vt:lpstr>
      <vt:lpstr>POJASNO VRIJEME</vt:lpstr>
      <vt:lpstr>PowerPoint Presentation</vt:lpstr>
      <vt:lpstr>PowerPoint Presentation</vt:lpstr>
      <vt:lpstr>KALENDAR</vt:lpstr>
      <vt:lpstr>Gibanje Zemlje i njezin oblik    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Geografski položaj RH</dc:title>
  <dc:creator>Danijel</dc:creator>
  <cp:lastModifiedBy>korisnik</cp:lastModifiedBy>
  <cp:revision>244</cp:revision>
  <dcterms:created xsi:type="dcterms:W3CDTF">2014-08-21T02:16:04Z</dcterms:created>
  <dcterms:modified xsi:type="dcterms:W3CDTF">2019-10-12T21:13:26Z</dcterms:modified>
</cp:coreProperties>
</file>