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87238" autoAdjust="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13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561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229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067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71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092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706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143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226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272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30.10.2019.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796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30.10.2019.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2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upload.wikimedia.org/wikipedia/commons/8/89/Flag_of_WHO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crvenikrizosijek.hr/images/vijesti/logo_hck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://www.google.hr/url?sa=i&amp;source=imgres&amp;cd=&amp;cad=rja&amp;uact=8&amp;docid=HqTar2fkRyXlyM&amp;tbnid=PEvBsY2MX4Uu8M&amp;ved=0CAoQjRw&amp;url=http://relwar.wordpress.com/activities/dialogues/the-icrc/&amp;ei=cEgbVIKkDM2w7AbHwYCQBw&amp;psig=AFQjCNGUqJHEb4YXDveBFVoGdeKskv2VcQ&amp;ust=141116056032702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aVmNC289OXM/Ts6weoNvQZI/AAAAAAAA0EQ/UKB7QfpT2IY/s1600/Croatia_Fla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7192" r="8830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15616" y="4581128"/>
            <a:ext cx="7848872" cy="1828800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45720" tIns="0" rIns="45720" bIns="0" anchor="b">
            <a:normAutofit fontScale="9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400" b="1" kern="1200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5400" b="1" i="0" u="none" strike="noStrike" kern="1200" cap="all" spc="0" normalizeH="0" baseline="0" noProof="0" smtClean="0">
                <a:ln w="6350"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</a:rPr>
              <a:t>HRVATSKA u svjetskim i europskim integracijama</a:t>
            </a:r>
            <a:endParaRPr kumimoji="0" lang="hr-HR" sz="5400" b="1" i="0" u="none" strike="noStrike" kern="1200" cap="all" spc="0" normalizeH="0" baseline="0" noProof="0" dirty="0">
              <a:ln w="6350"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OSCE – </a:t>
            </a:r>
            <a:r>
              <a:rPr lang="hr-HR" sz="3000" b="1" dirty="0" smtClean="0">
                <a:solidFill>
                  <a:srgbClr val="FF0000"/>
                </a:solidFill>
              </a:rPr>
              <a:t>organizacija za europsku sigurnost i suradnju</a:t>
            </a:r>
            <a:endParaRPr lang="hr-HR" sz="3000" b="1" dirty="0">
              <a:solidFill>
                <a:srgbClr val="FF0000"/>
              </a:solidFill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osnovana 1975., </a:t>
            </a:r>
            <a:r>
              <a:rPr lang="hr-HR" altLang="sr-Latn-RS" sz="2400" dirty="0">
                <a:sym typeface="Wingdings" pitchFamily="2" charset="2"/>
              </a:rPr>
              <a:t>središte u </a:t>
            </a:r>
            <a:r>
              <a:rPr lang="hr-HR" altLang="sr-Latn-RS" sz="2400" b="1" dirty="0">
                <a:solidFill>
                  <a:srgbClr val="FF0000"/>
                </a:solidFill>
                <a:sym typeface="Wingdings" pitchFamily="2" charset="2"/>
              </a:rPr>
              <a:t>Beču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ima 56 članica iz Europe, Azije i Sjeverne Amerike </a:t>
            </a: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ym typeface="Wingdings" pitchFamily="2" charset="2"/>
              </a:rPr>
              <a:t>: sprječavanje potencijalnih sukoba i stradanja, kontrola naoružavanja, borba protiv terorizma, praćenje poštovanja ljudskih prava i prava manjina</a:t>
            </a:r>
            <a:endParaRPr lang="hr-HR" altLang="sr-Latn-RS" sz="2400" dirty="0">
              <a:sym typeface="Wingdings" pitchFamily="2" charset="2"/>
            </a:endParaRPr>
          </a:p>
        </p:txBody>
      </p:sp>
      <p:pic>
        <p:nvPicPr>
          <p:cNvPr id="8" name="Picture 2" descr="http://upload.wikimedia.org/wikipedia/commons/9/9f/OSCEmap_20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9"/>
          <a:stretch/>
        </p:blipFill>
        <p:spPr bwMode="auto">
          <a:xfrm>
            <a:off x="240953" y="3049449"/>
            <a:ext cx="8761757" cy="36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euromaidanpress.com/wp-content/uploads/2014/07/os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6" b="33654"/>
          <a:stretch/>
        </p:blipFill>
        <p:spPr bwMode="auto">
          <a:xfrm>
            <a:off x="4644008" y="5589240"/>
            <a:ext cx="4301292" cy="103231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EBRD – </a:t>
            </a:r>
            <a:r>
              <a:rPr lang="hr-HR" sz="3000" b="1" dirty="0" smtClean="0">
                <a:solidFill>
                  <a:srgbClr val="FF0000"/>
                </a:solidFill>
              </a:rPr>
              <a:t>europska banka za obnovu i razvoj</a:t>
            </a:r>
            <a:endParaRPr lang="hr-HR" sz="30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upload.wikimedia.org/wikipedia/commons/8/8e/EBRD_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13" y="2173280"/>
            <a:ext cx="4165536" cy="10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769523"/>
            <a:ext cx="9144000" cy="1363334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osnovana 1991., središte u </a:t>
            </a: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Londonu</a:t>
            </a:r>
          </a:p>
          <a:p>
            <a:pPr>
              <a:spcBef>
                <a:spcPts val="1200"/>
              </a:spcBef>
              <a:buClrTx/>
            </a:pP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: pomaganje državama </a:t>
            </a:r>
            <a:r>
              <a:rPr lang="hr-HR" altLang="sr-Latn-RS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sym typeface="Wingdings" pitchFamily="2" charset="2"/>
              </a:rPr>
              <a:t>u procesu ekonomske tranzicije</a:t>
            </a: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 i prijelaza na tržišnu ekonomiju</a:t>
            </a:r>
            <a:endParaRPr lang="hr-HR" altLang="sr-Latn-RS" sz="24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14" name="Subtitle 2"/>
          <p:cNvSpPr>
            <a:spLocks noGrp="1"/>
          </p:cNvSpPr>
          <p:nvPr>
            <p:ph idx="1"/>
          </p:nvPr>
        </p:nvSpPr>
        <p:spPr>
          <a:xfrm>
            <a:off x="0" y="4216528"/>
            <a:ext cx="5796136" cy="2490017"/>
          </a:xfrm>
        </p:spPr>
        <p:txBody>
          <a:bodyPr/>
          <a:lstStyle/>
          <a:p>
            <a:r>
              <a:rPr lang="hr-HR" altLang="sr-Latn-RS" sz="2400" dirty="0" smtClean="0">
                <a:sym typeface="Wingdings" pitchFamily="2" charset="2"/>
              </a:rPr>
              <a:t>osnovana 1989., </a:t>
            </a:r>
            <a:r>
              <a:rPr lang="hr-HR" altLang="sr-Latn-RS" sz="2400" dirty="0">
                <a:sym typeface="Wingdings" pitchFamily="2" charset="2"/>
              </a:rPr>
              <a:t>središte u </a:t>
            </a: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Trstu</a:t>
            </a:r>
            <a:endParaRPr lang="hr-HR" altLang="sr-Latn-RS" sz="2400" b="1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hr-HR" altLang="sr-Latn-RS" sz="2400" dirty="0" smtClean="0">
                <a:sym typeface="Wingdings" pitchFamily="2" charset="2"/>
              </a:rPr>
              <a:t>ima 18 članica</a:t>
            </a:r>
          </a:p>
          <a:p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ym typeface="Wingdings" pitchFamily="2" charset="2"/>
              </a:rPr>
              <a:t>: promicanje </a:t>
            </a:r>
            <a:r>
              <a:rPr lang="hr-HR" altLang="sr-Latn-RS" sz="2400" dirty="0">
                <a:highlight>
                  <a:srgbClr val="FFFF00"/>
                </a:highlight>
                <a:ea typeface="Calibri"/>
                <a:cs typeface="Times New Roman"/>
                <a:sym typeface="Wingdings" pitchFamily="2" charset="2"/>
              </a:rPr>
              <a:t>suradnje među zemljama srednje i istočne Europe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5536" y="3501008"/>
            <a:ext cx="8715404" cy="571504"/>
            <a:chOff x="395536" y="3865608"/>
            <a:chExt cx="8715404" cy="571504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395536" y="3865608"/>
              <a:ext cx="8715404" cy="571504"/>
            </a:xfrm>
            <a:prstGeom prst="rect">
              <a:avLst/>
            </a:prstGeom>
          </p:spPr>
          <p:txBody>
            <a:bodyPr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 kern="120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r>
                <a:rPr lang="hr-HR" dirty="0" smtClean="0">
                  <a:solidFill>
                    <a:srgbClr val="FF0000"/>
                  </a:solidFill>
                  <a:effectLst/>
                </a:rPr>
                <a:t>Srednjoeuropska inicijativa</a:t>
              </a:r>
              <a:endParaRPr lang="hr-HR" sz="3000" dirty="0">
                <a:solidFill>
                  <a:srgbClr val="FF0000"/>
                </a:solidFill>
                <a:effectLst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536" y="4437112"/>
              <a:ext cx="83529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8144" y="3501008"/>
            <a:ext cx="3148836" cy="3133983"/>
            <a:chOff x="5959668" y="3558085"/>
            <a:chExt cx="3148836" cy="313398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" t="15892" r="53714" b="8750"/>
            <a:stretch/>
          </p:blipFill>
          <p:spPr bwMode="auto">
            <a:xfrm>
              <a:off x="5959668" y="3558085"/>
              <a:ext cx="3148836" cy="313398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" name="Picture 5" descr="http://ufal.mff.cuni.cz/vmc/image/CEIlogo.b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1" r="8169" b="28122"/>
            <a:stretch/>
          </p:blipFill>
          <p:spPr bwMode="auto">
            <a:xfrm>
              <a:off x="7375065" y="3558085"/>
              <a:ext cx="1733439" cy="102304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88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CEFTA – </a:t>
            </a:r>
            <a:r>
              <a:rPr lang="hr-HR" sz="2800" b="1" dirty="0" smtClean="0">
                <a:solidFill>
                  <a:srgbClr val="FF0000"/>
                </a:solidFill>
              </a:rPr>
              <a:t>srednjoeuropski sporazum o slobodnoj trgovini</a:t>
            </a:r>
            <a:endParaRPr lang="hr-HR" sz="3000" b="1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769523"/>
            <a:ext cx="9144000" cy="1363334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osnovana 1992.</a:t>
            </a:r>
            <a:endParaRPr lang="hr-HR" altLang="sr-Latn-RS" sz="2400" b="1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ClrTx/>
            </a:pP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ulaskom u EU članice napuštaju CEFTA-u</a:t>
            </a:r>
          </a:p>
          <a:p>
            <a:pPr>
              <a:buClrTx/>
            </a:pP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članice</a:t>
            </a:r>
            <a:r>
              <a:rPr lang="hr-HR" altLang="sr-Latn-RS" sz="2400" dirty="0" smtClean="0">
                <a:solidFill>
                  <a:prstClr val="black"/>
                </a:solidFill>
                <a:sym typeface="Wingdings" pitchFamily="2" charset="2"/>
              </a:rPr>
              <a:t>: BiH, Srbija, Crna Gora, Albanija i Moldavija</a:t>
            </a:r>
            <a:endParaRPr lang="hr-HR" altLang="sr-Latn-RS" sz="24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13" name="Picture 4" descr="https://upload.wikimedia.org/wikipedia/commons/thumb/6/6f/Flag_of_CEFTA.svg/1200px-Flag_of_CEFT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95" y="2352444"/>
            <a:ext cx="3889009" cy="2660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504" y="574330"/>
            <a:ext cx="8783078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Srednjoeuropska, sredozemna i podunavska zemlja </a:t>
            </a:r>
            <a:endParaRPr lang="hr-HR" sz="22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položaj na dodiru različitih geografskih regija: sredozemne, alpske, podunavske i dinarske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nepravilan oblik teritorija </a:t>
            </a:r>
            <a:r>
              <a:rPr lang="hr-HR" sz="2200" dirty="0" smtClean="0"/>
              <a:t>– problem u prometnom povezivanju i obrani granica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površina</a:t>
            </a:r>
            <a:r>
              <a:rPr lang="hr-HR" sz="2200" dirty="0" smtClean="0"/>
              <a:t>: </a:t>
            </a:r>
            <a:r>
              <a:rPr lang="hr-HR" sz="2200" smtClean="0"/>
              <a:t>56 594 </a:t>
            </a:r>
            <a:r>
              <a:rPr lang="hr-HR" sz="2200" dirty="0" smtClean="0"/>
              <a:t>km² (more </a:t>
            </a:r>
            <a:r>
              <a:rPr lang="hr-HR" sz="2200" dirty="0"/>
              <a:t>31.067 </a:t>
            </a:r>
            <a:r>
              <a:rPr lang="hr-HR" sz="2200" dirty="0" smtClean="0"/>
              <a:t>km²) /  </a:t>
            </a:r>
            <a:r>
              <a:rPr lang="hr-HR" sz="2200" b="1" dirty="0" smtClean="0">
                <a:solidFill>
                  <a:srgbClr val="FF0000"/>
                </a:solidFill>
              </a:rPr>
              <a:t>br. stanovnika</a:t>
            </a:r>
            <a:r>
              <a:rPr lang="hr-HR" sz="2200" dirty="0" smtClean="0"/>
              <a:t>: 4,28 </a:t>
            </a:r>
            <a:r>
              <a:rPr lang="hr-HR" sz="2200" dirty="0" err="1" smtClean="0"/>
              <a:t>mil</a:t>
            </a:r>
            <a:r>
              <a:rPr lang="hr-HR" sz="2200" dirty="0" smtClean="0"/>
              <a:t>. 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krajnje točke</a:t>
            </a:r>
            <a:r>
              <a:rPr lang="hr-HR" sz="2200" dirty="0" smtClean="0"/>
              <a:t>: </a:t>
            </a:r>
            <a:r>
              <a:rPr lang="hr-HR" sz="2200" dirty="0" err="1" smtClean="0"/>
              <a:t>Žabnik</a:t>
            </a:r>
            <a:r>
              <a:rPr lang="hr-HR" sz="2200" dirty="0" smtClean="0"/>
              <a:t> (S), otočić </a:t>
            </a:r>
            <a:r>
              <a:rPr lang="hr-HR" sz="2200" dirty="0" err="1" smtClean="0"/>
              <a:t>Galijula</a:t>
            </a:r>
            <a:r>
              <a:rPr lang="hr-HR" sz="2200" dirty="0" smtClean="0"/>
              <a:t> (J), rt Oštra (JI), Savudrija (Z) i Ilok (I)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himna, zastava i grb – simboli hrvatske državnosti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Kulturno-civilizacijski krugovi koji su utjecali na Hrvatsku: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katolicizam, protestantizam i judaizam – njemački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Sredozemni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 i talijanski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Jugoistočnoeuropski (balkanski)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pravoslavlje i islam - turcizmi</a:t>
            </a:r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253692" cy="576064"/>
          </a:xfrm>
        </p:spPr>
        <p:txBody>
          <a:bodyPr>
            <a:noAutofit/>
          </a:bodyPr>
          <a:lstStyle/>
          <a:p>
            <a:pPr algn="l"/>
            <a:r>
              <a:rPr lang="hr-HR" sz="3200" dirty="0" smtClean="0"/>
              <a:t>Geografski položaj Hrvatske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819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Hrvatski prometni (gorski) prag</a:t>
            </a:r>
            <a:r>
              <a:rPr lang="hr-HR" sz="2200" dirty="0"/>
              <a:t> – najkraći put između panonsko-</a:t>
            </a:r>
            <a:r>
              <a:rPr lang="hr-HR" sz="2200" dirty="0" err="1"/>
              <a:t>peripanonskog</a:t>
            </a:r>
            <a:r>
              <a:rPr lang="hr-HR" sz="2200" dirty="0"/>
              <a:t> i primorskog dijela Hrvatske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dirty="0"/>
              <a:t>Hrvatska ima </a:t>
            </a:r>
            <a:r>
              <a:rPr lang="hr-HR" sz="2200" b="1" dirty="0"/>
              <a:t>križišni</a:t>
            </a:r>
            <a:r>
              <a:rPr lang="hr-HR" sz="2200" dirty="0"/>
              <a:t> i </a:t>
            </a:r>
            <a:r>
              <a:rPr lang="hr-HR" sz="2200" b="1" dirty="0"/>
              <a:t>tranzitni</a:t>
            </a:r>
            <a:r>
              <a:rPr lang="hr-HR" sz="2200" dirty="0"/>
              <a:t> položaj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X</a:t>
            </a:r>
            <a:r>
              <a:rPr lang="hr-HR" sz="2200" dirty="0"/>
              <a:t> (</a:t>
            </a:r>
            <a:r>
              <a:rPr lang="hr-HR" sz="2200" dirty="0" err="1"/>
              <a:t>Salzburg</a:t>
            </a:r>
            <a:r>
              <a:rPr lang="hr-HR" sz="2200" dirty="0"/>
              <a:t> – Zagreb – Sofija), 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Vb</a:t>
            </a:r>
            <a:r>
              <a:rPr lang="hr-HR" sz="2200" dirty="0"/>
              <a:t> (Budimpešta – Zagreb – Rijeka)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Vc</a:t>
            </a:r>
            <a:r>
              <a:rPr lang="hr-HR" sz="2200" dirty="0"/>
              <a:t> (Budimpešta – Osijek – Sarajevo – Ploče</a:t>
            </a:r>
            <a:r>
              <a:rPr lang="hr-HR" sz="22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VII</a:t>
            </a:r>
            <a:r>
              <a:rPr lang="hr-HR" sz="2200" dirty="0"/>
              <a:t> – rijeka Dunav (do Crnog mora</a:t>
            </a:r>
            <a:r>
              <a:rPr lang="hr-HR" sz="22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hr-HR" sz="2200" dirty="0" smtClean="0"/>
              <a:t>u planu je izgradnja </a:t>
            </a:r>
            <a:r>
              <a:rPr lang="hr-HR" sz="2200" b="1" dirty="0" smtClean="0">
                <a:solidFill>
                  <a:srgbClr val="FF0000"/>
                </a:solidFill>
              </a:rPr>
              <a:t>Jadransko-jonskog</a:t>
            </a:r>
            <a:r>
              <a:rPr lang="hr-HR" sz="2200" dirty="0" smtClean="0"/>
              <a:t> (povezivanje jadranske obale s Grčkom) i </a:t>
            </a:r>
            <a:r>
              <a:rPr lang="hr-HR" sz="2200" b="1" dirty="0" err="1" smtClean="0">
                <a:solidFill>
                  <a:srgbClr val="FF0000"/>
                </a:solidFill>
              </a:rPr>
              <a:t>Phyrnskog</a:t>
            </a:r>
            <a:r>
              <a:rPr lang="hr-HR" sz="2200" b="1" dirty="0" smtClean="0">
                <a:solidFill>
                  <a:srgbClr val="FF0000"/>
                </a:solidFill>
              </a:rPr>
              <a:t> pravca </a:t>
            </a:r>
            <a:r>
              <a:rPr lang="hr-HR" sz="2200" dirty="0" smtClean="0"/>
              <a:t>(prema srednjoj Europi)</a:t>
            </a:r>
            <a:endParaRPr lang="hr-HR" sz="2200" dirty="0"/>
          </a:p>
          <a:p>
            <a:pPr lvl="1">
              <a:lnSpc>
                <a:spcPct val="110000"/>
              </a:lnSpc>
            </a:pP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pl-PL" sz="3200" dirty="0" smtClean="0"/>
              <a:t>Hrvatska i europski prometni smjerovi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0756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3 REGIJE HRVATSKE: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Panonsko-</a:t>
            </a:r>
            <a:r>
              <a:rPr lang="hr-HR" sz="2200" b="1" dirty="0" err="1" smtClean="0">
                <a:solidFill>
                  <a:srgbClr val="FF0000"/>
                </a:solidFill>
              </a:rPr>
              <a:t>peripanonska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(54% teritorija, 67%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Gorsko-</a:t>
            </a:r>
            <a:r>
              <a:rPr lang="hr-HR" sz="2200" b="1" dirty="0" err="1" smtClean="0">
                <a:solidFill>
                  <a:srgbClr val="FF0000"/>
                </a:solidFill>
              </a:rPr>
              <a:t>kotlinska</a:t>
            </a:r>
            <a:r>
              <a:rPr lang="hr-HR" sz="2200" dirty="0" smtClean="0"/>
              <a:t> (14% teritorija, 2%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Primorska ili jadranska </a:t>
            </a:r>
            <a:r>
              <a:rPr lang="hr-HR" sz="2200" dirty="0" smtClean="0"/>
              <a:t>(32% teritorija, 31% stanovništva)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TRADICIONALNE REGIJE HRVATSKE: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dirty="0" smtClean="0"/>
              <a:t>Međimurje, Hrvatsko zagorje, Podravina, Prigorje, Moslavina, Slavonija, Baranja, Srijem, Turopolje, Banovina, Kordun, Gorski kotar, Hrvatsko primorje, Istra, Lika, Krbava, Ravni kotari, Zagora, Poneretvlje, Dubrovnik i Dalmacija</a:t>
            </a:r>
            <a:endParaRPr lang="hr-HR" sz="2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TERITORIJALNO-SAMOUPRAVNI USTROJ RH: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21</a:t>
            </a:r>
            <a:r>
              <a:rPr lang="hr-HR" sz="2200" dirty="0" smtClean="0"/>
              <a:t> županija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128</a:t>
            </a:r>
            <a:r>
              <a:rPr lang="hr-HR" sz="2200" dirty="0" smtClean="0"/>
              <a:t> upravna grada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428</a:t>
            </a:r>
            <a:r>
              <a:rPr lang="hr-HR" sz="2200" dirty="0" smtClean="0"/>
              <a:t> općina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 NUTS regije</a:t>
            </a:r>
            <a:r>
              <a:rPr lang="hr-HR" sz="2200" dirty="0" smtClean="0"/>
              <a:t>: Kontinentalna i Jadranska Hrvatska</a:t>
            </a: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hr-HR" sz="3200" dirty="0" smtClean="0"/>
              <a:t>Hrvatske geografske, povijesne i upravne regije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8854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sz="3600" b="1" dirty="0" smtClean="0">
                <a:solidFill>
                  <a:srgbClr val="FF0000"/>
                </a:solidFill>
                <a:latin typeface="Calibri"/>
                <a:ea typeface="+mj-ea"/>
                <a:cs typeface="+mj-cs"/>
              </a:rPr>
              <a:t>HRVATSKA U SVJETSKIM ORGANIZACIJAMA</a:t>
            </a:r>
            <a:endParaRPr lang="hr-HR" sz="3600" dirty="0">
              <a:solidFill>
                <a:srgbClr val="FF0000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714356"/>
            <a:ext cx="8712968" cy="3293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8000" indent="-288000" eaLnBrk="1" fontAlgn="auto" hangingPunct="1">
              <a:spcBef>
                <a:spcPts val="1200"/>
              </a:spcBef>
              <a:spcAft>
                <a:spcPts val="0"/>
              </a:spcAft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Ujedinjeni narodi</a:t>
            </a:r>
          </a:p>
          <a:p>
            <a:pPr marL="288000" indent="-288000" eaLnBrk="1" fontAlgn="auto" hangingPunct="1">
              <a:spcBef>
                <a:spcPts val="1200"/>
              </a:spcBef>
              <a:spcAft>
                <a:spcPts val="0"/>
              </a:spcAft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Svjetska zdravstvena organizacija</a:t>
            </a:r>
          </a:p>
          <a:p>
            <a:pPr marL="288000" indent="-288000" eaLnBrk="1" fontAlgn="auto" hangingPunct="1">
              <a:spcBef>
                <a:spcPts val="1200"/>
              </a:spcBef>
              <a:spcAft>
                <a:spcPts val="0"/>
              </a:spcAft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Crveni križ</a:t>
            </a:r>
          </a:p>
          <a:p>
            <a:pPr marL="288000" indent="-288000" eaLnBrk="1" fontAlgn="auto" hangingPunct="1">
              <a:spcBef>
                <a:spcPts val="1200"/>
              </a:spcBef>
              <a:spcAft>
                <a:spcPts val="0"/>
              </a:spcAft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Međunarodni monetarni fond</a:t>
            </a:r>
          </a:p>
          <a:p>
            <a:pPr marL="288000" indent="-288000" eaLnBrk="1" fontAlgn="auto" hangingPunct="1">
              <a:spcBef>
                <a:spcPts val="1200"/>
              </a:spcBef>
              <a:spcAft>
                <a:spcPts val="0"/>
              </a:spcAft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Ostale organizacije: FAO, UNICEF, UNHCR, ICTY, WB, WTO, </a:t>
            </a:r>
            <a:r>
              <a:rPr lang="hr-HR" sz="2800" dirty="0" err="1" smtClean="0">
                <a:solidFill>
                  <a:prstClr val="black"/>
                </a:solidFill>
                <a:latin typeface="Calibri"/>
              </a:rPr>
              <a:t>Interpol..</a:t>
            </a:r>
            <a:r>
              <a:rPr lang="hr-HR" sz="2800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  <a:effectLst/>
              </a:rPr>
              <a:t>UJEDINJENI NARODI</a:t>
            </a:r>
            <a:endParaRPr lang="hr-HR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organizacija osnovana 1945. (naslijedila je Ligu naroda)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193 članice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sjedište: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New York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Hrvatska je članica od 1992.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sastoji se od 6 tijela: 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Opća skupština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Vijeće sigurnosti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Gospodarsko i socijalno vijeće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Međunarodni sud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Tajništvo UN-a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sz="2400" dirty="0" smtClean="0"/>
              <a:t>Starateljsko vijeće</a:t>
            </a:r>
          </a:p>
        </p:txBody>
      </p:sp>
      <p:pic>
        <p:nvPicPr>
          <p:cNvPr id="6148" name="Picture 4" descr="Datoteka:UN building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1346234"/>
            <a:ext cx="3142314" cy="51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Datoteka:Flag of the United Nations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53136"/>
            <a:ext cx="3098502" cy="20647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6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Datoteka:United Nations Members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73" r="8985" b="5500"/>
          <a:stretch/>
        </p:blipFill>
        <p:spPr bwMode="auto">
          <a:xfrm>
            <a:off x="0" y="476672"/>
            <a:ext cx="9144000" cy="537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467544" y="116632"/>
            <a:ext cx="7854950" cy="833583"/>
          </a:xfrm>
        </p:spPr>
        <p:txBody>
          <a:bodyPr/>
          <a:lstStyle/>
          <a:p>
            <a:pPr marR="0" algn="ctr" eaLnBrk="1" hangingPunct="1"/>
            <a:r>
              <a:rPr lang="hr-HR" altLang="sr-Latn-R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ZEMLJE  ČLANICE UJEDINJENIH NARODA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99862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Zemlje koje nisu članice: </a:t>
            </a: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Vatikan (promatrač), Zapadna Sahara, Palestinska samouprava i Antarktika</a:t>
            </a:r>
            <a:endParaRPr lang="hr-HR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GLAVNA TIJELA UN-a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9218" name="Subtitl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510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0000"/>
                </a:solidFill>
                <a:latin typeface="+mj-lt"/>
              </a:rPr>
              <a:t>Opća </a:t>
            </a:r>
            <a:r>
              <a:rPr lang="vi-VN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skupština</a:t>
            </a:r>
            <a:r>
              <a:rPr lang="hr-HR" altLang="sr-Latn-R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altLang="sr-Latn-RS" sz="2400" dirty="0" smtClean="0"/>
              <a:t>– najveće i glavno tijelo, sve zemlje članice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Vijeće sigurnosti</a:t>
            </a:r>
            <a:r>
              <a:rPr lang="hr-HR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altLang="sr-Latn-RS" sz="2400" dirty="0" smtClean="0"/>
              <a:t>– </a:t>
            </a:r>
            <a:r>
              <a:rPr lang="hr-HR" altLang="sr-Latn-RS" sz="2400" dirty="0" smtClean="0">
                <a:sym typeface="Wingdings" pitchFamily="2" charset="2"/>
              </a:rPr>
              <a:t>zaduženo za očuvanje mira i sigurnosti u svijetu</a:t>
            </a:r>
          </a:p>
          <a:p>
            <a:pPr marL="663575" lvl="1" indent="-342900">
              <a:spcBef>
                <a:spcPts val="600"/>
              </a:spcBef>
              <a:buSzPct val="100000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5 stalnih članica </a:t>
            </a:r>
            <a:r>
              <a:rPr lang="hr-HR" altLang="sr-Latn-RS" sz="2200" dirty="0" smtClean="0"/>
              <a:t>(s pravom veta): Kina, Francuska, Ruska Federacija, UK i SAD 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10 nestalnih </a:t>
            </a:r>
            <a:r>
              <a:rPr lang="hr-HR" altLang="sr-Latn-RS" sz="2200" dirty="0" smtClean="0"/>
              <a:t>(na 2 godine; Hrvatska 2008./09.)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Gospodarsko </a:t>
            </a:r>
            <a:r>
              <a:rPr lang="vi-VN" altLang="sr-Latn-RS" sz="2400" b="1" dirty="0" smtClean="0">
                <a:solidFill>
                  <a:srgbClr val="FF0000"/>
                </a:solidFill>
              </a:rPr>
              <a:t>i socijalno vijeće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 </a:t>
            </a:r>
            <a:r>
              <a:rPr lang="hr-HR" altLang="sr-Latn-RS" sz="2400" dirty="0" smtClean="0"/>
              <a:t>– brine o rješavanju ekonomskih, socijalnih i okolišnih izazova – 54 člana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Međunarodni sud</a:t>
            </a:r>
            <a:r>
              <a:rPr lang="hr-HR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altLang="sr-Latn-RS" sz="2400" dirty="0" smtClean="0"/>
              <a:t>– za rješavanje sporova i nesuglasica između članica UN-a; sjedište u </a:t>
            </a:r>
            <a:r>
              <a:rPr lang="hr-HR" altLang="sr-Latn-RS" sz="2400" dirty="0" err="1" smtClean="0"/>
              <a:t>Den</a:t>
            </a:r>
            <a:r>
              <a:rPr lang="hr-HR" altLang="sr-Latn-RS" sz="2400" dirty="0" smtClean="0"/>
              <a:t> Haagu (15 sudaca na 9 godina)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Tajništvo</a:t>
            </a:r>
            <a:r>
              <a:rPr lang="hr-HR" altLang="sr-Latn-RS" sz="2400" dirty="0" smtClean="0"/>
              <a:t> – brine o poslovanju i provođenju odluka i kao administracija UN-a; na čelu je glavni tajnik – Ban </a:t>
            </a:r>
            <a:r>
              <a:rPr lang="hr-HR" altLang="sr-Latn-RS" sz="2400" dirty="0" err="1" smtClean="0"/>
              <a:t>Ki</a:t>
            </a:r>
            <a:r>
              <a:rPr lang="hr-HR" altLang="sr-Latn-RS" sz="2400" dirty="0" smtClean="0"/>
              <a:t>-</a:t>
            </a:r>
            <a:r>
              <a:rPr lang="hr-HR" altLang="sr-Latn-RS" sz="2400" dirty="0" err="1" smtClean="0"/>
              <a:t>Moon</a:t>
            </a:r>
            <a:endParaRPr lang="hr-HR" altLang="sr-Latn-RS" sz="2400" dirty="0" smtClean="0"/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Starateljsko vijeće </a:t>
            </a:r>
            <a:r>
              <a:rPr lang="hr-HR" altLang="sr-Latn-RS" sz="2400" dirty="0" smtClean="0"/>
              <a:t>– nastalo kao tijelo koje je trebalo nadzirati proces osamostaljenja 11 država – 1994. privremeno obustavljen rad</a:t>
            </a:r>
          </a:p>
        </p:txBody>
      </p:sp>
      <p:pic>
        <p:nvPicPr>
          <p:cNvPr id="1026" name="Picture 2" descr="https://www.hrt.hr/media/tt_news/UN_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0" y="1484784"/>
            <a:ext cx="8134965" cy="40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klix.ba/media/images/vijesti/b_17122214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6736" y="2780928"/>
            <a:ext cx="6300561" cy="39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bc-network.org/wp-content/uploads/2017/03/ECOSOC-chamb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7120" y="3732344"/>
            <a:ext cx="5349376" cy="30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las-slavonije.hr/Slike/2016/11/27125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0057" y="116632"/>
            <a:ext cx="5566439" cy="36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ews.stanford.edu/news/2013/january/images/un_news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116632"/>
            <a:ext cx="3600400" cy="44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SPECIJALIZIRANE ORGANIZACIJE UN-a</a:t>
            </a:r>
            <a:endParaRPr lang="hr-HR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0791" y="692696"/>
            <a:ext cx="8884497" cy="2892869"/>
            <a:chOff x="130791" y="896522"/>
            <a:chExt cx="8884497" cy="2892869"/>
          </a:xfrm>
        </p:grpSpPr>
        <p:sp>
          <p:nvSpPr>
            <p:cNvPr id="4" name="Rectangle 3"/>
            <p:cNvSpPr/>
            <p:nvPr/>
          </p:nvSpPr>
          <p:spPr>
            <a:xfrm>
              <a:off x="3049428" y="1628800"/>
              <a:ext cx="5965860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000" indent="-288000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anose="020F0502020204030204" pitchFamily="34" charset="0"/>
                <a:buChar char="–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sjedište </a:t>
              </a:r>
              <a:r>
                <a:rPr lang="hr-HR" altLang="sr-Latn-RS" sz="2400" dirty="0">
                  <a:solidFill>
                    <a:prstClr val="black"/>
                  </a:solidFill>
                  <a:latin typeface="Calibri" panose="020F0502020204030204" pitchFamily="34" charset="0"/>
                </a:rPr>
                <a:t>u </a:t>
              </a:r>
              <a:r>
                <a:rPr lang="hr-HR" altLang="sr-Latn-RS" sz="24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Genevi</a:t>
              </a:r>
              <a:endParaRPr lang="hr-HR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marL="288000" indent="-288000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anose="020F0502020204030204" pitchFamily="34" charset="0"/>
                <a:buChar char="–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svrha </a:t>
              </a:r>
              <a:r>
                <a:rPr lang="hr-HR" altLang="sr-Latn-RS" sz="2400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  <a:sym typeface="Wingdings" pitchFamily="2" charset="2"/>
                </a:rPr>
                <a:t>promicanje i poboljšanje </a:t>
              </a:r>
              <a:br>
                <a:rPr lang="hr-HR" altLang="sr-Latn-RS" sz="2400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  <a:sym typeface="Wingdings" pitchFamily="2" charset="2"/>
                </a:rPr>
              </a:br>
              <a:r>
                <a:rPr lang="hr-HR" altLang="sr-Latn-RS" sz="2400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  <a:sym typeface="Wingdings" pitchFamily="2" charset="2"/>
                </a:rPr>
                <a:t>zdravlja na globalnoj razini</a:t>
              </a:r>
            </a:p>
            <a:p>
              <a:pPr marL="288000" indent="-288000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anose="020F0502020204030204" pitchFamily="34" charset="0"/>
                <a:buChar char="–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194 članice</a:t>
              </a:r>
            </a:p>
            <a:p>
              <a:pPr marL="288000" indent="-288000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anose="020F0502020204030204" pitchFamily="34" charset="0"/>
                <a:buChar char="–"/>
              </a:pPr>
              <a:r>
                <a:rPr lang="hr-HR" altLang="sr-Latn-R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Andrija Štampar </a:t>
              </a: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– prvi predsjednik WHO-a</a:t>
              </a:r>
              <a:endParaRPr lang="hr-HR" altLang="sr-Latn-RS" sz="24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395" y="896522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WHO – </a:t>
              </a:r>
              <a:r>
                <a:rPr lang="pl-PL" altLang="sr-Latn-RS" sz="2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Svjetska zdravstvena organizacija</a:t>
              </a:r>
            </a:p>
          </p:txBody>
        </p:sp>
        <p:pic>
          <p:nvPicPr>
            <p:cNvPr id="11" name="Picture 2" descr="File:Flag of WHO.sv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91" y="1777473"/>
              <a:ext cx="2785025" cy="185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 descr="http://www.mef.hr/studmef/images/stories/Image/diplomand/dekani/23-32_Stampar%20Andrij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019093"/>
              <a:ext cx="1616000" cy="2154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51520" y="3933056"/>
            <a:ext cx="8771101" cy="2845475"/>
            <a:chOff x="265395" y="896522"/>
            <a:chExt cx="8771101" cy="2845474"/>
          </a:xfrm>
        </p:grpSpPr>
        <p:sp>
          <p:nvSpPr>
            <p:cNvPr id="15" name="Rectangle 14"/>
            <p:cNvSpPr/>
            <p:nvPr/>
          </p:nvSpPr>
          <p:spPr>
            <a:xfrm>
              <a:off x="2920876" y="1479088"/>
              <a:ext cx="6115620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indent="-411163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sjedište </a:t>
              </a:r>
              <a:r>
                <a:rPr lang="hr-HR" altLang="sr-Latn-RS" sz="2400" dirty="0">
                  <a:solidFill>
                    <a:prstClr val="black"/>
                  </a:solidFill>
                  <a:latin typeface="Calibri" panose="020F0502020204030204" pitchFamily="34" charset="0"/>
                </a:rPr>
                <a:t>u </a:t>
              </a:r>
              <a:r>
                <a:rPr lang="hr-HR" altLang="sr-Latn-RS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Washingtonu</a:t>
              </a:r>
              <a:endParaRPr lang="hr-HR" altLang="sr-Latn-RS" sz="2400" b="1" dirty="0" smtClean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marL="547688" indent="-411163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188 članica</a:t>
              </a:r>
            </a:p>
            <a:p>
              <a:pPr marL="547688" indent="-411163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Hrvatska članica od 1992.</a:t>
              </a:r>
            </a:p>
            <a:p>
              <a:pPr marL="547688" indent="-411163" eaLnBrk="1" fontAlgn="auto" hangingPunct="1">
                <a:spcBef>
                  <a:spcPct val="20000"/>
                </a:spcBef>
                <a:spcAft>
                  <a:spcPts val="0"/>
                </a:spcAft>
                <a:buSzPct val="100000"/>
                <a:buFont typeface="Calibri" pitchFamily="34" charset="0"/>
                <a:buChar char="—"/>
              </a:pPr>
              <a:r>
                <a:rPr lang="hr-HR" altLang="sr-Latn-RS" sz="2400" dirty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zadužena za </a:t>
              </a:r>
              <a:r>
                <a:rPr lang="hr-HR" altLang="sr-Latn-RS" sz="2400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  <a:sym typeface="Wingdings" pitchFamily="2" charset="2"/>
                </a:rPr>
                <a:t>nadzor svjetskog financijskog sustava</a:t>
              </a:r>
              <a:r>
                <a:rPr lang="hr-HR" altLang="sr-Latn-RS" sz="2400" dirty="0" smtClean="0">
                  <a:solidFill>
                    <a:prstClr val="black"/>
                  </a:solidFill>
                  <a:latin typeface="Calibri" panose="020F0502020204030204" pitchFamily="34" charset="0"/>
                  <a:sym typeface="Wingdings" pitchFamily="2" charset="2"/>
                </a:rPr>
                <a:t> i globalne monetarne suradnje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395" y="896522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9F9F9"/>
                </a:buClr>
                <a:buSzPct val="65000"/>
              </a:pPr>
              <a:r>
                <a:rPr lang="hr-HR" altLang="sr-Latn-RS" sz="28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MMF </a:t>
              </a:r>
              <a:r>
                <a:rPr lang="vi-VN" altLang="sr-Latn-RS" sz="28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(</a:t>
              </a:r>
              <a:r>
                <a:rPr lang="hr-HR" altLang="sr-Latn-R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I</a:t>
              </a:r>
              <a:r>
                <a:rPr lang="vi-VN" altLang="sr-Latn-RS" sz="28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MF</a:t>
              </a:r>
              <a:r>
                <a:rPr lang="vi-VN" altLang="sr-Latn-R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) – </a:t>
              </a:r>
              <a:r>
                <a:rPr lang="vi-VN" altLang="sr-Latn-RS" sz="2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međunarodni monetarni fond</a:t>
              </a:r>
              <a:endParaRPr lang="pl-PL" altLang="sr-Latn-RS" sz="28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7" name="Picture 2" descr="http://www.reci.ba/reciba_glasnik/photos/MMF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75" t="-5479" r="-8155" b="-5646"/>
            <a:stretch/>
          </p:blipFill>
          <p:spPr bwMode="auto">
            <a:xfrm>
              <a:off x="467545" y="1479088"/>
              <a:ext cx="2277589" cy="2262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20587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0716"/>
            <a:ext cx="8858312" cy="576064"/>
          </a:xfrm>
        </p:spPr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CRVENI KRIŽ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6386" name="Subtitle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951014"/>
          </a:xfrm>
        </p:spPr>
        <p:txBody>
          <a:bodyPr>
            <a:normAutofit/>
          </a:bodyPr>
          <a:lstStyle/>
          <a:p>
            <a:r>
              <a:rPr lang="pl-PL" altLang="sr-Latn-RS" sz="2400" dirty="0" smtClean="0"/>
              <a:t>humanitarna organizacija nastala </a:t>
            </a:r>
            <a:r>
              <a:rPr lang="pl-PL" altLang="sr-Latn-RS" sz="2400" dirty="0">
                <a:highlight>
                  <a:srgbClr val="FFFF00"/>
                </a:highlight>
                <a:ea typeface="Calibri"/>
                <a:cs typeface="Times New Roman"/>
              </a:rPr>
              <a:t>radi pružanje pomoći žrtvama rata</a:t>
            </a:r>
          </a:p>
          <a:p>
            <a:r>
              <a:rPr lang="pl-PL" altLang="sr-Latn-RS" sz="2400" dirty="0" smtClean="0"/>
              <a:t>osnovana 1863.  (Hrvatska 1878.)</a:t>
            </a:r>
          </a:p>
          <a:p>
            <a:r>
              <a:rPr lang="pl-PL" altLang="sr-Latn-RS" sz="2400" dirty="0" smtClean="0"/>
              <a:t>osnivač Henry Dunant</a:t>
            </a:r>
          </a:p>
          <a:p>
            <a:r>
              <a:rPr lang="pl-PL" altLang="sr-Latn-RS" sz="2400" dirty="0" smtClean="0"/>
              <a:t>temelji se na Genevskoj konvenciji iz 1949. </a:t>
            </a:r>
          </a:p>
          <a:p>
            <a:r>
              <a:rPr lang="pl-PL" altLang="sr-Latn-RS" sz="2400" b="1" dirty="0" smtClean="0">
                <a:solidFill>
                  <a:srgbClr val="FF0000"/>
                </a:solidFill>
              </a:rPr>
              <a:t>aktivnosti Crvenog križa: </a:t>
            </a:r>
          </a:p>
          <a:p>
            <a:pPr lvl="1"/>
            <a:r>
              <a:rPr lang="pl-PL" altLang="sr-Latn-RS" sz="2400" dirty="0" smtClean="0"/>
              <a:t>prva pomoć, zaštita zdravlja, dobrovoljno darivanje krvi, podizanje svijesti o opasnosti od mina, pomoć u zajednici...</a:t>
            </a:r>
          </a:p>
        </p:txBody>
      </p:sp>
      <p:pic>
        <p:nvPicPr>
          <p:cNvPr id="16387" name="Picture 6" descr="http://www.crvenikrizosijek.hr/images/vijesti/logo_hc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75993"/>
            <a:ext cx="2684227" cy="26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 descr="http://relwar.files.wordpress.com/2009/07/icrc.pn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0" t="6303" r="25825" b="5666"/>
          <a:stretch/>
        </p:blipFill>
        <p:spPr bwMode="auto">
          <a:xfrm>
            <a:off x="3056472" y="3701593"/>
            <a:ext cx="2446857" cy="30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upload.wikimedia.org/wikipedia/commons/thumb/b/b9/Jean_Henri_Dunant.jpg/220px-Jean_Henri_Duna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4" y="3657724"/>
            <a:ext cx="2373574" cy="30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thumb/6/63/Location_NATO_2017_blue.svg/1280px-Location_NATO_2017_blu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/>
          <a:stretch/>
        </p:blipFill>
        <p:spPr bwMode="auto">
          <a:xfrm>
            <a:off x="273453" y="3769692"/>
            <a:ext cx="8600571" cy="29811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NATO – sjevernoatlantski vojni savez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2922248"/>
          </a:xfrm>
        </p:spPr>
        <p:txBody>
          <a:bodyPr/>
          <a:lstStyle/>
          <a:p>
            <a:r>
              <a:rPr lang="hr-HR" altLang="sr-Latn-RS" sz="2400" dirty="0">
                <a:sym typeface="Wingdings" pitchFamily="2" charset="2"/>
              </a:rPr>
              <a:t>osnovan 1949. u Washingtonu </a:t>
            </a:r>
            <a:r>
              <a:rPr lang="hr-HR" altLang="sr-Latn-RS" sz="2400" dirty="0">
                <a:highlight>
                  <a:srgbClr val="FFFF00"/>
                </a:highlight>
                <a:ea typeface="Calibri"/>
                <a:cs typeface="Times New Roman"/>
                <a:sym typeface="Wingdings" pitchFamily="2" charset="2"/>
              </a:rPr>
              <a:t>zbog „hladnog rata” kao protuteža Varšavskom paktu</a:t>
            </a:r>
            <a:r>
              <a:rPr lang="hr-HR" altLang="sr-Latn-RS" sz="2400" dirty="0" smtClean="0">
                <a:sym typeface="Wingdings" pitchFamily="2" charset="2"/>
              </a:rPr>
              <a:t> (vojni savez zemalja istočnog bloka)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sym typeface="Wingdings" pitchFamily="2" charset="2"/>
              </a:rPr>
              <a:t>poslije hladnog rata NATO se širi i postaje </a:t>
            </a:r>
            <a:r>
              <a:rPr lang="hr-HR" altLang="sr-Latn-RS" sz="2400" dirty="0">
                <a:highlight>
                  <a:srgbClr val="FFFF00"/>
                </a:highlight>
                <a:ea typeface="Calibri"/>
                <a:cs typeface="Times New Roman"/>
                <a:sym typeface="Wingdings" pitchFamily="2" charset="2"/>
              </a:rPr>
              <a:t>međunarodna vojna organizacija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Hrvatska članica od 2009.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sjedište </a:t>
            </a:r>
            <a:r>
              <a:rPr lang="hr-HR" altLang="sr-Latn-RS" sz="2400" dirty="0">
                <a:sym typeface="Wingdings" pitchFamily="2" charset="2"/>
              </a:rPr>
              <a:t>je u </a:t>
            </a:r>
            <a:r>
              <a:rPr lang="hr-HR" altLang="sr-Latn-RS" sz="2400" b="1" dirty="0" smtClean="0">
                <a:solidFill>
                  <a:srgbClr val="FF0000"/>
                </a:solidFill>
                <a:sym typeface="Wingdings" pitchFamily="2" charset="2"/>
              </a:rPr>
              <a:t>Bruxellesu</a:t>
            </a:r>
            <a:endParaRPr lang="hr-HR" altLang="sr-Latn-RS" sz="24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3074" name="Picture 2" descr="https://upload.wikimedia.org/wikipedia/commons/thumb/3/37/Flag_of_NATO.svg/800px-Flag_of_NAT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7" y="2209933"/>
            <a:ext cx="1817443" cy="13630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5/55/NATO_OTAN_landscape_logo.svg/640px-NATO_OTAN_landscape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9" y="2174784"/>
            <a:ext cx="27595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VIJEĆE EUROPE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179512" y="692696"/>
            <a:ext cx="8964488" cy="5951014"/>
          </a:xfrm>
        </p:spPr>
        <p:txBody>
          <a:bodyPr>
            <a:normAutofit/>
          </a:bodyPr>
          <a:lstStyle/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  <a:latin typeface="Calibri"/>
              </a:rPr>
              <a:t>najstarija europska organizacija </a:t>
            </a:r>
            <a:r>
              <a:rPr lang="hr-HR" sz="2400" dirty="0">
                <a:latin typeface="Calibri"/>
              </a:rPr>
              <a:t>– osnovana 1949. g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sz="2400" dirty="0">
                <a:latin typeface="Calibri"/>
              </a:rPr>
              <a:t>cilj joj je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promicanje jedinstva i suradnje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sz="2400" dirty="0">
                <a:latin typeface="Calibri"/>
              </a:rPr>
              <a:t>zalaže se za političku, socijalnu, pravnu suradnju i suradnju u kulturi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sz="2400" dirty="0">
                <a:latin typeface="Calibri"/>
              </a:rPr>
              <a:t>sjedište je u </a:t>
            </a:r>
            <a:r>
              <a:rPr lang="hr-HR" sz="2400" b="1" dirty="0" err="1">
                <a:solidFill>
                  <a:srgbClr val="FF0000"/>
                </a:solidFill>
                <a:latin typeface="Calibri"/>
              </a:rPr>
              <a:t>Starsbourgu</a:t>
            </a:r>
            <a:r>
              <a:rPr lang="hr-HR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hr-HR" sz="2400" dirty="0">
                <a:latin typeface="Calibri"/>
              </a:rPr>
              <a:t>i okuplja </a:t>
            </a:r>
            <a:r>
              <a:rPr lang="hr-HR" sz="2400" b="1" dirty="0" smtClean="0">
                <a:solidFill>
                  <a:srgbClr val="FF0000"/>
                </a:solidFill>
                <a:latin typeface="Calibri"/>
              </a:rPr>
              <a:t>47 članica </a:t>
            </a:r>
            <a:r>
              <a:rPr lang="hr-HR" sz="2400" dirty="0">
                <a:latin typeface="Calibri"/>
              </a:rPr>
              <a:t>– Hrvatska članica od 1996.</a:t>
            </a:r>
          </a:p>
        </p:txBody>
      </p:sp>
      <p:pic>
        <p:nvPicPr>
          <p:cNvPr id="8" name="Picture 2" descr="https://pogledkrozprozor.files.wordpress.com/2012/08/council_of_europe_logo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16251"/>
            <a:ext cx="3096344" cy="251107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08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870</Words>
  <Application>Microsoft Office PowerPoint</Application>
  <PresentationFormat>On-screen Show (4:3)</PresentationFormat>
  <Paragraphs>104</Paragraphs>
  <Slides>15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sustava Office</vt:lpstr>
      <vt:lpstr>PowerPoint Presentation</vt:lpstr>
      <vt:lpstr>PowerPoint Presentation</vt:lpstr>
      <vt:lpstr>UJEDINJENI NARODI</vt:lpstr>
      <vt:lpstr>PowerPoint Presentation</vt:lpstr>
      <vt:lpstr>GLAVNA TIJELA UN-a</vt:lpstr>
      <vt:lpstr>SPECIJALIZIRANE ORGANIZACIJE UN-a</vt:lpstr>
      <vt:lpstr>CRVENI KRIŽ</vt:lpstr>
      <vt:lpstr>NATO – sjevernoatlantski vojni savez</vt:lpstr>
      <vt:lpstr>VIJEĆE EUROPE</vt:lpstr>
      <vt:lpstr>OSCE – organizacija za europsku sigurnost i suradnju</vt:lpstr>
      <vt:lpstr>EBRD – europska banka za obnovu i razvoj</vt:lpstr>
      <vt:lpstr>CEFTA – srednjoeuropski sporazum o slobodnoj trgovini</vt:lpstr>
      <vt:lpstr>Geografski položaj Hrvatske </vt:lpstr>
      <vt:lpstr>Hrvatska i europski prometni smjerovi</vt:lpstr>
      <vt:lpstr>Hrvatske geografske, povijesne i upravne regije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Položaj Hrvatske u europskim i svjetskim organizacijama</dc:title>
  <dc:creator>Zvone</dc:creator>
  <cp:lastModifiedBy>korisnik</cp:lastModifiedBy>
  <cp:revision>101</cp:revision>
  <dcterms:created xsi:type="dcterms:W3CDTF">2011-09-20T08:45:43Z</dcterms:created>
  <dcterms:modified xsi:type="dcterms:W3CDTF">2019-10-30T19:52:16Z</dcterms:modified>
</cp:coreProperties>
</file>