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78" r:id="rId4"/>
    <p:sldId id="260" r:id="rId5"/>
    <p:sldId id="259" r:id="rId6"/>
    <p:sldId id="273" r:id="rId7"/>
    <p:sldId id="274" r:id="rId8"/>
    <p:sldId id="275" r:id="rId9"/>
    <p:sldId id="262" r:id="rId10"/>
    <p:sldId id="263" r:id="rId11"/>
    <p:sldId id="279" r:id="rId12"/>
    <p:sldId id="294" r:id="rId13"/>
    <p:sldId id="264" r:id="rId14"/>
    <p:sldId id="265" r:id="rId15"/>
    <p:sldId id="281" r:id="rId16"/>
    <p:sldId id="290" r:id="rId17"/>
    <p:sldId id="266" r:id="rId18"/>
    <p:sldId id="271" r:id="rId19"/>
    <p:sldId id="301" r:id="rId20"/>
    <p:sldId id="299" r:id="rId21"/>
    <p:sldId id="300" r:id="rId22"/>
    <p:sldId id="282" r:id="rId23"/>
    <p:sldId id="288" r:id="rId24"/>
    <p:sldId id="289" r:id="rId25"/>
    <p:sldId id="283" r:id="rId26"/>
    <p:sldId id="285" r:id="rId27"/>
    <p:sldId id="295" r:id="rId28"/>
    <p:sldId id="296" r:id="rId29"/>
    <p:sldId id="297" r:id="rId3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F7921"/>
    <a:srgbClr val="E1691F"/>
    <a:srgbClr val="5D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3" autoAdjust="0"/>
    <p:restoredTop sz="94660" autoAdjust="0"/>
  </p:normalViewPr>
  <p:slideViewPr>
    <p:cSldViewPr>
      <p:cViewPr varScale="1">
        <p:scale>
          <a:sx n="87" d="100"/>
          <a:sy n="87" d="100"/>
        </p:scale>
        <p:origin x="-73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4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1.jpeg"/><Relationship Id="rId7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z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00430" y="3143248"/>
            <a:ext cx="5429288" cy="207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14290"/>
            <a:ext cx="3174603" cy="3136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hsl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0940267">
            <a:off x="-155677" y="331259"/>
            <a:ext cx="363855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sdp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394197">
            <a:off x="6612860" y="110881"/>
            <a:ext cx="2057400" cy="2076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dc.jp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rot="21104259">
            <a:off x="2886162" y="3135012"/>
            <a:ext cx="1984829" cy="1536642"/>
          </a:xfrm>
          <a:prstGeom prst="rect">
            <a:avLst/>
          </a:prstGeom>
        </p:spPr>
      </p:pic>
      <p:pic>
        <p:nvPicPr>
          <p:cNvPr id="9" name="Picture 8" descr="hrvatski-laburisti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526226">
            <a:off x="2852027" y="637457"/>
            <a:ext cx="1952150" cy="1952150"/>
          </a:xfrm>
          <a:prstGeom prst="rect">
            <a:avLst/>
          </a:prstGeom>
        </p:spPr>
      </p:pic>
      <p:pic>
        <p:nvPicPr>
          <p:cNvPr id="10" name="Picture 9" descr="hs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16" y="1857364"/>
            <a:ext cx="1615298" cy="1615298"/>
          </a:xfrm>
          <a:prstGeom prst="rect">
            <a:avLst/>
          </a:prstGeom>
        </p:spPr>
      </p:pic>
      <p:pic>
        <p:nvPicPr>
          <p:cNvPr id="11" name="Picture 10" descr="hs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422868">
            <a:off x="307884" y="1434684"/>
            <a:ext cx="3100815" cy="371477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7190" y="5500702"/>
            <a:ext cx="8572528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POLITIČKE</a:t>
            </a: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STRANKE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 bwMode="auto">
          <a:xfrm>
            <a:off x="142845" y="428604"/>
            <a:ext cx="8786873" cy="19288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142852"/>
            <a:ext cx="3500462" cy="50006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85720" y="714356"/>
            <a:ext cx="850112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zalažu se za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 socijalnih pitanja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4282" y="2643182"/>
            <a:ext cx="8858280" cy="10001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uz navedene postoje još i nacionalističke, regionalne, zelene, agrarne/seljačke stranke, piratske…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allAtOnce" animBg="1"/>
      <p:bldP spid="10" grpId="0" uiExpand="1" build="p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marx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286644" y="3786190"/>
            <a:ext cx="1857388" cy="3071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0"/>
          <p:cNvSpPr/>
          <p:nvPr/>
        </p:nvSpPr>
        <p:spPr bwMode="auto">
          <a:xfrm>
            <a:off x="142845" y="428604"/>
            <a:ext cx="8786873" cy="16430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142852"/>
            <a:ext cx="3500462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14282" y="714356"/>
            <a:ext cx="87154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zalažu se za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socijalnih pitanja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14282" y="2357430"/>
            <a:ext cx="8858280" cy="4214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primjer s njemačkim socijaldemokratskim strankama: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1848. – opća njemačka radnička udruga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 program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(radnička prava)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1914.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revolucionarni komunistički program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1914. – 1933. – NSDAP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totalitarni program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1933. – prekid kontinuiteta socijaldemokracije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1946. – razdvajanje socijaldemokrata i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komunista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temelj demokratskog socijalizma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1951. – napuštanje revolucionarnog marksizma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i usvajanje temeljnih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vrijednosti slobode, </a:t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ravnopravnosti i solidarnosti</a:t>
            </a:r>
          </a:p>
        </p:txBody>
      </p:sp>
      <p:pic>
        <p:nvPicPr>
          <p:cNvPr id="40" name="Picture 12" descr="AdolfHitlerPortrait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68580" y="4301320"/>
            <a:ext cx="1617338" cy="2128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" name="Obični oblačić 40"/>
          <p:cNvSpPr/>
          <p:nvPr/>
        </p:nvSpPr>
        <p:spPr bwMode="auto">
          <a:xfrm>
            <a:off x="5857884" y="2428868"/>
            <a:ext cx="2286016" cy="1214446"/>
          </a:xfrm>
          <a:prstGeom prst="cloudCallout">
            <a:avLst>
              <a:gd name="adj1" fmla="val 37035"/>
              <a:gd name="adj2" fmla="val 67839"/>
            </a:avLst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“Proleteri svih zemalja,</a:t>
            </a:r>
            <a:r>
              <a:rPr kumimoji="0" lang="hr-HR" sz="1600" b="0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 ujedinite se!”</a:t>
            </a:r>
            <a:endParaRPr kumimoji="0" lang="hr-HR" sz="16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allAtOnce" animBg="1"/>
      <p:bldP spid="10" grpId="0" build="p"/>
      <p:bldP spid="38" grpId="0" uiExpand="1" build="allAtOnce"/>
      <p:bldP spid="41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 bwMode="auto">
          <a:xfrm>
            <a:off x="251520" y="1428736"/>
            <a:ext cx="3177472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3" name="Rectangle 8"/>
          <p:cNvSpPr/>
          <p:nvPr/>
        </p:nvSpPr>
        <p:spPr bwMode="auto">
          <a:xfrm>
            <a:off x="251520" y="2643182"/>
            <a:ext cx="3177472" cy="1000132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5" name="Rectangle 9"/>
          <p:cNvSpPr/>
          <p:nvPr/>
        </p:nvSpPr>
        <p:spPr bwMode="auto">
          <a:xfrm>
            <a:off x="251520" y="3857628"/>
            <a:ext cx="3177472" cy="1000132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51520" y="5072074"/>
            <a:ext cx="3177471" cy="100013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cxnSp>
        <p:nvCxnSpPr>
          <p:cNvPr id="26" name="Kutni poveznik 25"/>
          <p:cNvCxnSpPr>
            <a:stCxn id="12" idx="3"/>
            <a:endCxn id="19" idx="1"/>
          </p:cNvCxnSpPr>
          <p:nvPr/>
        </p:nvCxnSpPr>
        <p:spPr bwMode="auto">
          <a:xfrm flipV="1">
            <a:off x="3428992" y="1000120"/>
            <a:ext cx="1000132" cy="92868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Kutni poveznik 27"/>
          <p:cNvCxnSpPr>
            <a:stCxn id="13" idx="3"/>
            <a:endCxn id="21" idx="1"/>
          </p:cNvCxnSpPr>
          <p:nvPr/>
        </p:nvCxnSpPr>
        <p:spPr bwMode="auto">
          <a:xfrm flipV="1">
            <a:off x="3428992" y="2744790"/>
            <a:ext cx="1000132" cy="39845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Kutni poveznik 29"/>
          <p:cNvCxnSpPr>
            <a:stCxn id="15" idx="3"/>
            <a:endCxn id="23" idx="1"/>
          </p:cNvCxnSpPr>
          <p:nvPr/>
        </p:nvCxnSpPr>
        <p:spPr bwMode="auto">
          <a:xfrm>
            <a:off x="3428992" y="4357694"/>
            <a:ext cx="1000132" cy="9278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2" name="Kutni poveznik 31"/>
          <p:cNvCxnSpPr>
            <a:stCxn id="17" idx="3"/>
            <a:endCxn id="24" idx="1"/>
          </p:cNvCxnSpPr>
          <p:nvPr/>
        </p:nvCxnSpPr>
        <p:spPr bwMode="auto">
          <a:xfrm>
            <a:off x="3428991" y="5572140"/>
            <a:ext cx="1000133" cy="46434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Pravokutnik 18"/>
          <p:cNvSpPr/>
          <p:nvPr/>
        </p:nvSpPr>
        <p:spPr bwMode="auto">
          <a:xfrm>
            <a:off x="4429124" y="142876"/>
            <a:ext cx="4391348" cy="17144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tradicija 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kontinuitet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stabilnost </a:t>
            </a:r>
            <a:r>
              <a:rPr kumimoji="0" lang="hr-HR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status quo)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obitelj, religija, nacija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dužnost prema državi</a:t>
            </a:r>
            <a:endParaRPr kumimoji="0" lang="hr-HR" sz="240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Pravokutnik 20"/>
          <p:cNvSpPr/>
          <p:nvPr/>
        </p:nvSpPr>
        <p:spPr bwMode="auto">
          <a:xfrm>
            <a:off x="4429124" y="1946450"/>
            <a:ext cx="4391348" cy="1596679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loboda i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tolerancija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ljudska prava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individualnost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ograničavanje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samovolje države</a:t>
            </a:r>
            <a:endParaRPr kumimoji="0" lang="hr-HR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ravokutnik 22"/>
          <p:cNvSpPr/>
          <p:nvPr/>
        </p:nvSpPr>
        <p:spPr bwMode="auto">
          <a:xfrm>
            <a:off x="4429124" y="3632215"/>
            <a:ext cx="4391348" cy="1636524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zasnivaju se na socijalnom nauku Katoličke Crkve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ljudsko dostojanstvo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solidarnost 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opće dobro</a:t>
            </a:r>
            <a:endParaRPr kumimoji="0" lang="hr-HR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ravokutnik 23"/>
          <p:cNvSpPr/>
          <p:nvPr/>
        </p:nvSpPr>
        <p:spPr bwMode="auto">
          <a:xfrm>
            <a:off x="4429124" y="5357826"/>
            <a:ext cx="4391348" cy="135732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zalažu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se za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reforme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načelo slobode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jednakosti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solidarnost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socijalna država</a:t>
            </a:r>
          </a:p>
        </p:txBody>
      </p:sp>
      <p:sp>
        <p:nvSpPr>
          <p:cNvPr id="51" name="Pravokutnik 50"/>
          <p:cNvSpPr/>
          <p:nvPr/>
        </p:nvSpPr>
        <p:spPr bwMode="auto">
          <a:xfrm>
            <a:off x="142844" y="130594"/>
            <a:ext cx="3643338" cy="881773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</a:pPr>
            <a:r>
              <a:rPr lang="hr-H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POLITIČKE STRANKE S OBZIROM NA IDEOLOGIJU</a:t>
            </a:r>
            <a:endParaRPr kumimoji="0" lang="hr-HR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3" grpId="0" uiExpand="1" build="allAtOnce" animBg="1"/>
      <p:bldP spid="15" grpId="0" build="allAtOnce" animBg="1"/>
      <p:bldP spid="17" grpId="0" build="allAtOnce" animBg="1"/>
      <p:bldP spid="19" grpId="0" build="p" animBg="1"/>
      <p:bldP spid="21" grpId="0" build="p" animBg="1"/>
      <p:bldP spid="23" grpId="0" build="p" animBg="1"/>
      <p:bldP spid="2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5000" contrast="-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7158" y="285728"/>
            <a:ext cx="8429652" cy="62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ravokutnik 21"/>
          <p:cNvSpPr/>
          <p:nvPr/>
        </p:nvSpPr>
        <p:spPr bwMode="auto">
          <a:xfrm>
            <a:off x="1928794" y="857232"/>
            <a:ext cx="2286016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SOCIJALNA PITANJA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ravokutnik 22"/>
          <p:cNvSpPr/>
          <p:nvPr/>
        </p:nvSpPr>
        <p:spPr bwMode="auto">
          <a:xfrm>
            <a:off x="4250529" y="857232"/>
            <a:ext cx="2214578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PITANJE SLOBODA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ravokutnik 23"/>
          <p:cNvSpPr/>
          <p:nvPr/>
        </p:nvSpPr>
        <p:spPr bwMode="auto">
          <a:xfrm>
            <a:off x="6500826" y="857232"/>
            <a:ext cx="2232000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PITANJA DRŽAVNOG INTERVENCIONIZMA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Pravokutnik 24"/>
          <p:cNvSpPr/>
          <p:nvPr/>
        </p:nvSpPr>
        <p:spPr bwMode="auto">
          <a:xfrm>
            <a:off x="357158" y="1571612"/>
            <a:ext cx="1571636" cy="126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KONZERVATIVCI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Pravokutnik 25"/>
          <p:cNvSpPr/>
          <p:nvPr/>
        </p:nvSpPr>
        <p:spPr bwMode="auto">
          <a:xfrm>
            <a:off x="357158" y="2878686"/>
            <a:ext cx="1571636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26"/>
          <p:cNvSpPr/>
          <p:nvPr/>
        </p:nvSpPr>
        <p:spPr bwMode="auto">
          <a:xfrm>
            <a:off x="357158" y="4005760"/>
            <a:ext cx="1571636" cy="12240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SOCIJALISTI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Pravokutnik 27"/>
          <p:cNvSpPr/>
          <p:nvPr/>
        </p:nvSpPr>
        <p:spPr bwMode="auto">
          <a:xfrm>
            <a:off x="357158" y="5276834"/>
            <a:ext cx="1571636" cy="1224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Ravni poveznik 29"/>
          <p:cNvCxnSpPr/>
          <p:nvPr/>
        </p:nvCxnSpPr>
        <p:spPr bwMode="auto">
          <a:xfrm>
            <a:off x="4357686" y="185736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Ravni poveznik 31"/>
          <p:cNvCxnSpPr/>
          <p:nvPr/>
        </p:nvCxnSpPr>
        <p:spPr bwMode="auto">
          <a:xfrm>
            <a:off x="4357686" y="3143248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Ravni poveznik 32"/>
          <p:cNvCxnSpPr/>
          <p:nvPr/>
        </p:nvCxnSpPr>
        <p:spPr bwMode="auto">
          <a:xfrm>
            <a:off x="4357686" y="5572140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Ravni poveznik 33"/>
          <p:cNvCxnSpPr/>
          <p:nvPr/>
        </p:nvCxnSpPr>
        <p:spPr bwMode="auto">
          <a:xfrm>
            <a:off x="4357686" y="4214818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Ravni poveznik 34"/>
          <p:cNvCxnSpPr/>
          <p:nvPr/>
        </p:nvCxnSpPr>
        <p:spPr bwMode="auto">
          <a:xfrm>
            <a:off x="4357686" y="4500570"/>
            <a:ext cx="78581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Ravni poveznik 14"/>
          <p:cNvCxnSpPr/>
          <p:nvPr/>
        </p:nvCxnSpPr>
        <p:spPr bwMode="auto">
          <a:xfrm>
            <a:off x="6643702" y="185736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avni poveznik 15"/>
          <p:cNvCxnSpPr/>
          <p:nvPr/>
        </p:nvCxnSpPr>
        <p:spPr bwMode="auto">
          <a:xfrm>
            <a:off x="6643702" y="2071678"/>
            <a:ext cx="114300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Ravni poveznik 17"/>
          <p:cNvCxnSpPr/>
          <p:nvPr/>
        </p:nvCxnSpPr>
        <p:spPr bwMode="auto">
          <a:xfrm>
            <a:off x="7286644" y="3143248"/>
            <a:ext cx="1357322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avni poveznik 18"/>
          <p:cNvCxnSpPr/>
          <p:nvPr/>
        </p:nvCxnSpPr>
        <p:spPr bwMode="auto">
          <a:xfrm>
            <a:off x="6643702" y="3429000"/>
            <a:ext cx="164307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Ravni poveznik 40"/>
          <p:cNvCxnSpPr/>
          <p:nvPr/>
        </p:nvCxnSpPr>
        <p:spPr bwMode="auto">
          <a:xfrm>
            <a:off x="6643702" y="4464851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Ravni poveznik 42"/>
          <p:cNvCxnSpPr/>
          <p:nvPr/>
        </p:nvCxnSpPr>
        <p:spPr bwMode="auto">
          <a:xfrm>
            <a:off x="6643702" y="471488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Ravni poveznik 43"/>
          <p:cNvCxnSpPr/>
          <p:nvPr/>
        </p:nvCxnSpPr>
        <p:spPr bwMode="auto">
          <a:xfrm>
            <a:off x="6643702" y="4964917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Ravni poveznik 44"/>
          <p:cNvCxnSpPr/>
          <p:nvPr/>
        </p:nvCxnSpPr>
        <p:spPr bwMode="auto">
          <a:xfrm>
            <a:off x="6643702" y="5214950"/>
            <a:ext cx="35719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Ravni poveznik 46"/>
          <p:cNvCxnSpPr/>
          <p:nvPr/>
        </p:nvCxnSpPr>
        <p:spPr bwMode="auto">
          <a:xfrm>
            <a:off x="6643702" y="4214818"/>
            <a:ext cx="200026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Ravni poveznik 51"/>
          <p:cNvCxnSpPr/>
          <p:nvPr/>
        </p:nvCxnSpPr>
        <p:spPr bwMode="auto">
          <a:xfrm>
            <a:off x="6643702" y="5572140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Ravni poveznik 52"/>
          <p:cNvCxnSpPr/>
          <p:nvPr/>
        </p:nvCxnSpPr>
        <p:spPr bwMode="auto">
          <a:xfrm>
            <a:off x="6643702" y="5786454"/>
            <a:ext cx="114300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357158" y="857232"/>
            <a:ext cx="1571636" cy="684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/>
        </p:nvSpPr>
        <p:spPr bwMode="auto">
          <a:xfrm>
            <a:off x="142844" y="714356"/>
            <a:ext cx="2857519" cy="35787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19" y="428604"/>
            <a:ext cx="2571769" cy="500066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42844" y="1000108"/>
            <a:ext cx="28575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nadahnute ideologijom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oslobađanja radničke klase i stvaranjem besklasne zajednice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(marksizam)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nasilne političke promjene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143241" y="714355"/>
            <a:ext cx="2857519" cy="35787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/>
          <p:nvPr/>
        </p:nvSpPr>
        <p:spPr bwMode="auto">
          <a:xfrm>
            <a:off x="3286116" y="428604"/>
            <a:ext cx="2571769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4" name="Rectangle 10"/>
          <p:cNvSpPr/>
          <p:nvPr/>
        </p:nvSpPr>
        <p:spPr bwMode="auto">
          <a:xfrm>
            <a:off x="6143637" y="714356"/>
            <a:ext cx="2857519" cy="32861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7"/>
          <p:cNvSpPr/>
          <p:nvPr/>
        </p:nvSpPr>
        <p:spPr bwMode="auto">
          <a:xfrm>
            <a:off x="6286512" y="428604"/>
            <a:ext cx="2571769" cy="50006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143240" y="1000108"/>
            <a:ext cx="28575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opcija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izbjegavanja krajnosti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nasilja i nestabilnosti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označava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 djelovanje između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ljevice i desnice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skloni su povezivanju s obje strane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6143636" y="1000108"/>
            <a:ext cx="29289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konzervativizam i nepromjenjivost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protuliberalne i proturevolucionarne ideje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kroz povijest se mijenja (neokonzervatizam ili  nova desnica)</a:t>
            </a:r>
          </a:p>
        </p:txBody>
      </p:sp>
      <p:pic>
        <p:nvPicPr>
          <p:cNvPr id="18" name="Picture 14" descr="presidenti_ronald_reaga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06282" y="3996677"/>
            <a:ext cx="2391015" cy="2650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7"/>
          <p:cNvSpPr/>
          <p:nvPr/>
        </p:nvSpPr>
        <p:spPr bwMode="auto">
          <a:xfrm>
            <a:off x="4572000" y="5322107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LIJEVI CENTAR</a:t>
            </a:r>
          </a:p>
        </p:txBody>
      </p:sp>
      <p:sp>
        <p:nvSpPr>
          <p:cNvPr id="19" name="Rectangle 7"/>
          <p:cNvSpPr/>
          <p:nvPr/>
        </p:nvSpPr>
        <p:spPr bwMode="auto">
          <a:xfrm>
            <a:off x="2786050" y="5322107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DESNI CENTAR</a:t>
            </a:r>
          </a:p>
        </p:txBody>
      </p:sp>
      <p:cxnSp>
        <p:nvCxnSpPr>
          <p:cNvPr id="21" name="Ravni poveznik sa strelicom 20"/>
          <p:cNvCxnSpPr/>
          <p:nvPr/>
        </p:nvCxnSpPr>
        <p:spPr bwMode="auto">
          <a:xfrm rot="5400000">
            <a:off x="3482570" y="4714884"/>
            <a:ext cx="607224" cy="2857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Ravni poveznik sa strelicom 22"/>
          <p:cNvCxnSpPr/>
          <p:nvPr/>
        </p:nvCxnSpPr>
        <p:spPr bwMode="auto">
          <a:xfrm rot="16200000" flipH="1">
            <a:off x="4857752" y="4679166"/>
            <a:ext cx="642942" cy="35719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uiExpand="1" build="allAtOnce" animBg="1"/>
      <p:bldP spid="9" grpId="0" uiExpand="1" build="p"/>
      <p:bldP spid="11" grpId="0" animBg="1"/>
      <p:bldP spid="13" grpId="0" build="allAtOnce" animBg="1"/>
      <p:bldP spid="14" grpId="0" animBg="1"/>
      <p:bldP spid="15" grpId="0" build="allAtOnce" animBg="1"/>
      <p:bldP spid="16" grpId="0" uiExpand="1" build="p"/>
      <p:bldP spid="17" grpId="0" uiExpand="1" build="p"/>
      <p:bldP spid="12" grpId="0" build="allAtOnce" animBg="1"/>
      <p:bldP spid="19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b/bc/Distribution_of_seats_Croatian_Parliament.png/1024px-Distribution_of_seats_Croatian_Parlia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908" y="142852"/>
            <a:ext cx="8858248" cy="58132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44" y="6143644"/>
            <a:ext cx="397955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7. saziv Sabora (2011.)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7.saziv_Sabor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14876" y="4643446"/>
            <a:ext cx="1785950" cy="2143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7.saziv_Sabor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9792" y="4898258"/>
            <a:ext cx="1643074" cy="12144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Freeform 10"/>
          <p:cNvSpPr/>
          <p:nvPr/>
        </p:nvSpPr>
        <p:spPr>
          <a:xfrm>
            <a:off x="4270640" y="-12032"/>
            <a:ext cx="689642" cy="5991727"/>
          </a:xfrm>
          <a:custGeom>
            <a:avLst/>
            <a:gdLst>
              <a:gd name="connsiteX0" fmla="*/ 265265 w 689642"/>
              <a:gd name="connsiteY0" fmla="*/ 5991727 h 5991727"/>
              <a:gd name="connsiteX1" fmla="*/ 289328 w 689642"/>
              <a:gd name="connsiteY1" fmla="*/ 5835316 h 5991727"/>
              <a:gd name="connsiteX2" fmla="*/ 313392 w 689642"/>
              <a:gd name="connsiteY2" fmla="*/ 5558590 h 5991727"/>
              <a:gd name="connsiteX3" fmla="*/ 325423 w 689642"/>
              <a:gd name="connsiteY3" fmla="*/ 5161548 h 5991727"/>
              <a:gd name="connsiteX4" fmla="*/ 349486 w 689642"/>
              <a:gd name="connsiteY4" fmla="*/ 4944979 h 5991727"/>
              <a:gd name="connsiteX5" fmla="*/ 373549 w 689642"/>
              <a:gd name="connsiteY5" fmla="*/ 4860758 h 5991727"/>
              <a:gd name="connsiteX6" fmla="*/ 385581 w 689642"/>
              <a:gd name="connsiteY6" fmla="*/ 4788569 h 5991727"/>
              <a:gd name="connsiteX7" fmla="*/ 433707 w 689642"/>
              <a:gd name="connsiteY7" fmla="*/ 4668253 h 5991727"/>
              <a:gd name="connsiteX8" fmla="*/ 457771 w 689642"/>
              <a:gd name="connsiteY8" fmla="*/ 4644190 h 5991727"/>
              <a:gd name="connsiteX9" fmla="*/ 493865 w 689642"/>
              <a:gd name="connsiteY9" fmla="*/ 4451685 h 5991727"/>
              <a:gd name="connsiteX10" fmla="*/ 505897 w 689642"/>
              <a:gd name="connsiteY10" fmla="*/ 4343400 h 5991727"/>
              <a:gd name="connsiteX11" fmla="*/ 517928 w 689642"/>
              <a:gd name="connsiteY11" fmla="*/ 4259179 h 5991727"/>
              <a:gd name="connsiteX12" fmla="*/ 529960 w 689642"/>
              <a:gd name="connsiteY12" fmla="*/ 3597443 h 5991727"/>
              <a:gd name="connsiteX13" fmla="*/ 493865 w 689642"/>
              <a:gd name="connsiteY13" fmla="*/ 3465095 h 5991727"/>
              <a:gd name="connsiteX14" fmla="*/ 469802 w 689642"/>
              <a:gd name="connsiteY14" fmla="*/ 3332748 h 5991727"/>
              <a:gd name="connsiteX15" fmla="*/ 445739 w 689642"/>
              <a:gd name="connsiteY15" fmla="*/ 3296653 h 5991727"/>
              <a:gd name="connsiteX16" fmla="*/ 433707 w 689642"/>
              <a:gd name="connsiteY16" fmla="*/ 3260558 h 5991727"/>
              <a:gd name="connsiteX17" fmla="*/ 457771 w 689642"/>
              <a:gd name="connsiteY17" fmla="*/ 3140243 h 5991727"/>
              <a:gd name="connsiteX18" fmla="*/ 469802 w 689642"/>
              <a:gd name="connsiteY18" fmla="*/ 3092116 h 5991727"/>
              <a:gd name="connsiteX19" fmla="*/ 493865 w 689642"/>
              <a:gd name="connsiteY19" fmla="*/ 3056021 h 5991727"/>
              <a:gd name="connsiteX20" fmla="*/ 541992 w 689642"/>
              <a:gd name="connsiteY20" fmla="*/ 3043990 h 5991727"/>
              <a:gd name="connsiteX21" fmla="*/ 602149 w 689642"/>
              <a:gd name="connsiteY21" fmla="*/ 2995864 h 5991727"/>
              <a:gd name="connsiteX22" fmla="*/ 626213 w 689642"/>
              <a:gd name="connsiteY22" fmla="*/ 2971800 h 5991727"/>
              <a:gd name="connsiteX23" fmla="*/ 662307 w 689642"/>
              <a:gd name="connsiteY23" fmla="*/ 2947737 h 5991727"/>
              <a:gd name="connsiteX24" fmla="*/ 662307 w 689642"/>
              <a:gd name="connsiteY24" fmla="*/ 2755232 h 5991727"/>
              <a:gd name="connsiteX25" fmla="*/ 638244 w 689642"/>
              <a:gd name="connsiteY25" fmla="*/ 2671011 h 5991727"/>
              <a:gd name="connsiteX26" fmla="*/ 602149 w 689642"/>
              <a:gd name="connsiteY26" fmla="*/ 2658979 h 5991727"/>
              <a:gd name="connsiteX27" fmla="*/ 529960 w 689642"/>
              <a:gd name="connsiteY27" fmla="*/ 2622885 h 5991727"/>
              <a:gd name="connsiteX28" fmla="*/ 493865 w 689642"/>
              <a:gd name="connsiteY28" fmla="*/ 2550695 h 5991727"/>
              <a:gd name="connsiteX29" fmla="*/ 445739 w 689642"/>
              <a:gd name="connsiteY29" fmla="*/ 2466474 h 5991727"/>
              <a:gd name="connsiteX30" fmla="*/ 457771 w 689642"/>
              <a:gd name="connsiteY30" fmla="*/ 2249906 h 5991727"/>
              <a:gd name="connsiteX31" fmla="*/ 481834 w 689642"/>
              <a:gd name="connsiteY31" fmla="*/ 2213811 h 5991727"/>
              <a:gd name="connsiteX32" fmla="*/ 517928 w 689642"/>
              <a:gd name="connsiteY32" fmla="*/ 2189748 h 5991727"/>
              <a:gd name="connsiteX33" fmla="*/ 578086 w 689642"/>
              <a:gd name="connsiteY33" fmla="*/ 2153653 h 5991727"/>
              <a:gd name="connsiteX34" fmla="*/ 602149 w 689642"/>
              <a:gd name="connsiteY34" fmla="*/ 2117558 h 5991727"/>
              <a:gd name="connsiteX35" fmla="*/ 626213 w 689642"/>
              <a:gd name="connsiteY35" fmla="*/ 2093495 h 5991727"/>
              <a:gd name="connsiteX36" fmla="*/ 638244 w 689642"/>
              <a:gd name="connsiteY36" fmla="*/ 2057400 h 5991727"/>
              <a:gd name="connsiteX37" fmla="*/ 662307 w 689642"/>
              <a:gd name="connsiteY37" fmla="*/ 2021306 h 5991727"/>
              <a:gd name="connsiteX38" fmla="*/ 662307 w 689642"/>
              <a:gd name="connsiteY38" fmla="*/ 1804737 h 5991727"/>
              <a:gd name="connsiteX39" fmla="*/ 638244 w 689642"/>
              <a:gd name="connsiteY39" fmla="*/ 1768643 h 5991727"/>
              <a:gd name="connsiteX40" fmla="*/ 602149 w 689642"/>
              <a:gd name="connsiteY40" fmla="*/ 1756611 h 5991727"/>
              <a:gd name="connsiteX41" fmla="*/ 554023 w 689642"/>
              <a:gd name="connsiteY41" fmla="*/ 1684421 h 5991727"/>
              <a:gd name="connsiteX42" fmla="*/ 505897 w 689642"/>
              <a:gd name="connsiteY42" fmla="*/ 1612232 h 5991727"/>
              <a:gd name="connsiteX43" fmla="*/ 481834 w 689642"/>
              <a:gd name="connsiteY43" fmla="*/ 1564106 h 5991727"/>
              <a:gd name="connsiteX44" fmla="*/ 445739 w 689642"/>
              <a:gd name="connsiteY44" fmla="*/ 1540043 h 5991727"/>
              <a:gd name="connsiteX45" fmla="*/ 421676 w 689642"/>
              <a:gd name="connsiteY45" fmla="*/ 1443790 h 5991727"/>
              <a:gd name="connsiteX46" fmla="*/ 397613 w 689642"/>
              <a:gd name="connsiteY46" fmla="*/ 1311443 h 5991727"/>
              <a:gd name="connsiteX47" fmla="*/ 361518 w 689642"/>
              <a:gd name="connsiteY47" fmla="*/ 1275348 h 5991727"/>
              <a:gd name="connsiteX48" fmla="*/ 337455 w 689642"/>
              <a:gd name="connsiteY48" fmla="*/ 1227221 h 5991727"/>
              <a:gd name="connsiteX49" fmla="*/ 265265 w 689642"/>
              <a:gd name="connsiteY49" fmla="*/ 1179095 h 5991727"/>
              <a:gd name="connsiteX50" fmla="*/ 241202 w 689642"/>
              <a:gd name="connsiteY50" fmla="*/ 1106906 h 5991727"/>
              <a:gd name="connsiteX51" fmla="*/ 217139 w 689642"/>
              <a:gd name="connsiteY51" fmla="*/ 1022685 h 5991727"/>
              <a:gd name="connsiteX52" fmla="*/ 193076 w 689642"/>
              <a:gd name="connsiteY52" fmla="*/ 998621 h 5991727"/>
              <a:gd name="connsiteX53" fmla="*/ 156981 w 689642"/>
              <a:gd name="connsiteY53" fmla="*/ 890337 h 5991727"/>
              <a:gd name="connsiteX54" fmla="*/ 144949 w 689642"/>
              <a:gd name="connsiteY54" fmla="*/ 854243 h 5991727"/>
              <a:gd name="connsiteX55" fmla="*/ 132918 w 689642"/>
              <a:gd name="connsiteY55" fmla="*/ 806116 h 5991727"/>
              <a:gd name="connsiteX56" fmla="*/ 108855 w 689642"/>
              <a:gd name="connsiteY56" fmla="*/ 770021 h 5991727"/>
              <a:gd name="connsiteX57" fmla="*/ 96823 w 689642"/>
              <a:gd name="connsiteY57" fmla="*/ 721895 h 5991727"/>
              <a:gd name="connsiteX58" fmla="*/ 84792 w 689642"/>
              <a:gd name="connsiteY58" fmla="*/ 685800 h 5991727"/>
              <a:gd name="connsiteX59" fmla="*/ 72760 w 689642"/>
              <a:gd name="connsiteY59" fmla="*/ 613611 h 5991727"/>
              <a:gd name="connsiteX60" fmla="*/ 60728 w 689642"/>
              <a:gd name="connsiteY60" fmla="*/ 505327 h 5991727"/>
              <a:gd name="connsiteX61" fmla="*/ 48697 w 689642"/>
              <a:gd name="connsiteY61" fmla="*/ 372979 h 5991727"/>
              <a:gd name="connsiteX62" fmla="*/ 24634 w 689642"/>
              <a:gd name="connsiteY62" fmla="*/ 288758 h 5991727"/>
              <a:gd name="connsiteX63" fmla="*/ 12602 w 689642"/>
              <a:gd name="connsiteY63" fmla="*/ 192506 h 5991727"/>
              <a:gd name="connsiteX64" fmla="*/ 571 w 689642"/>
              <a:gd name="connsiteY64" fmla="*/ 0 h 5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89642" h="5991727">
                <a:moveTo>
                  <a:pt x="265265" y="5991727"/>
                </a:moveTo>
                <a:cubicBezTo>
                  <a:pt x="273286" y="5939590"/>
                  <a:pt x="282505" y="5887623"/>
                  <a:pt x="289328" y="5835316"/>
                </a:cubicBezTo>
                <a:cubicBezTo>
                  <a:pt x="299023" y="5760987"/>
                  <a:pt x="308051" y="5628022"/>
                  <a:pt x="313392" y="5558590"/>
                </a:cubicBezTo>
                <a:cubicBezTo>
                  <a:pt x="317402" y="5426243"/>
                  <a:pt x="319411" y="5293820"/>
                  <a:pt x="325423" y="5161548"/>
                </a:cubicBezTo>
                <a:cubicBezTo>
                  <a:pt x="326910" y="5128843"/>
                  <a:pt x="339585" y="4991183"/>
                  <a:pt x="349486" y="4944979"/>
                </a:cubicBezTo>
                <a:cubicBezTo>
                  <a:pt x="355604" y="4916430"/>
                  <a:pt x="366984" y="4889207"/>
                  <a:pt x="373549" y="4860758"/>
                </a:cubicBezTo>
                <a:cubicBezTo>
                  <a:pt x="379034" y="4836988"/>
                  <a:pt x="379664" y="4812236"/>
                  <a:pt x="385581" y="4788569"/>
                </a:cubicBezTo>
                <a:cubicBezTo>
                  <a:pt x="393407" y="4757264"/>
                  <a:pt x="413792" y="4698125"/>
                  <a:pt x="433707" y="4668253"/>
                </a:cubicBezTo>
                <a:cubicBezTo>
                  <a:pt x="439999" y="4658815"/>
                  <a:pt x="449750" y="4652211"/>
                  <a:pt x="457771" y="4644190"/>
                </a:cubicBezTo>
                <a:cubicBezTo>
                  <a:pt x="467755" y="4594271"/>
                  <a:pt x="486362" y="4507960"/>
                  <a:pt x="493865" y="4451685"/>
                </a:cubicBezTo>
                <a:cubicBezTo>
                  <a:pt x="498665" y="4415686"/>
                  <a:pt x="501392" y="4379437"/>
                  <a:pt x="505897" y="4343400"/>
                </a:cubicBezTo>
                <a:cubicBezTo>
                  <a:pt x="509414" y="4315260"/>
                  <a:pt x="513918" y="4287253"/>
                  <a:pt x="517928" y="4259179"/>
                </a:cubicBezTo>
                <a:cubicBezTo>
                  <a:pt x="534186" y="3982797"/>
                  <a:pt x="556364" y="3852680"/>
                  <a:pt x="529960" y="3597443"/>
                </a:cubicBezTo>
                <a:cubicBezTo>
                  <a:pt x="525889" y="3558087"/>
                  <a:pt x="507509" y="3506027"/>
                  <a:pt x="493865" y="3465095"/>
                </a:cubicBezTo>
                <a:cubicBezTo>
                  <a:pt x="492513" y="3456980"/>
                  <a:pt x="474849" y="3346206"/>
                  <a:pt x="469802" y="3332748"/>
                </a:cubicBezTo>
                <a:cubicBezTo>
                  <a:pt x="464725" y="3319208"/>
                  <a:pt x="452206" y="3309587"/>
                  <a:pt x="445739" y="3296653"/>
                </a:cubicBezTo>
                <a:cubicBezTo>
                  <a:pt x="440067" y="3285309"/>
                  <a:pt x="437718" y="3272590"/>
                  <a:pt x="433707" y="3260558"/>
                </a:cubicBezTo>
                <a:cubicBezTo>
                  <a:pt x="441728" y="3220453"/>
                  <a:pt x="449201" y="3180234"/>
                  <a:pt x="457771" y="3140243"/>
                </a:cubicBezTo>
                <a:cubicBezTo>
                  <a:pt x="461236" y="3124074"/>
                  <a:pt x="463288" y="3107315"/>
                  <a:pt x="469802" y="3092116"/>
                </a:cubicBezTo>
                <a:cubicBezTo>
                  <a:pt x="475498" y="3078825"/>
                  <a:pt x="481833" y="3064042"/>
                  <a:pt x="493865" y="3056021"/>
                </a:cubicBezTo>
                <a:cubicBezTo>
                  <a:pt x="507624" y="3046849"/>
                  <a:pt x="525950" y="3048000"/>
                  <a:pt x="541992" y="3043990"/>
                </a:cubicBezTo>
                <a:cubicBezTo>
                  <a:pt x="589919" y="2972099"/>
                  <a:pt x="537577" y="3034607"/>
                  <a:pt x="602149" y="2995864"/>
                </a:cubicBezTo>
                <a:cubicBezTo>
                  <a:pt x="611876" y="2990028"/>
                  <a:pt x="617355" y="2978887"/>
                  <a:pt x="626213" y="2971800"/>
                </a:cubicBezTo>
                <a:cubicBezTo>
                  <a:pt x="637504" y="2962767"/>
                  <a:pt x="650276" y="2955758"/>
                  <a:pt x="662307" y="2947737"/>
                </a:cubicBezTo>
                <a:cubicBezTo>
                  <a:pt x="689642" y="2865738"/>
                  <a:pt x="680400" y="2909024"/>
                  <a:pt x="662307" y="2755232"/>
                </a:cubicBezTo>
                <a:cubicBezTo>
                  <a:pt x="662265" y="2754876"/>
                  <a:pt x="643951" y="2676718"/>
                  <a:pt x="638244" y="2671011"/>
                </a:cubicBezTo>
                <a:cubicBezTo>
                  <a:pt x="629276" y="2662043"/>
                  <a:pt x="613493" y="2664651"/>
                  <a:pt x="602149" y="2658979"/>
                </a:cubicBezTo>
                <a:cubicBezTo>
                  <a:pt x="508863" y="2612335"/>
                  <a:pt x="620680" y="2653123"/>
                  <a:pt x="529960" y="2622885"/>
                </a:cubicBezTo>
                <a:cubicBezTo>
                  <a:pt x="507900" y="2556707"/>
                  <a:pt x="531183" y="2616001"/>
                  <a:pt x="493865" y="2550695"/>
                </a:cubicBezTo>
                <a:cubicBezTo>
                  <a:pt x="432805" y="2443840"/>
                  <a:pt x="504365" y="2554414"/>
                  <a:pt x="445739" y="2466474"/>
                </a:cubicBezTo>
                <a:cubicBezTo>
                  <a:pt x="422516" y="2373587"/>
                  <a:pt x="422568" y="2399517"/>
                  <a:pt x="457771" y="2249906"/>
                </a:cubicBezTo>
                <a:cubicBezTo>
                  <a:pt x="461083" y="2235830"/>
                  <a:pt x="471609" y="2224036"/>
                  <a:pt x="481834" y="2213811"/>
                </a:cubicBezTo>
                <a:cubicBezTo>
                  <a:pt x="492059" y="2203586"/>
                  <a:pt x="506637" y="2198781"/>
                  <a:pt x="517928" y="2189748"/>
                </a:cubicBezTo>
                <a:cubicBezTo>
                  <a:pt x="565115" y="2151999"/>
                  <a:pt x="515405" y="2174548"/>
                  <a:pt x="578086" y="2153653"/>
                </a:cubicBezTo>
                <a:cubicBezTo>
                  <a:pt x="586107" y="2141621"/>
                  <a:pt x="593116" y="2128849"/>
                  <a:pt x="602149" y="2117558"/>
                </a:cubicBezTo>
                <a:cubicBezTo>
                  <a:pt x="609235" y="2108700"/>
                  <a:pt x="620377" y="2103222"/>
                  <a:pt x="626213" y="2093495"/>
                </a:cubicBezTo>
                <a:cubicBezTo>
                  <a:pt x="632738" y="2082620"/>
                  <a:pt x="632572" y="2068744"/>
                  <a:pt x="638244" y="2057400"/>
                </a:cubicBezTo>
                <a:cubicBezTo>
                  <a:pt x="644711" y="2044467"/>
                  <a:pt x="654286" y="2033337"/>
                  <a:pt x="662307" y="2021306"/>
                </a:cubicBezTo>
                <a:cubicBezTo>
                  <a:pt x="680648" y="1929602"/>
                  <a:pt x="685998" y="1931087"/>
                  <a:pt x="662307" y="1804737"/>
                </a:cubicBezTo>
                <a:cubicBezTo>
                  <a:pt x="659642" y="1790525"/>
                  <a:pt x="649535" y="1777676"/>
                  <a:pt x="638244" y="1768643"/>
                </a:cubicBezTo>
                <a:cubicBezTo>
                  <a:pt x="628341" y="1760720"/>
                  <a:pt x="614181" y="1760622"/>
                  <a:pt x="602149" y="1756611"/>
                </a:cubicBezTo>
                <a:cubicBezTo>
                  <a:pt x="579140" y="1687581"/>
                  <a:pt x="606596" y="1752014"/>
                  <a:pt x="554023" y="1684421"/>
                </a:cubicBezTo>
                <a:cubicBezTo>
                  <a:pt x="536268" y="1661593"/>
                  <a:pt x="518830" y="1638099"/>
                  <a:pt x="505897" y="1612232"/>
                </a:cubicBezTo>
                <a:cubicBezTo>
                  <a:pt x="497876" y="1596190"/>
                  <a:pt x="493316" y="1577884"/>
                  <a:pt x="481834" y="1564106"/>
                </a:cubicBezTo>
                <a:cubicBezTo>
                  <a:pt x="472577" y="1552997"/>
                  <a:pt x="457771" y="1548064"/>
                  <a:pt x="445739" y="1540043"/>
                </a:cubicBezTo>
                <a:cubicBezTo>
                  <a:pt x="430241" y="1493549"/>
                  <a:pt x="431356" y="1501870"/>
                  <a:pt x="421676" y="1443790"/>
                </a:cubicBezTo>
                <a:cubicBezTo>
                  <a:pt x="421094" y="1440299"/>
                  <a:pt x="408482" y="1330463"/>
                  <a:pt x="397613" y="1311443"/>
                </a:cubicBezTo>
                <a:cubicBezTo>
                  <a:pt x="389171" y="1296670"/>
                  <a:pt x="373550" y="1287380"/>
                  <a:pt x="361518" y="1275348"/>
                </a:cubicBezTo>
                <a:cubicBezTo>
                  <a:pt x="353497" y="1259306"/>
                  <a:pt x="350138" y="1239904"/>
                  <a:pt x="337455" y="1227221"/>
                </a:cubicBezTo>
                <a:cubicBezTo>
                  <a:pt x="317005" y="1206771"/>
                  <a:pt x="265265" y="1179095"/>
                  <a:pt x="265265" y="1179095"/>
                </a:cubicBezTo>
                <a:cubicBezTo>
                  <a:pt x="257244" y="1155032"/>
                  <a:pt x="247353" y="1131513"/>
                  <a:pt x="241202" y="1106906"/>
                </a:cubicBezTo>
                <a:cubicBezTo>
                  <a:pt x="238953" y="1097911"/>
                  <a:pt x="224539" y="1035018"/>
                  <a:pt x="217139" y="1022685"/>
                </a:cubicBezTo>
                <a:cubicBezTo>
                  <a:pt x="211303" y="1012958"/>
                  <a:pt x="201097" y="1006642"/>
                  <a:pt x="193076" y="998621"/>
                </a:cubicBezTo>
                <a:lnTo>
                  <a:pt x="156981" y="890337"/>
                </a:lnTo>
                <a:cubicBezTo>
                  <a:pt x="152970" y="878306"/>
                  <a:pt x="148025" y="866547"/>
                  <a:pt x="144949" y="854243"/>
                </a:cubicBezTo>
                <a:cubicBezTo>
                  <a:pt x="140939" y="838201"/>
                  <a:pt x="139432" y="821315"/>
                  <a:pt x="132918" y="806116"/>
                </a:cubicBezTo>
                <a:cubicBezTo>
                  <a:pt x="127222" y="792825"/>
                  <a:pt x="116876" y="782053"/>
                  <a:pt x="108855" y="770021"/>
                </a:cubicBezTo>
                <a:cubicBezTo>
                  <a:pt x="104844" y="753979"/>
                  <a:pt x="101366" y="737795"/>
                  <a:pt x="96823" y="721895"/>
                </a:cubicBezTo>
                <a:cubicBezTo>
                  <a:pt x="93339" y="709701"/>
                  <a:pt x="87543" y="698180"/>
                  <a:pt x="84792" y="685800"/>
                </a:cubicBezTo>
                <a:cubicBezTo>
                  <a:pt x="79500" y="661986"/>
                  <a:pt x="75984" y="637792"/>
                  <a:pt x="72760" y="613611"/>
                </a:cubicBezTo>
                <a:cubicBezTo>
                  <a:pt x="67960" y="577613"/>
                  <a:pt x="64342" y="541464"/>
                  <a:pt x="60728" y="505327"/>
                </a:cubicBezTo>
                <a:cubicBezTo>
                  <a:pt x="56320" y="461249"/>
                  <a:pt x="55979" y="416674"/>
                  <a:pt x="48697" y="372979"/>
                </a:cubicBezTo>
                <a:cubicBezTo>
                  <a:pt x="43897" y="344179"/>
                  <a:pt x="32655" y="316832"/>
                  <a:pt x="24634" y="288758"/>
                </a:cubicBezTo>
                <a:cubicBezTo>
                  <a:pt x="20623" y="256674"/>
                  <a:pt x="15529" y="224707"/>
                  <a:pt x="12602" y="192506"/>
                </a:cubicBezTo>
                <a:cubicBezTo>
                  <a:pt x="0" y="53878"/>
                  <a:pt x="571" y="74966"/>
                  <a:pt x="571" y="0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6143644"/>
            <a:ext cx="537397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9. saziv Sabora (151 zastupnik)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 descr="http://sibenskiportal.rtl.hr/wp-content/uploads/2016/09/sabor-tport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8" r="3387" b="9019"/>
          <a:stretch/>
        </p:blipFill>
        <p:spPr bwMode="auto">
          <a:xfrm>
            <a:off x="51056" y="742772"/>
            <a:ext cx="9057701" cy="50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4386608" y="1916831"/>
            <a:ext cx="1116464" cy="2401967"/>
          </a:xfrm>
          <a:custGeom>
            <a:avLst/>
            <a:gdLst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82282 w 1095032"/>
              <a:gd name="connsiteY3" fmla="*/ 660400 h 2463800"/>
              <a:gd name="connsiteX4" fmla="*/ 485432 w 1095032"/>
              <a:gd name="connsiteY4" fmla="*/ 641350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91807 w 1095032"/>
              <a:gd name="connsiteY3" fmla="*/ 634206 h 2463800"/>
              <a:gd name="connsiteX4" fmla="*/ 485432 w 1095032"/>
              <a:gd name="connsiteY4" fmla="*/ 641350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31507 w 1095032"/>
              <a:gd name="connsiteY2" fmla="*/ 638175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74382 w 1095032"/>
              <a:gd name="connsiteY1" fmla="*/ 377825 h 2463800"/>
              <a:gd name="connsiteX2" fmla="*/ 831507 w 1095032"/>
              <a:gd name="connsiteY2" fmla="*/ 638175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116464 w 1116464"/>
              <a:gd name="connsiteY0" fmla="*/ 0 h 2463800"/>
              <a:gd name="connsiteX1" fmla="*/ 974382 w 1116464"/>
              <a:gd name="connsiteY1" fmla="*/ 377825 h 2463800"/>
              <a:gd name="connsiteX2" fmla="*/ 831507 w 1116464"/>
              <a:gd name="connsiteY2" fmla="*/ 638175 h 2463800"/>
              <a:gd name="connsiteX3" fmla="*/ 691807 w 1116464"/>
              <a:gd name="connsiteY3" fmla="*/ 634206 h 2463800"/>
              <a:gd name="connsiteX4" fmla="*/ 518769 w 1116464"/>
              <a:gd name="connsiteY4" fmla="*/ 646113 h 2463800"/>
              <a:gd name="connsiteX5" fmla="*/ 428282 w 1116464"/>
              <a:gd name="connsiteY5" fmla="*/ 869950 h 2463800"/>
              <a:gd name="connsiteX6" fmla="*/ 282232 w 1116464"/>
              <a:gd name="connsiteY6" fmla="*/ 1206500 h 2463800"/>
              <a:gd name="connsiteX7" fmla="*/ 123482 w 1116464"/>
              <a:gd name="connsiteY7" fmla="*/ 1543050 h 2463800"/>
              <a:gd name="connsiteX8" fmla="*/ 2832 w 1116464"/>
              <a:gd name="connsiteY8" fmla="*/ 1739900 h 2463800"/>
              <a:gd name="connsiteX9" fmla="*/ 40932 w 1116464"/>
              <a:gd name="connsiteY9" fmla="*/ 2292350 h 2463800"/>
              <a:gd name="connsiteX10" fmla="*/ 72682 w 1116464"/>
              <a:gd name="connsiteY10" fmla="*/ 2463800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6464" h="2463800">
                <a:moveTo>
                  <a:pt x="1116464" y="0"/>
                </a:moveTo>
                <a:cubicBezTo>
                  <a:pt x="1059843" y="134937"/>
                  <a:pt x="1021875" y="271463"/>
                  <a:pt x="974382" y="377825"/>
                </a:cubicBezTo>
                <a:cubicBezTo>
                  <a:pt x="926889" y="484187"/>
                  <a:pt x="878603" y="595445"/>
                  <a:pt x="831507" y="638175"/>
                </a:cubicBezTo>
                <a:cubicBezTo>
                  <a:pt x="784411" y="680905"/>
                  <a:pt x="743930" y="632883"/>
                  <a:pt x="691807" y="634206"/>
                </a:cubicBezTo>
                <a:cubicBezTo>
                  <a:pt x="639684" y="635529"/>
                  <a:pt x="562690" y="606822"/>
                  <a:pt x="518769" y="646113"/>
                </a:cubicBezTo>
                <a:cubicBezTo>
                  <a:pt x="474848" y="685404"/>
                  <a:pt x="467705" y="776552"/>
                  <a:pt x="428282" y="869950"/>
                </a:cubicBezTo>
                <a:cubicBezTo>
                  <a:pt x="388859" y="963348"/>
                  <a:pt x="333032" y="1094317"/>
                  <a:pt x="282232" y="1206500"/>
                </a:cubicBezTo>
                <a:cubicBezTo>
                  <a:pt x="231432" y="1318683"/>
                  <a:pt x="170049" y="1454150"/>
                  <a:pt x="123482" y="1543050"/>
                </a:cubicBezTo>
                <a:cubicBezTo>
                  <a:pt x="76915" y="1631950"/>
                  <a:pt x="16590" y="1615017"/>
                  <a:pt x="2832" y="1739900"/>
                </a:cubicBezTo>
                <a:cubicBezTo>
                  <a:pt x="-10926" y="1864783"/>
                  <a:pt x="29290" y="2171700"/>
                  <a:pt x="40932" y="2292350"/>
                </a:cubicBezTo>
                <a:cubicBezTo>
                  <a:pt x="52574" y="2413000"/>
                  <a:pt x="62628" y="2438400"/>
                  <a:pt x="72682" y="24638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Freeform 5"/>
          <p:cNvSpPr/>
          <p:nvPr/>
        </p:nvSpPr>
        <p:spPr>
          <a:xfrm>
            <a:off x="3532523" y="1962150"/>
            <a:ext cx="898189" cy="2368550"/>
          </a:xfrm>
          <a:custGeom>
            <a:avLst/>
            <a:gdLst>
              <a:gd name="connsiteX0" fmla="*/ 40939 w 898189"/>
              <a:gd name="connsiteY0" fmla="*/ 0 h 2368550"/>
              <a:gd name="connsiteX1" fmla="*/ 206039 w 898189"/>
              <a:gd name="connsiteY1" fmla="*/ 279400 h 2368550"/>
              <a:gd name="connsiteX2" fmla="*/ 66339 w 898189"/>
              <a:gd name="connsiteY2" fmla="*/ 444500 h 2368550"/>
              <a:gd name="connsiteX3" fmla="*/ 40939 w 898189"/>
              <a:gd name="connsiteY3" fmla="*/ 552450 h 2368550"/>
              <a:gd name="connsiteX4" fmla="*/ 148889 w 898189"/>
              <a:gd name="connsiteY4" fmla="*/ 806450 h 2368550"/>
              <a:gd name="connsiteX5" fmla="*/ 218739 w 898189"/>
              <a:gd name="connsiteY5" fmla="*/ 1016000 h 2368550"/>
              <a:gd name="connsiteX6" fmla="*/ 9189 w 898189"/>
              <a:gd name="connsiteY6" fmla="*/ 1123950 h 2368550"/>
              <a:gd name="connsiteX7" fmla="*/ 59989 w 898189"/>
              <a:gd name="connsiteY7" fmla="*/ 1358900 h 2368550"/>
              <a:gd name="connsiteX8" fmla="*/ 263189 w 898189"/>
              <a:gd name="connsiteY8" fmla="*/ 1358900 h 2368550"/>
              <a:gd name="connsiteX9" fmla="*/ 606089 w 898189"/>
              <a:gd name="connsiteY9" fmla="*/ 1244600 h 2368550"/>
              <a:gd name="connsiteX10" fmla="*/ 752139 w 898189"/>
              <a:gd name="connsiteY10" fmla="*/ 1371600 h 2368550"/>
              <a:gd name="connsiteX11" fmla="*/ 828339 w 898189"/>
              <a:gd name="connsiteY11" fmla="*/ 1619250 h 2368550"/>
              <a:gd name="connsiteX12" fmla="*/ 898189 w 898189"/>
              <a:gd name="connsiteY12" fmla="*/ 236855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8189" h="2368550">
                <a:moveTo>
                  <a:pt x="40939" y="0"/>
                </a:moveTo>
                <a:cubicBezTo>
                  <a:pt x="121372" y="102658"/>
                  <a:pt x="201806" y="205317"/>
                  <a:pt x="206039" y="279400"/>
                </a:cubicBezTo>
                <a:cubicBezTo>
                  <a:pt x="210272" y="353483"/>
                  <a:pt x="93856" y="398992"/>
                  <a:pt x="66339" y="444500"/>
                </a:cubicBezTo>
                <a:cubicBezTo>
                  <a:pt x="38822" y="490008"/>
                  <a:pt x="27181" y="492125"/>
                  <a:pt x="40939" y="552450"/>
                </a:cubicBezTo>
                <a:cubicBezTo>
                  <a:pt x="54697" y="612775"/>
                  <a:pt x="119256" y="729192"/>
                  <a:pt x="148889" y="806450"/>
                </a:cubicBezTo>
                <a:cubicBezTo>
                  <a:pt x="178522" y="883708"/>
                  <a:pt x="242022" y="963083"/>
                  <a:pt x="218739" y="1016000"/>
                </a:cubicBezTo>
                <a:cubicBezTo>
                  <a:pt x="195456" y="1068917"/>
                  <a:pt x="35647" y="1066800"/>
                  <a:pt x="9189" y="1123950"/>
                </a:cubicBezTo>
                <a:cubicBezTo>
                  <a:pt x="-17269" y="1181100"/>
                  <a:pt x="17656" y="1319742"/>
                  <a:pt x="59989" y="1358900"/>
                </a:cubicBezTo>
                <a:cubicBezTo>
                  <a:pt x="102322" y="1398058"/>
                  <a:pt x="172172" y="1377950"/>
                  <a:pt x="263189" y="1358900"/>
                </a:cubicBezTo>
                <a:cubicBezTo>
                  <a:pt x="354206" y="1339850"/>
                  <a:pt x="524597" y="1242483"/>
                  <a:pt x="606089" y="1244600"/>
                </a:cubicBezTo>
                <a:cubicBezTo>
                  <a:pt x="687581" y="1246717"/>
                  <a:pt x="715097" y="1309158"/>
                  <a:pt x="752139" y="1371600"/>
                </a:cubicBezTo>
                <a:cubicBezTo>
                  <a:pt x="789181" y="1434042"/>
                  <a:pt x="803997" y="1453092"/>
                  <a:pt x="828339" y="1619250"/>
                </a:cubicBezTo>
                <a:cubicBezTo>
                  <a:pt x="852681" y="1785408"/>
                  <a:pt x="887606" y="2239433"/>
                  <a:pt x="898189" y="23685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118667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LJEVICA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3527" y="1196752"/>
            <a:ext cx="118801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CENTAR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1844824"/>
            <a:ext cx="130535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DESNICA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04457" y="4348854"/>
            <a:ext cx="1407588" cy="1407588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PREDSJEDNIK </a:t>
            </a:r>
          </a:p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SABORA</a:t>
            </a:r>
          </a:p>
        </p:txBody>
      </p:sp>
    </p:spTree>
    <p:extLst>
      <p:ext uri="{BB962C8B-B14F-4D97-AF65-F5344CB8AC3E}">
        <p14:creationId xmlns:p14="http://schemas.microsoft.com/office/powerpoint/2010/main" val="42027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9784"/>
            <a:ext cx="8858280" cy="31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ideje i programi tadašnjih stranaka, postat će temelji današnjih stranaka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2844" y="4119233"/>
            <a:ext cx="1357322" cy="2238725"/>
            <a:chOff x="142844" y="4119233"/>
            <a:chExt cx="1357322" cy="2238725"/>
          </a:xfrm>
        </p:grpSpPr>
        <p:pic>
          <p:nvPicPr>
            <p:cNvPr id="9" name="Slika 8" descr="strossmayer2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142844" y="4119233"/>
              <a:ext cx="1357322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142844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J. J. Strossmayer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06882" y="4119233"/>
            <a:ext cx="1357322" cy="2238725"/>
            <a:chOff x="1625006" y="4119233"/>
            <a:chExt cx="1357322" cy="2238725"/>
          </a:xfrm>
        </p:grpSpPr>
        <p:pic>
          <p:nvPicPr>
            <p:cNvPr id="5" name="Slika 4" descr="361px-Fr.racki.JPG"/>
            <p:cNvPicPr>
              <a:picLocks noChangeAspect="1"/>
            </p:cNvPicPr>
            <p:nvPr/>
          </p:nvPicPr>
          <p:blipFill>
            <a:blip r:embed="rId4"/>
            <a:srcRect l="5319" r="8317" b="22500"/>
            <a:stretch>
              <a:fillRect/>
            </a:stretch>
          </p:blipFill>
          <p:spPr>
            <a:xfrm>
              <a:off x="1625006" y="4119233"/>
              <a:ext cx="1357322" cy="202441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1625067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Rački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0920" y="4119233"/>
            <a:ext cx="1487411" cy="2238725"/>
            <a:chOff x="3071144" y="4119233"/>
            <a:chExt cx="1487411" cy="2238725"/>
          </a:xfrm>
        </p:grpSpPr>
        <p:pic>
          <p:nvPicPr>
            <p:cNvPr id="6" name="Slika 5" descr="Ante_Starčević_crop.jp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>
              <a:off x="3071144" y="4119233"/>
              <a:ext cx="1487411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3071449" y="6143644"/>
              <a:ext cx="1486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 Starčević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5047" y="4119233"/>
            <a:ext cx="1285884" cy="2238725"/>
            <a:chOff x="4654374" y="4119233"/>
            <a:chExt cx="1285884" cy="2238725"/>
          </a:xfrm>
        </p:grpSpPr>
        <p:pic>
          <p:nvPicPr>
            <p:cNvPr id="7" name="Slika 6" descr="Eugen_Kvaternik's_portrait.jpg"/>
            <p:cNvPicPr>
              <a:picLocks noChangeAspect="1"/>
            </p:cNvPicPr>
            <p:nvPr/>
          </p:nvPicPr>
          <p:blipFill>
            <a:blip r:embed="rId6"/>
            <a:srcRect l="5991" r="14078" b="5970"/>
            <a:stretch>
              <a:fillRect/>
            </a:stretch>
          </p:blipFill>
          <p:spPr>
            <a:xfrm>
              <a:off x="4654374" y="4119233"/>
              <a:ext cx="1285884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4654716" y="6143644"/>
              <a:ext cx="1285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Eugen Kvaternik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7647" y="4119233"/>
            <a:ext cx="1429200" cy="2238725"/>
            <a:chOff x="6057999" y="4119233"/>
            <a:chExt cx="1429200" cy="2238725"/>
          </a:xfrm>
        </p:grpSpPr>
        <p:pic>
          <p:nvPicPr>
            <p:cNvPr id="8" name="Slika 7" descr="Stjepan_Radić_(2).jpg"/>
            <p:cNvPicPr>
              <a:picLocks noChangeAspect="1"/>
            </p:cNvPicPr>
            <p:nvPr/>
          </p:nvPicPr>
          <p:blipFill>
            <a:blip r:embed="rId7"/>
            <a:srcRect l="4528" r="4914" b="1492"/>
            <a:stretch>
              <a:fillRect/>
            </a:stretch>
          </p:blipFill>
          <p:spPr>
            <a:xfrm>
              <a:off x="6057999" y="4119233"/>
              <a:ext cx="1428760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57999" y="6143644"/>
              <a:ext cx="1429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Stjepan Radić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93563" y="4119233"/>
            <a:ext cx="1407600" cy="2238725"/>
            <a:chOff x="7593563" y="4119233"/>
            <a:chExt cx="1407600" cy="2238725"/>
          </a:xfrm>
        </p:grpSpPr>
        <p:pic>
          <p:nvPicPr>
            <p:cNvPr id="11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593563" y="4119233"/>
              <a:ext cx="1407593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7593563" y="6143644"/>
              <a:ext cx="14076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512" y="857232"/>
            <a:ext cx="8858280" cy="26431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temeljne odrednice programa stranaka u 19. st:</a:t>
            </a:r>
          </a:p>
          <a:p>
            <a:pPr marL="103095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nacionalni identitet</a:t>
            </a:r>
          </a:p>
          <a:p>
            <a:pPr marL="103095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politička i gospodarska neovisnost</a:t>
            </a:r>
          </a:p>
          <a:p>
            <a:pPr marL="103095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održavanje u trenutnim savezima </a:t>
            </a:r>
            <a:br>
              <a:rPr lang="hr-HR" sz="2800" dirty="0" smtClean="0">
                <a:latin typeface="Calibri" pitchFamily="34" charset="0"/>
                <a:cs typeface="Calibri" pitchFamily="34" charset="0"/>
              </a:rPr>
            </a:br>
            <a:r>
              <a:rPr lang="hr-HR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Austro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-Ugarska, Personalna unija s Ugarskom, jugoslavenska zajednica naroda)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zajednički elementi prekretnica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životu zemalja bivšeg istočnog bloka: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prekid s dotadašnjim političkim sustavom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(komunizam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demokracija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traženje novog gospodarskog sustava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(komanditno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tržišno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pojava nacionalne homogenizacije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(osamostaljenje država)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1990. – 28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2014. – 141 stranaka</a:t>
            </a:r>
          </a:p>
        </p:txBody>
      </p:sp>
      <p:pic>
        <p:nvPicPr>
          <p:cNvPr id="4" name="Slika 3" descr="463104049_fa0072e761_o.jpg"/>
          <p:cNvPicPr>
            <a:picLocks noChangeAspect="1"/>
          </p:cNvPicPr>
          <p:nvPr/>
        </p:nvPicPr>
        <p:blipFill>
          <a:blip r:embed="rId3"/>
          <a:srcRect l="2383" t="6250" r="4804" b="8333"/>
          <a:stretch>
            <a:fillRect/>
          </a:stretch>
        </p:blipFill>
        <p:spPr>
          <a:xfrm>
            <a:off x="1285852" y="3643314"/>
            <a:ext cx="4048443" cy="2886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Nicolae_Ceauses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3643314"/>
            <a:ext cx="2256867" cy="2892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zi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203575"/>
            <a:ext cx="8877327" cy="446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  <p:pic>
        <p:nvPicPr>
          <p:cNvPr id="6" name="Picture 5" descr="berlinski_zi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214290"/>
            <a:ext cx="238125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njemacka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36" y="142852"/>
            <a:ext cx="2762256" cy="338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500430" y="4572008"/>
            <a:ext cx="5491115" cy="209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358214" y="4643446"/>
            <a:ext cx="357190" cy="192882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0826" y="5143512"/>
            <a:ext cx="396000" cy="14287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0496" y="5786454"/>
            <a:ext cx="428628" cy="7858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1968" y="4653136"/>
            <a:ext cx="1938184" cy="58321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2017. – 166 </a:t>
            </a:r>
          </a:p>
          <a:p>
            <a:pPr algn="ctr"/>
            <a:r>
              <a:rPr lang="hr-H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(18 parlamentarnih)</a:t>
            </a:r>
            <a:endParaRPr lang="hr-H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13" grpId="0" animBg="1"/>
      <p:bldP spid="16" grpId="0" animBg="1"/>
      <p:bldP spid="1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8942" y="836712"/>
            <a:ext cx="8858280" cy="55721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 subjekti koji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posreduju između vlasti i građana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organizacije građana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(relativno trajne)</a:t>
            </a: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utemeljena radi oblikovanje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interesa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borba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za vlast 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održavanje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vlasti</a:t>
            </a:r>
          </a:p>
        </p:txBody>
      </p:sp>
      <p:sp>
        <p:nvSpPr>
          <p:cNvPr id="5" name="Pravokutnik 4"/>
          <p:cNvSpPr/>
          <p:nvPr/>
        </p:nvSpPr>
        <p:spPr bwMode="auto">
          <a:xfrm>
            <a:off x="107504" y="810612"/>
            <a:ext cx="8640960" cy="10800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zajednički elementi prekretnica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životu zemalja bivšeg istočnog bloka: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prekid s dotadašnjim političkim sustavom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(komunizam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demokracija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traženje novog gospodarskog sustava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(komanditno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tržišno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pojava nacionalne homogenizacije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(osamostaljenje država)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1990. – 28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2014. – 141 stranaka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2416" y="4888966"/>
            <a:ext cx="4857784" cy="1852402"/>
            <a:chOff x="3500430" y="4572008"/>
            <a:chExt cx="5491115" cy="209390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500430" y="4572008"/>
              <a:ext cx="5491115" cy="209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8358214" y="4643446"/>
              <a:ext cx="357190" cy="192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00826" y="5143512"/>
              <a:ext cx="396000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00496" y="5786454"/>
              <a:ext cx="42862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001968" y="4653136"/>
              <a:ext cx="2244019" cy="58321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2017. – 166 </a:t>
              </a:r>
            </a:p>
            <a:p>
              <a:pPr algn="ctr"/>
              <a:r>
                <a:rPr lang="hr-HR" sz="1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(18 parlamentarnih)</a:t>
              </a:r>
              <a:endPara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7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463104049_fa0072e761_o.jpg"/>
          <p:cNvPicPr>
            <a:picLocks noChangeAspect="1"/>
          </p:cNvPicPr>
          <p:nvPr/>
        </p:nvPicPr>
        <p:blipFill>
          <a:blip r:embed="rId3"/>
          <a:srcRect l="2383" t="6250" r="4804" b="8333"/>
          <a:stretch>
            <a:fillRect/>
          </a:stretch>
        </p:blipFill>
        <p:spPr>
          <a:xfrm>
            <a:off x="75052" y="301502"/>
            <a:ext cx="4237758" cy="30217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 descr="Nicolae_Ceauses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615" y="3469184"/>
            <a:ext cx="2516280" cy="322474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 descr="zi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" y="3469184"/>
            <a:ext cx="6423720" cy="323014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 descr="berlinski_zi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21" y="301501"/>
            <a:ext cx="2170764" cy="30217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njemacka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796" y="301501"/>
            <a:ext cx="2466699" cy="302170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34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prema idejama, orijentaciji i sustavu vrijednosti, u RH utemeljene su: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narodne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konzervativne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liberalne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kršćansko-demokratske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seljačke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stranke tradicionalne i nacionalne orijentacije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socijaldemokratske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regionalne i regionalističke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stranke nacionalnih manjina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ostale političke stranke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 </a:t>
            </a:r>
            <a:r>
              <a:rPr lang="hr-HR" sz="3200" b="0" i="1" dirty="0" smtClean="0"/>
              <a:t>(Ustav RH, </a:t>
            </a:r>
            <a:r>
              <a:rPr lang="hr-HR" sz="3200" b="0" i="1" dirty="0" err="1" smtClean="0"/>
              <a:t>čl</a:t>
            </a:r>
            <a:r>
              <a:rPr lang="hr-HR" sz="3200" b="0" i="1" dirty="0" smtClean="0"/>
              <a:t>. 6.)</a:t>
            </a:r>
            <a:endParaRPr lang="hr-HR" b="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720" y="857232"/>
            <a:ext cx="8715436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Osnivanje političkih stranaka je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slobodno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Unutarnje ustrojstvo političkih stranaka mora biti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sukladno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temeljnim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ustavnim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demokratskim načelima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600" i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Stranke moraju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 polagati račun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o porijeklu svojih sredstava i imovine.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Protuustavne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su političke stranke koje svojim programom ili nasilnim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djelovanjem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smjeraju podrivanju slobodnog demokratskog poretka ili</a:t>
            </a:r>
            <a:r>
              <a:rPr lang="hr-HR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ugrožavaju opstojnost Republike Hrvatske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protuustavnosti odlučuje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Ustavni sud republike Hrvatske.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Zakonom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se uređuje položaj i funkcioniranje političkih stranaka.</a:t>
            </a:r>
            <a:endParaRPr lang="hr-HR" sz="2600" i="1" dirty="0" smtClean="0">
              <a:latin typeface="Calibri" pitchFamily="34" charset="0"/>
              <a:cs typeface="Calibri" pitchFamily="34" charset="0"/>
            </a:endParaRPr>
          </a:p>
          <a:p>
            <a:pPr algn="r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POLITIČKE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ZADAĆE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CILJ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KOALICIJA STRANAKA</a:t>
            </a:r>
          </a:p>
          <a:p>
            <a:pPr marL="553112" lvl="2" indent="-288000">
              <a:spcBef>
                <a:spcPts val="18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30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1200"/>
              </a:spcBef>
            </a:pPr>
            <a:r>
              <a:rPr lang="hr-HR" sz="1800" b="1" dirty="0" smtClean="0"/>
              <a:t>VRSTE KOALICIJA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UNIJA STRANAKA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988180" y="785794"/>
            <a:ext cx="5672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subjekti koji posreduju između vlasti i građana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6116" y="1357298"/>
            <a:ext cx="50069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reprezentacije, integracije i konkurencije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050" y="1967203"/>
            <a:ext cx="6143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prenijeti volju birača u parlament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2928934"/>
            <a:ext cx="807249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savez političkih stranaka koje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 zbog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ostvarenje nekog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zajedničkog cilja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stranka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gubi samostalnost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4546" y="4178392"/>
            <a:ext cx="3429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1736" y="5357826"/>
            <a:ext cx="6357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spajanje stranka kojim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prihvaća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jedinstven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uspješnost na izborima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stranke dijelimo na: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političke stranke se (po ideologiji) dijele na: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5000628" y="642918"/>
            <a:ext cx="29289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neparlamentarne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parlamentarne</a:t>
            </a:r>
          </a:p>
          <a:p>
            <a:pPr marL="61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vladajuće</a:t>
            </a:r>
          </a:p>
          <a:p>
            <a:pPr marL="61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oporba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4644" y="2500306"/>
            <a:ext cx="628651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tradicija, obitelj, nacija, dužnost prema državi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ograničenje samovolje države, sloboda pojedinca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ljudsko dostojanstvo, solidarnost i opće dobro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sloboda, jednakost, solidarnost i socijalna država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57256" y="4964917"/>
            <a:ext cx="178595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Rectangle 7"/>
          <p:cNvSpPr/>
          <p:nvPr/>
        </p:nvSpPr>
        <p:spPr bwMode="auto">
          <a:xfrm>
            <a:off x="857256" y="6036487"/>
            <a:ext cx="1785950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2" name="Rectangle 7"/>
          <p:cNvSpPr/>
          <p:nvPr/>
        </p:nvSpPr>
        <p:spPr bwMode="auto">
          <a:xfrm>
            <a:off x="857256" y="5500702"/>
            <a:ext cx="1785950" cy="432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4" name="Rectangle 7"/>
          <p:cNvSpPr/>
          <p:nvPr/>
        </p:nvSpPr>
        <p:spPr bwMode="auto">
          <a:xfrm>
            <a:off x="214314" y="2643182"/>
            <a:ext cx="2428892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14314" y="3167061"/>
            <a:ext cx="2428892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214314" y="3690940"/>
            <a:ext cx="2428892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14314" y="4214818"/>
            <a:ext cx="2428892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14644" y="4776531"/>
            <a:ext cx="6286512" cy="171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zagovaraju (nasilne) političke promjene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konzervativizam i nepromjenjivost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opcija izbjegavanja krajnosti, nasilja i nestabilnosti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7" grpId="0" uiExpand="1" build="p"/>
      <p:bldP spid="8" grpId="0" build="allAtOnce" animBg="1"/>
      <p:bldP spid="9" grpId="0" build="allAtOnce" animBg="1"/>
      <p:bldP spid="12" grpId="0" build="allAtOnce" animBg="1"/>
      <p:bldP spid="14" grpId="0" uiExpand="1" build="allAtOnce" animBg="1"/>
      <p:bldP spid="15" grpId="0" build="allAtOnce" animBg="1"/>
      <p:bldP spid="16" grpId="0" build="allAtOnce" animBg="1"/>
      <p:bldP spid="17" grpId="0" build="allAtOnce" animBg="1"/>
      <p:bldP spid="1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/>
        </p:nvSpPr>
        <p:spPr bwMode="auto">
          <a:xfrm>
            <a:off x="7704594" y="1226256"/>
            <a:ext cx="1368000" cy="30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latin typeface="Calibri" pitchFamily="34" charset="0"/>
                <a:cs typeface="Calibri" pitchFamily="34" charset="0"/>
              </a:rPr>
              <a:t>LIBERALNA STRANKA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00066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političke stranke u Hrvatskoj (19. st):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14" name="Rectangle 7"/>
          <p:cNvSpPr/>
          <p:nvPr/>
        </p:nvSpPr>
        <p:spPr bwMode="auto">
          <a:xfrm>
            <a:off x="71406" y="1226256"/>
            <a:ext cx="2500330" cy="306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latin typeface="Calibri" pitchFamily="34" charset="0"/>
                <a:cs typeface="Calibri" pitchFamily="34" charset="0"/>
              </a:rPr>
              <a:t>NARODNA STRANKA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643174" y="1226256"/>
            <a:ext cx="2500330" cy="3060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latin typeface="Calibri" pitchFamily="34" charset="0"/>
                <a:cs typeface="Calibri" pitchFamily="34" charset="0"/>
              </a:rPr>
              <a:t>STRANKA PRAVA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214942" y="1226256"/>
            <a:ext cx="2412000" cy="3060000"/>
          </a:xfrm>
          <a:prstGeom prst="rect">
            <a:avLst/>
          </a:prstGeom>
          <a:gradFill flip="none" rotWithShape="1">
            <a:gsLst>
              <a:gs pos="0">
                <a:srgbClr val="4F7921">
                  <a:shade val="30000"/>
                  <a:satMod val="115000"/>
                </a:srgbClr>
              </a:gs>
              <a:gs pos="50000">
                <a:srgbClr val="4F7921">
                  <a:shade val="67500"/>
                  <a:satMod val="115000"/>
                </a:srgbClr>
              </a:gs>
              <a:gs pos="100000">
                <a:srgbClr val="4F7921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latin typeface="Calibri" pitchFamily="34" charset="0"/>
                <a:cs typeface="Calibri" pitchFamily="34" charset="0"/>
              </a:rPr>
              <a:t>HRVATSKA PUČKA SELJAČKA STRANKA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111" y="1916489"/>
            <a:ext cx="2326920" cy="2238725"/>
            <a:chOff x="5895766" y="2000240"/>
            <a:chExt cx="2326920" cy="2238725"/>
          </a:xfrm>
        </p:grpSpPr>
        <p:grpSp>
          <p:nvGrpSpPr>
            <p:cNvPr id="19" name="Group 13"/>
            <p:cNvGrpSpPr/>
            <p:nvPr/>
          </p:nvGrpSpPr>
          <p:grpSpPr>
            <a:xfrm>
              <a:off x="5895766" y="2000240"/>
              <a:ext cx="1144800" cy="2238725"/>
              <a:chOff x="180726" y="4119233"/>
              <a:chExt cx="1144800" cy="2238725"/>
            </a:xfrm>
          </p:grpSpPr>
          <p:pic>
            <p:nvPicPr>
              <p:cNvPr id="20" name="Slika 8" descr="strossmayer2.jpg"/>
              <p:cNvPicPr>
                <a:picLocks noChangeAspect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>
              <a:xfrm>
                <a:off x="181622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80726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J. J. Strossmayer </a:t>
                </a:r>
              </a:p>
            </p:txBody>
          </p:sp>
        </p:grpSp>
        <p:grpSp>
          <p:nvGrpSpPr>
            <p:cNvPr id="22" name="Group 16"/>
            <p:cNvGrpSpPr/>
            <p:nvPr/>
          </p:nvGrpSpPr>
          <p:grpSpPr>
            <a:xfrm>
              <a:off x="7149886" y="2000240"/>
              <a:ext cx="1072800" cy="2238725"/>
              <a:chOff x="1452970" y="4119233"/>
              <a:chExt cx="1072800" cy="2238725"/>
            </a:xfrm>
          </p:grpSpPr>
          <p:pic>
            <p:nvPicPr>
              <p:cNvPr id="23" name="Slika 4" descr="361px-Fr.racki.JPG"/>
              <p:cNvPicPr>
                <a:picLocks noChangeAspect="1"/>
              </p:cNvPicPr>
              <p:nvPr/>
            </p:nvPicPr>
            <p:blipFill>
              <a:blip r:embed="rId3"/>
              <a:srcRect l="17100" r="14718" b="22500"/>
              <a:stretch>
                <a:fillRect/>
              </a:stretch>
            </p:blipFill>
            <p:spPr>
              <a:xfrm>
                <a:off x="1453585" y="4119233"/>
                <a:ext cx="1071570" cy="202441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1452970" y="6143644"/>
                <a:ext cx="1072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Franjo Rački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714612" y="1916489"/>
            <a:ext cx="2359588" cy="2238725"/>
            <a:chOff x="2844507" y="2000240"/>
            <a:chExt cx="2359588" cy="2238725"/>
          </a:xfrm>
        </p:grpSpPr>
        <p:grpSp>
          <p:nvGrpSpPr>
            <p:cNvPr id="26" name="Group 18"/>
            <p:cNvGrpSpPr/>
            <p:nvPr/>
          </p:nvGrpSpPr>
          <p:grpSpPr>
            <a:xfrm>
              <a:off x="2844507" y="2000240"/>
              <a:ext cx="1144800" cy="2238725"/>
              <a:chOff x="3129601" y="4119233"/>
              <a:chExt cx="1144800" cy="2238725"/>
            </a:xfrm>
          </p:grpSpPr>
          <p:pic>
            <p:nvPicPr>
              <p:cNvPr id="27" name="Slika 5" descr="Ante_Starčević_crop.jpg"/>
              <p:cNvPicPr>
                <a:picLocks noChangeAspect="1"/>
              </p:cNvPicPr>
              <p:nvPr/>
            </p:nvPicPr>
            <p:blipFill rotWithShape="1">
              <a:blip r:embed="rId4" cstate="email"/>
              <a:srcRect/>
              <a:stretch/>
            </p:blipFill>
            <p:spPr>
              <a:xfrm>
                <a:off x="3130497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129601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 Starčević</a:t>
                </a:r>
              </a:p>
            </p:txBody>
          </p:sp>
        </p:grpSp>
        <p:grpSp>
          <p:nvGrpSpPr>
            <p:cNvPr id="29" name="Group 22"/>
            <p:cNvGrpSpPr/>
            <p:nvPr/>
          </p:nvGrpSpPr>
          <p:grpSpPr>
            <a:xfrm>
              <a:off x="4058953" y="2000240"/>
              <a:ext cx="1145142" cy="2238725"/>
              <a:chOff x="4333150" y="4119233"/>
              <a:chExt cx="1145142" cy="2238725"/>
            </a:xfrm>
          </p:grpSpPr>
          <p:pic>
            <p:nvPicPr>
              <p:cNvPr id="30" name="Slika 6" descr="Eugen_Kvaternik's_portrait.jpg"/>
              <p:cNvPicPr>
                <a:picLocks noChangeAspect="1"/>
              </p:cNvPicPr>
              <p:nvPr/>
            </p:nvPicPr>
            <p:blipFill>
              <a:blip r:embed="rId5"/>
              <a:srcRect l="5991" r="22959" b="5970"/>
              <a:stretch>
                <a:fillRect/>
              </a:stretch>
            </p:blipFill>
            <p:spPr>
              <a:xfrm>
                <a:off x="4333150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4333492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Eugen Kvaternik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276423" y="1916489"/>
            <a:ext cx="2289038" cy="2238725"/>
            <a:chOff x="5927530" y="2118969"/>
            <a:chExt cx="2289038" cy="2238725"/>
          </a:xfrm>
        </p:grpSpPr>
        <p:grpSp>
          <p:nvGrpSpPr>
            <p:cNvPr id="33" name="Group 24"/>
            <p:cNvGrpSpPr/>
            <p:nvPr/>
          </p:nvGrpSpPr>
          <p:grpSpPr>
            <a:xfrm>
              <a:off x="7143768" y="2118969"/>
              <a:ext cx="1072800" cy="2238725"/>
              <a:chOff x="5700809" y="4119233"/>
              <a:chExt cx="1072800" cy="2238725"/>
            </a:xfrm>
          </p:grpSpPr>
          <p:pic>
            <p:nvPicPr>
              <p:cNvPr id="34" name="Slika 7" descr="Stjepan_Radić_(2).jpg"/>
              <p:cNvPicPr>
                <a:picLocks noChangeAspect="1"/>
              </p:cNvPicPr>
              <p:nvPr/>
            </p:nvPicPr>
            <p:blipFill>
              <a:blip r:embed="rId6"/>
              <a:srcRect l="18140" r="13942" b="1492"/>
              <a:stretch>
                <a:fillRect/>
              </a:stretch>
            </p:blipFill>
            <p:spPr>
              <a:xfrm>
                <a:off x="5701424" y="4119233"/>
                <a:ext cx="1071570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5700809" y="6143644"/>
                <a:ext cx="1072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Stjepan Radić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927530" y="2118969"/>
              <a:ext cx="1144800" cy="2238725"/>
              <a:chOff x="5856092" y="4143380"/>
              <a:chExt cx="1144800" cy="2238725"/>
            </a:xfrm>
          </p:grpSpPr>
          <p:pic>
            <p:nvPicPr>
              <p:cNvPr id="3074" name="Picture 2" descr="http://t1.gstatic.com/images?q=tbn:ANd9GcTBuKf_njYTg8nYRSHvYUjZGJoXhJSfF9Kj2e3obXCi2FPDrTatZQ"/>
              <p:cNvPicPr>
                <a:picLocks noChangeAspect="1" noChangeArrowheads="1"/>
              </p:cNvPicPr>
              <p:nvPr/>
            </p:nvPicPr>
            <p:blipFill>
              <a:blip r:embed="rId7"/>
              <a:srcRect l="13284" t="2142" r="13253" b="1494"/>
              <a:stretch>
                <a:fillRect/>
              </a:stretch>
            </p:blipFill>
            <p:spPr bwMode="auto">
              <a:xfrm>
                <a:off x="5856988" y="4143380"/>
                <a:ext cx="1143008" cy="2001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5856092" y="6167791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Antun Radić</a:t>
                </a:r>
              </a:p>
            </p:txBody>
          </p:sp>
        </p:grpSp>
      </p:grpSp>
      <p:grpSp>
        <p:nvGrpSpPr>
          <p:cNvPr id="41" name="Group 25"/>
          <p:cNvGrpSpPr/>
          <p:nvPr/>
        </p:nvGrpSpPr>
        <p:grpSpPr>
          <a:xfrm>
            <a:off x="7816194" y="1916489"/>
            <a:ext cx="1144800" cy="2238725"/>
            <a:chOff x="7664105" y="4119233"/>
            <a:chExt cx="1144800" cy="2238725"/>
          </a:xfrm>
        </p:grpSpPr>
        <p:pic>
          <p:nvPicPr>
            <p:cNvPr id="42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665001" y="4119233"/>
              <a:ext cx="1143008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43" name="Rectangle 42"/>
            <p:cNvSpPr/>
            <p:nvPr/>
          </p:nvSpPr>
          <p:spPr>
            <a:xfrm>
              <a:off x="7664105" y="6143644"/>
              <a:ext cx="1144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42908" y="4537700"/>
            <a:ext cx="8858248" cy="167738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  <p:bldP spid="2" grpId="0" build="p"/>
      <p:bldP spid="14" grpId="0" uiExpand="1" build="allAtOnce" animBg="1"/>
      <p:bldP spid="15" grpId="0" uiExpand="1" build="allAtOnce" animBg="1"/>
      <p:bldP spid="16" grpId="0" uiExpand="1" build="allAtOnce" animBg="1"/>
      <p:bldP spid="4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64488" cy="5806428"/>
          </a:xfrm>
        </p:spPr>
        <p:txBody>
          <a:bodyPr/>
          <a:lstStyle/>
          <a:p>
            <a:pPr marL="288000" lvl="0" indent="-288000" defTabSz="457200" hangingPunct="0">
              <a:spcBef>
                <a:spcPts val="24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POLITIČKE STRANKE </a:t>
            </a:r>
            <a:r>
              <a:rPr lang="hr-HR" sz="2400" dirty="0" smtClean="0">
                <a:solidFill>
                  <a:srgbClr val="FFFFFF"/>
                </a:solidFill>
              </a:rPr>
              <a:t>su subjekti koji </a:t>
            </a:r>
            <a:r>
              <a:rPr lang="hr-HR" sz="2400" u="sng" dirty="0" smtClean="0">
                <a:solidFill>
                  <a:srgbClr val="FFFFFF"/>
                </a:solidFill>
              </a:rPr>
              <a:t>posreduju između vlasti i građana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ZADAĆE POLITIČKIH STRANAKA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reprezentacije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konkurencije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integracije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/>
              <a:t>cilj političke stranke je </a:t>
            </a:r>
            <a:r>
              <a:rPr lang="hr-HR" b="1" dirty="0">
                <a:solidFill>
                  <a:srgbClr val="FFC000"/>
                </a:solidFill>
              </a:rPr>
              <a:t>prenijeti volju birača u parlament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/>
              <a:t>svaka stranka mora imati </a:t>
            </a:r>
            <a:r>
              <a:rPr lang="hr-HR" b="1" dirty="0">
                <a:solidFill>
                  <a:srgbClr val="FFC000"/>
                </a:solidFill>
              </a:rPr>
              <a:t>program</a:t>
            </a:r>
            <a:r>
              <a:rPr lang="hr-HR" sz="2400" dirty="0"/>
              <a:t> </a:t>
            </a:r>
            <a:r>
              <a:rPr lang="hr-HR" sz="2400" dirty="0" smtClean="0"/>
              <a:t>i </a:t>
            </a:r>
            <a:r>
              <a:rPr lang="hr-HR" b="1" dirty="0" smtClean="0">
                <a:solidFill>
                  <a:srgbClr val="FFC000"/>
                </a:solidFill>
              </a:rPr>
              <a:t>statut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program stranke </a:t>
            </a:r>
            <a:r>
              <a:rPr lang="hr-HR" sz="2400" dirty="0" smtClean="0"/>
              <a:t>–</a:t>
            </a:r>
            <a:r>
              <a:rPr lang="hr-HR" sz="2400" b="1" dirty="0" smtClean="0">
                <a:solidFill>
                  <a:srgbClr val="FFC000"/>
                </a:solidFill>
              </a:rPr>
              <a:t> </a:t>
            </a:r>
            <a:r>
              <a:rPr lang="hr-HR" sz="2400" dirty="0" smtClean="0"/>
              <a:t>norme, </a:t>
            </a:r>
            <a:r>
              <a:rPr lang="hr-HR" sz="2400" dirty="0"/>
              <a:t>vrijednosti, načela i ciljevi za koje se stranka zalaže i što bi pokušala učiniti ako dođe na </a:t>
            </a:r>
            <a:r>
              <a:rPr lang="hr-HR" sz="2400" dirty="0" smtClean="0"/>
              <a:t>vlast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</a:rPr>
              <a:t>statut stranke </a:t>
            </a:r>
            <a:r>
              <a:rPr lang="hr-HR" sz="2400" dirty="0" smtClean="0"/>
              <a:t>– regulira funkcioniranje </a:t>
            </a:r>
            <a:r>
              <a:rPr lang="hr-HR" sz="2400" dirty="0"/>
              <a:t>unutar stranke (ustrojstvo stranke</a:t>
            </a:r>
            <a:r>
              <a:rPr lang="hr-HR" sz="2400" dirty="0" smtClean="0"/>
              <a:t>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3594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06428"/>
          </a:xfrm>
        </p:spPr>
        <p:txBody>
          <a:bodyPr/>
          <a:lstStyle/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</a:rPr>
              <a:t>KOALICIJA</a:t>
            </a:r>
            <a:r>
              <a:rPr lang="hr-HR" sz="2400" dirty="0" smtClean="0"/>
              <a:t>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savez političkih stranaka </a:t>
            </a:r>
            <a:r>
              <a:rPr lang="hr-HR" sz="2400" dirty="0" smtClean="0"/>
              <a:t>koje se </a:t>
            </a:r>
            <a:r>
              <a:rPr lang="hr-HR" sz="2400" u="sng" dirty="0" smtClean="0"/>
              <a:t>udružuju na određeno vrijeme zbog ostvarenje nekog zajedničkog cilja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spajanjem u koaliciju stranka </a:t>
            </a:r>
            <a:r>
              <a:rPr lang="hr-HR" b="1" dirty="0" smtClean="0">
                <a:solidFill>
                  <a:srgbClr val="FFC000"/>
                </a:solidFill>
              </a:rPr>
              <a:t>ne gubi svoju samostalnost</a:t>
            </a:r>
          </a:p>
          <a:p>
            <a:pPr marL="288000" indent="-288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</a:rPr>
              <a:t>UNIJA STRANAKA </a:t>
            </a:r>
            <a:r>
              <a:rPr lang="hr-HR" sz="2400" dirty="0" smtClean="0"/>
              <a:t>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spajanje stranka </a:t>
            </a:r>
            <a:r>
              <a:rPr lang="hr-HR" sz="2400" dirty="0" smtClean="0"/>
              <a:t>kojim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gubi samostalnost</a:t>
            </a:r>
            <a:r>
              <a:rPr lang="hr-HR" sz="2400" dirty="0" smtClean="0"/>
              <a:t> i prihvaća jedinstven zajednički program 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68177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57232"/>
            <a:ext cx="9144000" cy="530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koji su prethodili uvođenju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demokracije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RH u 20. st.: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Rumunjskoj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danas u RH ima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166 stranaka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 čega 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18 parlamentarnih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POLITIČKE STRANKE		   	   </a:t>
            </a:r>
            <a:r>
              <a:rPr lang="hr-HR" sz="2400" b="0" i="1" dirty="0"/>
              <a:t>(plan ploče)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32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911067" y="303588"/>
            <a:ext cx="642942" cy="289323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768586" y="339306"/>
            <a:ext cx="642942" cy="282180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357686" y="1750207"/>
            <a:ext cx="642942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" name="Pravokutnik 15"/>
          <p:cNvSpPr/>
          <p:nvPr/>
        </p:nvSpPr>
        <p:spPr bwMode="auto">
          <a:xfrm>
            <a:off x="571472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400" dirty="0" smtClean="0">
                <a:latin typeface="Calibri" pitchFamily="34" charset="0"/>
                <a:cs typeface="Calibri" pitchFamily="34" charset="0"/>
              </a:rPr>
              <a:t>političke organizacije građana</a:t>
            </a:r>
          </a:p>
        </p:txBody>
      </p:sp>
      <p:sp>
        <p:nvSpPr>
          <p:cNvPr id="17" name="Pravokutnik 16"/>
          <p:cNvSpPr/>
          <p:nvPr/>
        </p:nvSpPr>
        <p:spPr bwMode="auto">
          <a:xfrm>
            <a:off x="3464711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utemeljene radi oblikovanja pojedinačnih interesa</a:t>
            </a:r>
          </a:p>
        </p:txBody>
      </p:sp>
      <p:sp>
        <p:nvSpPr>
          <p:cNvPr id="18" name="Pravokutnik 17"/>
          <p:cNvSpPr/>
          <p:nvPr/>
        </p:nvSpPr>
        <p:spPr bwMode="auto">
          <a:xfrm>
            <a:off x="6286512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smtClean="0">
                <a:latin typeface="Calibri" pitchFamily="34" charset="0"/>
                <a:cs typeface="Calibri" pitchFamily="34" charset="0"/>
              </a:rPr>
              <a:t>sudjeluju u borbi za vlast ili održavanju na vlasti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571736" y="785794"/>
            <a:ext cx="4214842" cy="642942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POLITIČKE STRANKE</a:t>
            </a:r>
            <a:endParaRPr kumimoji="0" lang="hr-HR" sz="2800" b="1" i="0" u="none" strike="noStrike" cap="none" normalizeH="0" baseline="0" dirty="0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16"/>
          <p:cNvSpPr/>
          <p:nvPr/>
        </p:nvSpPr>
        <p:spPr bwMode="auto">
          <a:xfrm>
            <a:off x="785786" y="4929198"/>
            <a:ext cx="7715304" cy="1214446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24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8000" indent="-288000" algn="ctr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 subjekti koji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posreduju između vlasti i građana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1857356" y="3965182"/>
            <a:ext cx="714380" cy="57150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715140" y="3965182"/>
            <a:ext cx="714380" cy="57150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4357686" y="4250140"/>
            <a:ext cx="714380" cy="158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2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3690" y="704571"/>
            <a:ext cx="8892480" cy="4143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reprezentacije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predstavljanje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volje i interesa određene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. skupine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konkurencije</a:t>
            </a: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nadmetanje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 drugim strankama u borbi za osvajanje vlasti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integracije</a:t>
            </a:r>
            <a:endParaRPr lang="hr-HR" sz="32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svoje redove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uključuju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integriraju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različite slojeve društva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(politička  socijalizacija)</a:t>
            </a:r>
            <a:endParaRPr lang="hr-HR" sz="28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cilj političke stranke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prenijeti volju birača u parlament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svaka stranka mora imati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statut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107504" y="4202090"/>
            <a:ext cx="8501122" cy="57150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ZADAĆE POLITIČKIH STRANAKA</a:t>
            </a:r>
            <a:endParaRPr lang="hr-H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64784" y="5502032"/>
            <a:ext cx="3071834" cy="1071570"/>
          </a:xfrm>
          <a:prstGeom prst="wedgeRoundRectCallout">
            <a:avLst>
              <a:gd name="adj1" fmla="val -40721"/>
              <a:gd name="adj2" fmla="val -797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regulira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funkcioniranje unutar stranke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(ustrojstvo stranke)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04216" y="5502032"/>
            <a:ext cx="3786214" cy="1071570"/>
          </a:xfrm>
          <a:prstGeom prst="wedgeRoundRectCallout">
            <a:avLst>
              <a:gd name="adj1" fmla="val 40140"/>
              <a:gd name="adj2" fmla="val -770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vrijednosti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načela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ciljevi za koje se stranka zalaže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što bi pokušala učiniti ako dođe na vlast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4" grpId="0" animBg="1"/>
      <p:bldP spid="6" grpId="0" uiExpand="1" build="allAtOnce" animBg="1"/>
      <p:bldP spid="7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121" y="1000130"/>
            <a:ext cx="9038238" cy="52371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političke stranke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javljaju u 17. st. 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Engleska –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Vigovci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Whigs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Torijevci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Tories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kad jača moć engleskog parlamenta, a kraljeva moć slabi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u="sng" dirty="0" smtClean="0">
                <a:latin typeface="Calibri" pitchFamily="34" charset="0"/>
                <a:cs typeface="Calibri" pitchFamily="34" charset="0"/>
              </a:rPr>
              <a:t>smisao stranačkog djelovanja dobivaju u 19. st.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kad se širi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opće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glasa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početku se pravo glasa ograničavalo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imovinskim cenzusom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žene su prve dobile pravo glasa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Švedskoj 1867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., a zadnje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Saudijskoj Arabiji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2011. godine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Hrvatskoj</a:t>
            </a:r>
            <a:r>
              <a:rPr lang="hr-HR" sz="24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1945. godine 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Švicarska – 1971. (na federalnoj razini) - 1990. (na kantonalnoj)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NASTANAK POLITIČKIH STRANAKA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KOALICIJA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savez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političkih stranaka koje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zbog ostvarenje nekog zajedničkog cilja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spajanjem u koaliciju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stranka ne gubi svoju samostalnost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koalicija: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UNIJA STRANAKA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spajanje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prihvaća jedinstven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 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(njem.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Christlich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Demokratische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Union)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de-DE" sz="2000" i="1" dirty="0" err="1" smtClean="0">
                <a:latin typeface="Calibri" pitchFamily="34" charset="0"/>
                <a:cs typeface="Calibri" pitchFamily="34" charset="0"/>
              </a:rPr>
              <a:t>njem</a:t>
            </a:r>
            <a:r>
              <a:rPr lang="de-DE" sz="2000" i="1" dirty="0" smtClean="0">
                <a:latin typeface="Calibri" pitchFamily="34" charset="0"/>
                <a:cs typeface="Calibri" pitchFamily="34" charset="0"/>
              </a:rPr>
              <a:t>. Christlich-Soziale Union in Bayern</a:t>
            </a:r>
            <a:r>
              <a:rPr lang="de-DE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19" t="22524" b="22569"/>
          <a:stretch/>
        </p:blipFill>
        <p:spPr>
          <a:xfrm>
            <a:off x="7158744" y="2564904"/>
            <a:ext cx="1866635" cy="1807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UDRUŽENJA STRANAKA</a:t>
            </a:r>
            <a:endParaRPr lang="hr-HR" dirty="0"/>
          </a:p>
        </p:txBody>
      </p:sp>
      <p:pic>
        <p:nvPicPr>
          <p:cNvPr id="1026" name="Picture 2" descr="https://cdn-narod.r.worldssl.net/wp-content/uploads/2015/09/kukuriku1.jpg?x810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00" y="2564904"/>
            <a:ext cx="2565256" cy="18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36712"/>
            <a:ext cx="8858280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uspješnost na izborima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razlikujemo: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neparlamentarne stranke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parlamentarne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vladajuće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oporba (opozicija)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POL. STRANKE </a:t>
            </a:r>
            <a:r>
              <a:rPr lang="hr-HR" b="0" i="1" dirty="0" smtClean="0">
                <a:ea typeface="WenQuanYi Micro Hei" charset="0"/>
              </a:rPr>
              <a:t>– uspješnost na izborima</a:t>
            </a:r>
            <a:endParaRPr lang="hr-HR" b="0" i="1" dirty="0"/>
          </a:p>
        </p:txBody>
      </p:sp>
      <p:cxnSp>
        <p:nvCxnSpPr>
          <p:cNvPr id="6" name="Kutni poveznik 46"/>
          <p:cNvCxnSpPr>
            <a:stCxn id="11" idx="2"/>
            <a:endCxn id="13" idx="0"/>
          </p:cNvCxnSpPr>
          <p:nvPr/>
        </p:nvCxnSpPr>
        <p:spPr bwMode="auto">
          <a:xfrm rot="5400000">
            <a:off x="5862555" y="4602107"/>
            <a:ext cx="642942" cy="129712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Kutni poveznik 48"/>
          <p:cNvCxnSpPr>
            <a:stCxn id="11" idx="2"/>
            <a:endCxn id="14" idx="0"/>
          </p:cNvCxnSpPr>
          <p:nvPr/>
        </p:nvCxnSpPr>
        <p:spPr bwMode="auto">
          <a:xfrm rot="16200000" flipH="1">
            <a:off x="7130579" y="4631206"/>
            <a:ext cx="642942" cy="123892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Kutni poveznik 19"/>
          <p:cNvCxnSpPr>
            <a:stCxn id="12" idx="2"/>
            <a:endCxn id="10" idx="0"/>
          </p:cNvCxnSpPr>
          <p:nvPr/>
        </p:nvCxnSpPr>
        <p:spPr bwMode="auto">
          <a:xfrm rot="5400000">
            <a:off x="4651622" y="2109505"/>
            <a:ext cx="600198" cy="323918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Kutni poveznik 21"/>
          <p:cNvCxnSpPr>
            <a:stCxn id="12" idx="2"/>
            <a:endCxn id="11" idx="0"/>
          </p:cNvCxnSpPr>
          <p:nvPr/>
        </p:nvCxnSpPr>
        <p:spPr bwMode="auto">
          <a:xfrm rot="16200000" flipH="1">
            <a:off x="6401852" y="3598462"/>
            <a:ext cx="600198" cy="26127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Pravokutnik 15"/>
          <p:cNvSpPr/>
          <p:nvPr/>
        </p:nvSpPr>
        <p:spPr bwMode="auto">
          <a:xfrm>
            <a:off x="1892126" y="4029198"/>
            <a:ext cx="2880000" cy="900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NEPARLAMENTARNE</a:t>
            </a:r>
            <a:r>
              <a:rPr kumimoji="0" lang="hr-HR" sz="24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7"/>
          <p:cNvSpPr/>
          <p:nvPr/>
        </p:nvSpPr>
        <p:spPr bwMode="auto">
          <a:xfrm>
            <a:off x="5392588" y="4029198"/>
            <a:ext cx="2880000" cy="900000"/>
          </a:xfrm>
          <a:prstGeom prst="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PARLAMENTARNE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13"/>
          <p:cNvSpPr/>
          <p:nvPr/>
        </p:nvSpPr>
        <p:spPr bwMode="auto">
          <a:xfrm>
            <a:off x="4678208" y="2357430"/>
            <a:ext cx="3786214" cy="107157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 PO USPJEŠNOSTI NA IZBORIMA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Pravokutnik 38"/>
          <p:cNvSpPr/>
          <p:nvPr/>
        </p:nvSpPr>
        <p:spPr bwMode="auto">
          <a:xfrm>
            <a:off x="4535332" y="5572140"/>
            <a:ext cx="2000264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Pravokutnik 39"/>
          <p:cNvSpPr/>
          <p:nvPr/>
        </p:nvSpPr>
        <p:spPr bwMode="auto">
          <a:xfrm>
            <a:off x="7178538" y="5572140"/>
            <a:ext cx="1785950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OPORBA</a:t>
            </a:r>
          </a:p>
        </p:txBody>
      </p:sp>
      <p:sp>
        <p:nvSpPr>
          <p:cNvPr id="2" name="Oval 1"/>
          <p:cNvSpPr/>
          <p:nvPr/>
        </p:nvSpPr>
        <p:spPr>
          <a:xfrm rot="20977733">
            <a:off x="4310967" y="2838988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166</a:t>
            </a:r>
          </a:p>
        </p:txBody>
      </p:sp>
      <p:sp>
        <p:nvSpPr>
          <p:cNvPr id="15" name="Oval 14"/>
          <p:cNvSpPr/>
          <p:nvPr/>
        </p:nvSpPr>
        <p:spPr>
          <a:xfrm rot="1057733">
            <a:off x="7905347" y="4350686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47148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 IDEOLOGIJI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političke stranke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konzervativne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liberalne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demokršćanske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socijaldemokratske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također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ljevicu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desnicu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4" name="Rectangle 7"/>
          <p:cNvSpPr/>
          <p:nvPr/>
        </p:nvSpPr>
        <p:spPr bwMode="auto">
          <a:xfrm>
            <a:off x="5572131" y="4500570"/>
            <a:ext cx="178595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5" name="Rectangle 7"/>
          <p:cNvSpPr/>
          <p:nvPr/>
        </p:nvSpPr>
        <p:spPr bwMode="auto">
          <a:xfrm>
            <a:off x="5572131" y="5572140"/>
            <a:ext cx="178595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6" name="Rectangle 7"/>
          <p:cNvSpPr/>
          <p:nvPr/>
        </p:nvSpPr>
        <p:spPr bwMode="auto">
          <a:xfrm>
            <a:off x="5572131" y="5036355"/>
            <a:ext cx="1785950" cy="432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7" name="Rectangle 7"/>
          <p:cNvSpPr/>
          <p:nvPr/>
        </p:nvSpPr>
        <p:spPr bwMode="auto">
          <a:xfrm>
            <a:off x="5572131" y="1628800"/>
            <a:ext cx="270000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5572131" y="2152679"/>
            <a:ext cx="270000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5572131" y="2676558"/>
            <a:ext cx="2700000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Rectangle 7"/>
          <p:cNvSpPr/>
          <p:nvPr/>
        </p:nvSpPr>
        <p:spPr bwMode="auto">
          <a:xfrm>
            <a:off x="5572131" y="3200436"/>
            <a:ext cx="270000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PODJELA POLITIČKIH STRANAKA</a:t>
            </a:r>
            <a:endParaRPr lang="hr-HR" dirty="0"/>
          </a:p>
        </p:txBody>
      </p:sp>
      <p:sp>
        <p:nvSpPr>
          <p:cNvPr id="12" name="Right Brace 11"/>
          <p:cNvSpPr/>
          <p:nvPr/>
        </p:nvSpPr>
        <p:spPr>
          <a:xfrm>
            <a:off x="2285984" y="4521090"/>
            <a:ext cx="428628" cy="1500198"/>
          </a:xfrm>
          <a:prstGeom prst="rightBrace">
            <a:avLst>
              <a:gd name="adj1" fmla="val 51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2714612" y="4786322"/>
            <a:ext cx="1643074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podjela iz doba Francuske revolucije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uiExpand="1" build="allAtOnce" animBg="1"/>
      <p:bldP spid="5" grpId="0" build="allAtOnce" animBg="1"/>
      <p:bldP spid="6" grpId="0" build="allAtOnce" animBg="1"/>
      <p:bldP spid="7" grpId="0" uiExpand="1" build="allAtOnce" animBg="1"/>
      <p:bldP spid="8" grpId="0" build="allAtOnce" animBg="1"/>
      <p:bldP spid="9" grpId="0" build="allAtOnce" animBg="1"/>
      <p:bldP spid="10" grpId="0" build="allAtOnce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 bwMode="auto">
          <a:xfrm>
            <a:off x="142845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19"/>
          <p:cNvSpPr/>
          <p:nvPr/>
        </p:nvSpPr>
        <p:spPr bwMode="auto">
          <a:xfrm>
            <a:off x="3143240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0"/>
          <p:cNvSpPr/>
          <p:nvPr/>
        </p:nvSpPr>
        <p:spPr bwMode="auto">
          <a:xfrm>
            <a:off x="6143636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260648"/>
            <a:ext cx="2571769" cy="5367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286115" y="260648"/>
            <a:ext cx="2571769" cy="536724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6286511" y="260648"/>
            <a:ext cx="2571769" cy="536724"/>
          </a:xfrm>
          <a:prstGeom prst="rect">
            <a:avLst/>
          </a:prstGeom>
          <a:solidFill>
            <a:srgbClr val="008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14282" y="908720"/>
            <a:ext cx="2786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sustav vrijednosti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koji čuva poredak od naglih promjena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opravdava trenutno stanje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(status quo)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teži harmoniji i miru u društvu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zajednica iznad pojedinca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143240" y="908720"/>
            <a:ext cx="29289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zalažu se za što manje ograničavanje sloboda pojedinca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privatno vlasništvo i slobodu tržišta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(„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Laissez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faire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”)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suverenitet naroda i dioba vlasti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pojedinac iznad zajednice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6143636" y="908720"/>
            <a:ext cx="2857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temelje se na socijalnom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nauku Katoličke Crkve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osnovne vrijednosti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čovjek i njegovo dostojanstvo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sloboda je ograničena zaštitom javnog morala utemeljenog na kršćanskom nauku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2845" y="5008581"/>
            <a:ext cx="8786873" cy="159407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7"/>
          <p:cNvSpPr/>
          <p:nvPr/>
        </p:nvSpPr>
        <p:spPr bwMode="auto">
          <a:xfrm>
            <a:off x="285720" y="4749420"/>
            <a:ext cx="3500462" cy="454605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285720" y="5249812"/>
            <a:ext cx="85011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zalažu se za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 socijalnih pitanja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uiExpand="1" build="allAtOnce" animBg="1"/>
      <p:bldP spid="8" grpId="0" uiExpand="1" build="allAtOnce" animBg="1"/>
      <p:bldP spid="9" grpId="0" uiExpand="1" build="allAtOnce" animBg="1"/>
      <p:bldP spid="10" grpId="0" uiExpand="1" build="p"/>
      <p:bldP spid="13" grpId="0" uiExpand="1" build="p"/>
      <p:bldP spid="14" grpId="0" uiExpand="1" build="p"/>
      <p:bldP spid="11" grpId="0" animBg="1"/>
      <p:bldP spid="12" grpId="0" build="allAtOnce" animBg="1"/>
      <p:bldP spid="1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7375</TotalTime>
  <Words>1529</Words>
  <Application>Microsoft Office PowerPoint</Application>
  <PresentationFormat>On-screen Show (4:3)</PresentationFormat>
  <Paragraphs>318</Paragraphs>
  <Slides>29</Slides>
  <Notes>22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moja_tema</vt:lpstr>
      <vt:lpstr>PowerPoint Presentation</vt:lpstr>
      <vt:lpstr>POLITIČKE STRANKE</vt:lpstr>
      <vt:lpstr>PowerPoint Presentation</vt:lpstr>
      <vt:lpstr>ZADAĆE POLITIČKIH STRANAKA</vt:lpstr>
      <vt:lpstr>NASTANAK POLITIČKIH STRANAKA</vt:lpstr>
      <vt:lpstr>UDRUŽENJA STRANAKA</vt:lpstr>
      <vt:lpstr>POL. STRANKE – uspješnost na izborima</vt:lpstr>
      <vt:lpstr>PODJELA POLITIČKIH STRANAKA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POLITIČKE STRANKE U RH</vt:lpstr>
      <vt:lpstr>POLITIČKE STRANKE U RH</vt:lpstr>
      <vt:lpstr>POLITIČKE STRANKE U RH</vt:lpstr>
      <vt:lpstr>POLITIČKE STRANKE U RH</vt:lpstr>
      <vt:lpstr>PowerPoint Presentation</vt:lpstr>
      <vt:lpstr>POLITIČKE STRANKE U RH</vt:lpstr>
      <vt:lpstr>POLITIČKE STRANKE U RH (Ustav RH, čl. 6.)</vt:lpstr>
      <vt:lpstr>PONAVLJANJE</vt:lpstr>
      <vt:lpstr>PONAVLJANJE</vt:lpstr>
      <vt:lpstr>PONAVLJANJE</vt:lpstr>
      <vt:lpstr>Političke stranke          (plan ploče)</vt:lpstr>
      <vt:lpstr>Političke stranke          (plan ploče)</vt:lpstr>
      <vt:lpstr>POLITIČKE STRANKE 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1184</cp:revision>
  <cp:lastPrinted>1601-01-01T00:00:00Z</cp:lastPrinted>
  <dcterms:created xsi:type="dcterms:W3CDTF">1601-01-01T00:00:00Z</dcterms:created>
  <dcterms:modified xsi:type="dcterms:W3CDTF">2019-11-11T20:51:59Z</dcterms:modified>
</cp:coreProperties>
</file>